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1" r:id="rId2"/>
    <p:sldId id="257" r:id="rId3"/>
    <p:sldId id="310" r:id="rId4"/>
    <p:sldId id="266" r:id="rId5"/>
    <p:sldId id="311" r:id="rId6"/>
    <p:sldId id="312" r:id="rId7"/>
    <p:sldId id="313" r:id="rId8"/>
    <p:sldId id="314" r:id="rId9"/>
    <p:sldId id="315" r:id="rId10"/>
    <p:sldId id="316" r:id="rId11"/>
    <p:sldId id="29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7" r:id="rId24"/>
    <p:sldId id="329" r:id="rId25"/>
    <p:sldId id="330" r:id="rId26"/>
    <p:sldId id="331" r:id="rId27"/>
    <p:sldId id="333" r:id="rId28"/>
    <p:sldId id="332" r:id="rId29"/>
    <p:sldId id="334" r:id="rId30"/>
    <p:sldId id="335" r:id="rId31"/>
    <p:sldId id="337" r:id="rId32"/>
    <p:sldId id="339" r:id="rId33"/>
    <p:sldId id="336" r:id="rId34"/>
    <p:sldId id="338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5" r:id="rId50"/>
    <p:sldId id="354" r:id="rId51"/>
    <p:sldId id="356" r:id="rId52"/>
    <p:sldId id="357" r:id="rId53"/>
    <p:sldId id="358" r:id="rId54"/>
    <p:sldId id="260" r:id="rId5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9C"/>
    <a:srgbClr val="0DB02B"/>
    <a:srgbClr val="003871"/>
    <a:srgbClr val="000C12"/>
    <a:srgbClr val="00A6D6"/>
    <a:srgbClr val="00C7FF"/>
    <a:srgbClr val="0093D3"/>
    <a:srgbClr val="5F9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>
        <p:scale>
          <a:sx n="100" d="100"/>
          <a:sy n="100" d="100"/>
        </p:scale>
        <p:origin x="516" y="-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28AC7F-CFE7-4B08-A644-FB221F54FD2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4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2FF3A-406C-4089-BE3B-23A848A46BC7}" type="slidenum">
              <a:rPr lang="pt-BR"/>
              <a:pPr/>
              <a:t>1</a:t>
            </a:fld>
            <a:endParaRPr lang="pt-BR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10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11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12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2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14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3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7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16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2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97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18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1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19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6B001-D82D-4B30-A34A-77CA26EB1003}" type="slidenum">
              <a:rPr lang="pt-BR"/>
              <a:pPr/>
              <a:t>2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20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94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21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5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22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45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24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6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2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26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6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28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3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29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6B001-D82D-4B30-A34A-77CA26EB1003}" type="slidenum">
              <a:rPr lang="pt-BR"/>
              <a:pPr/>
              <a:t>3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4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30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4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31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30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32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6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6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34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0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1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36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62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4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38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2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39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1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94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40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96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41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91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42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2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44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4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9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46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99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89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48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93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49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50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1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51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6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52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23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53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28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488AD-05F2-4F4D-9D21-86607D997CBB}" type="slidenum">
              <a:rPr lang="pt-BR"/>
              <a:pPr/>
              <a:t>54</a:t>
            </a:fld>
            <a:endParaRPr lang="pt-B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6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8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9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599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59595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91" name="Picture 23" descr="Untitled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3724275"/>
            <a:ext cx="376733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Aula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2</a:t>
            </a:r>
            <a:endParaRPr lang="pt-BR" altLang="ja-JP" sz="2400" b="1" dirty="0">
              <a:solidFill>
                <a:srgbClr val="003871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r" eaLnBrk="0" hangingPunct="0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pt-BR" sz="1600" b="1" dirty="0" smtClean="0">
                <a:solidFill>
                  <a:schemeClr val="bg2"/>
                </a:solidFill>
                <a:latin typeface="Verdana" pitchFamily="-96" charset="0"/>
                <a:ea typeface="ＭＳ Ｐゴシック" pitchFamily="-96" charset="-128"/>
              </a:rPr>
              <a:t>13/08/2019</a:t>
            </a:r>
            <a:endParaRPr lang="pt-BR" sz="2400" b="1" dirty="0">
              <a:solidFill>
                <a:srgbClr val="002D55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r" eaLnBrk="0" hangingPunct="0">
              <a:spcBef>
                <a:spcPct val="50000"/>
              </a:spcBef>
              <a:buFontTx/>
              <a:buNone/>
            </a:pPr>
            <a:endParaRPr lang="pt-BR" sz="2400" dirty="0">
              <a:solidFill>
                <a:srgbClr val="002D55"/>
              </a:solidFill>
              <a:ea typeface="ＭＳ Ｐゴシック" pitchFamily="-96" charset="-128"/>
            </a:endParaRPr>
          </a:p>
        </p:txBody>
      </p:sp>
      <p:pic>
        <p:nvPicPr>
          <p:cNvPr id="32793" name="Picture 25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133600"/>
            <a:ext cx="2286000" cy="1271588"/>
          </a:xfrm>
          <a:prstGeom prst="rect">
            <a:avLst/>
          </a:prstGeom>
          <a:noFill/>
        </p:spPr>
      </p:pic>
      <p:pic>
        <p:nvPicPr>
          <p:cNvPr id="32794" name="Picture 26" descr="logo_educacion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6248400"/>
            <a:ext cx="1524000" cy="35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Palavras Reservadas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5" y="1689100"/>
            <a:ext cx="8755653" cy="41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49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Exemplo de Código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07838"/>
              </p:ext>
            </p:extLst>
          </p:nvPr>
        </p:nvGraphicFramePr>
        <p:xfrm>
          <a:off x="395536" y="1340768"/>
          <a:ext cx="8280920" cy="55105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32648"/>
                <a:gridCol w="2448272"/>
              </a:tblGrid>
              <a:tr h="56515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Bibliotecas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362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soma(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b) {</a:t>
                      </a:r>
                    </a:p>
                    <a:p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+ b;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Funções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76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 {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= 0, b = 0,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("Vamos somar 2 valores!\n");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("Digite o primeiro valor da soma: ");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("%d", &amp;a);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("Digite o segundo valor da soma: ");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("%d", &amp;b);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soma(a , b);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 resultado da soma eh: %d",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pt-BR" sz="1800" b="0" i="0" u="none" strike="noStrike" kern="1200" baseline="0" dirty="0" smtClean="0">
                          <a:solidFill>
                            <a:srgbClr val="003871"/>
                          </a:solidFill>
                          <a:latin typeface="+mn-lt"/>
                          <a:ea typeface="+mn-ea"/>
                          <a:cs typeface="+mn-cs"/>
                        </a:rPr>
                        <a:t>// Aguarda uma tecla para finalizar o programa</a:t>
                      </a:r>
                    </a:p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Função principal </a:t>
                      </a:r>
                    </a:p>
                    <a:p>
                      <a:pPr algn="r"/>
                      <a:r>
                        <a:rPr lang="pt-B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 programa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Análise do Exemplo</a:t>
            </a:r>
          </a:p>
          <a:p>
            <a:pPr>
              <a:buNone/>
            </a:pPr>
            <a:r>
              <a:rPr lang="pt-BR" sz="3200" dirty="0" smtClean="0"/>
              <a:t>Vamos analisar o código anterior?</a:t>
            </a:r>
          </a:p>
          <a:p>
            <a:pPr marL="457200" indent="-457200"/>
            <a:r>
              <a:rPr lang="pt-BR" sz="3200" dirty="0" smtClean="0"/>
              <a:t>Encontre as “etapas” da estrutura no código anterior</a:t>
            </a:r>
          </a:p>
          <a:p>
            <a:pPr marL="457200" indent="-457200"/>
            <a:r>
              <a:rPr lang="pt-BR" sz="3200" dirty="0" smtClean="0"/>
              <a:t>Simule a  saída na tela gerada pelo programa para as 2 entradas abaixo</a:t>
            </a:r>
            <a:r>
              <a:rPr lang="pt-BR" sz="3200" dirty="0"/>
              <a:t>:</a:t>
            </a:r>
          </a:p>
          <a:p>
            <a:pPr>
              <a:buNone/>
            </a:pPr>
            <a:r>
              <a:rPr lang="pt-BR" sz="3200" dirty="0" smtClean="0"/>
              <a:t>	a) Primeiro valor recebe </a:t>
            </a:r>
            <a:r>
              <a:rPr lang="pt-BR" sz="3200" b="1" dirty="0" smtClean="0"/>
              <a:t>10 </a:t>
            </a:r>
            <a:r>
              <a:rPr lang="pt-BR" sz="3200" dirty="0" smtClean="0"/>
              <a:t>e o segundo valor recebe</a:t>
            </a:r>
            <a:r>
              <a:rPr lang="pt-BR" sz="3200" b="1" dirty="0" smtClean="0"/>
              <a:t>3</a:t>
            </a:r>
          </a:p>
          <a:p>
            <a:pPr>
              <a:buNone/>
            </a:pPr>
            <a:r>
              <a:rPr lang="pt-BR" sz="3200" b="1" dirty="0"/>
              <a:t>	</a:t>
            </a:r>
            <a:r>
              <a:rPr lang="pt-BR" sz="3200" dirty="0" smtClean="0"/>
              <a:t>a) Primeiro valor recebe </a:t>
            </a:r>
            <a:r>
              <a:rPr lang="pt-BR" sz="3200" b="1" dirty="0" smtClean="0"/>
              <a:t>2.4 </a:t>
            </a:r>
            <a:r>
              <a:rPr lang="pt-BR" sz="3200" dirty="0" smtClean="0"/>
              <a:t>e o segundo valor recebe </a:t>
            </a:r>
            <a:r>
              <a:rPr lang="pt-BR" sz="3200" b="1" dirty="0" smtClean="0"/>
              <a:t>1</a:t>
            </a:r>
            <a:endParaRPr lang="pt-BR" sz="32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46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err="1" smtClean="0">
                <a:solidFill>
                  <a:srgbClr val="003871"/>
                </a:solidFill>
                <a:latin typeface="Verdana" pitchFamily="-96" charset="0"/>
              </a:rPr>
              <a:t>Code</a:t>
            </a: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 </a:t>
            </a:r>
            <a:r>
              <a:rPr lang="pt-BR" sz="3200" b="1" dirty="0" err="1" smtClean="0">
                <a:solidFill>
                  <a:srgbClr val="003871"/>
                </a:solidFill>
                <a:latin typeface="Verdana" pitchFamily="-96" charset="0"/>
              </a:rPr>
              <a:t>Blocks</a:t>
            </a:r>
            <a:endParaRPr lang="pt-BR" sz="3200" b="1" dirty="0" smtClean="0">
              <a:solidFill>
                <a:srgbClr val="003871"/>
              </a:solidFill>
              <a:latin typeface="Verdana" pitchFamily="-96" charset="0"/>
            </a:endParaRPr>
          </a:p>
          <a:p>
            <a:pPr marL="457200" indent="-457200"/>
            <a:r>
              <a:rPr lang="pt-BR" sz="3200" dirty="0" smtClean="0"/>
              <a:t>O que é o </a:t>
            </a:r>
            <a:r>
              <a:rPr lang="pt-BR" sz="3200" dirty="0" err="1" smtClean="0"/>
              <a:t>codeblocks</a:t>
            </a:r>
            <a:r>
              <a:rPr lang="pt-BR" sz="3200" dirty="0" smtClean="0"/>
              <a:t>?</a:t>
            </a:r>
          </a:p>
          <a:p>
            <a:pPr marL="457200" indent="-457200"/>
            <a:r>
              <a:rPr lang="pt-BR" sz="3200" dirty="0" smtClean="0"/>
              <a:t>Para que serve o </a:t>
            </a:r>
            <a:r>
              <a:rPr lang="pt-BR" sz="3200" dirty="0" err="1" smtClean="0"/>
              <a:t>codeblocks</a:t>
            </a:r>
            <a:r>
              <a:rPr lang="pt-BR" sz="3200" dirty="0" smtClean="0"/>
              <a:t>?</a:t>
            </a:r>
          </a:p>
          <a:p>
            <a:pPr marL="457200" indent="-457200"/>
            <a:endParaRPr lang="pt-BR" sz="3200" b="1" dirty="0"/>
          </a:p>
          <a:p>
            <a:pPr marL="457200" indent="-457200"/>
            <a:r>
              <a:rPr lang="pt-BR" sz="3200" b="1" dirty="0" smtClean="0"/>
              <a:t>O </a:t>
            </a:r>
            <a:r>
              <a:rPr lang="pt-BR" sz="3200" b="1" dirty="0" err="1" smtClean="0"/>
              <a:t>Codeblocks</a:t>
            </a:r>
            <a:r>
              <a:rPr lang="pt-BR" sz="3200" b="1" dirty="0" smtClean="0"/>
              <a:t> NÃO É UM COMPILADOR!</a:t>
            </a:r>
          </a:p>
          <a:p>
            <a:pPr marL="457200" indent="-457200"/>
            <a:endParaRPr lang="pt-BR" sz="3200" b="1" dirty="0"/>
          </a:p>
          <a:p>
            <a:pPr marL="457200" indent="-457200"/>
            <a:r>
              <a:rPr lang="pt-BR" sz="3200" dirty="0" smtClean="0"/>
              <a:t>Alguns exemplos de </a:t>
            </a:r>
            <a:r>
              <a:rPr lang="pt-BR" sz="3200" dirty="0" err="1" smtClean="0"/>
              <a:t>IDEs</a:t>
            </a:r>
            <a:r>
              <a:rPr lang="pt-BR" sz="3200" dirty="0"/>
              <a:t>:</a:t>
            </a:r>
          </a:p>
          <a:p>
            <a:pPr>
              <a:buNone/>
            </a:pPr>
            <a:r>
              <a:rPr lang="pt-BR" sz="3200" dirty="0" smtClean="0"/>
              <a:t>	- Visual </a:t>
            </a:r>
            <a:r>
              <a:rPr lang="pt-BR" sz="3200" dirty="0"/>
              <a:t>Studio, </a:t>
            </a:r>
            <a:r>
              <a:rPr lang="pt-BR" sz="3200" dirty="0" err="1" smtClean="0"/>
              <a:t>Dev</a:t>
            </a:r>
            <a:r>
              <a:rPr lang="pt-BR" sz="3200" dirty="0" smtClean="0"/>
              <a:t>-C++, </a:t>
            </a:r>
            <a:r>
              <a:rPr lang="pt-BR" sz="3200" dirty="0"/>
              <a:t>Eclipse, entre outras...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Interface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438275"/>
            <a:ext cx="7704856" cy="52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Criando um Projeto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54" y="1514475"/>
            <a:ext cx="7962478" cy="52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Criando um Projeto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71625"/>
            <a:ext cx="7992888" cy="51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Criando um Projeto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04" y="1433512"/>
            <a:ext cx="8270952" cy="51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49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Olá Mundo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84509"/>
              </p:ext>
            </p:extLst>
          </p:nvPr>
        </p:nvGraphicFramePr>
        <p:xfrm>
          <a:off x="395536" y="1340768"/>
          <a:ext cx="8496944" cy="494061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96944"/>
              </a:tblGrid>
              <a:tr h="51029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423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pt-BR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World \n”);                                                   </a:t>
                      </a:r>
                      <a:r>
                        <a:rPr lang="pt-B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Este será o corpo</a:t>
                      </a: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                            </a:t>
                      </a:r>
                      <a:r>
                        <a:rPr lang="pt-B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principal do programa</a:t>
                      </a: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pt-BR" dirty="0" smtClean="0"/>
                    </a:p>
                    <a:p>
                      <a:pPr algn="l"/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</a:t>
                      </a:r>
                      <a:endParaRPr lang="pt-BR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791"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Observação</a:t>
                      </a: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Codeblocks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criará automaticamente o código acima. Mas não se acostume, viu?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Observe bem o código, você consegue entendê-lo?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 bwMode="auto">
          <a:xfrm>
            <a:off x="539552" y="2780928"/>
            <a:ext cx="8208912" cy="129614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Prática</a:t>
            </a:r>
          </a:p>
          <a:p>
            <a:pPr>
              <a:buNone/>
            </a:pPr>
            <a:endParaRPr lang="pt-BR" sz="3200" dirty="0" smtClean="0"/>
          </a:p>
          <a:p>
            <a:pPr marL="457200" indent="-457200"/>
            <a:r>
              <a:rPr lang="pt-BR" sz="3200" dirty="0" smtClean="0"/>
              <a:t>Vamos criar um primeiro projeto?</a:t>
            </a:r>
          </a:p>
          <a:p>
            <a:pPr marL="457200" indent="-457200"/>
            <a:r>
              <a:rPr lang="pt-BR" sz="3200" dirty="0" smtClean="0"/>
              <a:t>Agora substitua a mensagem “</a:t>
            </a:r>
            <a:r>
              <a:rPr lang="pt-BR" sz="3200" dirty="0" err="1" smtClean="0"/>
              <a:t>HelloWorld</a:t>
            </a:r>
            <a:r>
              <a:rPr lang="pt-BR" sz="3200" dirty="0" smtClean="0"/>
              <a:t>” pela seguinte mensagem:</a:t>
            </a:r>
          </a:p>
          <a:p>
            <a:pPr marL="457200" indent="-457200"/>
            <a:endParaRPr lang="pt-BR" sz="3200" dirty="0" smtClean="0"/>
          </a:p>
          <a:p>
            <a:pPr>
              <a:buNone/>
            </a:pPr>
            <a:r>
              <a:rPr lang="pt-BR" sz="2600" b="1" dirty="0" smtClean="0"/>
              <a:t>Meu </a:t>
            </a:r>
            <a:r>
              <a:rPr lang="pt-BR" sz="2600" b="1" dirty="0"/>
              <a:t>nome </a:t>
            </a:r>
            <a:r>
              <a:rPr lang="pt-BR" sz="2600" b="1" dirty="0" smtClean="0"/>
              <a:t>eh </a:t>
            </a:r>
            <a:r>
              <a:rPr lang="pt-BR" sz="2600" i="1" dirty="0" smtClean="0"/>
              <a:t>&lt;</a:t>
            </a:r>
            <a:r>
              <a:rPr lang="pt-BR" sz="2600" i="1" dirty="0"/>
              <a:t>SEUNOME&gt; </a:t>
            </a:r>
            <a:r>
              <a:rPr lang="pt-BR" sz="2600" b="1" dirty="0"/>
              <a:t>e eu estou </a:t>
            </a:r>
            <a:r>
              <a:rPr lang="pt-BR" sz="2600" b="1" dirty="0" smtClean="0"/>
              <a:t>aprendendo C</a:t>
            </a:r>
            <a:r>
              <a:rPr lang="pt-BR" sz="2600" b="1" dirty="0"/>
              <a:t>!</a:t>
            </a:r>
            <a:endParaRPr lang="pt-BR" sz="26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00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2" name="Picture 34" descr="Untitled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1588"/>
            <a:ext cx="9140825" cy="6856412"/>
          </a:xfrm>
          <a:prstGeom prst="rect">
            <a:avLst/>
          </a:prstGeom>
          <a:noFill/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23528" y="1340768"/>
            <a:ext cx="4896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Linguagem de Programação I</a:t>
            </a:r>
          </a:p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(LP I)</a:t>
            </a:r>
            <a:endParaRPr lang="pt-BR" sz="2400" b="1" dirty="0">
              <a:solidFill>
                <a:srgbClr val="003871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2D55"/>
                </a:solidFill>
                <a:ea typeface="ＭＳ Ｐゴシック" pitchFamily="-96" charset="-128"/>
              </a:rPr>
              <a:t>Curso Básico de Linguagem C</a:t>
            </a:r>
            <a:endParaRPr lang="pt-BR" sz="2400" b="1" dirty="0">
              <a:solidFill>
                <a:srgbClr val="002D55"/>
              </a:solidFill>
              <a:ea typeface="ＭＳ Ｐゴシック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Antes de Programar</a:t>
            </a:r>
          </a:p>
          <a:p>
            <a:pPr marL="457200" indent="-457200"/>
            <a:endParaRPr lang="pt-BR" sz="3200" dirty="0" smtClean="0"/>
          </a:p>
          <a:p>
            <a:pPr marL="457200" indent="-457200"/>
            <a:r>
              <a:rPr lang="pt-BR" sz="3200" dirty="0" smtClean="0"/>
              <a:t>Boas práticas</a:t>
            </a:r>
          </a:p>
          <a:p>
            <a:pPr marL="457200" indent="-457200"/>
            <a:r>
              <a:rPr lang="pt-BR" sz="3200" dirty="0" smtClean="0"/>
              <a:t>Aprender a pensar</a:t>
            </a:r>
          </a:p>
          <a:p>
            <a:pPr marL="457200" indent="-457200"/>
            <a:r>
              <a:rPr lang="pt-BR" sz="3200" dirty="0" smtClean="0"/>
              <a:t>Saber trabalhar em equipe</a:t>
            </a:r>
          </a:p>
          <a:p>
            <a:pPr marL="457200" indent="-457200"/>
            <a:r>
              <a:rPr lang="pt-BR" sz="3200" dirty="0" smtClean="0"/>
              <a:t>Ser curioso</a:t>
            </a:r>
          </a:p>
          <a:p>
            <a:pPr marL="457200" indent="-457200"/>
            <a:r>
              <a:rPr lang="pt-BR" sz="3200" dirty="0" smtClean="0"/>
              <a:t>Ser persistente</a:t>
            </a:r>
            <a:endParaRPr lang="pt-BR" sz="32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57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Boas Práticas</a:t>
            </a:r>
          </a:p>
          <a:p>
            <a:pPr marL="457200" indent="-457200"/>
            <a:r>
              <a:rPr lang="pt-BR" sz="3200" dirty="0" smtClean="0"/>
              <a:t>Quando falamos de “boas práticas” podemos fazer referência as “regras de etiqueta”</a:t>
            </a:r>
          </a:p>
          <a:p>
            <a:pPr marL="457200" indent="-457200"/>
            <a:r>
              <a:rPr lang="pt-BR" sz="3200" dirty="0" smtClean="0"/>
              <a:t>Assim como na vida, um código de programação em qualquer linguagem necessita de normas organizacionais</a:t>
            </a:r>
          </a:p>
          <a:p>
            <a:pPr marL="457200" indent="-457200"/>
            <a:r>
              <a:rPr lang="pt-BR" sz="3200" dirty="0" smtClean="0"/>
              <a:t>Estas normas, nem sempre são regras, mas são “dicas” para manter seu código legível, que resultará em um código fácil de entender e manter</a:t>
            </a:r>
            <a:endParaRPr lang="pt-BR" sz="32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Boas Práticas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698722"/>
            <a:ext cx="5328592" cy="45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Os Princípios DRY, DIE e KISS</a:t>
            </a:r>
          </a:p>
          <a:p>
            <a:pPr marL="457200" indent="-457200"/>
            <a:r>
              <a:rPr lang="pt-BR" sz="2600" b="1" dirty="0" smtClean="0"/>
              <a:t>DRY </a:t>
            </a:r>
            <a:r>
              <a:rPr lang="pt-BR" sz="2600" dirty="0" smtClean="0"/>
              <a:t>ou </a:t>
            </a:r>
            <a:r>
              <a:rPr lang="pt-BR" sz="2600" b="1" dirty="0" err="1" smtClean="0"/>
              <a:t>D</a:t>
            </a:r>
            <a:r>
              <a:rPr lang="pt-BR" sz="2600" dirty="0" err="1" smtClean="0"/>
              <a:t>on’t</a:t>
            </a:r>
            <a:r>
              <a:rPr lang="pt-BR" sz="2600" dirty="0" smtClean="0"/>
              <a:t> </a:t>
            </a:r>
            <a:r>
              <a:rPr lang="pt-BR" sz="2600" b="1" dirty="0" err="1" smtClean="0"/>
              <a:t>R</a:t>
            </a:r>
            <a:r>
              <a:rPr lang="pt-BR" sz="2600" dirty="0" err="1" smtClean="0"/>
              <a:t>epeat</a:t>
            </a:r>
            <a:r>
              <a:rPr lang="pt-BR" sz="2600" dirty="0" smtClean="0"/>
              <a:t> </a:t>
            </a:r>
            <a:r>
              <a:rPr lang="pt-BR" sz="2600" b="1" dirty="0" err="1" smtClean="0"/>
              <a:t>Y</a:t>
            </a:r>
            <a:r>
              <a:rPr lang="pt-BR" sz="2600" dirty="0" err="1" smtClean="0"/>
              <a:t>ourself</a:t>
            </a:r>
            <a:r>
              <a:rPr lang="pt-BR" sz="2600" dirty="0" smtClean="0"/>
              <a:t> (Não se repita)</a:t>
            </a:r>
          </a:p>
          <a:p>
            <a:pPr marL="457200" indent="-457200"/>
            <a:r>
              <a:rPr lang="pt-BR" sz="2600" b="1" dirty="0" smtClean="0"/>
              <a:t>DIE </a:t>
            </a:r>
            <a:r>
              <a:rPr lang="pt-BR" sz="2600" dirty="0" smtClean="0"/>
              <a:t>ou </a:t>
            </a:r>
            <a:r>
              <a:rPr lang="pt-BR" sz="2600" b="1" dirty="0" err="1" smtClean="0"/>
              <a:t>D</a:t>
            </a:r>
            <a:r>
              <a:rPr lang="pt-BR" sz="2600" dirty="0" err="1" smtClean="0"/>
              <a:t>uplication</a:t>
            </a:r>
            <a:r>
              <a:rPr lang="pt-BR" sz="2600" dirty="0" smtClean="0"/>
              <a:t> </a:t>
            </a:r>
            <a:r>
              <a:rPr lang="pt-BR" sz="2600" b="1" dirty="0" err="1" smtClean="0"/>
              <a:t>I</a:t>
            </a:r>
            <a:r>
              <a:rPr lang="pt-BR" sz="2600" dirty="0" err="1" smtClean="0"/>
              <a:t>s</a:t>
            </a:r>
            <a:r>
              <a:rPr lang="pt-BR" sz="2600" dirty="0" smtClean="0"/>
              <a:t> </a:t>
            </a:r>
            <a:r>
              <a:rPr lang="pt-BR" sz="2600" b="1" dirty="0" err="1" smtClean="0"/>
              <a:t>E</a:t>
            </a:r>
            <a:r>
              <a:rPr lang="pt-BR" sz="2600" dirty="0" err="1" smtClean="0"/>
              <a:t>vil</a:t>
            </a:r>
            <a:r>
              <a:rPr lang="pt-BR" sz="2600" dirty="0" smtClean="0"/>
              <a:t> (Duplicação é maligna/má)</a:t>
            </a:r>
          </a:p>
          <a:p>
            <a:pPr marL="457200" indent="-457200"/>
            <a:r>
              <a:rPr lang="pt-BR" sz="2600" b="1" dirty="0" smtClean="0"/>
              <a:t>KISS </a:t>
            </a:r>
            <a:r>
              <a:rPr lang="pt-BR" sz="2600" dirty="0" smtClean="0"/>
              <a:t>ou </a:t>
            </a:r>
            <a:r>
              <a:rPr lang="pt-BR" sz="2600" b="1" dirty="0" err="1" smtClean="0"/>
              <a:t>K</a:t>
            </a:r>
            <a:r>
              <a:rPr lang="pt-BR" sz="2600" dirty="0" err="1" smtClean="0"/>
              <a:t>eep</a:t>
            </a:r>
            <a:r>
              <a:rPr lang="pt-BR" sz="2600" dirty="0" smtClean="0"/>
              <a:t> </a:t>
            </a:r>
            <a:r>
              <a:rPr lang="pt-BR" sz="2600" b="1" dirty="0" smtClean="0"/>
              <a:t>I</a:t>
            </a:r>
            <a:r>
              <a:rPr lang="pt-BR" sz="2600" dirty="0" smtClean="0"/>
              <a:t>t </a:t>
            </a:r>
            <a:r>
              <a:rPr lang="pt-BR" sz="2600" b="1" dirty="0" err="1" smtClean="0"/>
              <a:t>S</a:t>
            </a:r>
            <a:r>
              <a:rPr lang="pt-BR" sz="2600" dirty="0" err="1" smtClean="0"/>
              <a:t>imple</a:t>
            </a:r>
            <a:r>
              <a:rPr lang="pt-BR" sz="2600" dirty="0" smtClean="0"/>
              <a:t>, </a:t>
            </a:r>
            <a:r>
              <a:rPr lang="pt-BR" sz="2600" b="1" dirty="0" err="1" smtClean="0"/>
              <a:t>S</a:t>
            </a:r>
            <a:r>
              <a:rPr lang="pt-BR" sz="2600" dirty="0" err="1" smtClean="0"/>
              <a:t>tupid</a:t>
            </a:r>
            <a:r>
              <a:rPr lang="pt-BR" sz="2600" dirty="0" smtClean="0"/>
              <a:t> (Mantenha isto simples, estúpido</a:t>
            </a:r>
            <a:r>
              <a:rPr lang="pt-BR" sz="2600" dirty="0"/>
              <a:t>)</a:t>
            </a:r>
          </a:p>
          <a:p>
            <a:endParaRPr lang="pt-BR" sz="2600" dirty="0"/>
          </a:p>
          <a:p>
            <a:pPr>
              <a:buNone/>
            </a:pPr>
            <a:r>
              <a:rPr lang="pt-BR" sz="2600" b="1" u="sng" dirty="0"/>
              <a:t>Informação</a:t>
            </a:r>
            <a:endParaRPr lang="pt-BR" sz="2600" u="sng" dirty="0"/>
          </a:p>
          <a:p>
            <a:pPr>
              <a:buNone/>
            </a:pPr>
            <a:r>
              <a:rPr lang="pt-BR" sz="2600" dirty="0" smtClean="0"/>
              <a:t>Alguns conceitos ficaram mais claros enquanto avançarmos em nosso estudo. Ao utilizarmos funções perceberemos que não precisamos repetir muitas coisas e inclusive podemos criar bibliotecas padronizadas que pouparão nosso trabalho</a:t>
            </a:r>
            <a:endParaRPr lang="pt-BR" sz="26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8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Comentários</a:t>
            </a:r>
            <a:endParaRPr lang="pt-BR" sz="3200" b="1" dirty="0" smtClean="0">
              <a:solidFill>
                <a:srgbClr val="003871"/>
              </a:solidFill>
              <a:latin typeface="Verdana" pitchFamily="-96" charset="0"/>
            </a:endParaRPr>
          </a:p>
          <a:p>
            <a:pPr marL="457200" indent="-457200"/>
            <a:r>
              <a:rPr lang="pt-BR" sz="2700" dirty="0" smtClean="0"/>
              <a:t>Como já falamos de boas práticas, seria impossível não falar de “comentários em C”.</a:t>
            </a:r>
          </a:p>
          <a:p>
            <a:pPr marL="457200" indent="-457200"/>
            <a:r>
              <a:rPr lang="pt-BR" sz="2700" dirty="0" smtClean="0"/>
              <a:t>Comentários são blocos de texto que são ignorados pelos compiladores</a:t>
            </a:r>
          </a:p>
          <a:p>
            <a:pPr marL="457200" indent="-457200"/>
            <a:r>
              <a:rPr lang="pt-BR" sz="2700" dirty="0" smtClean="0"/>
              <a:t>No C teremos duas formas de comentários, são elas</a:t>
            </a:r>
            <a:r>
              <a:rPr lang="pt-BR" sz="2700" dirty="0"/>
              <a:t>:</a:t>
            </a:r>
          </a:p>
          <a:p>
            <a:pPr>
              <a:buNone/>
            </a:pPr>
            <a:r>
              <a:rPr lang="pt-BR" sz="2700" dirty="0" smtClean="0"/>
              <a:t>	// </a:t>
            </a:r>
            <a:r>
              <a:rPr lang="pt-BR" sz="2700" dirty="0">
                <a:solidFill>
                  <a:srgbClr val="FF0000"/>
                </a:solidFill>
              </a:rPr>
              <a:t>Comentário de uma linha</a:t>
            </a:r>
          </a:p>
          <a:p>
            <a:pPr>
              <a:buNone/>
            </a:pPr>
            <a:r>
              <a:rPr lang="pt-BR" sz="2700" dirty="0" smtClean="0"/>
              <a:t>	</a:t>
            </a:r>
          </a:p>
          <a:p>
            <a:pPr>
              <a:buNone/>
            </a:pPr>
            <a:r>
              <a:rPr lang="pt-BR" sz="2700" dirty="0"/>
              <a:t>	</a:t>
            </a:r>
            <a:r>
              <a:rPr lang="pt-BR" sz="2700" dirty="0" smtClean="0"/>
              <a:t>/* </a:t>
            </a:r>
            <a:endParaRPr lang="pt-BR" sz="2700" dirty="0"/>
          </a:p>
          <a:p>
            <a:pPr>
              <a:buNone/>
            </a:pPr>
            <a:r>
              <a:rPr lang="pt-BR" sz="2700" dirty="0" smtClean="0"/>
              <a:t>		</a:t>
            </a:r>
            <a:r>
              <a:rPr lang="pt-BR" sz="2700" dirty="0" smtClean="0">
                <a:solidFill>
                  <a:srgbClr val="FF0000"/>
                </a:solidFill>
              </a:rPr>
              <a:t>Bloco </a:t>
            </a:r>
            <a:r>
              <a:rPr lang="pt-BR" sz="2700" dirty="0">
                <a:solidFill>
                  <a:srgbClr val="FF0000"/>
                </a:solidFill>
              </a:rPr>
              <a:t>de comentário</a:t>
            </a:r>
            <a:r>
              <a:rPr lang="pt-BR" sz="2700" dirty="0"/>
              <a:t> </a:t>
            </a:r>
          </a:p>
          <a:p>
            <a:pPr>
              <a:buNone/>
            </a:pPr>
            <a:r>
              <a:rPr lang="pt-BR" sz="2700" dirty="0" smtClean="0"/>
              <a:t>	*/</a:t>
            </a:r>
            <a:endParaRPr lang="pt-BR" sz="27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tângulo 2"/>
          <p:cNvSpPr/>
          <p:nvPr/>
        </p:nvSpPr>
        <p:spPr bwMode="auto">
          <a:xfrm>
            <a:off x="899592" y="4653136"/>
            <a:ext cx="4824536" cy="151216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899592" y="3645024"/>
            <a:ext cx="4824536" cy="5760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err="1" smtClean="0">
                <a:solidFill>
                  <a:srgbClr val="003871"/>
                </a:solidFill>
                <a:latin typeface="Verdana" pitchFamily="-96" charset="0"/>
              </a:rPr>
              <a:t>Identação</a:t>
            </a:r>
          </a:p>
          <a:p>
            <a:pPr>
              <a:buNone/>
            </a:pPr>
            <a:r>
              <a:rPr lang="pt-BR" sz="2800" dirty="0" smtClean="0"/>
              <a:t>Observe o bloco de código abaixo</a:t>
            </a:r>
            <a:r>
              <a:rPr lang="pt-BR" sz="2800" dirty="0"/>
              <a:t>: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i="1" dirty="0" err="1" smtClean="0"/>
              <a:t>Int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main</a:t>
            </a:r>
            <a:r>
              <a:rPr lang="pt-BR" sz="2800" i="1" dirty="0" smtClean="0"/>
              <a:t>( ) {</a:t>
            </a:r>
            <a:r>
              <a:rPr lang="pt-BR" sz="2800" i="1" dirty="0" err="1" smtClean="0"/>
              <a:t>int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check</a:t>
            </a:r>
            <a:r>
              <a:rPr lang="pt-BR" sz="2800" i="1" dirty="0" smtClean="0"/>
              <a:t> = 1; </a:t>
            </a:r>
            <a:r>
              <a:rPr lang="pt-BR" sz="2800" i="1" dirty="0" err="1" smtClean="0"/>
              <a:t>if</a:t>
            </a:r>
            <a:r>
              <a:rPr lang="pt-BR" sz="2800" i="1" dirty="0" smtClean="0"/>
              <a:t>(</a:t>
            </a:r>
            <a:r>
              <a:rPr lang="pt-BR" sz="2800" i="1" dirty="0" err="1" smtClean="0"/>
              <a:t>check</a:t>
            </a:r>
            <a:r>
              <a:rPr lang="pt-BR" sz="2800" i="1" dirty="0" smtClean="0"/>
              <a:t>) {</a:t>
            </a:r>
            <a:r>
              <a:rPr lang="pt-BR" sz="2800" i="1" dirty="0" err="1"/>
              <a:t>printf</a:t>
            </a:r>
            <a:r>
              <a:rPr lang="pt-BR" sz="2800" i="1" dirty="0"/>
              <a:t>("</a:t>
            </a:r>
            <a:r>
              <a:rPr lang="pt-BR" sz="2800" i="1" dirty="0" err="1"/>
              <a:t>Hello</a:t>
            </a:r>
            <a:r>
              <a:rPr lang="pt-BR" sz="2800" i="1" dirty="0"/>
              <a:t> world</a:t>
            </a:r>
            <a:r>
              <a:rPr lang="pt-BR" sz="2800" i="1" dirty="0" smtClean="0"/>
              <a:t>! \</a:t>
            </a:r>
            <a:r>
              <a:rPr lang="pt-BR" sz="2800" i="1" dirty="0"/>
              <a:t>n</a:t>
            </a:r>
            <a:r>
              <a:rPr lang="pt-BR" sz="2800" i="1" dirty="0" smtClean="0"/>
              <a:t>"); } </a:t>
            </a:r>
            <a:r>
              <a:rPr lang="pt-BR" sz="2800" i="1" dirty="0" err="1" smtClean="0"/>
              <a:t>else</a:t>
            </a:r>
            <a:r>
              <a:rPr lang="pt-BR" sz="2800" i="1" dirty="0" smtClean="0"/>
              <a:t>{</a:t>
            </a:r>
            <a:r>
              <a:rPr lang="pt-BR" sz="2800" i="1" dirty="0" err="1" smtClean="0"/>
              <a:t>printf</a:t>
            </a:r>
            <a:r>
              <a:rPr lang="pt-BR" sz="2800" i="1" dirty="0"/>
              <a:t>(“</a:t>
            </a:r>
            <a:r>
              <a:rPr lang="pt-BR" sz="2800" i="1" dirty="0" err="1"/>
              <a:t>Goodbye</a:t>
            </a:r>
            <a:r>
              <a:rPr lang="pt-BR" sz="2800" i="1" dirty="0"/>
              <a:t> world!\n");</a:t>
            </a:r>
            <a:r>
              <a:rPr lang="pt-BR" sz="2800" b="1" i="1" dirty="0"/>
              <a:t>return</a:t>
            </a:r>
            <a:r>
              <a:rPr lang="pt-BR" sz="2800" i="1" dirty="0"/>
              <a:t>0;}</a:t>
            </a:r>
          </a:p>
          <a:p>
            <a:pPr>
              <a:buNone/>
            </a:pPr>
            <a:endParaRPr lang="pt-BR" sz="2800" dirty="0" smtClean="0"/>
          </a:p>
          <a:p>
            <a:pPr marL="457200" indent="-457200"/>
            <a:r>
              <a:rPr lang="pt-BR" sz="2800" dirty="0" smtClean="0"/>
              <a:t>O </a:t>
            </a:r>
            <a:r>
              <a:rPr lang="pt-BR" sz="2800" dirty="0"/>
              <a:t>código acima não está </a:t>
            </a:r>
            <a:r>
              <a:rPr lang="pt-BR" sz="2800" dirty="0" err="1" smtClean="0"/>
              <a:t>identado</a:t>
            </a:r>
            <a:endParaRPr lang="pt-BR" sz="2800" dirty="0" smtClean="0"/>
          </a:p>
          <a:p>
            <a:pPr marL="457200" indent="-457200"/>
            <a:r>
              <a:rPr lang="pt-BR" sz="2800" dirty="0" smtClean="0"/>
              <a:t>Note </a:t>
            </a:r>
            <a:r>
              <a:rPr lang="pt-BR" sz="2800" dirty="0"/>
              <a:t>como está complicado de ler, apesar de ser um código extremamente </a:t>
            </a:r>
            <a:r>
              <a:rPr lang="pt-BR" sz="2800" dirty="0" smtClean="0"/>
              <a:t>simples</a:t>
            </a:r>
          </a:p>
          <a:p>
            <a:pPr marL="457200" indent="-457200"/>
            <a:r>
              <a:rPr lang="pt-BR" sz="2800" dirty="0" err="1" smtClean="0"/>
              <a:t>Identar</a:t>
            </a:r>
            <a:r>
              <a:rPr lang="pt-BR" sz="2800" dirty="0" smtClean="0"/>
              <a:t> </a:t>
            </a:r>
            <a:r>
              <a:rPr lang="pt-BR" sz="2800" dirty="0"/>
              <a:t>um código nada mais é que separar os códigos em blocos através de </a:t>
            </a:r>
            <a:r>
              <a:rPr lang="pt-BR" sz="2800" dirty="0" smtClean="0"/>
              <a:t>tabulação</a:t>
            </a:r>
            <a:endParaRPr lang="pt-BR" sz="27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Tipos de Dados</a:t>
            </a:r>
          </a:p>
          <a:p>
            <a:pPr>
              <a:buNone/>
            </a:pPr>
            <a:endParaRPr lang="pt-BR" sz="2800" dirty="0" smtClean="0"/>
          </a:p>
          <a:p>
            <a:pPr marL="457200" indent="-457200"/>
            <a:r>
              <a:rPr lang="pt-BR" sz="2800" dirty="0" smtClean="0"/>
              <a:t>A linguagem C possuí 5 (cinco) tipos básicos de dados: </a:t>
            </a:r>
            <a:r>
              <a:rPr lang="pt-BR" sz="2800" b="1" dirty="0" err="1" smtClean="0"/>
              <a:t>char</a:t>
            </a:r>
            <a:r>
              <a:rPr lang="pt-BR" sz="2800" dirty="0" err="1" smtClean="0"/>
              <a:t>,</a:t>
            </a:r>
            <a:r>
              <a:rPr lang="pt-BR" sz="2800" b="1" dirty="0" err="1" smtClean="0"/>
              <a:t>int</a:t>
            </a:r>
            <a:r>
              <a:rPr lang="pt-BR" sz="2800" dirty="0" err="1" smtClean="0"/>
              <a:t>,</a:t>
            </a:r>
            <a:r>
              <a:rPr lang="pt-BR" sz="2800" b="1" dirty="0" err="1" smtClean="0"/>
              <a:t>float</a:t>
            </a:r>
            <a:r>
              <a:rPr lang="pt-BR" sz="2800" dirty="0" err="1" smtClean="0"/>
              <a:t>,</a:t>
            </a:r>
            <a:r>
              <a:rPr lang="pt-BR" sz="2800" b="1" dirty="0" err="1" smtClean="0"/>
              <a:t>void</a:t>
            </a:r>
            <a:r>
              <a:rPr lang="pt-BR" sz="2800" b="1" dirty="0" smtClean="0"/>
              <a:t> </a:t>
            </a:r>
            <a:r>
              <a:rPr lang="pt-BR" sz="2800" dirty="0" smtClean="0"/>
              <a:t>e </a:t>
            </a:r>
            <a:r>
              <a:rPr lang="pt-BR" sz="2800" b="1" dirty="0" err="1" smtClean="0"/>
              <a:t>double</a:t>
            </a:r>
            <a:endParaRPr lang="pt-BR" sz="2800" b="1" dirty="0" smtClean="0"/>
          </a:p>
          <a:p>
            <a:pPr marL="457200" indent="-457200"/>
            <a:r>
              <a:rPr lang="pt-BR" sz="2800" dirty="0" smtClean="0"/>
              <a:t>Para cada tipo de dado existem modificadores de tipo, estes são 4(quatro): </a:t>
            </a:r>
            <a:r>
              <a:rPr lang="pt-BR" sz="2800" b="1" dirty="0" err="1" smtClean="0"/>
              <a:t>signed</a:t>
            </a:r>
            <a:r>
              <a:rPr lang="pt-BR" sz="2800" dirty="0" smtClean="0"/>
              <a:t>, </a:t>
            </a:r>
            <a:r>
              <a:rPr lang="pt-BR" sz="2800" b="1" dirty="0" err="1" smtClean="0"/>
              <a:t>unsigned</a:t>
            </a:r>
            <a:r>
              <a:rPr lang="pt-BR" sz="2800" b="1" dirty="0" smtClean="0"/>
              <a:t>, </a:t>
            </a:r>
            <a:r>
              <a:rPr lang="pt-BR" sz="2800" b="1" dirty="0" err="1" smtClean="0"/>
              <a:t>long</a:t>
            </a:r>
            <a:r>
              <a:rPr lang="pt-BR" sz="2800" b="1" dirty="0" smtClean="0"/>
              <a:t> </a:t>
            </a:r>
            <a:r>
              <a:rPr lang="pt-BR" sz="2800" dirty="0" smtClean="0"/>
              <a:t>e </a:t>
            </a:r>
            <a:r>
              <a:rPr lang="pt-BR" sz="2800" b="1" dirty="0" smtClean="0"/>
              <a:t>short</a:t>
            </a:r>
          </a:p>
          <a:p>
            <a:pPr marL="457200" indent="-457200"/>
            <a:r>
              <a:rPr lang="pt-BR" sz="2800" dirty="0" smtClean="0"/>
              <a:t>Lembre-se, para o </a:t>
            </a:r>
            <a:r>
              <a:rPr lang="pt-BR" sz="2800" b="1" dirty="0" err="1" smtClean="0"/>
              <a:t>float</a:t>
            </a:r>
            <a:r>
              <a:rPr lang="pt-BR" sz="2800" b="1" dirty="0" smtClean="0"/>
              <a:t> </a:t>
            </a:r>
            <a:r>
              <a:rPr lang="pt-BR" sz="2800" dirty="0" smtClean="0"/>
              <a:t>nenhum modificador pode ser aplicado; assim como para o </a:t>
            </a:r>
            <a:r>
              <a:rPr lang="pt-BR" sz="2800" b="1" dirty="0" err="1" smtClean="0"/>
              <a:t>double</a:t>
            </a:r>
            <a:r>
              <a:rPr lang="pt-BR" sz="2800" b="1" dirty="0" smtClean="0"/>
              <a:t> </a:t>
            </a:r>
            <a:r>
              <a:rPr lang="pt-BR" sz="2800" dirty="0" smtClean="0"/>
              <a:t>podemos aplicar apenas o </a:t>
            </a:r>
            <a:r>
              <a:rPr lang="pt-BR" sz="2800" b="1" dirty="0" err="1" smtClean="0"/>
              <a:t>long</a:t>
            </a:r>
            <a:endParaRPr lang="pt-BR" sz="28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Tipos de Dados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" y="1268760"/>
            <a:ext cx="894887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Tipos de Dados</a:t>
            </a:r>
          </a:p>
          <a:p>
            <a:pPr marL="457200" indent="-457200"/>
            <a:r>
              <a:rPr lang="pt-BR" sz="2600" dirty="0" smtClean="0"/>
              <a:t>Declaração </a:t>
            </a:r>
            <a:r>
              <a:rPr lang="pt-BR" sz="2600" dirty="0"/>
              <a:t>de variável:</a:t>
            </a:r>
          </a:p>
          <a:p>
            <a:pPr>
              <a:buNone/>
            </a:pPr>
            <a:r>
              <a:rPr lang="pt-BR" sz="2600" i="1" dirty="0" err="1"/>
              <a:t>tipo_da_variavel</a:t>
            </a:r>
            <a:r>
              <a:rPr lang="pt-BR" sz="2600" i="1" dirty="0"/>
              <a:t> </a:t>
            </a:r>
            <a:r>
              <a:rPr lang="pt-BR" sz="2600" i="1" dirty="0" err="1"/>
              <a:t>nome_da_variavel</a:t>
            </a:r>
            <a:r>
              <a:rPr lang="pt-BR" sz="2600" i="1" dirty="0"/>
              <a:t> </a:t>
            </a:r>
            <a:r>
              <a:rPr lang="pt-BR" sz="2600" i="1" dirty="0" smtClean="0"/>
              <a:t>= </a:t>
            </a:r>
            <a:r>
              <a:rPr lang="pt-BR" sz="2600" i="1" dirty="0" err="1" smtClean="0"/>
              <a:t>valor_inicial_da_variavel</a:t>
            </a:r>
            <a:r>
              <a:rPr lang="pt-BR" sz="2600" i="1" dirty="0" smtClean="0"/>
              <a:t>;</a:t>
            </a:r>
          </a:p>
          <a:p>
            <a:pPr>
              <a:buNone/>
            </a:pPr>
            <a:endParaRPr lang="pt-BR" sz="2600" dirty="0"/>
          </a:p>
          <a:p>
            <a:pPr marL="457200" indent="-457200"/>
            <a:r>
              <a:rPr lang="pt-BR" sz="2600" dirty="0" smtClean="0"/>
              <a:t>Declaração de variáveis de um mesmo tipo</a:t>
            </a:r>
            <a:r>
              <a:rPr lang="pt-BR" sz="2600" dirty="0"/>
              <a:t>:</a:t>
            </a:r>
          </a:p>
          <a:p>
            <a:endParaRPr lang="pt-BR" sz="2600" dirty="0"/>
          </a:p>
          <a:p>
            <a:pPr>
              <a:buNone/>
            </a:pPr>
            <a:r>
              <a:rPr lang="pt-BR" sz="2600" i="1" dirty="0" err="1"/>
              <a:t>tipo_da_variavel</a:t>
            </a:r>
            <a:r>
              <a:rPr lang="pt-BR" sz="2600" i="1" dirty="0"/>
              <a:t> </a:t>
            </a:r>
            <a:r>
              <a:rPr lang="pt-BR" sz="2600" i="1" dirty="0" smtClean="0"/>
              <a:t>nome_var1 </a:t>
            </a:r>
            <a:r>
              <a:rPr lang="pt-BR" sz="2600" i="1" dirty="0"/>
              <a:t>= valor1, nome_var2 = valor2;</a:t>
            </a:r>
            <a:endParaRPr lang="pt-BR" sz="2600" dirty="0"/>
          </a:p>
          <a:p>
            <a:pPr>
              <a:buNone/>
            </a:pPr>
            <a:endParaRPr lang="pt-BR" sz="2000" b="1" dirty="0" smtClean="0"/>
          </a:p>
          <a:p>
            <a:pPr>
              <a:buNone/>
            </a:pPr>
            <a:r>
              <a:rPr lang="pt-BR" sz="2000" b="1" dirty="0" err="1" smtClean="0"/>
              <a:t>Boaspráticas</a:t>
            </a:r>
            <a:r>
              <a:rPr lang="pt-BR" sz="2000" b="1" dirty="0"/>
              <a:t>!</a:t>
            </a:r>
            <a:endParaRPr lang="pt-BR" sz="2000" dirty="0"/>
          </a:p>
          <a:p>
            <a:pPr>
              <a:buNone/>
            </a:pPr>
            <a:r>
              <a:rPr lang="pt-BR" sz="2000" dirty="0" smtClean="0"/>
              <a:t>Ao nomear uma variável, seja </a:t>
            </a:r>
            <a:r>
              <a:rPr lang="pt-BR" sz="2000" dirty="0" err="1" smtClean="0"/>
              <a:t>obejtivo,use</a:t>
            </a:r>
            <a:r>
              <a:rPr lang="pt-BR" sz="2000" dirty="0" smtClean="0"/>
              <a:t> nomes fáceis de entender e se necessário faça um comentário acima da variável explicando sua utilidade. Em nomes compostos separe-os utilizando </a:t>
            </a:r>
            <a:r>
              <a:rPr lang="pt-BR" sz="2000" i="1" dirty="0" err="1" smtClean="0"/>
              <a:t>underline</a:t>
            </a:r>
            <a:r>
              <a:rPr lang="pt-BR" sz="2000" dirty="0"/>
              <a:t>.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Prática</a:t>
            </a:r>
          </a:p>
          <a:p>
            <a:pPr marL="457200" indent="-457200"/>
            <a:r>
              <a:rPr lang="pt-BR" sz="2800" dirty="0" smtClean="0"/>
              <a:t>No seu programa “</a:t>
            </a:r>
            <a:r>
              <a:rPr lang="pt-BR" sz="2800" dirty="0" err="1" smtClean="0"/>
              <a:t>HelloWorld</a:t>
            </a:r>
            <a:r>
              <a:rPr lang="pt-BR" sz="2800" dirty="0" smtClean="0"/>
              <a:t>”, criado anteriormente, vamos fazer algumas modificações:</a:t>
            </a:r>
          </a:p>
          <a:p>
            <a:pPr marL="457200" indent="-457200"/>
            <a:r>
              <a:rPr lang="pt-BR" sz="2800" dirty="0" smtClean="0"/>
              <a:t>Crie duas variáveis do tipo </a:t>
            </a:r>
            <a:r>
              <a:rPr lang="pt-BR" sz="2800" b="1" dirty="0" err="1" smtClean="0"/>
              <a:t>int</a:t>
            </a:r>
            <a:r>
              <a:rPr lang="pt-BR" sz="2800" b="1" dirty="0" smtClean="0"/>
              <a:t> </a:t>
            </a:r>
            <a:r>
              <a:rPr lang="pt-BR" sz="2800" dirty="0" smtClean="0"/>
              <a:t>chamadas </a:t>
            </a:r>
            <a:r>
              <a:rPr lang="pt-BR" sz="2800" b="1" dirty="0" smtClean="0"/>
              <a:t>num1 </a:t>
            </a:r>
            <a:r>
              <a:rPr lang="pt-BR" sz="2800" dirty="0" smtClean="0"/>
              <a:t>e </a:t>
            </a:r>
            <a:r>
              <a:rPr lang="pt-BR" sz="2800" b="1" dirty="0" smtClean="0"/>
              <a:t>num2 </a:t>
            </a:r>
            <a:r>
              <a:rPr lang="pt-BR" sz="2800" dirty="0" smtClean="0"/>
              <a:t>que armazenem consecutivamente os valores </a:t>
            </a:r>
            <a:r>
              <a:rPr lang="pt-BR" sz="2800" b="1" dirty="0" smtClean="0"/>
              <a:t>10 </a:t>
            </a:r>
            <a:r>
              <a:rPr lang="pt-BR" sz="2800" dirty="0" smtClean="0"/>
              <a:t>e </a:t>
            </a:r>
            <a:r>
              <a:rPr lang="pt-BR" sz="2800" b="1" dirty="0" smtClean="0"/>
              <a:t>3</a:t>
            </a:r>
          </a:p>
          <a:p>
            <a:pPr marL="457200" indent="-457200"/>
            <a:r>
              <a:rPr lang="pt-BR" sz="2800" dirty="0" smtClean="0"/>
              <a:t>Crie uma variável do tipo </a:t>
            </a:r>
            <a:r>
              <a:rPr lang="pt-BR" sz="2800" b="1" dirty="0" err="1" smtClean="0"/>
              <a:t>float</a:t>
            </a:r>
            <a:r>
              <a:rPr lang="pt-BR" sz="2800" b="1" dirty="0" smtClean="0"/>
              <a:t> </a:t>
            </a:r>
            <a:r>
              <a:rPr lang="pt-BR" sz="2800" dirty="0" smtClean="0"/>
              <a:t>chamada </a:t>
            </a:r>
            <a:r>
              <a:rPr lang="pt-BR" sz="2800" b="1" dirty="0" err="1" smtClean="0"/>
              <a:t>result</a:t>
            </a:r>
            <a:r>
              <a:rPr lang="pt-BR" sz="2800" b="1" dirty="0" smtClean="0"/>
              <a:t> </a:t>
            </a:r>
            <a:r>
              <a:rPr lang="pt-BR" sz="2800" dirty="0" smtClean="0"/>
              <a:t>que armazene o valor </a:t>
            </a:r>
            <a:r>
              <a:rPr lang="pt-BR" sz="2800" b="1" dirty="0" smtClean="0"/>
              <a:t>0.0</a:t>
            </a:r>
          </a:p>
          <a:p>
            <a:pPr marL="457200" indent="-457200"/>
            <a:r>
              <a:rPr lang="pt-BR" sz="2800" dirty="0" smtClean="0"/>
              <a:t>Imprima esses valores da seguinte forma</a:t>
            </a:r>
            <a:r>
              <a:rPr lang="pt-BR" sz="2800" dirty="0"/>
              <a:t>:</a:t>
            </a:r>
          </a:p>
          <a:p>
            <a:pPr>
              <a:buNone/>
            </a:pPr>
            <a:r>
              <a:rPr lang="pt-BR" sz="2600" i="1" dirty="0" err="1" smtClean="0">
                <a:solidFill>
                  <a:srgbClr val="FF0000"/>
                </a:solidFill>
              </a:rPr>
              <a:t>printf</a:t>
            </a:r>
            <a:r>
              <a:rPr lang="pt-BR" sz="2600" i="1" dirty="0">
                <a:solidFill>
                  <a:srgbClr val="FF0000"/>
                </a:solidFill>
              </a:rPr>
              <a:t>(“Os </a:t>
            </a:r>
            <a:r>
              <a:rPr lang="pt-BR" sz="2600" i="1" dirty="0" smtClean="0">
                <a:solidFill>
                  <a:srgbClr val="FF0000"/>
                </a:solidFill>
              </a:rPr>
              <a:t>valores </a:t>
            </a:r>
            <a:r>
              <a:rPr lang="pt-BR" sz="2600" i="1" dirty="0" err="1" smtClean="0">
                <a:solidFill>
                  <a:srgbClr val="FF0000"/>
                </a:solidFill>
              </a:rPr>
              <a:t>sao</a:t>
            </a:r>
            <a:r>
              <a:rPr lang="pt-BR" sz="2600" i="1" dirty="0">
                <a:solidFill>
                  <a:srgbClr val="FF0000"/>
                </a:solidFill>
              </a:rPr>
              <a:t>: %i, %</a:t>
            </a:r>
            <a:r>
              <a:rPr lang="pt-BR" sz="2600" i="1" dirty="0" smtClean="0">
                <a:solidFill>
                  <a:srgbClr val="FF0000"/>
                </a:solidFill>
              </a:rPr>
              <a:t>i e </a:t>
            </a:r>
            <a:r>
              <a:rPr lang="pt-BR" sz="2600" i="1" dirty="0">
                <a:solidFill>
                  <a:srgbClr val="FF0000"/>
                </a:solidFill>
              </a:rPr>
              <a:t>%f“, num1, num2, </a:t>
            </a:r>
            <a:r>
              <a:rPr lang="pt-BR" sz="2600" i="1" dirty="0" err="1">
                <a:solidFill>
                  <a:srgbClr val="FF0000"/>
                </a:solidFill>
              </a:rPr>
              <a:t>result</a:t>
            </a:r>
            <a:r>
              <a:rPr lang="pt-BR" sz="2600" i="1" dirty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2" name="Picture 34" descr="Untitled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1588"/>
            <a:ext cx="9140825" cy="6856412"/>
          </a:xfrm>
          <a:prstGeom prst="rect">
            <a:avLst/>
          </a:prstGeom>
          <a:noFill/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23528" y="1340768"/>
            <a:ext cx="489654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Linguagem de Programação I</a:t>
            </a:r>
          </a:p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(LP I)</a:t>
            </a:r>
            <a:endParaRPr lang="pt-BR" sz="2400" b="1" dirty="0">
              <a:solidFill>
                <a:srgbClr val="003871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ctr" eaLnBrk="0" hangingPunct="0">
              <a:spcBef>
                <a:spcPct val="50000"/>
              </a:spcBef>
              <a:buFontTx/>
              <a:buNone/>
            </a:pPr>
            <a:endParaRPr lang="pt-BR" sz="2400" b="1" dirty="0">
              <a:solidFill>
                <a:srgbClr val="003871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INTRODUÇÃO</a:t>
            </a:r>
            <a:endParaRPr lang="pt-BR" sz="2400" b="1" dirty="0" smtClean="0">
              <a:solidFill>
                <a:srgbClr val="002D55"/>
              </a:solidFill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7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Constantes</a:t>
            </a:r>
          </a:p>
          <a:p>
            <a:endParaRPr lang="pt-BR" sz="2800" dirty="0" smtClean="0"/>
          </a:p>
          <a:p>
            <a:pPr marL="457200" indent="-457200"/>
            <a:r>
              <a:rPr lang="pt-BR" sz="2800" dirty="0" smtClean="0"/>
              <a:t>São valores fixos mantidos pelo computador</a:t>
            </a:r>
          </a:p>
          <a:p>
            <a:pPr marL="457200" indent="-457200"/>
            <a:r>
              <a:rPr lang="pt-BR" sz="2800" dirty="0" smtClean="0"/>
              <a:t>As constantes podem ser classificadas em 4(quatro</a:t>
            </a:r>
            <a:r>
              <a:rPr lang="pt-BR" sz="2800" dirty="0"/>
              <a:t>):</a:t>
            </a:r>
          </a:p>
          <a:p>
            <a:pPr>
              <a:buNone/>
            </a:pPr>
            <a:endParaRPr lang="pt-BR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/>
              <a:t>Constantes básicas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/>
              <a:t>Constantes hexadecimais e octais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/>
              <a:t>Constantes de </a:t>
            </a:r>
            <a:r>
              <a:rPr lang="pt-BR" sz="2800" dirty="0" err="1" smtClean="0"/>
              <a:t>strings</a:t>
            </a:r>
            <a:endParaRPr lang="pt-BR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/>
              <a:t>Constantes de barra invertida</a:t>
            </a:r>
            <a:endParaRPr lang="pt-BR" sz="28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Constantes Básicas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68" y="1556792"/>
            <a:ext cx="915574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Constantes Hexadecimais e Octais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" y="1772816"/>
            <a:ext cx="894548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Constantes </a:t>
            </a:r>
            <a:r>
              <a:rPr lang="pt-BR" sz="2800" b="1" dirty="0" err="1" smtClean="0">
                <a:solidFill>
                  <a:srgbClr val="003871"/>
                </a:solidFill>
                <a:latin typeface="Verdana" pitchFamily="-96" charset="0"/>
              </a:rPr>
              <a:t>Strings</a:t>
            </a:r>
            <a:endParaRPr lang="pt-BR" sz="2800" b="1" dirty="0" smtClean="0">
              <a:solidFill>
                <a:srgbClr val="003871"/>
              </a:solidFill>
              <a:latin typeface="Verdana" pitchFamily="-96" charset="0"/>
            </a:endParaRPr>
          </a:p>
          <a:p>
            <a:pPr>
              <a:buNone/>
            </a:pPr>
            <a:r>
              <a:rPr lang="pt-BR" sz="2800" dirty="0" smtClean="0"/>
              <a:t>	Neste caso cabe apenas </a:t>
            </a:r>
            <a:r>
              <a:rPr lang="pt-BR" sz="2800" dirty="0" err="1" smtClean="0"/>
              <a:t>umaobservação</a:t>
            </a:r>
            <a:r>
              <a:rPr lang="pt-BR" sz="2800" dirty="0" smtClean="0"/>
              <a:t>, um alerta:</a:t>
            </a:r>
          </a:p>
          <a:p>
            <a:pPr marL="457200" indent="-457200"/>
            <a:r>
              <a:rPr lang="pt-BR" sz="2800" dirty="0" smtClean="0"/>
              <a:t>Sabemos que </a:t>
            </a:r>
            <a:r>
              <a:rPr lang="pt-BR" sz="2800" b="1" dirty="0" smtClean="0"/>
              <a:t>“João” </a:t>
            </a:r>
            <a:r>
              <a:rPr lang="pt-BR" sz="2800" dirty="0" smtClean="0"/>
              <a:t>é uma constante </a:t>
            </a:r>
            <a:r>
              <a:rPr lang="pt-BR" sz="2800" dirty="0" err="1" smtClean="0"/>
              <a:t>string</a:t>
            </a:r>
            <a:endParaRPr lang="pt-BR" sz="2800" dirty="0" smtClean="0"/>
          </a:p>
          <a:p>
            <a:pPr marL="457200" indent="-457200"/>
            <a:r>
              <a:rPr lang="pt-BR" sz="2800" dirty="0" smtClean="0"/>
              <a:t>Isto implica, por exemplo, no fato de que</a:t>
            </a:r>
            <a:r>
              <a:rPr lang="pt-BR" sz="2800" b="1" dirty="0"/>
              <a:t> </a:t>
            </a:r>
            <a:r>
              <a:rPr lang="pt-BR" sz="2800" b="1" dirty="0" smtClean="0"/>
              <a:t>‘t’ </a:t>
            </a:r>
            <a:r>
              <a:rPr lang="pt-BR" sz="2800" dirty="0" smtClean="0"/>
              <a:t>é diferente de </a:t>
            </a:r>
            <a:r>
              <a:rPr lang="pt-BR" sz="2800" b="1" dirty="0" smtClean="0"/>
              <a:t>“t”</a:t>
            </a:r>
            <a:r>
              <a:rPr lang="pt-BR" sz="2800" dirty="0" smtClean="0"/>
              <a:t>, pois </a:t>
            </a:r>
            <a:r>
              <a:rPr lang="pt-BR" sz="2800" b="1" dirty="0" smtClean="0"/>
              <a:t>‘t’ </a:t>
            </a:r>
            <a:r>
              <a:rPr lang="pt-BR" sz="2800" dirty="0" smtClean="0"/>
              <a:t>é um </a:t>
            </a:r>
            <a:r>
              <a:rPr lang="pt-BR" sz="2800" b="1" dirty="0" smtClean="0"/>
              <a:t>char </a:t>
            </a:r>
            <a:r>
              <a:rPr lang="pt-BR" sz="2800" dirty="0" smtClean="0"/>
              <a:t>enquanto </a:t>
            </a:r>
            <a:r>
              <a:rPr lang="pt-BR" sz="2800" b="1" dirty="0" smtClean="0"/>
              <a:t>“t” </a:t>
            </a:r>
            <a:r>
              <a:rPr lang="pt-BR" sz="2800" dirty="0" smtClean="0"/>
              <a:t>é uma </a:t>
            </a:r>
            <a:r>
              <a:rPr lang="pt-BR" sz="2800" dirty="0" err="1" smtClean="0"/>
              <a:t>string</a:t>
            </a:r>
            <a:r>
              <a:rPr lang="pt-BR" sz="2800" dirty="0" smtClean="0"/>
              <a:t> com 2(dois) </a:t>
            </a:r>
            <a:r>
              <a:rPr lang="pt-BR" sz="2800" b="1" dirty="0" smtClean="0"/>
              <a:t>char</a:t>
            </a:r>
            <a:r>
              <a:rPr lang="pt-BR" sz="2800" dirty="0" smtClean="0"/>
              <a:t>s, onde o primeiro é</a:t>
            </a:r>
            <a:r>
              <a:rPr lang="pt-BR" sz="2800" b="1" dirty="0"/>
              <a:t> </a:t>
            </a:r>
            <a:r>
              <a:rPr lang="pt-BR" sz="2800" b="1" dirty="0" smtClean="0"/>
              <a:t>’t’ </a:t>
            </a:r>
            <a:r>
              <a:rPr lang="pt-BR" sz="2800" dirty="0" smtClean="0"/>
              <a:t>e o segundo é</a:t>
            </a:r>
            <a:r>
              <a:rPr lang="pt-BR" sz="2800" b="1" dirty="0" smtClean="0"/>
              <a:t> ’\0’</a:t>
            </a:r>
          </a:p>
          <a:p>
            <a:pPr marL="457200" indent="-457200"/>
            <a:r>
              <a:rPr lang="pt-BR" sz="2800" dirty="0" smtClean="0"/>
              <a:t>Uma </a:t>
            </a:r>
            <a:r>
              <a:rPr lang="pt-BR" sz="2800" b="1" dirty="0" err="1" smtClean="0"/>
              <a:t>string</a:t>
            </a:r>
            <a:r>
              <a:rPr lang="pt-BR" sz="2800" b="1" dirty="0" smtClean="0"/>
              <a:t> </a:t>
            </a:r>
            <a:r>
              <a:rPr lang="pt-BR" sz="2800" dirty="0" smtClean="0"/>
              <a:t>é um conjunto de </a:t>
            </a:r>
            <a:r>
              <a:rPr lang="pt-BR" sz="2800" b="1" dirty="0" smtClean="0"/>
              <a:t>char</a:t>
            </a:r>
            <a:r>
              <a:rPr lang="pt-BR" sz="2800" dirty="0" smtClean="0"/>
              <a:t>s com um terminador </a:t>
            </a:r>
            <a:r>
              <a:rPr lang="pt-BR" sz="2800" b="1" dirty="0" smtClean="0"/>
              <a:t>’\0’ </a:t>
            </a:r>
            <a:r>
              <a:rPr lang="pt-BR" sz="2800" dirty="0" smtClean="0"/>
              <a:t>ao final</a:t>
            </a:r>
            <a:endParaRPr lang="pt-BR" sz="28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Constantes de Barra Invertida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5" y="1528762"/>
            <a:ext cx="8791653" cy="5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Operadores</a:t>
            </a:r>
          </a:p>
          <a:p>
            <a:pPr>
              <a:buNone/>
            </a:pPr>
            <a:endParaRPr lang="pt-BR" sz="3200" dirty="0"/>
          </a:p>
          <a:p>
            <a:pPr marL="457200" indent="-457200"/>
            <a:r>
              <a:rPr lang="pt-BR" sz="3200" dirty="0" smtClean="0"/>
              <a:t>Realizam funções aritméticas e lógicas</a:t>
            </a:r>
          </a:p>
          <a:p>
            <a:pPr marL="457200" indent="-457200"/>
            <a:endParaRPr lang="pt-BR" sz="3200" dirty="0"/>
          </a:p>
          <a:p>
            <a:pPr marL="457200" indent="-457200"/>
            <a:r>
              <a:rPr lang="pt-BR" sz="3200" dirty="0" smtClean="0"/>
              <a:t>Possuem, como na matemática, regras de precedência</a:t>
            </a:r>
          </a:p>
          <a:p>
            <a:pPr marL="457200" indent="-457200"/>
            <a:endParaRPr lang="pt-BR" sz="3200" dirty="0"/>
          </a:p>
          <a:p>
            <a:pPr marL="457200" indent="-457200"/>
            <a:r>
              <a:rPr lang="pt-BR" sz="3200" dirty="0" smtClean="0"/>
              <a:t>Podem ser classificados em 3(três) categorias</a:t>
            </a:r>
            <a:endParaRPr lang="pt-BR" sz="32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Aritméticos e de Atribuição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7" y="1844824"/>
            <a:ext cx="897499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000" b="1" dirty="0" smtClean="0">
                <a:solidFill>
                  <a:srgbClr val="003871"/>
                </a:solidFill>
                <a:latin typeface="Verdana" pitchFamily="-96" charset="0"/>
              </a:rPr>
              <a:t>Exemplo</a:t>
            </a:r>
          </a:p>
          <a:p>
            <a:pPr>
              <a:buNone/>
            </a:pPr>
            <a:r>
              <a:rPr lang="pt-BR" dirty="0" err="1" smtClean="0">
                <a:solidFill>
                  <a:srgbClr val="00599C"/>
                </a:solidFill>
              </a:rPr>
              <a:t>Int</a:t>
            </a:r>
            <a:r>
              <a:rPr lang="pt-BR" dirty="0" smtClean="0">
                <a:solidFill>
                  <a:srgbClr val="00599C"/>
                </a:solidFill>
              </a:rPr>
              <a:t> </a:t>
            </a:r>
            <a:r>
              <a:rPr lang="pt-BR" dirty="0" smtClean="0"/>
              <a:t>a </a:t>
            </a:r>
            <a:r>
              <a:rPr lang="pt-BR" dirty="0"/>
              <a:t>=17</a:t>
            </a:r>
            <a:r>
              <a:rPr lang="pt-BR" dirty="0" smtClean="0"/>
              <a:t>, b </a:t>
            </a:r>
            <a:r>
              <a:rPr lang="pt-BR" dirty="0"/>
              <a:t>=3;</a:t>
            </a:r>
          </a:p>
          <a:p>
            <a:pPr>
              <a:buNone/>
            </a:pPr>
            <a:r>
              <a:rPr lang="pt-BR" dirty="0" err="1" smtClean="0">
                <a:solidFill>
                  <a:srgbClr val="00599C"/>
                </a:solidFill>
              </a:rPr>
              <a:t>Int</a:t>
            </a:r>
            <a:r>
              <a:rPr lang="pt-BR" dirty="0" smtClean="0"/>
              <a:t> x, y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 err="1" smtClean="0">
                <a:solidFill>
                  <a:srgbClr val="00599C"/>
                </a:solidFill>
              </a:rPr>
              <a:t>Float</a:t>
            </a:r>
            <a:r>
              <a:rPr lang="pt-BR" dirty="0" smtClean="0"/>
              <a:t> z = 17. , z1, z2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x </a:t>
            </a:r>
            <a:r>
              <a:rPr lang="pt-BR" dirty="0" smtClean="0"/>
              <a:t>= a / b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y </a:t>
            </a:r>
            <a:r>
              <a:rPr lang="pt-BR" dirty="0" smtClean="0"/>
              <a:t>= a % b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z1 </a:t>
            </a:r>
            <a:r>
              <a:rPr lang="pt-BR" dirty="0" smtClean="0"/>
              <a:t>= z / b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z2 </a:t>
            </a:r>
            <a:r>
              <a:rPr lang="pt-BR" dirty="0" smtClean="0"/>
              <a:t>= a / b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a++;</a:t>
            </a:r>
          </a:p>
          <a:p>
            <a:pPr>
              <a:buNone/>
            </a:pPr>
            <a:r>
              <a:rPr lang="pt-BR" dirty="0"/>
              <a:t>b--;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600" dirty="0" smtClean="0"/>
              <a:t>	A execução deste bloco de código resultaria em</a:t>
            </a:r>
            <a:r>
              <a:rPr lang="pt-BR" sz="2600" dirty="0"/>
              <a:t>:</a:t>
            </a:r>
          </a:p>
          <a:p>
            <a:pPr>
              <a:buNone/>
            </a:pPr>
            <a:r>
              <a:rPr lang="pt-BR" sz="2600" dirty="0" smtClean="0"/>
              <a:t>	</a:t>
            </a:r>
            <a:r>
              <a:rPr lang="pl-PL" sz="2600" dirty="0" smtClean="0"/>
              <a:t>x </a:t>
            </a:r>
            <a:r>
              <a:rPr lang="pl-PL" sz="2600" dirty="0"/>
              <a:t>= </a:t>
            </a:r>
            <a:r>
              <a:rPr lang="pl-PL" sz="2600" dirty="0" smtClean="0"/>
              <a:t>5</a:t>
            </a:r>
            <a:r>
              <a:rPr lang="pt-BR" sz="2600" dirty="0" smtClean="0"/>
              <a:t>				</a:t>
            </a:r>
            <a:r>
              <a:rPr lang="pl-PL" sz="2600" dirty="0" smtClean="0"/>
              <a:t>y </a:t>
            </a:r>
            <a:r>
              <a:rPr lang="pl-PL" sz="2600" dirty="0"/>
              <a:t>= </a:t>
            </a:r>
            <a:r>
              <a:rPr lang="pl-PL" sz="2600" dirty="0" smtClean="0"/>
              <a:t>2</a:t>
            </a:r>
            <a:endParaRPr lang="pt-BR" sz="2600" dirty="0" smtClean="0"/>
          </a:p>
          <a:p>
            <a:pPr>
              <a:buNone/>
            </a:pPr>
            <a:r>
              <a:rPr lang="pt-BR" sz="2600" dirty="0" smtClean="0"/>
              <a:t>	</a:t>
            </a:r>
            <a:r>
              <a:rPr lang="pl-PL" sz="2600" dirty="0" smtClean="0"/>
              <a:t>z1 </a:t>
            </a:r>
            <a:r>
              <a:rPr lang="pl-PL" sz="2600" dirty="0"/>
              <a:t>= </a:t>
            </a:r>
            <a:r>
              <a:rPr lang="pl-PL" sz="2600" dirty="0" smtClean="0"/>
              <a:t>5.666666</a:t>
            </a:r>
            <a:r>
              <a:rPr lang="pt-BR" sz="2600" dirty="0" smtClean="0"/>
              <a:t>		</a:t>
            </a:r>
            <a:r>
              <a:rPr lang="pl-PL" sz="2600" dirty="0" smtClean="0"/>
              <a:t>z2 </a:t>
            </a:r>
            <a:r>
              <a:rPr lang="pl-PL" sz="2600" dirty="0"/>
              <a:t>= </a:t>
            </a:r>
            <a:r>
              <a:rPr lang="pl-PL" sz="2600" dirty="0" smtClean="0"/>
              <a:t>5.0</a:t>
            </a:r>
            <a:endParaRPr lang="pt-BR" sz="2600" dirty="0" smtClean="0"/>
          </a:p>
          <a:p>
            <a:pPr>
              <a:buNone/>
            </a:pPr>
            <a:r>
              <a:rPr lang="pt-BR" sz="2600" dirty="0" smtClean="0"/>
              <a:t>	</a:t>
            </a:r>
            <a:r>
              <a:rPr lang="pl-PL" sz="2600" dirty="0" smtClean="0"/>
              <a:t>a </a:t>
            </a:r>
            <a:r>
              <a:rPr lang="pl-PL" sz="2600" dirty="0"/>
              <a:t>= </a:t>
            </a:r>
            <a:r>
              <a:rPr lang="pl-PL" sz="2600" dirty="0" smtClean="0"/>
              <a:t>18</a:t>
            </a:r>
            <a:r>
              <a:rPr lang="pt-BR" sz="2600" dirty="0" smtClean="0"/>
              <a:t>			</a:t>
            </a:r>
            <a:r>
              <a:rPr lang="pl-PL" sz="2600" dirty="0" smtClean="0"/>
              <a:t>b </a:t>
            </a:r>
            <a:r>
              <a:rPr lang="pl-PL" sz="2600" dirty="0"/>
              <a:t>= 2</a:t>
            </a:r>
            <a:endParaRPr lang="pt-BR" sz="26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tângulo 2"/>
          <p:cNvSpPr/>
          <p:nvPr/>
        </p:nvSpPr>
        <p:spPr bwMode="auto">
          <a:xfrm>
            <a:off x="899592" y="4437112"/>
            <a:ext cx="7632848" cy="2088232"/>
          </a:xfrm>
          <a:prstGeom prst="rect">
            <a:avLst/>
          </a:prstGeom>
          <a:noFill/>
          <a:ln w="38100" cap="flat" cmpd="sng" algn="ctr">
            <a:solidFill>
              <a:srgbClr val="0DB0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Prática</a:t>
            </a:r>
          </a:p>
          <a:p>
            <a:pPr>
              <a:buNone/>
            </a:pPr>
            <a:r>
              <a:rPr lang="pt-BR" sz="2800" dirty="0" smtClean="0"/>
              <a:t>Vamos fazer algumas operações com os nossos valores?</a:t>
            </a:r>
          </a:p>
          <a:p>
            <a:pPr marL="457200" indent="-457200"/>
            <a:r>
              <a:rPr lang="pt-BR" sz="2800" dirty="0" smtClean="0"/>
              <a:t>Some o valor de </a:t>
            </a:r>
            <a:r>
              <a:rPr lang="pt-BR" sz="2800" b="1" dirty="0" smtClean="0"/>
              <a:t>num1 </a:t>
            </a:r>
            <a:r>
              <a:rPr lang="pt-BR" sz="2800" dirty="0" smtClean="0"/>
              <a:t>e </a:t>
            </a:r>
            <a:r>
              <a:rPr lang="pt-BR" sz="2800" b="1" dirty="0" smtClean="0"/>
              <a:t>num2</a:t>
            </a:r>
            <a:r>
              <a:rPr lang="pt-BR" sz="2800" dirty="0" smtClean="0"/>
              <a:t>, armazenando o resultado em </a:t>
            </a:r>
            <a:r>
              <a:rPr lang="pt-BR" sz="2800" b="1" dirty="0" err="1" smtClean="0"/>
              <a:t>result</a:t>
            </a:r>
            <a:r>
              <a:rPr lang="pt-BR" sz="2800" b="1" dirty="0" smtClean="0"/>
              <a:t> </a:t>
            </a:r>
            <a:r>
              <a:rPr lang="pt-BR" sz="2800" dirty="0" smtClean="0"/>
              <a:t>e em seguida imprima o resultado</a:t>
            </a:r>
          </a:p>
          <a:p>
            <a:pPr marL="457200" indent="-457200"/>
            <a:r>
              <a:rPr lang="pt-BR" sz="2800" dirty="0" smtClean="0"/>
              <a:t>Divida o valor de </a:t>
            </a:r>
            <a:r>
              <a:rPr lang="pt-BR" sz="2800" b="1" dirty="0" smtClean="0"/>
              <a:t>num1 </a:t>
            </a:r>
            <a:r>
              <a:rPr lang="pt-BR" sz="2800" dirty="0" smtClean="0"/>
              <a:t>por </a:t>
            </a:r>
            <a:r>
              <a:rPr lang="pt-BR" sz="2800" b="1" dirty="0" smtClean="0"/>
              <a:t>num2</a:t>
            </a:r>
            <a:r>
              <a:rPr lang="pt-BR" sz="2800" dirty="0" smtClean="0"/>
              <a:t>, armazenando o resultado em </a:t>
            </a:r>
            <a:r>
              <a:rPr lang="pt-BR" sz="2800" b="1" dirty="0" err="1" smtClean="0"/>
              <a:t>result</a:t>
            </a:r>
            <a:r>
              <a:rPr lang="pt-BR" sz="2800" b="1" dirty="0" smtClean="0"/>
              <a:t> </a:t>
            </a:r>
            <a:r>
              <a:rPr lang="pt-BR" sz="2800" dirty="0" smtClean="0"/>
              <a:t>e em seguida imprima o resultado</a:t>
            </a:r>
          </a:p>
          <a:p>
            <a:pPr marL="457200" indent="-457200"/>
            <a:r>
              <a:rPr lang="pt-BR" sz="2800" dirty="0" smtClean="0"/>
              <a:t>Multiplique o valor de </a:t>
            </a:r>
            <a:r>
              <a:rPr lang="pt-BR" sz="2800" b="1" dirty="0" smtClean="0"/>
              <a:t>num1 </a:t>
            </a:r>
            <a:r>
              <a:rPr lang="pt-BR" sz="2800" dirty="0" smtClean="0"/>
              <a:t>por </a:t>
            </a:r>
            <a:r>
              <a:rPr lang="pt-BR" sz="2800" b="1" dirty="0" smtClean="0"/>
              <a:t>num2</a:t>
            </a:r>
            <a:r>
              <a:rPr lang="pt-BR" sz="2800" dirty="0" smtClean="0"/>
              <a:t>, armazenando o resultado em </a:t>
            </a:r>
            <a:r>
              <a:rPr lang="pt-BR" sz="2800" b="1" dirty="0" err="1" smtClean="0"/>
              <a:t>result</a:t>
            </a:r>
            <a:r>
              <a:rPr lang="pt-BR" sz="2800" b="1" dirty="0" smtClean="0"/>
              <a:t> </a:t>
            </a:r>
            <a:r>
              <a:rPr lang="pt-BR" sz="2800" dirty="0" smtClean="0"/>
              <a:t>e em seguida imprima o resultado</a:t>
            </a:r>
            <a:endParaRPr lang="pt-BR" sz="28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Expressões</a:t>
            </a:r>
          </a:p>
          <a:p>
            <a:pPr marL="457200" indent="-457200"/>
            <a:r>
              <a:rPr lang="pt-BR" sz="2800" dirty="0" smtClean="0"/>
              <a:t>São combinações </a:t>
            </a:r>
            <a:r>
              <a:rPr lang="pt-BR" sz="2800" dirty="0" err="1" smtClean="0"/>
              <a:t>devariáveis</a:t>
            </a:r>
            <a:r>
              <a:rPr lang="pt-BR" sz="2800" dirty="0" smtClean="0"/>
              <a:t>, constantes e operadores</a:t>
            </a:r>
          </a:p>
          <a:p>
            <a:pPr marL="457200" indent="-457200"/>
            <a:r>
              <a:rPr lang="pt-BR" sz="2800" dirty="0" smtClean="0"/>
              <a:t>Devemos levar em consideração a tabela de precedência ao montá-las</a:t>
            </a:r>
          </a:p>
          <a:p>
            <a:pPr marL="457200" indent="-457200"/>
            <a:endParaRPr lang="pt-BR" sz="2800" b="1" dirty="0"/>
          </a:p>
          <a:p>
            <a:pPr>
              <a:buNone/>
            </a:pPr>
            <a:r>
              <a:rPr lang="pt-BR" sz="2800" b="1" dirty="0" smtClean="0"/>
              <a:t>Exemplos </a:t>
            </a:r>
            <a:r>
              <a:rPr lang="pt-BR" sz="2800" b="1" dirty="0"/>
              <a:t>de expressões:</a:t>
            </a: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 smtClean="0"/>
              <a:t>Anos = Dias / 365.25;</a:t>
            </a:r>
          </a:p>
          <a:p>
            <a:pPr marL="457200" indent="-457200">
              <a:buFontTx/>
              <a:buChar char="-"/>
            </a:pPr>
            <a:r>
              <a:rPr lang="pt-BR" sz="2800" dirty="0" smtClean="0"/>
              <a:t>i = i </a:t>
            </a:r>
            <a:r>
              <a:rPr lang="pt-BR" sz="2800" dirty="0"/>
              <a:t>+</a:t>
            </a:r>
            <a:r>
              <a:rPr lang="pt-BR" sz="2800" dirty="0" smtClean="0"/>
              <a:t>3;</a:t>
            </a:r>
          </a:p>
          <a:p>
            <a:pPr marL="457200" indent="-457200">
              <a:buFontTx/>
              <a:buChar char="-"/>
            </a:pPr>
            <a:r>
              <a:rPr lang="pt-BR" sz="2800" dirty="0" smtClean="0"/>
              <a:t>c = a * b + b / e;</a:t>
            </a:r>
          </a:p>
          <a:p>
            <a:pPr marL="457200" indent="-457200">
              <a:buFontTx/>
              <a:buChar char="-"/>
            </a:pPr>
            <a:r>
              <a:rPr lang="pt-BR" sz="2800" dirty="0" smtClean="0"/>
              <a:t>c = a </a:t>
            </a:r>
            <a:r>
              <a:rPr lang="pt-BR" sz="2800" dirty="0"/>
              <a:t>*(b </a:t>
            </a:r>
            <a:r>
              <a:rPr lang="pt-BR" sz="2800" dirty="0" smtClean="0"/>
              <a:t>+ d) / e</a:t>
            </a:r>
            <a:r>
              <a:rPr lang="pt-BR" sz="2800" dirty="0"/>
              <a:t>;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1295400"/>
            <a:ext cx="8784976" cy="544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Objetivos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 marL="457200" indent="-457200"/>
            <a:r>
              <a:rPr lang="pt-BR" sz="3200" dirty="0" smtClean="0">
                <a:latin typeface="+mn-lt"/>
              </a:rPr>
              <a:t>Introduzir o aluno à sintaxe de desenvolvimento da linguagem C;</a:t>
            </a:r>
          </a:p>
          <a:p>
            <a:pPr marL="457200" indent="-457200"/>
            <a:r>
              <a:rPr lang="pt-BR" sz="3200" dirty="0" smtClean="0">
                <a:latin typeface="+mn-lt"/>
              </a:rPr>
              <a:t>Apresentar a estrutura básica de um programa em C;</a:t>
            </a:r>
          </a:p>
          <a:p>
            <a:pPr marL="457200" indent="-457200"/>
            <a:r>
              <a:rPr lang="pt-BR" sz="3200" dirty="0" smtClean="0">
                <a:latin typeface="+mn-lt"/>
              </a:rPr>
              <a:t>Apresentar regras fundamentais de boas práticas de programação;</a:t>
            </a:r>
          </a:p>
          <a:p>
            <a:pPr marL="457200" indent="-457200"/>
            <a:r>
              <a:rPr lang="pt-BR" sz="3200" dirty="0" smtClean="0">
                <a:latin typeface="+mn-lt"/>
              </a:rPr>
              <a:t>Tornar o aluno apto a compreender e criar seus próprios códigos em C</a:t>
            </a:r>
            <a:r>
              <a:rPr lang="pt-BR" sz="3200" dirty="0">
                <a:latin typeface="+mn-lt"/>
              </a:rPr>
              <a:t>;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4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Expressões</a:t>
            </a:r>
          </a:p>
          <a:p>
            <a:pPr>
              <a:buNone/>
            </a:pPr>
            <a:r>
              <a:rPr lang="pt-BR" sz="2400" b="1" dirty="0"/>
              <a:t>Importante! Conversões de tipos de </a:t>
            </a:r>
            <a:r>
              <a:rPr lang="pt-BR" sz="2400" b="1" dirty="0" smtClean="0"/>
              <a:t>expressão</a:t>
            </a:r>
            <a:endParaRPr lang="pt-BR" sz="2400" dirty="0"/>
          </a:p>
          <a:p>
            <a:pPr marL="457200" indent="-457200"/>
            <a:r>
              <a:rPr lang="pt-BR" sz="2400" dirty="0" smtClean="0"/>
              <a:t>Quando executamos expressões em tipos de dados diferentes, o compilador verifica se as conversões são possíveis, senão forem possíveis ele mostrará um erro. Se as conversões forem possíveis ele as fará, segundo as seguintes regras</a:t>
            </a:r>
            <a:r>
              <a:rPr lang="pt-BR" sz="24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err="1" smtClean="0"/>
              <a:t>Todosos</a:t>
            </a:r>
            <a:r>
              <a:rPr lang="pt-BR" sz="2400" dirty="0" smtClean="0"/>
              <a:t> </a:t>
            </a:r>
            <a:r>
              <a:rPr lang="pt-BR" sz="2400" b="1" dirty="0" smtClean="0"/>
              <a:t>char</a:t>
            </a:r>
            <a:r>
              <a:rPr lang="pt-BR" sz="2400" dirty="0" smtClean="0"/>
              <a:t>s e </a:t>
            </a:r>
            <a:r>
              <a:rPr lang="pt-BR" sz="2400" b="1" dirty="0" smtClean="0"/>
              <a:t>short</a:t>
            </a:r>
            <a:r>
              <a:rPr lang="pt-BR" sz="2400" dirty="0" smtClean="0"/>
              <a:t>s </a:t>
            </a:r>
            <a:r>
              <a:rPr lang="pt-BR" sz="2400" b="1" dirty="0" err="1" smtClean="0"/>
              <a:t>int</a:t>
            </a:r>
            <a:r>
              <a:rPr lang="pt-BR" sz="2400" dirty="0" err="1" smtClean="0"/>
              <a:t>s</a:t>
            </a:r>
            <a:r>
              <a:rPr lang="pt-BR" sz="2400" dirty="0" smtClean="0"/>
              <a:t> são convertidos para </a:t>
            </a:r>
            <a:r>
              <a:rPr lang="pt-BR" sz="2400" b="1" dirty="0" err="1" smtClean="0"/>
              <a:t>int</a:t>
            </a:r>
            <a:r>
              <a:rPr lang="pt-BR" sz="2400" dirty="0" err="1" smtClean="0"/>
              <a:t>s.Todos</a:t>
            </a:r>
            <a:r>
              <a:rPr lang="pt-BR" sz="2400" dirty="0" smtClean="0"/>
              <a:t> os </a:t>
            </a:r>
            <a:r>
              <a:rPr lang="pt-BR" sz="2400" b="1" dirty="0" err="1" smtClean="0"/>
              <a:t>float</a:t>
            </a:r>
            <a:r>
              <a:rPr lang="pt-BR" sz="2400" dirty="0" err="1" smtClean="0"/>
              <a:t>s</a:t>
            </a:r>
            <a:r>
              <a:rPr lang="pt-BR" sz="2400" dirty="0" smtClean="0"/>
              <a:t> são convertidos para </a:t>
            </a:r>
            <a:r>
              <a:rPr lang="pt-BR" sz="2400" b="1" dirty="0" smtClean="0"/>
              <a:t>doublé</a:t>
            </a:r>
            <a:r>
              <a:rPr lang="pt-BR" sz="2400" dirty="0" smtClean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Para pares de operandos de tipos diferentes: se um deles é </a:t>
            </a:r>
            <a:r>
              <a:rPr lang="pt-BR" sz="2400" b="1" dirty="0" err="1" smtClean="0"/>
              <a:t>longdouble</a:t>
            </a:r>
            <a:r>
              <a:rPr lang="pt-BR" sz="2400" b="1" dirty="0" smtClean="0"/>
              <a:t> </a:t>
            </a:r>
            <a:r>
              <a:rPr lang="pt-BR" sz="2400" dirty="0" smtClean="0"/>
              <a:t>o outro é convertido para </a:t>
            </a:r>
            <a:r>
              <a:rPr lang="pt-BR" sz="2400" b="1" dirty="0" err="1" smtClean="0"/>
              <a:t>longdouble</a:t>
            </a:r>
            <a:r>
              <a:rPr lang="pt-BR" sz="2400" dirty="0" smtClean="0"/>
              <a:t>; se um deles é </a:t>
            </a:r>
            <a:r>
              <a:rPr lang="pt-BR" sz="2400" b="1" dirty="0" err="1" smtClean="0"/>
              <a:t>double</a:t>
            </a:r>
            <a:r>
              <a:rPr lang="pt-BR" sz="2400" b="1" dirty="0" smtClean="0"/>
              <a:t> </a:t>
            </a:r>
            <a:r>
              <a:rPr lang="pt-BR" sz="2400" dirty="0" smtClean="0"/>
              <a:t>o outro é convertido para </a:t>
            </a:r>
            <a:r>
              <a:rPr lang="pt-BR" sz="2400" b="1" dirty="0" err="1" smtClean="0"/>
              <a:t>double</a:t>
            </a:r>
            <a:r>
              <a:rPr lang="pt-BR" sz="2400" dirty="0" err="1" smtClean="0"/>
              <a:t>;se</a:t>
            </a:r>
            <a:r>
              <a:rPr lang="pt-BR" sz="2400" dirty="0" smtClean="0"/>
              <a:t> um é </a:t>
            </a:r>
            <a:r>
              <a:rPr lang="pt-BR" sz="2400" b="1" dirty="0" err="1" smtClean="0"/>
              <a:t>long</a:t>
            </a:r>
            <a:r>
              <a:rPr lang="pt-BR" sz="2400" b="1" dirty="0" smtClean="0"/>
              <a:t> </a:t>
            </a:r>
            <a:r>
              <a:rPr lang="pt-BR" sz="2400" dirty="0" smtClean="0"/>
              <a:t>o outro é convertido para </a:t>
            </a:r>
            <a:r>
              <a:rPr lang="pt-BR" sz="2400" b="1" dirty="0" err="1" smtClean="0"/>
              <a:t>long</a:t>
            </a:r>
            <a:r>
              <a:rPr lang="pt-BR" sz="2400" dirty="0" err="1" smtClean="0"/>
              <a:t>;se</a:t>
            </a:r>
            <a:r>
              <a:rPr lang="pt-BR" sz="2400" dirty="0" smtClean="0"/>
              <a:t> um é </a:t>
            </a:r>
            <a:r>
              <a:rPr lang="pt-BR" sz="2400" b="1" dirty="0" err="1" smtClean="0"/>
              <a:t>unsigned</a:t>
            </a:r>
            <a:r>
              <a:rPr lang="pt-BR" sz="2400" b="1" dirty="0" smtClean="0"/>
              <a:t> </a:t>
            </a:r>
            <a:r>
              <a:rPr lang="pt-BR" sz="2400" dirty="0" smtClean="0"/>
              <a:t>o outro é convertido para </a:t>
            </a:r>
            <a:r>
              <a:rPr lang="pt-BR" sz="2400" b="1" dirty="0" err="1" smtClean="0"/>
              <a:t>unsigned</a:t>
            </a:r>
            <a:endParaRPr lang="pt-BR" sz="24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Expressões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70" y="1844824"/>
            <a:ext cx="891505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Racionais e Lógicos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268760"/>
            <a:ext cx="8784976" cy="38892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51520" y="5157192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pt-BR" sz="2400" dirty="0" smtClean="0">
                <a:solidFill>
                  <a:srgbClr val="000000"/>
                </a:solidFill>
                <a:latin typeface="+mn-lt"/>
              </a:rPr>
              <a:t>O C também possuí uma classe de operadores lógicos chamados de “</a:t>
            </a:r>
            <a:r>
              <a:rPr lang="pt-BR" sz="2400" dirty="0" err="1" smtClean="0">
                <a:solidFill>
                  <a:srgbClr val="000000"/>
                </a:solidFill>
                <a:latin typeface="+mn-lt"/>
              </a:rPr>
              <a:t>Operadoresbit</a:t>
            </a:r>
            <a:r>
              <a:rPr lang="pt-BR" sz="2400" dirty="0" smtClean="0">
                <a:solidFill>
                  <a:srgbClr val="000000"/>
                </a:solidFill>
                <a:latin typeface="+mn-lt"/>
              </a:rPr>
              <a:t>-</a:t>
            </a:r>
            <a:r>
              <a:rPr lang="pt-BR" sz="2400" dirty="0" err="1" smtClean="0">
                <a:solidFill>
                  <a:srgbClr val="000000"/>
                </a:solidFill>
                <a:latin typeface="+mn-lt"/>
              </a:rPr>
              <a:t>a-bit</a:t>
            </a:r>
            <a:r>
              <a:rPr lang="pt-BR" sz="2400" dirty="0" smtClean="0">
                <a:solidFill>
                  <a:srgbClr val="000000"/>
                </a:solidFill>
                <a:latin typeface="+mn-lt"/>
              </a:rPr>
              <a:t>”, que permitem que você trabalhe diretamente na representação binária de um valor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38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Tabela Verdade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4" y="1707654"/>
            <a:ext cx="8709767" cy="22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Tabela de Precedência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endParaRPr lang="pt-BR" sz="3200" dirty="0" smtClean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5" y="1385887"/>
            <a:ext cx="4536504" cy="51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Introdução a Entrada e Saída de Dados</a:t>
            </a:r>
          </a:p>
          <a:p>
            <a:pPr>
              <a:buNone/>
            </a:pPr>
            <a:endParaRPr lang="pt-BR" sz="2400" dirty="0" smtClean="0"/>
          </a:p>
          <a:p>
            <a:pPr marL="342900" indent="-342900"/>
            <a:r>
              <a:rPr lang="pt-BR" sz="2800" dirty="0" smtClean="0"/>
              <a:t>Sempre que solicitarmos alguma informação ao usuário, teremos </a:t>
            </a:r>
            <a:r>
              <a:rPr lang="pt-BR" sz="2800" b="1" dirty="0" smtClean="0"/>
              <a:t>UMA ENTRADA DE DADOS</a:t>
            </a:r>
          </a:p>
          <a:p>
            <a:pPr marL="342900" indent="-342900"/>
            <a:r>
              <a:rPr lang="pt-BR" sz="2800" dirty="0" smtClean="0"/>
              <a:t>Sempre que exibirmos algo ao usuário, seja uma informação processada ou não, teremos uma saída</a:t>
            </a:r>
          </a:p>
          <a:p>
            <a:pPr marL="342900" indent="-342900"/>
            <a:r>
              <a:rPr lang="pt-BR" sz="2800" dirty="0" smtClean="0"/>
              <a:t>Existem várias formas de entrada e saída de dados no C</a:t>
            </a:r>
          </a:p>
          <a:p>
            <a:pPr marL="342900" indent="-342900"/>
            <a:r>
              <a:rPr lang="pt-BR" sz="2800" dirty="0" smtClean="0"/>
              <a:t>Estudaremos as mais comuns</a:t>
            </a:r>
            <a:endParaRPr lang="pt-BR" sz="28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Entrada</a:t>
            </a:r>
          </a:p>
          <a:p>
            <a:pPr marL="457200" indent="-457200"/>
            <a:r>
              <a:rPr lang="pt-BR" sz="2800" dirty="0" smtClean="0"/>
              <a:t>Sempre que falamos de entradas de dados, devemos considerar que essas entradas podem ocorrer de diversas formas, as mais comuns:</a:t>
            </a:r>
          </a:p>
          <a:p>
            <a:pPr>
              <a:buNone/>
            </a:pPr>
            <a:r>
              <a:rPr lang="pt-BR" sz="2800" dirty="0"/>
              <a:t>	</a:t>
            </a:r>
            <a:r>
              <a:rPr lang="pt-BR" sz="2800" dirty="0" smtClean="0"/>
              <a:t>- Dados via teclado</a:t>
            </a:r>
          </a:p>
          <a:p>
            <a:pPr>
              <a:buNone/>
            </a:pPr>
            <a:r>
              <a:rPr lang="pt-BR" sz="2800" dirty="0"/>
              <a:t>	</a:t>
            </a:r>
            <a:r>
              <a:rPr lang="pt-BR" sz="2800" dirty="0" smtClean="0"/>
              <a:t>-Dados recebidos através de scanners (leitores de código de barra</a:t>
            </a:r>
            <a:r>
              <a:rPr lang="pt-BR" sz="2800" dirty="0"/>
              <a:t>)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Trabalharemos aqui apenas com dados recebidos através do teclado, para isso precisamos conhecer as funções básicas de entrada que o C nos fornece</a:t>
            </a:r>
            <a:endParaRPr lang="pt-BR" sz="28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err="1" smtClean="0">
                <a:solidFill>
                  <a:srgbClr val="003871"/>
                </a:solidFill>
                <a:latin typeface="Verdana" pitchFamily="-96" charset="0"/>
              </a:rPr>
              <a:t>getch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( )</a:t>
            </a:r>
          </a:p>
          <a:p>
            <a:pPr marL="457200" indent="-457200"/>
            <a:r>
              <a:rPr lang="pt-BR" sz="2800" dirty="0" smtClean="0"/>
              <a:t>É parte da biblioteca </a:t>
            </a:r>
            <a:r>
              <a:rPr lang="pt-BR" sz="2800" b="1" dirty="0" err="1" smtClean="0"/>
              <a:t>conio.h</a:t>
            </a:r>
            <a:endParaRPr lang="pt-BR" sz="2800" b="1" dirty="0" smtClean="0"/>
          </a:p>
          <a:p>
            <a:pPr marL="457200" indent="-457200"/>
            <a:r>
              <a:rPr lang="pt-BR" sz="2800" dirty="0" smtClean="0"/>
              <a:t>Utilizado para receber um único caractere</a:t>
            </a:r>
          </a:p>
          <a:p>
            <a:pPr marL="457200" indent="-457200"/>
            <a:r>
              <a:rPr lang="pt-BR" sz="2800" dirty="0" smtClean="0"/>
              <a:t>Esta é uma função exclusiva para Windows</a:t>
            </a:r>
          </a:p>
          <a:p>
            <a:pPr marL="457200" indent="-457200"/>
            <a:endParaRPr lang="pt-BR" sz="2800" b="1" dirty="0"/>
          </a:p>
          <a:p>
            <a:pPr marL="457200" indent="-457200"/>
            <a:r>
              <a:rPr lang="pt-BR" sz="2800" b="1" dirty="0" smtClean="0"/>
              <a:t>Formato</a:t>
            </a:r>
            <a:r>
              <a:rPr lang="pt-BR" sz="2800" b="1" dirty="0"/>
              <a:t>:</a:t>
            </a:r>
            <a:endParaRPr lang="pt-BR" sz="2800" dirty="0"/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i="1" dirty="0" err="1" smtClean="0">
                <a:solidFill>
                  <a:srgbClr val="00599C"/>
                </a:solidFill>
              </a:rPr>
              <a:t>variável_de_recebimento</a:t>
            </a:r>
            <a:r>
              <a:rPr lang="pt-BR" sz="2800" i="1" dirty="0" smtClean="0">
                <a:solidFill>
                  <a:srgbClr val="00599C"/>
                </a:solidFill>
              </a:rPr>
              <a:t> </a:t>
            </a:r>
            <a:r>
              <a:rPr lang="pt-BR" sz="2800" i="1" dirty="0">
                <a:solidFill>
                  <a:srgbClr val="00599C"/>
                </a:solidFill>
              </a:rPr>
              <a:t>= </a:t>
            </a:r>
            <a:r>
              <a:rPr lang="pt-BR" sz="2800" i="1" dirty="0" err="1">
                <a:solidFill>
                  <a:srgbClr val="00599C"/>
                </a:solidFill>
              </a:rPr>
              <a:t>getch</a:t>
            </a:r>
            <a:r>
              <a:rPr lang="pt-BR" sz="2800" i="1" dirty="0">
                <a:solidFill>
                  <a:srgbClr val="00599C"/>
                </a:solidFill>
              </a:rPr>
              <a:t>();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err="1" smtClean="0">
                <a:solidFill>
                  <a:srgbClr val="003871"/>
                </a:solidFill>
                <a:latin typeface="Verdana" pitchFamily="-96" charset="0"/>
              </a:rPr>
              <a:t>getch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( )</a:t>
            </a:r>
          </a:p>
          <a:p>
            <a:pPr>
              <a:buNone/>
            </a:pPr>
            <a:r>
              <a:rPr lang="pt-BR" sz="2800" b="1" dirty="0" smtClean="0"/>
              <a:t>Exemplo</a:t>
            </a:r>
            <a:r>
              <a:rPr lang="pt-BR" sz="2800" b="1" dirty="0"/>
              <a:t>: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#include &lt;</a:t>
            </a:r>
            <a:r>
              <a:rPr lang="pt-BR" sz="2800" dirty="0" err="1"/>
              <a:t>stdio.h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/>
              <a:t>#include &lt;</a:t>
            </a:r>
            <a:r>
              <a:rPr lang="pt-BR" sz="2800" dirty="0" err="1"/>
              <a:t>conio.h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 ) </a:t>
            </a:r>
            <a:r>
              <a:rPr lang="pt-BR" sz="2800" dirty="0"/>
              <a:t>{</a:t>
            </a:r>
          </a:p>
          <a:p>
            <a:pPr>
              <a:buNone/>
            </a:pPr>
            <a:r>
              <a:rPr lang="pt-BR" sz="2800" dirty="0" smtClean="0"/>
              <a:t>	char </a:t>
            </a:r>
            <a:r>
              <a:rPr lang="pt-BR" sz="2800" dirty="0" err="1" smtClean="0"/>
              <a:t>Ch</a:t>
            </a:r>
            <a:r>
              <a:rPr lang="pt-BR" sz="2800" dirty="0"/>
              <a:t>;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Ch</a:t>
            </a:r>
            <a:r>
              <a:rPr lang="pt-BR" sz="2800" dirty="0" smtClean="0"/>
              <a:t> = </a:t>
            </a:r>
            <a:r>
              <a:rPr lang="pt-BR" sz="2800" dirty="0" err="1" smtClean="0"/>
              <a:t>getch</a:t>
            </a:r>
            <a:r>
              <a:rPr lang="pt-BR" sz="2800" dirty="0" smtClean="0"/>
              <a:t>( );</a:t>
            </a:r>
            <a:endParaRPr lang="pt-BR" sz="2800" dirty="0"/>
          </a:p>
          <a:p>
            <a:pPr>
              <a:buNone/>
            </a:pPr>
            <a:r>
              <a:rPr lang="it-IT" sz="2800" dirty="0" smtClean="0"/>
              <a:t>	printf</a:t>
            </a:r>
            <a:r>
              <a:rPr lang="it-IT" sz="2800" dirty="0"/>
              <a:t>(“Voce pressionou a tecla: %</a:t>
            </a:r>
            <a:r>
              <a:rPr lang="it-IT" sz="2800" dirty="0" smtClean="0"/>
              <a:t>c", </a:t>
            </a:r>
            <a:r>
              <a:rPr lang="it-IT" sz="2800" dirty="0"/>
              <a:t>Ch);</a:t>
            </a:r>
          </a:p>
          <a:p>
            <a:pPr>
              <a:buNone/>
            </a:pPr>
            <a:r>
              <a:rPr lang="pt-BR" sz="2800" b="1" dirty="0" smtClean="0"/>
              <a:t>	</a:t>
            </a:r>
            <a:r>
              <a:rPr lang="pt-BR" sz="2800" b="1" dirty="0" err="1" smtClean="0"/>
              <a:t>return</a:t>
            </a:r>
            <a:r>
              <a:rPr lang="pt-BR" sz="2800" b="1" dirty="0" smtClean="0"/>
              <a:t> </a:t>
            </a:r>
            <a:r>
              <a:rPr lang="pt-BR" sz="2800" dirty="0" smtClean="0"/>
              <a:t>0</a:t>
            </a:r>
            <a:r>
              <a:rPr lang="pt-BR" sz="2800" dirty="0"/>
              <a:t>;</a:t>
            </a:r>
          </a:p>
          <a:p>
            <a:pPr>
              <a:buNone/>
            </a:pPr>
            <a:r>
              <a:rPr lang="pt-BR" sz="2800" dirty="0"/>
              <a:t>}</a:t>
            </a:r>
            <a:endParaRPr lang="pt-BR" sz="2800" i="1" dirty="0">
              <a:solidFill>
                <a:srgbClr val="00599C"/>
              </a:solidFill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err="1" smtClean="0">
                <a:solidFill>
                  <a:srgbClr val="003871"/>
                </a:solidFill>
                <a:latin typeface="Verdana" pitchFamily="-96" charset="0"/>
              </a:rPr>
              <a:t>scanf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( )</a:t>
            </a:r>
          </a:p>
          <a:p>
            <a:pPr marL="457200" indent="-457200"/>
            <a:r>
              <a:rPr lang="pt-BR" sz="2800" dirty="0"/>
              <a:t>É parte da </a:t>
            </a:r>
            <a:r>
              <a:rPr lang="pt-BR" sz="2800" b="1" dirty="0" err="1" smtClean="0"/>
              <a:t>stdio.h</a:t>
            </a:r>
            <a:endParaRPr lang="pt-BR" sz="2800" b="1" dirty="0" smtClean="0"/>
          </a:p>
          <a:p>
            <a:pPr marL="457200" indent="-457200"/>
            <a:r>
              <a:rPr lang="pt-BR" sz="2800" dirty="0" smtClean="0"/>
              <a:t>Utilizado </a:t>
            </a:r>
            <a:r>
              <a:rPr lang="pt-BR" sz="2800" dirty="0"/>
              <a:t>para receber </a:t>
            </a:r>
            <a:r>
              <a:rPr lang="pt-BR" sz="2800" b="1" dirty="0" err="1" smtClean="0"/>
              <a:t>string</a:t>
            </a:r>
            <a:r>
              <a:rPr lang="pt-BR" sz="2800" dirty="0" err="1" smtClean="0"/>
              <a:t>s</a:t>
            </a:r>
            <a:endParaRPr lang="pt-BR" sz="2800" dirty="0" smtClean="0"/>
          </a:p>
          <a:p>
            <a:pPr marL="457200" indent="-457200"/>
            <a:r>
              <a:rPr lang="pt-BR" sz="2800" dirty="0" smtClean="0"/>
              <a:t>É </a:t>
            </a:r>
            <a:r>
              <a:rPr lang="pt-BR" sz="2800" dirty="0" err="1"/>
              <a:t>multiplataforma</a:t>
            </a:r>
            <a:endParaRPr lang="pt-BR" sz="2800" dirty="0"/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Formato</a:t>
            </a:r>
            <a:r>
              <a:rPr lang="pt-BR" sz="2800" b="1" dirty="0"/>
              <a:t>:</a:t>
            </a:r>
            <a:endParaRPr lang="pt-BR" sz="2800" dirty="0"/>
          </a:p>
          <a:p>
            <a:pPr>
              <a:buNone/>
            </a:pPr>
            <a:r>
              <a:rPr lang="pt-BR" sz="2800" i="1" dirty="0" err="1">
                <a:solidFill>
                  <a:srgbClr val="00599C"/>
                </a:solidFill>
              </a:rPr>
              <a:t>scanf</a:t>
            </a:r>
            <a:r>
              <a:rPr lang="pt-BR" sz="2800" i="1" dirty="0">
                <a:solidFill>
                  <a:srgbClr val="00599C"/>
                </a:solidFill>
              </a:rPr>
              <a:t>(</a:t>
            </a:r>
            <a:r>
              <a:rPr lang="pt-BR" sz="2800" i="1" dirty="0" err="1">
                <a:solidFill>
                  <a:srgbClr val="00599C"/>
                </a:solidFill>
              </a:rPr>
              <a:t>string_de_controle</a:t>
            </a:r>
            <a:r>
              <a:rPr lang="pt-BR" sz="2800" i="1" dirty="0">
                <a:solidFill>
                  <a:srgbClr val="00599C"/>
                </a:solidFill>
              </a:rPr>
              <a:t>, </a:t>
            </a:r>
            <a:r>
              <a:rPr lang="pt-BR" sz="2800" i="1" dirty="0" err="1">
                <a:solidFill>
                  <a:srgbClr val="00599C"/>
                </a:solidFill>
              </a:rPr>
              <a:t>lista_de_argumentos</a:t>
            </a:r>
            <a:r>
              <a:rPr lang="pt-BR" sz="2800" i="1" dirty="0">
                <a:solidFill>
                  <a:srgbClr val="00599C"/>
                </a:solidFill>
              </a:rPr>
              <a:t>);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Linguagem C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None/>
            </a:pPr>
            <a:endParaRPr lang="pt-BR" sz="2400" dirty="0" smtClean="0">
              <a:solidFill>
                <a:srgbClr val="003871"/>
              </a:solidFill>
              <a:latin typeface="Verdana" pitchFamily="-96" charset="0"/>
            </a:endParaRPr>
          </a:p>
          <a:p>
            <a:pPr>
              <a:buNone/>
            </a:pP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  #include &lt;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stdio.h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&gt;</a:t>
            </a:r>
          </a:p>
          <a:p>
            <a:pPr>
              <a:buNone/>
            </a:pPr>
            <a:endParaRPr lang="pt-BR" sz="2400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None/>
            </a:pP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  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int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main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( ){</a:t>
            </a:r>
          </a:p>
          <a:p>
            <a:pPr>
              <a:buNone/>
            </a:pPr>
            <a:r>
              <a:rPr lang="pt-BR" sz="2400" dirty="0">
                <a:solidFill>
                  <a:srgbClr val="003871"/>
                </a:solidFill>
                <a:latin typeface="Verdana" pitchFamily="-96" charset="0"/>
              </a:rPr>
              <a:t>	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for(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int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count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=1; 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count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&lt;= 10 ; 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count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++)</a:t>
            </a:r>
          </a:p>
          <a:p>
            <a:pPr>
              <a:buNone/>
            </a:pP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	  {</a:t>
            </a:r>
          </a:p>
          <a:p>
            <a:pPr>
              <a:buNone/>
            </a:pPr>
            <a:r>
              <a:rPr lang="pt-BR" sz="2400" dirty="0">
                <a:solidFill>
                  <a:srgbClr val="003871"/>
                </a:solidFill>
                <a:latin typeface="Verdana" pitchFamily="-96" charset="0"/>
              </a:rPr>
              <a:t>	 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   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printtf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(“Estou aprendendo C neste curso”);</a:t>
            </a:r>
          </a:p>
          <a:p>
            <a:pPr>
              <a:buNone/>
            </a:pP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	  }</a:t>
            </a:r>
          </a:p>
          <a:p>
            <a:pPr>
              <a:buNone/>
            </a:pPr>
            <a:r>
              <a:rPr lang="pt-BR" sz="2400" dirty="0">
                <a:solidFill>
                  <a:srgbClr val="003871"/>
                </a:solidFill>
                <a:latin typeface="Verdana" pitchFamily="-96" charset="0"/>
              </a:rPr>
              <a:t>	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 </a:t>
            </a:r>
            <a:r>
              <a:rPr lang="pt-BR" sz="2400" dirty="0" err="1" smtClean="0">
                <a:solidFill>
                  <a:srgbClr val="003871"/>
                </a:solidFill>
                <a:latin typeface="Verdana" pitchFamily="-96" charset="0"/>
              </a:rPr>
              <a:t>return</a:t>
            </a: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0;</a:t>
            </a:r>
          </a:p>
          <a:p>
            <a:pPr>
              <a:buNone/>
            </a:pPr>
            <a:r>
              <a:rPr lang="pt-BR" sz="2400" dirty="0" smtClean="0">
                <a:solidFill>
                  <a:srgbClr val="003871"/>
                </a:solidFill>
                <a:latin typeface="Verdana" pitchFamily="-96" charset="0"/>
              </a:rPr>
              <a:t>    }</a:t>
            </a:r>
            <a:endParaRPr lang="pt-BR" sz="2400" dirty="0" smtClean="0">
              <a:latin typeface="+mn-lt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395536" y="1340768"/>
            <a:ext cx="8136904" cy="482453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err="1" smtClean="0">
                <a:solidFill>
                  <a:srgbClr val="003871"/>
                </a:solidFill>
                <a:latin typeface="Verdana" pitchFamily="-96" charset="0"/>
              </a:rPr>
              <a:t>scanf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( )</a:t>
            </a:r>
          </a:p>
          <a:p>
            <a:pPr>
              <a:buNone/>
            </a:pPr>
            <a:r>
              <a:rPr lang="pt-BR" sz="2800" b="1" dirty="0" smtClean="0"/>
              <a:t>Exemplo</a:t>
            </a:r>
          </a:p>
          <a:p>
            <a:pPr>
              <a:buNone/>
            </a:pPr>
            <a:r>
              <a:rPr lang="pt-BR" sz="2800" dirty="0" smtClean="0"/>
              <a:t># include </a:t>
            </a:r>
            <a:r>
              <a:rPr lang="pt-BR" sz="2800" dirty="0"/>
              <a:t>&lt;</a:t>
            </a:r>
            <a:r>
              <a:rPr lang="pt-BR" sz="2800" dirty="0" err="1"/>
              <a:t>stdio.h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 smtClean="0"/>
              <a:t># include </a:t>
            </a:r>
            <a:r>
              <a:rPr lang="pt-BR" sz="2800" dirty="0"/>
              <a:t>&lt;</a:t>
            </a:r>
            <a:r>
              <a:rPr lang="pt-BR" sz="2800" dirty="0" err="1"/>
              <a:t>conio.h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 ) </a:t>
            </a:r>
            <a:r>
              <a:rPr lang="pt-BR" sz="2800" dirty="0"/>
              <a:t>{</a:t>
            </a:r>
          </a:p>
          <a:p>
            <a:pPr>
              <a:buNone/>
            </a:pPr>
            <a:r>
              <a:rPr lang="pt-BR" sz="2800" dirty="0" smtClean="0"/>
              <a:t>	char </a:t>
            </a:r>
            <a:r>
              <a:rPr lang="pt-BR" sz="2800" dirty="0" err="1" smtClean="0"/>
              <a:t>Ch</a:t>
            </a:r>
            <a:r>
              <a:rPr lang="pt-BR" sz="2800" dirty="0"/>
              <a:t>;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/>
              <a:t>(“%c”,&amp;</a:t>
            </a:r>
            <a:r>
              <a:rPr lang="pt-BR" sz="2800" dirty="0" err="1"/>
              <a:t>Ch</a:t>
            </a:r>
            <a:r>
              <a:rPr lang="pt-BR" sz="2800" dirty="0"/>
              <a:t>);</a:t>
            </a:r>
          </a:p>
          <a:p>
            <a:pPr>
              <a:buNone/>
            </a:pPr>
            <a:r>
              <a:rPr lang="it-IT" sz="2800" dirty="0" smtClean="0"/>
              <a:t>	printf</a:t>
            </a:r>
            <a:r>
              <a:rPr lang="it-IT" sz="2800" dirty="0"/>
              <a:t>(“Voce pressionou a tecla: %</a:t>
            </a:r>
            <a:r>
              <a:rPr lang="it-IT" sz="2800" dirty="0" smtClean="0"/>
              <a:t>c", </a:t>
            </a:r>
            <a:r>
              <a:rPr lang="it-IT" sz="2800" dirty="0"/>
              <a:t>Ch);</a:t>
            </a:r>
          </a:p>
          <a:p>
            <a:pPr>
              <a:buNone/>
            </a:pPr>
            <a:r>
              <a:rPr lang="pt-BR" sz="2800" b="1" dirty="0" smtClean="0"/>
              <a:t>	</a:t>
            </a:r>
            <a:r>
              <a:rPr lang="pt-BR" sz="2800" b="1" dirty="0" err="1" smtClean="0"/>
              <a:t>return</a:t>
            </a:r>
            <a:r>
              <a:rPr lang="pt-BR" sz="2800" b="1" dirty="0" smtClean="0"/>
              <a:t> 0</a:t>
            </a:r>
            <a:r>
              <a:rPr lang="pt-BR" sz="2800" dirty="0" smtClean="0"/>
              <a:t>;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}</a:t>
            </a:r>
            <a:endParaRPr lang="pt-BR" sz="2800" i="1" dirty="0">
              <a:solidFill>
                <a:srgbClr val="00599C"/>
              </a:solidFill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Saída</a:t>
            </a:r>
          </a:p>
          <a:p>
            <a:pPr marL="457200" indent="-457200"/>
            <a:r>
              <a:rPr lang="pt-BR" sz="2800" dirty="0" smtClean="0"/>
              <a:t>Quando falamos de saída de dados, devemos considerar que as saídas de dados podem ocorrer de várias formas, as mais comuns são</a:t>
            </a:r>
            <a:r>
              <a:rPr lang="pt-BR" sz="2800" dirty="0"/>
              <a:t>:</a:t>
            </a:r>
          </a:p>
          <a:p>
            <a:pPr>
              <a:buNone/>
            </a:pPr>
            <a:r>
              <a:rPr lang="pt-BR" sz="2800" dirty="0"/>
              <a:t>	</a:t>
            </a:r>
            <a:r>
              <a:rPr lang="pt-BR" sz="2800" dirty="0" smtClean="0"/>
              <a:t>- Através do monitor</a:t>
            </a:r>
          </a:p>
          <a:p>
            <a:pPr>
              <a:buNone/>
            </a:pPr>
            <a:r>
              <a:rPr lang="pt-BR" sz="2800" dirty="0"/>
              <a:t>	</a:t>
            </a:r>
            <a:r>
              <a:rPr lang="pt-BR" sz="2800" dirty="0" smtClean="0"/>
              <a:t>- Através da impressora</a:t>
            </a:r>
            <a:endParaRPr lang="pt-BR" sz="2800" dirty="0"/>
          </a:p>
          <a:p>
            <a:r>
              <a:rPr lang="pt-BR" sz="2800" dirty="0"/>
              <a:t> </a:t>
            </a:r>
            <a:r>
              <a:rPr lang="pt-BR" sz="2800" dirty="0" smtClean="0"/>
              <a:t>Trabalharemos aqui apenas com a exibição de mensagens na tela</a:t>
            </a:r>
            <a:endParaRPr lang="pt-BR" sz="2800" i="1" dirty="0">
              <a:solidFill>
                <a:srgbClr val="00599C"/>
              </a:solidFill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err="1" smtClean="0">
                <a:solidFill>
                  <a:srgbClr val="003871"/>
                </a:solidFill>
                <a:latin typeface="Verdana" pitchFamily="-96" charset="0"/>
              </a:rPr>
              <a:t>printf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( )</a:t>
            </a:r>
          </a:p>
          <a:p>
            <a:pPr marL="457200" indent="-457200"/>
            <a:r>
              <a:rPr lang="pt-BR" sz="2800" dirty="0"/>
              <a:t>É parte da </a:t>
            </a:r>
            <a:r>
              <a:rPr lang="pt-BR" sz="2800" b="1" dirty="0" err="1" smtClean="0"/>
              <a:t>stdio.h</a:t>
            </a:r>
            <a:endParaRPr lang="pt-BR" sz="2800" b="1" dirty="0" smtClean="0"/>
          </a:p>
          <a:p>
            <a:pPr marL="457200" indent="-457200"/>
            <a:r>
              <a:rPr lang="pt-BR" sz="2800" dirty="0" smtClean="0"/>
              <a:t>Utilizado para </a:t>
            </a:r>
            <a:r>
              <a:rPr lang="pt-BR" sz="2800" dirty="0"/>
              <a:t>imprimir na tela uma mensagem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Formato</a:t>
            </a:r>
            <a:r>
              <a:rPr lang="pt-BR" sz="2800" b="1" dirty="0"/>
              <a:t>:</a:t>
            </a:r>
            <a:endParaRPr lang="pt-BR" sz="2800" dirty="0"/>
          </a:p>
          <a:p>
            <a:pPr>
              <a:buNone/>
            </a:pPr>
            <a:r>
              <a:rPr lang="pt-BR" sz="2800" i="1" dirty="0" err="1">
                <a:solidFill>
                  <a:srgbClr val="00599C"/>
                </a:solidFill>
              </a:rPr>
              <a:t>printf</a:t>
            </a:r>
            <a:r>
              <a:rPr lang="pt-BR" sz="2800" i="1" dirty="0">
                <a:solidFill>
                  <a:srgbClr val="00599C"/>
                </a:solidFill>
              </a:rPr>
              <a:t>(</a:t>
            </a:r>
            <a:r>
              <a:rPr lang="pt-BR" sz="2800" i="1" dirty="0" err="1">
                <a:solidFill>
                  <a:srgbClr val="00599C"/>
                </a:solidFill>
              </a:rPr>
              <a:t>string_de_controle</a:t>
            </a:r>
            <a:r>
              <a:rPr lang="pt-BR" sz="2800" i="1" dirty="0">
                <a:solidFill>
                  <a:srgbClr val="00599C"/>
                </a:solidFill>
              </a:rPr>
              <a:t>, </a:t>
            </a:r>
            <a:r>
              <a:rPr lang="pt-BR" sz="2800" i="1" dirty="0" err="1">
                <a:solidFill>
                  <a:srgbClr val="00599C"/>
                </a:solidFill>
              </a:rPr>
              <a:t>lista_de_argumentos</a:t>
            </a:r>
            <a:r>
              <a:rPr lang="pt-BR" sz="2800" i="1" dirty="0">
                <a:solidFill>
                  <a:srgbClr val="00599C"/>
                </a:solidFill>
              </a:rPr>
              <a:t>);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err="1" smtClean="0">
                <a:solidFill>
                  <a:srgbClr val="003871"/>
                </a:solidFill>
                <a:latin typeface="Verdana" pitchFamily="-96" charset="0"/>
              </a:rPr>
              <a:t>printf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( )</a:t>
            </a:r>
          </a:p>
          <a:p>
            <a:pPr>
              <a:buNone/>
            </a:pPr>
            <a:r>
              <a:rPr lang="pt-BR" sz="2800" b="1" dirty="0" smtClean="0"/>
              <a:t>Exemplo</a:t>
            </a:r>
          </a:p>
          <a:p>
            <a:pPr>
              <a:buNone/>
            </a:pPr>
            <a:r>
              <a:rPr lang="pt-BR" sz="2800" dirty="0"/>
              <a:t>#include &lt;</a:t>
            </a:r>
            <a:r>
              <a:rPr lang="pt-BR" sz="2800" dirty="0" err="1"/>
              <a:t>stdio.h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/>
              <a:t>#include &lt;</a:t>
            </a:r>
            <a:r>
              <a:rPr lang="pt-BR" sz="2800" dirty="0" err="1"/>
              <a:t>conio.h</a:t>
            </a:r>
            <a:r>
              <a:rPr lang="pt-BR" sz="2800" dirty="0"/>
              <a:t>&gt;</a:t>
            </a:r>
          </a:p>
          <a:p>
            <a:pPr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 ) </a:t>
            </a:r>
            <a:r>
              <a:rPr lang="pt-BR" sz="2800" dirty="0"/>
              <a:t>{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/>
              <a:t>nota =10;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/>
              <a:t>(“O aluno tirou nota %d!“, nota);</a:t>
            </a:r>
          </a:p>
          <a:p>
            <a:pPr>
              <a:buNone/>
            </a:pPr>
            <a:r>
              <a:rPr lang="pt-BR" sz="2800" b="1" dirty="0" err="1" smtClean="0"/>
              <a:t>return</a:t>
            </a:r>
            <a:r>
              <a:rPr lang="pt-BR" sz="2800" b="1" dirty="0" smtClean="0"/>
              <a:t> </a:t>
            </a:r>
            <a:r>
              <a:rPr lang="pt-BR" sz="2800" dirty="0" smtClean="0"/>
              <a:t>0</a:t>
            </a:r>
            <a:r>
              <a:rPr lang="pt-BR" sz="2800" dirty="0"/>
              <a:t>;</a:t>
            </a:r>
          </a:p>
          <a:p>
            <a:pPr>
              <a:buNone/>
            </a:pPr>
            <a:r>
              <a:rPr lang="pt-BR" sz="2800" dirty="0"/>
              <a:t>}</a:t>
            </a:r>
            <a:endParaRPr lang="pt-BR" sz="2800" i="1" dirty="0">
              <a:solidFill>
                <a:srgbClr val="00599C"/>
              </a:solidFill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 bwMode="auto">
          <a:xfrm>
            <a:off x="899592" y="4293096"/>
            <a:ext cx="482453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59" name="Picture 35" descr="Untitled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94" y="0"/>
            <a:ext cx="9140825" cy="6856412"/>
          </a:xfrm>
          <a:prstGeom prst="rect">
            <a:avLst/>
          </a:prstGeom>
          <a:noFill/>
        </p:spPr>
      </p:pic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029200" y="5105400"/>
            <a:ext cx="3733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US" sz="1300">
                <a:solidFill>
                  <a:srgbClr val="003871"/>
                </a:solidFill>
                <a:latin typeface="Verdana Bold" pitchFamily="-96" charset="0"/>
              </a:rPr>
              <a:t>www.udf.edu.br</a:t>
            </a:r>
            <a:endParaRPr lang="pt-BR" sz="1200">
              <a:solidFill>
                <a:srgbClr val="003871"/>
              </a:solidFill>
              <a:latin typeface="Verdana" pitchFamily="-96" charset="0"/>
            </a:endParaRPr>
          </a:p>
        </p:txBody>
      </p:sp>
      <p:pic>
        <p:nvPicPr>
          <p:cNvPr id="26661" name="Picture 37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243263"/>
            <a:ext cx="2286000" cy="1271587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2555776" y="1944510"/>
            <a:ext cx="4572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en-US" sz="4800" b="1" dirty="0" err="1" smtClean="0">
                <a:latin typeface="Verdana" pitchFamily="-96" charset="0"/>
              </a:rPr>
              <a:t>Dúvidas</a:t>
            </a:r>
            <a:r>
              <a:rPr lang="en-US" sz="4800" b="1" dirty="0" smtClean="0">
                <a:latin typeface="Verdana" pitchFamily="-96" charset="0"/>
              </a:rPr>
              <a:t>?</a:t>
            </a:r>
            <a:endParaRPr lang="en-US" sz="4800" dirty="0">
              <a:latin typeface="Verdana" pitchFamily="-96" charset="0"/>
            </a:endParaRPr>
          </a:p>
          <a:p>
            <a:pPr lvl="0" algn="ctr">
              <a:buNone/>
            </a:pPr>
            <a:endParaRPr lang="en-US" sz="4800" dirty="0">
              <a:solidFill>
                <a:srgbClr val="808080"/>
              </a:solidFill>
              <a:latin typeface="Verdana" pitchFamily="-9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Sobre a Linguagem</a:t>
            </a:r>
          </a:p>
          <a:p>
            <a:pPr>
              <a:buNone/>
            </a:pPr>
            <a:endParaRPr lang="pt-BR" sz="3200" dirty="0" smtClean="0"/>
          </a:p>
          <a:p>
            <a:pPr marL="457200" indent="-457200"/>
            <a:r>
              <a:rPr lang="pt-BR" sz="3200" dirty="0" smtClean="0"/>
              <a:t>Surgiu na década de 70, criado por Dennis Ritchie</a:t>
            </a:r>
          </a:p>
          <a:p>
            <a:pPr marL="457200" indent="-457200"/>
            <a:r>
              <a:rPr lang="pt-BR" sz="3200" dirty="0" smtClean="0"/>
              <a:t>Uma das suas vantagens é possuir características tanto de “alto nível” quanto de “baixo nível”</a:t>
            </a:r>
          </a:p>
          <a:p>
            <a:pPr marL="457200" indent="-457200"/>
            <a:r>
              <a:rPr lang="pt-BR" sz="3200" dirty="0" smtClean="0"/>
              <a:t>Muitos programas, ainda hoje, são desenvolvidos em C</a:t>
            </a:r>
          </a:p>
          <a:p>
            <a:pPr marL="457200" indent="-457200"/>
            <a:r>
              <a:rPr lang="pt-BR" sz="3200" dirty="0" smtClean="0"/>
              <a:t>O C é uma linguagem ESTRUTURADA</a:t>
            </a:r>
            <a:r>
              <a:rPr lang="pt-BR" sz="3200" dirty="0"/>
              <a:t>!</a:t>
            </a: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90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O C é Case </a:t>
            </a:r>
            <a:r>
              <a:rPr lang="pt-BR" sz="2400" b="1" dirty="0" err="1" smtClean="0">
                <a:solidFill>
                  <a:srgbClr val="003871"/>
                </a:solidFill>
                <a:latin typeface="Verdana" pitchFamily="-96" charset="0"/>
              </a:rPr>
              <a:t>Sensitive</a:t>
            </a:r>
            <a:endParaRPr lang="pt-BR" sz="2400" b="1" dirty="0" smtClean="0">
              <a:solidFill>
                <a:srgbClr val="003871"/>
              </a:solidFill>
              <a:latin typeface="Verdana" pitchFamily="-96" charset="0"/>
            </a:endParaRPr>
          </a:p>
          <a:p>
            <a:pPr marL="457200" indent="-457200"/>
            <a:r>
              <a:rPr lang="pt-BR" sz="2800" dirty="0" smtClean="0"/>
              <a:t>Isso quer dizer que a linguagem C, diferencia letras maiúsculas e minúsculas, tanto para nome de funções, variáveis e comandos da linguagem, ou seja, ao declararmos as seguintes variáveis</a:t>
            </a:r>
            <a:r>
              <a:rPr lang="pt-BR" sz="2800" dirty="0"/>
              <a:t>:</a:t>
            </a:r>
          </a:p>
          <a:p>
            <a:pPr>
              <a:buNone/>
            </a:pPr>
            <a:r>
              <a:rPr lang="pt-BR" sz="2800" b="1" dirty="0" err="1"/>
              <a:t>int</a:t>
            </a:r>
            <a:r>
              <a:rPr lang="pt-BR" sz="2800" b="1" dirty="0"/>
              <a:t> </a:t>
            </a:r>
            <a:r>
              <a:rPr lang="pt-BR" sz="2800" b="1" dirty="0" smtClean="0"/>
              <a:t>Soma, SOMA</a:t>
            </a:r>
            <a:r>
              <a:rPr lang="pt-BR" sz="2800" b="1" dirty="0"/>
              <a:t>, </a:t>
            </a:r>
            <a:r>
              <a:rPr lang="pt-BR" sz="2800" b="1" dirty="0" err="1" smtClean="0"/>
              <a:t>SoMa</a:t>
            </a:r>
            <a:r>
              <a:rPr lang="pt-BR" sz="2800" b="1" dirty="0" smtClean="0"/>
              <a:t>, soma</a:t>
            </a:r>
            <a:r>
              <a:rPr lang="pt-BR" sz="2800" b="1" dirty="0"/>
              <a:t>;</a:t>
            </a:r>
            <a:endParaRPr lang="pt-BR" sz="2800" dirty="0"/>
          </a:p>
          <a:p>
            <a:pPr>
              <a:buNone/>
            </a:pPr>
            <a:endParaRPr lang="pt-BR" sz="2800" b="1" dirty="0" smtClean="0"/>
          </a:p>
          <a:p>
            <a:pPr algn="ctr">
              <a:buNone/>
            </a:pPr>
            <a:r>
              <a:rPr lang="pt-BR" sz="2700" b="1" dirty="0" smtClean="0">
                <a:solidFill>
                  <a:srgbClr val="FF0000"/>
                </a:solidFill>
              </a:rPr>
              <a:t>Todas </a:t>
            </a:r>
            <a:r>
              <a:rPr lang="pt-BR" sz="2700" b="1" dirty="0">
                <a:solidFill>
                  <a:srgbClr val="FF0000"/>
                </a:solidFill>
              </a:rPr>
              <a:t>as variáveis acima serão diferentes para o </a:t>
            </a:r>
            <a:r>
              <a:rPr lang="pt-BR" sz="2700" b="1" dirty="0" smtClean="0">
                <a:solidFill>
                  <a:srgbClr val="FF0000"/>
                </a:solidFill>
              </a:rPr>
              <a:t>C</a:t>
            </a:r>
            <a:endParaRPr lang="pt-BR" sz="2700" dirty="0">
              <a:solidFill>
                <a:srgbClr val="FF0000"/>
              </a:solidFill>
            </a:endParaRPr>
          </a:p>
          <a:p>
            <a:pPr marL="457200" indent="-457200"/>
            <a:r>
              <a:rPr lang="pt-BR" sz="2800" dirty="0" smtClean="0"/>
              <a:t>Isso também se aplica aos comandos de sintaxe do C, como, por exemplo, o “</a:t>
            </a:r>
            <a:r>
              <a:rPr lang="pt-BR" sz="2800" b="1" dirty="0" smtClean="0"/>
              <a:t>for</a:t>
            </a:r>
            <a:r>
              <a:rPr lang="pt-BR" sz="2800" dirty="0" smtClean="0"/>
              <a:t>” e “</a:t>
            </a:r>
            <a:r>
              <a:rPr lang="pt-BR" sz="2800" b="1" dirty="0" err="1" smtClean="0"/>
              <a:t>if</a:t>
            </a:r>
            <a:r>
              <a:rPr lang="pt-BR" sz="2800" dirty="0" smtClean="0"/>
              <a:t>” que se forem escritos em maiúsculas o compilador não poderá interpretá-los corretamente</a:t>
            </a:r>
            <a:endParaRPr lang="pt-BR" sz="28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8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Estrutura do Código</a:t>
            </a:r>
          </a:p>
          <a:p>
            <a:pPr marL="457200" indent="-457200"/>
            <a:r>
              <a:rPr lang="pt-BR" sz="2800" dirty="0" smtClean="0"/>
              <a:t>Devido ao fato do C ser uma linguagem estruturada, ou seja, o compilador segue um fluxo linear de compilação, devemos respeitar uma estrutura de código. Vejamos abaixo</a:t>
            </a:r>
            <a:r>
              <a:rPr lang="pt-BR" sz="2800" dirty="0"/>
              <a:t>: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b="1" dirty="0" smtClean="0"/>
              <a:t>1ª Declaração das bibliotecas(</a:t>
            </a:r>
            <a:r>
              <a:rPr lang="pt-BR" sz="2800" b="1" dirty="0" err="1" smtClean="0"/>
              <a:t>cabeçalhos,headers</a:t>
            </a:r>
            <a:r>
              <a:rPr lang="pt-BR" sz="2800" b="1" dirty="0" smtClean="0"/>
              <a:t>)</a:t>
            </a:r>
            <a:endParaRPr lang="pt-BR" sz="2800" b="1" dirty="0"/>
          </a:p>
          <a:p>
            <a:pPr>
              <a:buNone/>
            </a:pPr>
            <a:r>
              <a:rPr lang="pt-BR" sz="2800" b="1" dirty="0" smtClean="0"/>
              <a:t>2ª Declaração das variáveis globais</a:t>
            </a:r>
            <a:endParaRPr lang="pt-BR" sz="2800" b="1" dirty="0"/>
          </a:p>
          <a:p>
            <a:pPr>
              <a:buNone/>
            </a:pPr>
            <a:r>
              <a:rPr lang="pt-BR" sz="2800" b="1" dirty="0" smtClean="0"/>
              <a:t>3ª Declaração das funções extras</a:t>
            </a:r>
            <a:endParaRPr lang="pt-BR" sz="2800" b="1" dirty="0"/>
          </a:p>
          <a:p>
            <a:pPr>
              <a:buNone/>
            </a:pPr>
            <a:r>
              <a:rPr lang="pt-BR" sz="2800" b="1" dirty="0" smtClean="0"/>
              <a:t>4ª Função principal do programa</a:t>
            </a:r>
            <a:endParaRPr lang="pt-BR" sz="2800" b="1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8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9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3200" b="1" dirty="0" smtClean="0">
                <a:solidFill>
                  <a:srgbClr val="003871"/>
                </a:solidFill>
                <a:latin typeface="Verdana" pitchFamily="-96" charset="0"/>
              </a:rPr>
              <a:t>Palavras Reservadas</a:t>
            </a:r>
          </a:p>
          <a:p>
            <a:pPr marL="457200" indent="-457200"/>
            <a:endParaRPr lang="pt-BR" sz="3200" dirty="0" smtClean="0"/>
          </a:p>
          <a:p>
            <a:pPr marL="457200" indent="-457200"/>
            <a:r>
              <a:rPr lang="pt-BR" sz="3200" dirty="0" smtClean="0"/>
              <a:t>Toda linguagem de programação possuí “palavras reservadas”</a:t>
            </a:r>
          </a:p>
          <a:p>
            <a:pPr marL="457200" indent="-457200"/>
            <a:endParaRPr lang="pt-BR" sz="3200" dirty="0"/>
          </a:p>
          <a:p>
            <a:pPr marL="457200" indent="-457200"/>
            <a:r>
              <a:rPr lang="pt-BR" sz="3200" dirty="0" smtClean="0"/>
              <a:t>Palavras reservadas não podem ser utilizadas, a não ser por seus propósitos originais</a:t>
            </a:r>
            <a:endParaRPr lang="pt-BR" sz="3200" dirty="0"/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udf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template_udf</Template>
  <TotalTime>8654</TotalTime>
  <Words>1730</Words>
  <Application>Microsoft Office PowerPoint</Application>
  <PresentationFormat>Apresentação na tela (4:3)</PresentationFormat>
  <Paragraphs>352</Paragraphs>
  <Slides>54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ＭＳ Ｐゴシック</vt:lpstr>
      <vt:lpstr>Arial</vt:lpstr>
      <vt:lpstr>Verdana</vt:lpstr>
      <vt:lpstr>Verdana Bold</vt:lpstr>
      <vt:lpstr>Wingdings</vt:lpstr>
      <vt:lpstr>template_udf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mgregorio</dc:creator>
  <cp:lastModifiedBy>Edjelson Marinho</cp:lastModifiedBy>
  <cp:revision>160</cp:revision>
  <dcterms:created xsi:type="dcterms:W3CDTF">2013-04-24T11:04:44Z</dcterms:created>
  <dcterms:modified xsi:type="dcterms:W3CDTF">2019-08-13T21:57:13Z</dcterms:modified>
</cp:coreProperties>
</file>