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rial"/>
      </a:defRPr>
    </a:lvl1pPr>
    <a:lvl2pPr marL="0" marR="0" indent="22860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rial"/>
      </a:defRPr>
    </a:lvl2pPr>
    <a:lvl3pPr marL="0" marR="0" indent="45720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rial"/>
      </a:defRPr>
    </a:lvl3pPr>
    <a:lvl4pPr marL="0" marR="0" indent="68580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rial"/>
      </a:defRPr>
    </a:lvl4pPr>
    <a:lvl5pPr marL="0" marR="0" indent="91440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rial"/>
      </a:defRPr>
    </a:lvl5pPr>
    <a:lvl6pPr marL="0" marR="0" indent="114300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rial"/>
      </a:defRPr>
    </a:lvl6pPr>
    <a:lvl7pPr marL="0" marR="0" indent="137160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rial"/>
      </a:defRPr>
    </a:lvl7pPr>
    <a:lvl8pPr marL="0" marR="0" indent="160020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rial"/>
      </a:defRPr>
    </a:lvl8pPr>
    <a:lvl9pPr marL="0" marR="0" indent="182880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rgbClr val="375A7D"/>
          </a:solidFill>
        </a:fill>
      </a:tcStyle>
    </a:wholeTbl>
    <a:band2H>
      <a:tcTxStyle/>
      <a:tcStyle>
        <a:tcBdr/>
        <a:fill>
          <a:solidFill>
            <a:srgbClr val="3B7499"/>
          </a:solidFill>
        </a:fill>
      </a:tcStyle>
    </a:band2H>
    <a:firstCo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rgbClr val="53D5FD"/>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firstCol>
    <a:lastRow>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rgbClr val="53D5FD"/>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lastRow>
    <a:firstRow>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rgbClr val="53D5FD"/>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firstRow>
  </a:tblStyle>
  <a:tblStyle styleId="{C7B018BB-80A7-4F77-B60F-C8B233D01FF8}" styleName="">
    <a:tblBg/>
    <a:wholeTb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50800" cap="flat">
              <a:solidFill>
                <a:srgbClr val="000000"/>
              </a:solidFill>
              <a:prstDash val="solid"/>
              <a:miter lim="400000"/>
            </a:ln>
          </a:top>
          <a:bottom>
            <a:ln w="50800" cap="flat">
              <a:solidFill>
                <a:srgbClr val="000000"/>
              </a:solidFill>
              <a:prstDash val="solid"/>
              <a:miter lim="400000"/>
            </a:ln>
          </a:bottom>
          <a:insideH>
            <a:ln w="508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0A0A0A">
              <a:alpha val="92000"/>
            </a:srgbClr>
          </a:solidFill>
        </a:fill>
      </a:tcStyle>
    </a:band2H>
    <a:firstCol>
      <a:tcTxStyle b="on" i="off">
        <a:fontRef idx="minor">
          <a:srgbClr val="FFFFFF"/>
        </a:fontRef>
        <a:srgbClr val="FFFFFF"/>
      </a:tcTxStyle>
      <a:tcStyle>
        <a:tcBdr>
          <a:left>
            <a:ln w="25400" cap="flat">
              <a:solidFill>
                <a:srgbClr val="000000"/>
              </a:solidFill>
              <a:prstDash val="solid"/>
              <a:miter lim="400000"/>
            </a:ln>
          </a:left>
          <a:right>
            <a:ln w="88900" cap="flat">
              <a:solidFill>
                <a:srgbClr val="000000"/>
              </a:solidFill>
              <a:prstDash val="solid"/>
              <a:miter lim="400000"/>
            </a:ln>
          </a:right>
          <a:top>
            <a:ln w="50800" cap="flat">
              <a:solidFill>
                <a:srgbClr val="000000"/>
              </a:solidFill>
              <a:prstDash val="solid"/>
              <a:miter lim="400000"/>
            </a:ln>
          </a:top>
          <a:bottom>
            <a:ln w="50800" cap="flat">
              <a:solidFill>
                <a:srgbClr val="000000"/>
              </a:solidFill>
              <a:prstDash val="solid"/>
              <a:miter lim="400000"/>
            </a:ln>
          </a:bottom>
          <a:insideH>
            <a:ln w="508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88900" cap="flat">
              <a:solidFill>
                <a:srgbClr val="000000"/>
              </a:solidFill>
              <a:prstDash val="solid"/>
              <a:miter lim="400000"/>
            </a:ln>
          </a:top>
          <a:bottom>
            <a:ln w="254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889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EEE7283C-3CF3-47DC-8721-378D4A62B228}" styleName="">
    <a:tblBg/>
    <a:wholeTb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noFill/>
        </a:fill>
      </a:tcStyle>
    </a:wholeTbl>
    <a:band2H>
      <a:tcTxStyle/>
      <a:tcStyle>
        <a:tcBdr/>
        <a:fill>
          <a:solidFill>
            <a:srgbClr val="00EDFF">
              <a:alpha val="24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chemeClr val="accent2">
                  <a:satOff val="-5186"/>
                  <a:lumOff val="-28409"/>
                </a:schemeClr>
              </a:solidFill>
              <a:prstDash val="solid"/>
              <a:miter lim="400000"/>
            </a:ln>
          </a:insideV>
        </a:tcBdr>
        <a:fill>
          <a:solidFill>
            <a:schemeClr val="accent2">
              <a:satOff val="-5186"/>
              <a:lumOff val="-12389"/>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solidFill>
                <a:srgbClr val="00919C">
                  <a:alpha val="79000"/>
                </a:srgbClr>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00919C">
                  <a:alpha val="79000"/>
                </a:srgbClr>
              </a:solidFill>
              <a:prstDash val="solid"/>
              <a:miter lim="400000"/>
            </a:ln>
          </a:insideH>
          <a:insideV>
            <a:ln w="12700" cap="flat">
              <a:noFill/>
              <a:miter lim="400000"/>
            </a:ln>
          </a:insideV>
        </a:tcBdr>
        <a:fill>
          <a:solidFill>
            <a:schemeClr val="accent2">
              <a:satOff val="-5186"/>
              <a:lumOff val="-28409"/>
            </a:schemeClr>
          </a:solid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25400" cap="rnd">
              <a:solidFill>
                <a:srgbClr val="4F4F4F"/>
              </a:solidFill>
              <a:custDash>
                <a:ds d="100000" sp="200000"/>
              </a:custDash>
              <a:miter lim="400000"/>
            </a:ln>
          </a:top>
          <a:bottom>
            <a:ln w="25400" cap="rnd">
              <a:solidFill>
                <a:srgbClr val="4F4F4F"/>
              </a:solidFill>
              <a:custDash>
                <a:ds d="100000" sp="200000"/>
              </a:custDash>
              <a:miter lim="400000"/>
            </a:ln>
          </a:bottom>
          <a:insideH>
            <a:ln w="25400" cap="rnd">
              <a:solidFill>
                <a:srgbClr val="4F4F4F"/>
              </a:solidFill>
              <a:custDash>
                <a:ds d="100000" sp="200000"/>
              </a:custDash>
              <a:miter lim="400000"/>
            </a:ln>
          </a:insideH>
          <a:insideV>
            <a:ln w="12700" cap="flat">
              <a:noFill/>
              <a:miter lim="400000"/>
            </a:ln>
          </a:insideV>
        </a:tcBdr>
        <a:fill>
          <a:noFill/>
        </a:fill>
      </a:tcStyle>
    </a:wholeTbl>
    <a:band2H>
      <a:tcTxStyle/>
      <a:tcStyle>
        <a:tcBdr/>
        <a:fill>
          <a:solidFill>
            <a:srgbClr val="6D6D6D">
              <a:alpha val="25000"/>
            </a:srgbClr>
          </a:solidFill>
        </a:fill>
      </a:tcStyle>
    </a:band2H>
    <a:firstCol>
      <a:tcTxStyle b="off" i="off">
        <a:fontRef idx="minor">
          <a:srgbClr val="FFFFFF"/>
        </a:fontRef>
        <a:srgbClr val="FFFFFF"/>
      </a:tcTxStyle>
      <a:tcStyle>
        <a:tcBdr>
          <a:left>
            <a:ln w="12700" cap="flat">
              <a:noFill/>
              <a:miter lim="400000"/>
            </a:ln>
          </a:left>
          <a:right>
            <a:ln w="25400" cap="flat">
              <a:noFill/>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noFill/>
              <a:miter lim="400000"/>
            </a:ln>
          </a:insideV>
        </a:tcBdr>
        <a:fill>
          <a:solidFill>
            <a:srgbClr val="808080">
              <a:alpha val="32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50800" cap="flat">
              <a:solidFill>
                <a:srgbClr val="000000"/>
              </a:solidFill>
              <a:prstDash val="solid"/>
              <a:miter lim="400000"/>
            </a:ln>
          </a:top>
          <a:bottom>
            <a:ln w="12700" cap="flat">
              <a:noFill/>
              <a:miter lim="400000"/>
            </a:ln>
          </a:bottom>
          <a:insideH>
            <a:ln w="12700" cap="flat">
              <a:solidFill>
                <a:srgbClr val="000000"/>
              </a:solidFill>
              <a:prstDash val="solid"/>
              <a:miter lim="400000"/>
            </a:ln>
          </a:insideH>
          <a:insideV>
            <a:ln w="12700" cap="flat">
              <a:noFill/>
              <a:miter lim="400000"/>
            </a:ln>
          </a:insideV>
        </a:tcBdr>
        <a:fill>
          <a:solidFill>
            <a:srgbClr val="941B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50800" cap="flat">
              <a:solidFill>
                <a:srgbClr val="000000"/>
              </a:solidFill>
              <a:prstDash val="solid"/>
              <a:miter lim="400000"/>
            </a:ln>
          </a:bottom>
          <a:insideH>
            <a:ln w="12700" cap="flat">
              <a:solidFill>
                <a:srgbClr val="000000"/>
              </a:solidFill>
              <a:prstDash val="solid"/>
              <a:miter lim="400000"/>
            </a:ln>
          </a:insideH>
          <a:insideV>
            <a:ln w="12700" cap="flat">
              <a:noFill/>
              <a:miter lim="400000"/>
            </a:ln>
          </a:insideV>
        </a:tcBdr>
        <a:fill>
          <a:solidFill>
            <a:srgbClr val="CD2600">
              <a:alpha val="80000"/>
            </a:srgb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4F4F4F"/>
              </a:solidFill>
              <a:prstDash val="solid"/>
              <a:miter lim="400000"/>
            </a:ln>
          </a:top>
          <a:bottom>
            <a:ln w="12700" cap="flat">
              <a:solidFill>
                <a:srgbClr val="4F4F4F"/>
              </a:solidFill>
              <a:prstDash val="solid"/>
              <a:miter lim="400000"/>
            </a:ln>
          </a:bottom>
          <a:insideH>
            <a:ln w="12700" cap="flat">
              <a:solidFill>
                <a:srgbClr val="4F4F4F"/>
              </a:solidFill>
              <a:prstDash val="solid"/>
              <a:miter lim="400000"/>
            </a:ln>
          </a:insideH>
          <a:insideV>
            <a:ln w="12700" cap="flat">
              <a:noFill/>
              <a:miter lim="400000"/>
            </a:ln>
          </a:insideV>
        </a:tcBdr>
        <a:fill>
          <a:noFill/>
        </a:fill>
      </a:tcStyle>
    </a:wholeTbl>
    <a:band2H>
      <a:tcTxStyle/>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4F4F4F"/>
              </a:solidFill>
              <a:prstDash val="solid"/>
              <a:miter lim="400000"/>
            </a:ln>
          </a:top>
          <a:bottom>
            <a:ln w="12700" cap="flat">
              <a:solidFill>
                <a:srgbClr val="4F4F4F"/>
              </a:solidFill>
              <a:prstDash val="solid"/>
              <a:miter lim="400000"/>
            </a:ln>
          </a:bottom>
          <a:insideH>
            <a:ln w="12700" cap="flat">
              <a:solidFill>
                <a:srgbClr val="4F4F4F"/>
              </a:solidFill>
              <a:prstDash val="solid"/>
              <a:miter lim="400000"/>
            </a:ln>
          </a:insideH>
          <a:insideV>
            <a:ln w="12700" cap="flat">
              <a:noFill/>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808080"/>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808080"/>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797979"/>
              </a:solidFill>
              <a:custDash>
                <a:ds d="200000" sp="200000"/>
              </a:custDash>
              <a:miter lim="400000"/>
            </a:ln>
          </a:top>
          <a:bottom>
            <a:ln w="12700" cap="flat">
              <a:solidFill>
                <a:srgbClr val="797979"/>
              </a:solidFill>
              <a:custDash>
                <a:ds d="200000" sp="200000"/>
              </a:custDash>
              <a:miter lim="400000"/>
            </a:ln>
          </a:bottom>
          <a:insideH>
            <a:ln w="12700" cap="flat">
              <a:solidFill>
                <a:srgbClr val="797979"/>
              </a:solidFill>
              <a:custDash>
                <a:ds d="200000" sp="200000"/>
              </a:custDash>
              <a:miter lim="400000"/>
            </a:ln>
          </a:insideH>
          <a:insideV>
            <a:ln w="12700" cap="flat">
              <a:noFill/>
              <a:miter lim="400000"/>
            </a:ln>
          </a:insideV>
        </a:tcBdr>
        <a:fill>
          <a:noFill/>
        </a:fill>
      </a:tcStyle>
    </a:wholeTbl>
    <a:band2H>
      <a:tcTxStyle/>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solidFill>
                <a:srgbClr val="FFFFFF"/>
              </a:solidFill>
              <a:prstDash val="solid"/>
              <a:miter lim="400000"/>
            </a:ln>
          </a:right>
          <a:top>
            <a:ln w="12700" cap="flat">
              <a:solidFill>
                <a:srgbClr val="797979"/>
              </a:solidFill>
              <a:custDash>
                <a:ds d="200000" sp="200000"/>
              </a:custDash>
              <a:miter lim="400000"/>
            </a:ln>
          </a:top>
          <a:bottom>
            <a:ln w="12700" cap="flat">
              <a:solidFill>
                <a:srgbClr val="797979"/>
              </a:solidFill>
              <a:custDash>
                <a:ds d="200000" sp="200000"/>
              </a:custDash>
              <a:miter lim="400000"/>
            </a:ln>
          </a:bottom>
          <a:insideH>
            <a:ln w="12700" cap="flat">
              <a:solidFill>
                <a:srgbClr val="797979"/>
              </a:solidFill>
              <a:custDash>
                <a:ds d="200000" sp="200000"/>
              </a:custDash>
              <a:miter lim="400000"/>
            </a:ln>
          </a:insideH>
          <a:insideV>
            <a:ln w="12700" cap="flat">
              <a:noFill/>
              <a:miter lim="400000"/>
            </a:ln>
          </a:insideV>
        </a:tcBdr>
        <a:fill>
          <a:no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solidFill>
                <a:srgbClr val="797979"/>
              </a:solidFill>
              <a:prstDash val="solid"/>
              <a:miter lim="400000"/>
            </a:ln>
          </a:insideH>
          <a:insideV>
            <a:ln w="12700" cap="flat">
              <a:noFill/>
              <a:miter lim="400000"/>
            </a:ln>
          </a:insideV>
        </a:tcBdr>
        <a:fill>
          <a:noFill/>
        </a:fill>
      </a:tcStyle>
    </a:lastRow>
    <a:firstRow>
      <a:tcTxStyle b="off" i="off">
        <a:fontRef idx="minor">
          <a:schemeClr val="accent2">
            <a:satOff val="44164"/>
            <a:lumOff val="14231"/>
          </a:schemeClr>
        </a:fontRef>
        <a:schemeClr val="accent2">
          <a:satOff val="44164"/>
          <a:lumOff val="14231"/>
        </a:schemeClr>
      </a:tcTxStyle>
      <a:tcStyle>
        <a:tcBdr>
          <a:left>
            <a:ln w="12700" cap="flat">
              <a:noFill/>
              <a:miter lim="400000"/>
            </a:ln>
          </a:left>
          <a:right>
            <a:ln w="12700" cap="flat">
              <a:noFill/>
              <a:miter lim="400000"/>
            </a:ln>
          </a:right>
          <a:top>
            <a:ln w="12700" cap="flat">
              <a:noFill/>
              <a:miter lim="400000"/>
            </a:ln>
          </a:top>
          <a:bottom>
            <a:ln w="12700" cap="flat">
              <a:solidFill>
                <a:srgbClr val="FFFFFF"/>
              </a:solidFill>
              <a:prstDash val="solid"/>
              <a:miter lim="400000"/>
            </a:ln>
          </a:bottom>
          <a:insideH>
            <a:ln w="12700" cap="flat">
              <a:solidFill>
                <a:srgbClr val="797979"/>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3"/>
    <p:restoredTop sz="94686"/>
  </p:normalViewPr>
  <p:slideViewPr>
    <p:cSldViewPr snapToGrid="0">
      <p:cViewPr varScale="1">
        <p:scale>
          <a:sx n="68" d="100"/>
          <a:sy n="68" d="100"/>
        </p:scale>
        <p:origin x="1544"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2.5041899999999999E-2"/>
          <c:y val="5.48767E-2"/>
          <c:w val="0.96995799999999999"/>
          <c:h val="0.84893700000000005"/>
        </c:manualLayout>
      </c:layout>
      <c:barChart>
        <c:barDir val="col"/>
        <c:grouping val="stacked"/>
        <c:varyColors val="0"/>
        <c:ser>
          <c:idx val="0"/>
          <c:order val="0"/>
          <c:tx>
            <c:strRef>
              <c:f>Sheet1!$A$2</c:f>
              <c:strCache>
                <c:ptCount val="1"/>
                <c:pt idx="0">
                  <c:v>Average</c:v>
                </c:pt>
              </c:strCache>
            </c:strRef>
          </c:tx>
          <c:spPr>
            <a:solidFill>
              <a:srgbClr val="3B8200">
                <a:alpha val="90000"/>
              </a:srgbClr>
            </a:solidFill>
            <a:ln w="12700" cap="flat">
              <a:noFill/>
              <a:miter lim="400000"/>
            </a:ln>
            <a:effectLst/>
          </c:spPr>
          <c:invertIfNegative val="0"/>
          <c:dLbls>
            <c:numFmt formatCode="#,##0" sourceLinked="0"/>
            <c:spPr>
              <a:noFill/>
              <a:ln>
                <a:noFill/>
              </a:ln>
              <a:effectLst/>
            </c:spPr>
            <c:txPr>
              <a:bodyPr/>
              <a:lstStyle/>
              <a:p>
                <a:pPr>
                  <a:defRPr sz="4200" b="0" i="0" u="none" strike="noStrike">
                    <a:solidFill>
                      <a:srgbClr val="FFFFFF"/>
                    </a:solidFill>
                    <a:effectLst>
                      <a:outerShdw blurRad="190500" dist="41769" dir="5390317" algn="tl">
                        <a:srgbClr val="000000">
                          <a:alpha val="64951"/>
                        </a:srgbClr>
                      </a:outerShdw>
                    </a:effectLst>
                    <a:latin typeface="Aria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Sheet1!$B$1:$I$1</c:f>
              <c:strCache>
                <c:ptCount val="8"/>
                <c:pt idx="0">
                  <c:v>2015</c:v>
                </c:pt>
                <c:pt idx="1">
                  <c:v>2016</c:v>
                </c:pt>
                <c:pt idx="2">
                  <c:v>2017</c:v>
                </c:pt>
                <c:pt idx="3">
                  <c:v>2018</c:v>
                </c:pt>
                <c:pt idx="4">
                  <c:v>2019</c:v>
                </c:pt>
                <c:pt idx="5">
                  <c:v>2020</c:v>
                </c:pt>
                <c:pt idx="6">
                  <c:v>2022</c:v>
                </c:pt>
                <c:pt idx="7">
                  <c:v>2023</c:v>
                </c:pt>
              </c:strCache>
            </c:strRef>
          </c:cat>
          <c:val>
            <c:numRef>
              <c:f>Sheet1!$B$2:$I$2</c:f>
              <c:numCache>
                <c:formatCode>General</c:formatCode>
                <c:ptCount val="8"/>
                <c:pt idx="0">
                  <c:v>105</c:v>
                </c:pt>
                <c:pt idx="1">
                  <c:v>147</c:v>
                </c:pt>
                <c:pt idx="2">
                  <c:v>257</c:v>
                </c:pt>
                <c:pt idx="3">
                  <c:v>298</c:v>
                </c:pt>
                <c:pt idx="4">
                  <c:v>445</c:v>
                </c:pt>
                <c:pt idx="5">
                  <c:v>528</c:v>
                </c:pt>
                <c:pt idx="6">
                  <c:v>595</c:v>
                </c:pt>
                <c:pt idx="7">
                  <c:v>526</c:v>
                </c:pt>
              </c:numCache>
            </c:numRef>
          </c:val>
          <c:extLst>
            <c:ext xmlns:c16="http://schemas.microsoft.com/office/drawing/2014/chart" uri="{C3380CC4-5D6E-409C-BE32-E72D297353CC}">
              <c16:uniqueId val="{00000000-B53F-1A4A-8A76-1A5D5A0E3D41}"/>
            </c:ext>
          </c:extLst>
        </c:ser>
        <c:dLbls>
          <c:showLegendKey val="0"/>
          <c:showVal val="0"/>
          <c:showCatName val="0"/>
          <c:showSerName val="0"/>
          <c:showPercent val="0"/>
          <c:showBubbleSize val="0"/>
        </c:dLbls>
        <c:gapWidth val="40"/>
        <c:overlap val="100"/>
        <c:axId val="2094734552"/>
        <c:axId val="2094734553"/>
      </c:barChart>
      <c:catAx>
        <c:axId val="2094734552"/>
        <c:scaling>
          <c:orientation val="minMax"/>
        </c:scaling>
        <c:delete val="0"/>
        <c:axPos val="b"/>
        <c:numFmt formatCode="General" sourceLinked="0"/>
        <c:majorTickMark val="none"/>
        <c:minorTickMark val="none"/>
        <c:tickLblPos val="low"/>
        <c:spPr>
          <a:ln w="76200" cap="flat">
            <a:solidFill>
              <a:srgbClr val="5E5E5E"/>
            </a:solidFill>
            <a:prstDash val="solid"/>
            <a:miter lim="400000"/>
          </a:ln>
        </c:spPr>
        <c:txPr>
          <a:bodyPr rot="0"/>
          <a:lstStyle/>
          <a:p>
            <a:pPr>
              <a:defRPr sz="3200" b="0" i="0" u="none" strike="noStrike">
                <a:solidFill>
                  <a:srgbClr val="FFFFFF"/>
                </a:solidFill>
                <a:latin typeface="Arial"/>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5E5E5E"/>
              </a:solidFill>
              <a:prstDash val="solid"/>
              <a:miter lim="400000"/>
            </a:ln>
          </c:spPr>
        </c:majorGridlines>
        <c:numFmt formatCode="General" sourceLinked="0"/>
        <c:majorTickMark val="none"/>
        <c:minorTickMark val="none"/>
        <c:tickLblPos val="none"/>
        <c:spPr>
          <a:ln w="76200" cap="flat">
            <a:noFill/>
            <a:prstDash val="solid"/>
            <a:miter lim="400000"/>
          </a:ln>
        </c:spPr>
        <c:txPr>
          <a:bodyPr rot="0"/>
          <a:lstStyle/>
          <a:p>
            <a:pPr>
              <a:defRPr sz="3200" b="0" i="0" u="none" strike="noStrike">
                <a:solidFill>
                  <a:srgbClr val="FFFFFF"/>
                </a:solidFill>
                <a:latin typeface="Arial"/>
              </a:defRPr>
            </a:pPr>
            <a:endParaRPr lang="en-US"/>
          </a:p>
        </c:txPr>
        <c:crossAx val="2094734552"/>
        <c:crosses val="autoZero"/>
        <c:crossBetween val="between"/>
        <c:majorUnit val="150"/>
        <c:minorUnit val="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3" name="Shape 53"/>
          <p:cNvSpPr>
            <a:spLocks noGrp="1" noRot="1" noChangeAspect="1"/>
          </p:cNvSpPr>
          <p:nvPr>
            <p:ph type="sldImg"/>
          </p:nvPr>
        </p:nvSpPr>
        <p:spPr>
          <a:xfrm>
            <a:off x="1143000" y="685800"/>
            <a:ext cx="4572000" cy="3429000"/>
          </a:xfrm>
          <a:prstGeom prst="rect">
            <a:avLst/>
          </a:prstGeom>
        </p:spPr>
        <p:txBody>
          <a:bodyPr/>
          <a:lstStyle/>
          <a:p>
            <a:endParaRPr/>
          </a:p>
        </p:txBody>
      </p:sp>
      <p:sp>
        <p:nvSpPr>
          <p:cNvPr id="54" name="Shape 5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mn-lt"/>
        <a:ea typeface="+mn-ea"/>
        <a:cs typeface="+mn-cs"/>
        <a:sym typeface="Arial"/>
      </a:defRPr>
    </a:lvl1pPr>
    <a:lvl2pPr indent="228600" defTabSz="457200" latinLnBrk="0">
      <a:lnSpc>
        <a:spcPct val="125000"/>
      </a:lnSpc>
      <a:defRPr sz="2400">
        <a:latin typeface="+mn-lt"/>
        <a:ea typeface="+mn-ea"/>
        <a:cs typeface="+mn-cs"/>
        <a:sym typeface="Arial"/>
      </a:defRPr>
    </a:lvl2pPr>
    <a:lvl3pPr indent="457200" defTabSz="457200" latinLnBrk="0">
      <a:lnSpc>
        <a:spcPct val="125000"/>
      </a:lnSpc>
      <a:defRPr sz="2400">
        <a:latin typeface="+mn-lt"/>
        <a:ea typeface="+mn-ea"/>
        <a:cs typeface="+mn-cs"/>
        <a:sym typeface="Arial"/>
      </a:defRPr>
    </a:lvl3pPr>
    <a:lvl4pPr indent="685800" defTabSz="457200" latinLnBrk="0">
      <a:lnSpc>
        <a:spcPct val="125000"/>
      </a:lnSpc>
      <a:defRPr sz="2400">
        <a:latin typeface="+mn-lt"/>
        <a:ea typeface="+mn-ea"/>
        <a:cs typeface="+mn-cs"/>
        <a:sym typeface="Arial"/>
      </a:defRPr>
    </a:lvl4pPr>
    <a:lvl5pPr indent="914400" defTabSz="457200" latinLnBrk="0">
      <a:lnSpc>
        <a:spcPct val="125000"/>
      </a:lnSpc>
      <a:defRPr sz="2400">
        <a:latin typeface="+mn-lt"/>
        <a:ea typeface="+mn-ea"/>
        <a:cs typeface="+mn-cs"/>
        <a:sym typeface="Arial"/>
      </a:defRPr>
    </a:lvl5pPr>
    <a:lvl6pPr indent="1143000" defTabSz="457200" latinLnBrk="0">
      <a:lnSpc>
        <a:spcPct val="125000"/>
      </a:lnSpc>
      <a:defRPr sz="2400">
        <a:latin typeface="+mn-lt"/>
        <a:ea typeface="+mn-ea"/>
        <a:cs typeface="+mn-cs"/>
        <a:sym typeface="Arial"/>
      </a:defRPr>
    </a:lvl6pPr>
    <a:lvl7pPr indent="1371600" defTabSz="457200" latinLnBrk="0">
      <a:lnSpc>
        <a:spcPct val="125000"/>
      </a:lnSpc>
      <a:defRPr sz="2400">
        <a:latin typeface="+mn-lt"/>
        <a:ea typeface="+mn-ea"/>
        <a:cs typeface="+mn-cs"/>
        <a:sym typeface="Arial"/>
      </a:defRPr>
    </a:lvl7pPr>
    <a:lvl8pPr indent="1600200" defTabSz="457200" latinLnBrk="0">
      <a:lnSpc>
        <a:spcPct val="125000"/>
      </a:lnSpc>
      <a:defRPr sz="2400">
        <a:latin typeface="+mn-lt"/>
        <a:ea typeface="+mn-ea"/>
        <a:cs typeface="+mn-cs"/>
        <a:sym typeface="Arial"/>
      </a:defRPr>
    </a:lvl8pPr>
    <a:lvl9pPr indent="1828800" defTabSz="457200" latinLnBrk="0">
      <a:lnSpc>
        <a:spcPct val="125000"/>
      </a:lnSpc>
      <a:defRPr sz="2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a:spLocks noGrp="1" noRot="1" noChangeAspect="1"/>
          </p:cNvSpPr>
          <p:nvPr>
            <p:ph type="sldImg"/>
          </p:nvPr>
        </p:nvSpPr>
        <p:spPr>
          <a:prstGeom prst="rect">
            <a:avLst/>
          </a:prstGeom>
        </p:spPr>
        <p:txBody>
          <a:bodyPr/>
          <a:lstStyle/>
          <a:p>
            <a:endParaRPr/>
          </a:p>
        </p:txBody>
      </p:sp>
      <p:sp>
        <p:nvSpPr>
          <p:cNvPr id="62" name="Shape 62"/>
          <p:cNvSpPr>
            <a:spLocks noGrp="1"/>
          </p:cNvSpPr>
          <p:nvPr>
            <p:ph type="body" sz="quarter" idx="1"/>
          </p:nvPr>
        </p:nvSpPr>
        <p:spPr>
          <a:prstGeom prst="rect">
            <a:avLst/>
          </a:prstGeom>
        </p:spPr>
        <p:txBody>
          <a:bodyPr/>
          <a:lstStyle/>
          <a:p>
            <a:r>
              <a:t>Software Composition Analysis (SCA)</a:t>
            </a:r>
          </a:p>
          <a:p>
            <a:r>
              <a:t>This presentation is based on SCA presentations given at:</a:t>
            </a:r>
          </a:p>
          <a:p>
            <a:r>
              <a:t>South Florida Developer Conference SoFlo DevCon 2024, May 4th, 2024</a:t>
            </a:r>
          </a:p>
          <a:p>
            <a:r>
              <a:t>Miami JVM Group (Miami Java User Group), May 8th, 2024</a:t>
            </a:r>
          </a:p>
          <a:p>
            <a:r>
              <a:t>American Express DevCon, May 20th, 2024</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Shape 256"/>
          <p:cNvSpPr>
            <a:spLocks noGrp="1" noRot="1" noChangeAspect="1"/>
          </p:cNvSpPr>
          <p:nvPr>
            <p:ph type="sldImg"/>
          </p:nvPr>
        </p:nvSpPr>
        <p:spPr>
          <a:prstGeom prst="rect">
            <a:avLst/>
          </a:prstGeom>
        </p:spPr>
        <p:txBody>
          <a:bodyPr/>
          <a:lstStyle/>
          <a:p>
            <a:endParaRPr/>
          </a:p>
        </p:txBody>
      </p:sp>
      <p:sp>
        <p:nvSpPr>
          <p:cNvPr id="257" name="Shape 257"/>
          <p:cNvSpPr>
            <a:spLocks noGrp="1"/>
          </p:cNvSpPr>
          <p:nvPr>
            <p:ph type="body" sz="quarter" idx="1"/>
          </p:nvPr>
        </p:nvSpPr>
        <p:spPr>
          <a:prstGeom prst="rect">
            <a:avLst/>
          </a:prstGeom>
        </p:spPr>
        <p:txBody>
          <a:bodyPr/>
          <a:lstStyle/>
          <a:p>
            <a:r>
              <a:t>SBOM adoption drivers.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Shape 307"/>
          <p:cNvSpPr>
            <a:spLocks noGrp="1" noRot="1" noChangeAspect="1"/>
          </p:cNvSpPr>
          <p:nvPr>
            <p:ph type="sldImg"/>
          </p:nvPr>
        </p:nvSpPr>
        <p:spPr>
          <a:xfrm>
            <a:off x="381000" y="685800"/>
            <a:ext cx="6096000" cy="3429000"/>
          </a:xfrm>
          <a:prstGeom prst="rect">
            <a:avLst/>
          </a:prstGeom>
        </p:spPr>
        <p:txBody>
          <a:bodyPr/>
          <a:lstStyle/>
          <a:p>
            <a:endParaRPr/>
          </a:p>
        </p:txBody>
      </p:sp>
      <p:sp>
        <p:nvSpPr>
          <p:cNvPr id="308" name="Shape 308"/>
          <p:cNvSpPr>
            <a:spLocks noGrp="1"/>
          </p:cNvSpPr>
          <p:nvPr>
            <p:ph type="body" sz="quarter" idx="1"/>
          </p:nvPr>
        </p:nvSpPr>
        <p:spPr>
          <a:prstGeom prst="rect">
            <a:avLst/>
          </a:prstGeom>
        </p:spPr>
        <p:txBody>
          <a:bodyPr/>
          <a:lstStyle/>
          <a:p>
            <a:r>
              <a:t>What happens with GPL license conflict.</a:t>
            </a:r>
          </a:p>
          <a:p>
            <a:r>
              <a:t>Vendor or customer scan. Not acceptable.</a:t>
            </a:r>
          </a:p>
          <a:p>
            <a:r>
              <a:t>Example with transitive dependency with different license. Main license Apache, subcomponent with GPL.</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Shape 326"/>
          <p:cNvSpPr>
            <a:spLocks noGrp="1" noRot="1" noChangeAspect="1"/>
          </p:cNvSpPr>
          <p:nvPr>
            <p:ph type="sldImg"/>
          </p:nvPr>
        </p:nvSpPr>
        <p:spPr>
          <a:xfrm>
            <a:off x="381000" y="685800"/>
            <a:ext cx="6096000" cy="3429000"/>
          </a:xfrm>
          <a:prstGeom prst="rect">
            <a:avLst/>
          </a:prstGeom>
        </p:spPr>
        <p:txBody>
          <a:bodyPr/>
          <a:lstStyle/>
          <a:p>
            <a:endParaRPr/>
          </a:p>
        </p:txBody>
      </p:sp>
      <p:sp>
        <p:nvSpPr>
          <p:cNvPr id="327" name="Shape 327"/>
          <p:cNvSpPr>
            <a:spLocks noGrp="1"/>
          </p:cNvSpPr>
          <p:nvPr>
            <p:ph type="body" sz="quarter" idx="1"/>
          </p:nvPr>
        </p:nvSpPr>
        <p:spPr>
          <a:prstGeom prst="rect">
            <a:avLst/>
          </a:prstGeom>
        </p:spPr>
        <p:txBody>
          <a:bodyPr/>
          <a:lstStyle/>
          <a:p>
            <a:r>
              <a:t>Better updating of open-source components is needed. </a:t>
            </a:r>
          </a:p>
          <a:p>
            <a:r>
              <a:t>No updates or constant security updates are both a problem.</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Shape 335"/>
          <p:cNvSpPr>
            <a:spLocks noGrp="1" noRot="1" noChangeAspect="1"/>
          </p:cNvSpPr>
          <p:nvPr>
            <p:ph type="sldImg"/>
          </p:nvPr>
        </p:nvSpPr>
        <p:spPr>
          <a:xfrm>
            <a:off x="381000" y="685800"/>
            <a:ext cx="6096000" cy="3429000"/>
          </a:xfrm>
          <a:prstGeom prst="rect">
            <a:avLst/>
          </a:prstGeom>
        </p:spPr>
        <p:txBody>
          <a:bodyPr/>
          <a:lstStyle/>
          <a:p>
            <a:endParaRPr/>
          </a:p>
        </p:txBody>
      </p:sp>
      <p:sp>
        <p:nvSpPr>
          <p:cNvPr id="336" name="Shape 336"/>
          <p:cNvSpPr>
            <a:spLocks noGrp="1"/>
          </p:cNvSpPr>
          <p:nvPr>
            <p:ph type="body" sz="quarter" idx="1"/>
          </p:nvPr>
        </p:nvSpPr>
        <p:spPr>
          <a:prstGeom prst="rect">
            <a:avLst/>
          </a:prstGeom>
        </p:spPr>
        <p:txBody>
          <a:bodyPr/>
          <a:lstStyle/>
          <a:p>
            <a:r>
              <a:t>Better updating of open source components is needed.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Shape 370"/>
          <p:cNvSpPr>
            <a:spLocks noGrp="1" noRot="1" noChangeAspect="1"/>
          </p:cNvSpPr>
          <p:nvPr>
            <p:ph type="sldImg"/>
          </p:nvPr>
        </p:nvSpPr>
        <p:spPr>
          <a:prstGeom prst="rect">
            <a:avLst/>
          </a:prstGeom>
        </p:spPr>
        <p:txBody>
          <a:bodyPr/>
          <a:lstStyle/>
          <a:p>
            <a:endParaRPr/>
          </a:p>
        </p:txBody>
      </p:sp>
      <p:sp>
        <p:nvSpPr>
          <p:cNvPr id="371" name="Shape 371"/>
          <p:cNvSpPr>
            <a:spLocks noGrp="1"/>
          </p:cNvSpPr>
          <p:nvPr>
            <p:ph type="body" sz="quarter" idx="1"/>
          </p:nvPr>
        </p:nvSpPr>
        <p:spPr>
          <a:prstGeom prst="rect">
            <a:avLst/>
          </a:prstGeom>
        </p:spPr>
        <p:txBody>
          <a:bodyPr/>
          <a:lstStyle/>
          <a:p>
            <a:r>
              <a:t>A SCA Service will monitor 24/7 and send notifications</a:t>
            </a:r>
          </a:p>
          <a:p>
            <a:r>
              <a:t>GitHub Dependabot integration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Shape 379"/>
          <p:cNvSpPr>
            <a:spLocks noGrp="1" noRot="1" noChangeAspect="1"/>
          </p:cNvSpPr>
          <p:nvPr>
            <p:ph type="sldImg"/>
          </p:nvPr>
        </p:nvSpPr>
        <p:spPr>
          <a:prstGeom prst="rect">
            <a:avLst/>
          </a:prstGeom>
        </p:spPr>
        <p:txBody>
          <a:bodyPr/>
          <a:lstStyle/>
          <a:p>
            <a:endParaRPr/>
          </a:p>
        </p:txBody>
      </p:sp>
      <p:sp>
        <p:nvSpPr>
          <p:cNvPr id="380" name="Shape 380"/>
          <p:cNvSpPr>
            <a:spLocks noGrp="1"/>
          </p:cNvSpPr>
          <p:nvPr>
            <p:ph type="body" sz="quarter" idx="1"/>
          </p:nvPr>
        </p:nvSpPr>
        <p:spPr>
          <a:prstGeom prst="rect">
            <a:avLst/>
          </a:prstGeom>
        </p:spPr>
        <p:txBody>
          <a:bodyPr/>
          <a:lstStyle/>
          <a:p>
            <a:r>
              <a:t>Black duck scan for vendor installed software without SBOM. Beware of obfuscated code. It is recommended to get an SBOM from the vendor.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Shape 404"/>
          <p:cNvSpPr>
            <a:spLocks noGrp="1" noRot="1" noChangeAspect="1"/>
          </p:cNvSpPr>
          <p:nvPr>
            <p:ph type="sldImg"/>
          </p:nvPr>
        </p:nvSpPr>
        <p:spPr>
          <a:prstGeom prst="rect">
            <a:avLst/>
          </a:prstGeom>
        </p:spPr>
        <p:txBody>
          <a:bodyPr/>
          <a:lstStyle/>
          <a:p>
            <a:endParaRPr/>
          </a:p>
        </p:txBody>
      </p:sp>
      <p:sp>
        <p:nvSpPr>
          <p:cNvPr id="405" name="Shape 405"/>
          <p:cNvSpPr>
            <a:spLocks noGrp="1"/>
          </p:cNvSpPr>
          <p:nvPr>
            <p:ph type="body" sz="quarter" idx="1"/>
          </p:nvPr>
        </p:nvSpPr>
        <p:spPr>
          <a:prstGeom prst="rect">
            <a:avLst/>
          </a:prstGeom>
        </p:spPr>
        <p:txBody>
          <a:bodyPr/>
          <a:lstStyle/>
          <a:p>
            <a:r>
              <a:t>SCA IDE Plugin: Synopsys Code Sight IDE plugin</a:t>
            </a:r>
          </a:p>
          <a:p>
            <a:r>
              <a:t>Frame from video: Code Sight IDE Plugin for Application Security Testing | Synopsys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Shape 412"/>
          <p:cNvSpPr>
            <a:spLocks noGrp="1" noRot="1" noChangeAspect="1"/>
          </p:cNvSpPr>
          <p:nvPr>
            <p:ph type="sldImg"/>
          </p:nvPr>
        </p:nvSpPr>
        <p:spPr>
          <a:prstGeom prst="rect">
            <a:avLst/>
          </a:prstGeom>
        </p:spPr>
        <p:txBody>
          <a:bodyPr/>
          <a:lstStyle/>
          <a:p>
            <a:endParaRPr/>
          </a:p>
        </p:txBody>
      </p:sp>
      <p:sp>
        <p:nvSpPr>
          <p:cNvPr id="413" name="Shape 413"/>
          <p:cNvSpPr>
            <a:spLocks noGrp="1"/>
          </p:cNvSpPr>
          <p:nvPr>
            <p:ph type="body" sz="quarter" idx="1"/>
          </p:nvPr>
        </p:nvSpPr>
        <p:spPr>
          <a:prstGeom prst="rect">
            <a:avLst/>
          </a:prstGeom>
        </p:spPr>
        <p:txBody>
          <a:bodyPr/>
          <a:lstStyle/>
          <a:p>
            <a:r>
              <a:t>SCA IDE Plugin: Synopsys/BlackDuck Code Sight IDE plugin</a:t>
            </a:r>
          </a:p>
          <a:p>
            <a:r>
              <a:t>Frame from video: Secure and manage open source risks in applications and contains with Black Duck SCA</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Shape 421"/>
          <p:cNvSpPr>
            <a:spLocks noGrp="1" noRot="1" noChangeAspect="1"/>
          </p:cNvSpPr>
          <p:nvPr>
            <p:ph type="sldImg"/>
          </p:nvPr>
        </p:nvSpPr>
        <p:spPr>
          <a:prstGeom prst="rect">
            <a:avLst/>
          </a:prstGeom>
        </p:spPr>
        <p:txBody>
          <a:bodyPr/>
          <a:lstStyle/>
          <a:p>
            <a:endParaRPr/>
          </a:p>
        </p:txBody>
      </p:sp>
      <p:sp>
        <p:nvSpPr>
          <p:cNvPr id="422" name="Shape 422"/>
          <p:cNvSpPr>
            <a:spLocks noGrp="1"/>
          </p:cNvSpPr>
          <p:nvPr>
            <p:ph type="body" sz="quarter" idx="1"/>
          </p:nvPr>
        </p:nvSpPr>
        <p:spPr>
          <a:prstGeom prst="rect">
            <a:avLst/>
          </a:prstGeom>
        </p:spPr>
        <p:txBody>
          <a:bodyPr/>
          <a:lstStyle/>
          <a:p>
            <a:r>
              <a:t>Dependency Check can be used as part of a Jenkins pipeline build.</a:t>
            </a:r>
          </a:p>
          <a:p>
            <a:r>
              <a:t>Can stop a build if there is a critical vulnerability.</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Shape 429"/>
          <p:cNvSpPr>
            <a:spLocks noGrp="1" noRot="1" noChangeAspect="1"/>
          </p:cNvSpPr>
          <p:nvPr>
            <p:ph type="sldImg"/>
          </p:nvPr>
        </p:nvSpPr>
        <p:spPr>
          <a:prstGeom prst="rect">
            <a:avLst/>
          </a:prstGeom>
        </p:spPr>
        <p:txBody>
          <a:bodyPr/>
          <a:lstStyle/>
          <a:p>
            <a:endParaRPr/>
          </a:p>
        </p:txBody>
      </p:sp>
      <p:sp>
        <p:nvSpPr>
          <p:cNvPr id="430" name="Shape 430"/>
          <p:cNvSpPr>
            <a:spLocks noGrp="1"/>
          </p:cNvSpPr>
          <p:nvPr>
            <p:ph type="body" sz="quarter" idx="1"/>
          </p:nvPr>
        </p:nvSpPr>
        <p:spPr>
          <a:prstGeom prst="rect">
            <a:avLst/>
          </a:prstGeom>
        </p:spPr>
        <p:txBody>
          <a:bodyPr/>
          <a:lstStyle/>
          <a:p>
            <a:r>
              <a:t>An SBOM is sent to Dependency Track to monitor for vulnerabilities.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80"/>
          <p:cNvSpPr>
            <a:spLocks noGrp="1" noRot="1" noChangeAspect="1"/>
          </p:cNvSpPr>
          <p:nvPr>
            <p:ph type="sldImg"/>
          </p:nvPr>
        </p:nvSpPr>
        <p:spPr>
          <a:xfrm>
            <a:off x="381000" y="685800"/>
            <a:ext cx="6096000" cy="3429000"/>
          </a:xfrm>
          <a:prstGeom prst="rect">
            <a:avLst/>
          </a:prstGeom>
        </p:spPr>
        <p:txBody>
          <a:bodyPr/>
          <a:lstStyle/>
          <a:p>
            <a:endParaRPr/>
          </a:p>
        </p:txBody>
      </p:sp>
      <p:sp>
        <p:nvSpPr>
          <p:cNvPr id="81" name="Shape 81"/>
          <p:cNvSpPr>
            <a:spLocks noGrp="1"/>
          </p:cNvSpPr>
          <p:nvPr>
            <p:ph type="body" sz="quarter" idx="1"/>
          </p:nvPr>
        </p:nvSpPr>
        <p:spPr>
          <a:prstGeom prst="rect">
            <a:avLst/>
          </a:prstGeom>
        </p:spPr>
        <p:txBody>
          <a:bodyPr/>
          <a:lstStyle/>
          <a:p>
            <a:r>
              <a:t>Organizer of Miami JVM Group (Miami Java User Group)</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Shape 100"/>
          <p:cNvSpPr>
            <a:spLocks noGrp="1" noRot="1" noChangeAspect="1"/>
          </p:cNvSpPr>
          <p:nvPr>
            <p:ph type="sldImg"/>
          </p:nvPr>
        </p:nvSpPr>
        <p:spPr>
          <a:xfrm>
            <a:off x="381000" y="685800"/>
            <a:ext cx="6096000" cy="3429000"/>
          </a:xfrm>
          <a:prstGeom prst="rect">
            <a:avLst/>
          </a:prstGeom>
        </p:spPr>
        <p:txBody>
          <a:bodyPr/>
          <a:lstStyle/>
          <a:p>
            <a:endParaRPr/>
          </a:p>
        </p:txBody>
      </p:sp>
      <p:sp>
        <p:nvSpPr>
          <p:cNvPr id="101" name="Shape 101"/>
          <p:cNvSpPr>
            <a:spLocks noGrp="1"/>
          </p:cNvSpPr>
          <p:nvPr>
            <p:ph type="body" sz="quarter" idx="1"/>
          </p:nvPr>
        </p:nvSpPr>
        <p:spPr>
          <a:prstGeom prst="rect">
            <a:avLst/>
          </a:prstGeom>
        </p:spPr>
        <p:txBody>
          <a:bodyPr/>
          <a:lstStyle/>
          <a:p>
            <a:r>
              <a:t>OSSRA analyzed 1000+ codebases </a:t>
            </a:r>
          </a:p>
          <a:p>
            <a:r>
              <a:t>96% contained open source, 84% contained vulnerabilities</a:t>
            </a:r>
          </a:p>
          <a:p>
            <a:r>
              <a:t>74% contained high-risk vulnerabilities, up from 48% in 2022</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Shape 108"/>
          <p:cNvSpPr>
            <a:spLocks noGrp="1" noRot="1" noChangeAspect="1"/>
          </p:cNvSpPr>
          <p:nvPr>
            <p:ph type="sldImg"/>
          </p:nvPr>
        </p:nvSpPr>
        <p:spPr>
          <a:xfrm>
            <a:off x="381000" y="685800"/>
            <a:ext cx="6096000" cy="3429000"/>
          </a:xfrm>
          <a:prstGeom prst="rect">
            <a:avLst/>
          </a:prstGeom>
        </p:spPr>
        <p:txBody>
          <a:bodyPr/>
          <a:lstStyle/>
          <a:p>
            <a:endParaRPr/>
          </a:p>
        </p:txBody>
      </p:sp>
      <p:sp>
        <p:nvSpPr>
          <p:cNvPr id="109" name="Shape 109"/>
          <p:cNvSpPr>
            <a:spLocks noGrp="1"/>
          </p:cNvSpPr>
          <p:nvPr>
            <p:ph type="body" sz="quarter" idx="1"/>
          </p:nvPr>
        </p:nvSpPr>
        <p:spPr>
          <a:prstGeom prst="rect">
            <a:avLst/>
          </a:prstGeom>
        </p:spPr>
        <p:txBody>
          <a:bodyPr/>
          <a:lstStyle/>
          <a:p>
            <a:r>
              <a:t>So you think you don’t have much open source in your projects?</a:t>
            </a:r>
          </a:p>
          <a:p>
            <a:r>
              <a:t>Meta-Analysis from Synopsys / Blackduck Open Source Security and Risk Reports (OSSRA) 2016-2024</a:t>
            </a:r>
          </a:p>
          <a:p>
            <a:r>
              <a:t>OSSRA analyzed 1000+ codebases in the latest report from February 20, 2024</a:t>
            </a:r>
          </a:p>
          <a:p>
            <a:r>
              <a:t>Sonatype reports average java application has 148 dependencies with around 90% of the 148 being open source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hape 117"/>
          <p:cNvSpPr>
            <a:spLocks noGrp="1" noRot="1" noChangeAspect="1"/>
          </p:cNvSpPr>
          <p:nvPr>
            <p:ph type="sldImg"/>
          </p:nvPr>
        </p:nvSpPr>
        <p:spPr>
          <a:xfrm>
            <a:off x="381000" y="685800"/>
            <a:ext cx="6096000" cy="3429000"/>
          </a:xfrm>
          <a:prstGeom prst="rect">
            <a:avLst/>
          </a:prstGeom>
        </p:spPr>
        <p:txBody>
          <a:bodyPr/>
          <a:lstStyle/>
          <a:p>
            <a:endParaRPr/>
          </a:p>
        </p:txBody>
      </p:sp>
      <p:sp>
        <p:nvSpPr>
          <p:cNvPr id="118" name="Shape 118"/>
          <p:cNvSpPr>
            <a:spLocks noGrp="1"/>
          </p:cNvSpPr>
          <p:nvPr>
            <p:ph type="body" sz="quarter" idx="1"/>
          </p:nvPr>
        </p:nvSpPr>
        <p:spPr>
          <a:prstGeom prst="rect">
            <a:avLst/>
          </a:prstGeom>
        </p:spPr>
        <p:txBody>
          <a:bodyPr/>
          <a:lstStyle/>
          <a:p>
            <a:r>
              <a:t>So you think you don’t have much open source in your projects?</a:t>
            </a:r>
          </a:p>
          <a:p>
            <a:r>
              <a:t>OSSRA analyzed 1000+ codebases in the latest report from February 20, 2024</a:t>
            </a:r>
          </a:p>
          <a:p>
            <a:r>
              <a:t>Sonatype reports average java application has 148 dependencies with around 90% of the 148 being open source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a:spLocks noGrp="1" noRot="1" noChangeAspect="1"/>
          </p:cNvSpPr>
          <p:nvPr>
            <p:ph type="sldImg"/>
          </p:nvPr>
        </p:nvSpPr>
        <p:spPr>
          <a:prstGeom prst="rect">
            <a:avLst/>
          </a:prstGeom>
        </p:spPr>
        <p:txBody>
          <a:bodyPr/>
          <a:lstStyle/>
          <a:p>
            <a:endParaRPr/>
          </a:p>
        </p:txBody>
      </p:sp>
      <p:sp>
        <p:nvSpPr>
          <p:cNvPr id="183" name="Shape 183"/>
          <p:cNvSpPr>
            <a:spLocks noGrp="1"/>
          </p:cNvSpPr>
          <p:nvPr>
            <p:ph type="body" sz="quarter" idx="1"/>
          </p:nvPr>
        </p:nvSpPr>
        <p:spPr>
          <a:prstGeom prst="rect">
            <a:avLst/>
          </a:prstGeom>
        </p:spPr>
        <p:txBody>
          <a:bodyPr/>
          <a:lstStyle/>
          <a:p>
            <a:r>
              <a:t>2020 Github Octoverse Report</a:t>
            </a:r>
          </a:p>
          <a:p>
            <a:r>
              <a:t>Median direct dependencies: JavaScript 10, Java: 8, .NET: 6, Python: 6, Ruby: 9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noRot="1" noChangeAspect="1"/>
          </p:cNvSpPr>
          <p:nvPr>
            <p:ph type="sldImg"/>
          </p:nvPr>
        </p:nvSpPr>
        <p:spPr>
          <a:prstGeom prst="rect">
            <a:avLst/>
          </a:prstGeom>
        </p:spPr>
        <p:txBody>
          <a:bodyPr/>
          <a:lstStyle/>
          <a:p>
            <a:endParaRPr/>
          </a:p>
        </p:txBody>
      </p:sp>
      <p:sp>
        <p:nvSpPr>
          <p:cNvPr id="192" name="Shape 192"/>
          <p:cNvSpPr>
            <a:spLocks noGrp="1"/>
          </p:cNvSpPr>
          <p:nvPr>
            <p:ph type="body" sz="quarter" idx="1"/>
          </p:nvPr>
        </p:nvSpPr>
        <p:spPr>
          <a:prstGeom prst="rect">
            <a:avLst/>
          </a:prstGeom>
        </p:spPr>
        <p:txBody>
          <a:bodyPr/>
          <a:lstStyle/>
          <a:p>
            <a:r>
              <a:t>Sun Tzu was a Chinese military general, strategist who lived in China around 500 BCE.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Shape 240"/>
          <p:cNvSpPr>
            <a:spLocks noGrp="1" noRot="1" noChangeAspect="1"/>
          </p:cNvSpPr>
          <p:nvPr>
            <p:ph type="sldImg"/>
          </p:nvPr>
        </p:nvSpPr>
        <p:spPr>
          <a:prstGeom prst="rect">
            <a:avLst/>
          </a:prstGeom>
        </p:spPr>
        <p:txBody>
          <a:bodyPr/>
          <a:lstStyle/>
          <a:p>
            <a:endParaRPr/>
          </a:p>
        </p:txBody>
      </p:sp>
      <p:sp>
        <p:nvSpPr>
          <p:cNvPr id="241" name="Shape 241"/>
          <p:cNvSpPr>
            <a:spLocks noGrp="1"/>
          </p:cNvSpPr>
          <p:nvPr>
            <p:ph type="body" sz="quarter" idx="1"/>
          </p:nvPr>
        </p:nvSpPr>
        <p:spPr>
          <a:prstGeom prst="rect">
            <a:avLst/>
          </a:prstGeom>
        </p:spPr>
        <p:txBody>
          <a:bodyPr/>
          <a:lstStyle/>
          <a:p>
            <a:r>
              <a:t>SPDX supports various formats: YAML, JSON, XML, RDF/XML, XLSX, and tag-value.</a:t>
            </a:r>
          </a:p>
          <a:p>
            <a:r>
              <a:t>CyloneDX supports: JSON and XML.</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a:spLocks noGrp="1" noRot="1" noChangeAspect="1"/>
          </p:cNvSpPr>
          <p:nvPr>
            <p:ph type="sldImg"/>
          </p:nvPr>
        </p:nvSpPr>
        <p:spPr>
          <a:prstGeom prst="rect">
            <a:avLst/>
          </a:prstGeom>
        </p:spPr>
        <p:txBody>
          <a:bodyPr/>
          <a:lstStyle/>
          <a:p>
            <a:endParaRPr/>
          </a:p>
        </p:txBody>
      </p:sp>
      <p:sp>
        <p:nvSpPr>
          <p:cNvPr id="249" name="Shape 249"/>
          <p:cNvSpPr>
            <a:spLocks noGrp="1"/>
          </p:cNvSpPr>
          <p:nvPr>
            <p:ph type="body" sz="quarter" idx="1"/>
          </p:nvPr>
        </p:nvSpPr>
        <p:spPr>
          <a:prstGeom prst="rect">
            <a:avLst/>
          </a:prstGeom>
        </p:spPr>
        <p:txBody>
          <a:bodyPr/>
          <a:lstStyle/>
          <a:p>
            <a:r>
              <a:t>SBOM usage is growing, but there is still a ways to go.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bg>
      <p:bgPr>
        <a:solidFill>
          <a:srgbClr val="000000"/>
        </a:solidFill>
        <a:effectLst/>
      </p:bgPr>
    </p:bg>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976687" y="6036468"/>
            <a:ext cx="16430626" cy="3125392"/>
          </a:xfrm>
          <a:prstGeom prst="rect">
            <a:avLst/>
          </a:prstGeom>
        </p:spPr>
        <p:txBody>
          <a:bodyPr lIns="71437" tIns="71437" rIns="71437" bIns="71437" anchor="t">
            <a:normAutofit/>
          </a:bodyPr>
          <a:lstStyle>
            <a:lvl1pPr defTabSz="821531">
              <a:defRPr sz="8600" cap="all" spc="1375">
                <a:solidFill>
                  <a:srgbClr val="FFFFFF"/>
                </a:solidFill>
              </a:defRPr>
            </a:lvl1pPr>
          </a:lstStyle>
          <a:p>
            <a:r>
              <a:t>Title Text</a:t>
            </a:r>
          </a:p>
        </p:txBody>
      </p:sp>
      <p:sp>
        <p:nvSpPr>
          <p:cNvPr id="12" name="Body Level One…"/>
          <p:cNvSpPr txBox="1">
            <a:spLocks noGrp="1"/>
          </p:cNvSpPr>
          <p:nvPr>
            <p:ph type="body" sz="quarter" idx="1"/>
          </p:nvPr>
        </p:nvSpPr>
        <p:spPr>
          <a:xfrm>
            <a:off x="3976687" y="4804171"/>
            <a:ext cx="16430626" cy="1250158"/>
          </a:xfrm>
          <a:prstGeom prst="rect">
            <a:avLst/>
          </a:prstGeom>
        </p:spPr>
        <p:txBody>
          <a:bodyPr lIns="71437" tIns="71437" rIns="71437" bIns="71437" anchor="b">
            <a:normAutofit/>
          </a:bodyPr>
          <a:lstStyle>
            <a:lvl1pPr defTabSz="821531">
              <a:defRPr sz="3200" cap="all" spc="512">
                <a:solidFill>
                  <a:schemeClr val="accent2">
                    <a:satOff val="44164"/>
                    <a:lumOff val="14231"/>
                  </a:schemeClr>
                </a:solidFill>
              </a:defRPr>
            </a:lvl1pPr>
            <a:lvl2pPr indent="228600" defTabSz="821531">
              <a:defRPr sz="3200" cap="all" spc="512">
                <a:solidFill>
                  <a:schemeClr val="accent2">
                    <a:satOff val="44164"/>
                    <a:lumOff val="14231"/>
                  </a:schemeClr>
                </a:solidFill>
              </a:defRPr>
            </a:lvl2pPr>
            <a:lvl3pPr indent="457200" defTabSz="821531">
              <a:defRPr sz="3200" cap="all" spc="512">
                <a:solidFill>
                  <a:schemeClr val="accent2">
                    <a:satOff val="44164"/>
                    <a:lumOff val="14231"/>
                  </a:schemeClr>
                </a:solidFill>
              </a:defRPr>
            </a:lvl3pPr>
            <a:lvl4pPr indent="685800" defTabSz="821531">
              <a:defRPr sz="3200" cap="all" spc="512">
                <a:solidFill>
                  <a:schemeClr val="accent2">
                    <a:satOff val="44164"/>
                    <a:lumOff val="14231"/>
                  </a:schemeClr>
                </a:solidFill>
              </a:defRPr>
            </a:lvl4pPr>
            <a:lvl5pPr indent="914400" defTabSz="821531">
              <a:defRPr sz="3200" cap="all" spc="512">
                <a:solidFill>
                  <a:schemeClr val="accent2">
                    <a:satOff val="44164"/>
                    <a:lumOff val="14231"/>
                  </a:schemeClr>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xfrm>
            <a:off x="3398898" y="13046378"/>
            <a:ext cx="494607" cy="488505"/>
          </a:xfrm>
          <a:prstGeom prst="rect">
            <a:avLst/>
          </a:prstGeom>
        </p:spPr>
        <p:txBody>
          <a:bodyPr lIns="71437" tIns="71437" rIns="71437" bIns="71437" anchor="t"/>
          <a:lstStyle>
            <a:lvl1pPr algn="ctr" defTabSz="821531">
              <a:defRPr sz="2400">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bg>
      <p:bgPr>
        <a:solidFill>
          <a:srgbClr val="000000"/>
        </a:solidFill>
        <a:effectLst/>
      </p:bgPr>
    </p:bg>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976687" y="857250"/>
            <a:ext cx="16430626" cy="2000250"/>
          </a:xfrm>
          <a:prstGeom prst="rect">
            <a:avLst/>
          </a:prstGeom>
        </p:spPr>
        <p:txBody>
          <a:bodyPr lIns="71437" tIns="71437" rIns="71437" bIns="71437" anchor="t">
            <a:normAutofit/>
          </a:bodyPr>
          <a:lstStyle>
            <a:lvl1pPr defTabSz="821531">
              <a:defRPr sz="6200" cap="all" spc="992">
                <a:solidFill>
                  <a:srgbClr val="FFFFFF"/>
                </a:solidFill>
              </a:defRPr>
            </a:lvl1pPr>
          </a:lstStyle>
          <a:p>
            <a:r>
              <a:t>Title Text</a:t>
            </a:r>
          </a:p>
        </p:txBody>
      </p:sp>
      <p:sp>
        <p:nvSpPr>
          <p:cNvPr id="21" name="Body Level One…"/>
          <p:cNvSpPr txBox="1">
            <a:spLocks noGrp="1"/>
          </p:cNvSpPr>
          <p:nvPr>
            <p:ph type="body" idx="1"/>
          </p:nvPr>
        </p:nvSpPr>
        <p:spPr>
          <a:xfrm>
            <a:off x="3976687" y="2839640"/>
            <a:ext cx="16430626" cy="9447610"/>
          </a:xfrm>
          <a:prstGeom prst="rect">
            <a:avLst/>
          </a:prstGeom>
        </p:spPr>
        <p:txBody>
          <a:bodyPr lIns="71437" tIns="71437" rIns="71437" bIns="71437" anchor="ctr">
            <a:normAutofit/>
          </a:bodyPr>
          <a:lstStyle>
            <a:lvl1pPr marL="587375" indent="-587375" defTabSz="821531">
              <a:spcBef>
                <a:spcPts val="5900"/>
              </a:spcBef>
              <a:buClr>
                <a:srgbClr val="646464"/>
              </a:buClr>
              <a:buSzPct val="90000"/>
              <a:buChar char="•"/>
              <a:defRPr sz="5000">
                <a:solidFill>
                  <a:srgbClr val="FFFFFF"/>
                </a:solidFill>
              </a:defRPr>
            </a:lvl1pPr>
            <a:lvl2pPr marL="461433" indent="-423333" defTabSz="821531">
              <a:spcBef>
                <a:spcPts val="5900"/>
              </a:spcBef>
              <a:buClr>
                <a:srgbClr val="646464"/>
              </a:buClr>
              <a:buSzPct val="90000"/>
              <a:buChar char="•"/>
              <a:defRPr sz="5000">
                <a:solidFill>
                  <a:srgbClr val="FFFFFF"/>
                </a:solidFill>
              </a:defRPr>
            </a:lvl2pPr>
            <a:lvl3pPr marL="1592438" indent="-652638" defTabSz="821531">
              <a:spcBef>
                <a:spcPts val="5900"/>
              </a:spcBef>
              <a:buClr>
                <a:srgbClr val="646464"/>
              </a:buClr>
              <a:buSzPct val="90000"/>
              <a:buChar char="•"/>
              <a:defRPr sz="5000">
                <a:solidFill>
                  <a:srgbClr val="FFFFFF"/>
                </a:solidFill>
              </a:defRPr>
            </a:lvl3pPr>
            <a:lvl4pPr marL="2062338" indent="-652638" defTabSz="821531">
              <a:spcBef>
                <a:spcPts val="5900"/>
              </a:spcBef>
              <a:buClr>
                <a:srgbClr val="646464"/>
              </a:buClr>
              <a:buSzPct val="90000"/>
              <a:buChar char="•"/>
              <a:defRPr sz="5000">
                <a:solidFill>
                  <a:srgbClr val="FFFFFF"/>
                </a:solidFill>
              </a:defRPr>
            </a:lvl4pPr>
            <a:lvl5pPr marL="2532238" indent="-652638" defTabSz="821531">
              <a:spcBef>
                <a:spcPts val="5900"/>
              </a:spcBef>
              <a:buClr>
                <a:srgbClr val="646464"/>
              </a:buClr>
              <a:buSzPct val="90000"/>
              <a:buChar char="•"/>
              <a:defRPr sz="50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xfrm>
            <a:off x="11924334" y="13019484"/>
            <a:ext cx="494606" cy="488504"/>
          </a:xfrm>
          <a:prstGeom prst="rect">
            <a:avLst/>
          </a:prstGeom>
        </p:spPr>
        <p:txBody>
          <a:bodyPr lIns="71437" tIns="71437" rIns="71437" bIns="71437" anchor="t"/>
          <a:lstStyle>
            <a:lvl1pPr algn="ctr" defTabSz="821531">
              <a:defRPr sz="2400">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bg>
      <p:bgPr>
        <a:solidFill>
          <a:srgbClr val="000000"/>
        </a:solidFill>
        <a:effectLst/>
      </p:bgPr>
    </p:bg>
    <p:spTree>
      <p:nvGrpSpPr>
        <p:cNvPr id="1" name=""/>
        <p:cNvGrpSpPr/>
        <p:nvPr/>
      </p:nvGrpSpPr>
      <p:grpSpPr>
        <a:xfrm>
          <a:off x="0" y="0"/>
          <a:ext cx="0" cy="0"/>
          <a:chOff x="0" y="0"/>
          <a:chExt cx="0" cy="0"/>
        </a:xfrm>
      </p:grpSpPr>
      <p:sp>
        <p:nvSpPr>
          <p:cNvPr id="29" name="Title Text"/>
          <p:cNvSpPr txBox="1">
            <a:spLocks noGrp="1"/>
          </p:cNvSpPr>
          <p:nvPr>
            <p:ph type="title"/>
          </p:nvPr>
        </p:nvSpPr>
        <p:spPr>
          <a:xfrm>
            <a:off x="3976687" y="857250"/>
            <a:ext cx="16430626" cy="2000250"/>
          </a:xfrm>
          <a:prstGeom prst="rect">
            <a:avLst/>
          </a:prstGeom>
        </p:spPr>
        <p:txBody>
          <a:bodyPr lIns="71437" tIns="71437" rIns="71437" bIns="71437" anchor="t">
            <a:normAutofit/>
          </a:bodyPr>
          <a:lstStyle>
            <a:lvl1pPr defTabSz="584200">
              <a:defRPr sz="6200" cap="all" spc="992">
                <a:solidFill>
                  <a:srgbClr val="FFFFFF"/>
                </a:solidFill>
              </a:defRPr>
            </a:lvl1pPr>
          </a:lstStyle>
          <a:p>
            <a:r>
              <a:t>Title Text</a:t>
            </a:r>
          </a:p>
        </p:txBody>
      </p:sp>
      <p:sp>
        <p:nvSpPr>
          <p:cNvPr id="30" name="Body Level One…"/>
          <p:cNvSpPr txBox="1">
            <a:spLocks noGrp="1"/>
          </p:cNvSpPr>
          <p:nvPr>
            <p:ph type="body" idx="1"/>
          </p:nvPr>
        </p:nvSpPr>
        <p:spPr>
          <a:xfrm>
            <a:off x="3976687" y="2839640"/>
            <a:ext cx="16430626" cy="9447610"/>
          </a:xfrm>
          <a:prstGeom prst="rect">
            <a:avLst/>
          </a:prstGeom>
        </p:spPr>
        <p:txBody>
          <a:bodyPr lIns="71437" tIns="71437" rIns="71437" bIns="71437" anchor="ctr">
            <a:normAutofit/>
          </a:bodyPr>
          <a:lstStyle>
            <a:lvl1pPr marL="587375" indent="-587375" defTabSz="584200">
              <a:spcBef>
                <a:spcPts val="4200"/>
              </a:spcBef>
              <a:buClr>
                <a:srgbClr val="646464"/>
              </a:buClr>
              <a:buSzPct val="90000"/>
              <a:buChar char="•"/>
              <a:defRPr sz="5000">
                <a:solidFill>
                  <a:srgbClr val="FFFFFF"/>
                </a:solidFill>
              </a:defRPr>
            </a:lvl1pPr>
            <a:lvl2pPr marL="461433" indent="-423333" defTabSz="584200">
              <a:spcBef>
                <a:spcPts val="4200"/>
              </a:spcBef>
              <a:buClr>
                <a:srgbClr val="646464"/>
              </a:buClr>
              <a:buSzPct val="90000"/>
              <a:buChar char="•"/>
              <a:defRPr sz="5000">
                <a:solidFill>
                  <a:srgbClr val="FFFFFF"/>
                </a:solidFill>
              </a:defRPr>
            </a:lvl2pPr>
            <a:lvl3pPr marL="1592438" indent="-652638" defTabSz="584200">
              <a:spcBef>
                <a:spcPts val="4200"/>
              </a:spcBef>
              <a:buClr>
                <a:srgbClr val="646464"/>
              </a:buClr>
              <a:buSzPct val="90000"/>
              <a:buChar char="•"/>
              <a:defRPr sz="5000">
                <a:solidFill>
                  <a:srgbClr val="FFFFFF"/>
                </a:solidFill>
              </a:defRPr>
            </a:lvl3pPr>
            <a:lvl4pPr marL="2062338" indent="-652638" defTabSz="584200">
              <a:spcBef>
                <a:spcPts val="4200"/>
              </a:spcBef>
              <a:buClr>
                <a:srgbClr val="646464"/>
              </a:buClr>
              <a:buSzPct val="90000"/>
              <a:buChar char="•"/>
              <a:defRPr sz="5000">
                <a:solidFill>
                  <a:srgbClr val="FFFFFF"/>
                </a:solidFill>
              </a:defRPr>
            </a:lvl4pPr>
            <a:lvl5pPr marL="2532238" indent="-652638" defTabSz="584200">
              <a:spcBef>
                <a:spcPts val="4200"/>
              </a:spcBef>
              <a:buClr>
                <a:srgbClr val="646464"/>
              </a:buClr>
              <a:buSzPct val="90000"/>
              <a:buChar char="•"/>
              <a:defRPr sz="50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xfrm>
            <a:off x="11924334" y="13019484"/>
            <a:ext cx="494606" cy="488504"/>
          </a:xfrm>
          <a:prstGeom prst="rect">
            <a:avLst/>
          </a:prstGeom>
        </p:spPr>
        <p:txBody>
          <a:bodyPr lIns="71437" tIns="71437" rIns="71437" bIns="71437" anchor="t"/>
          <a:lstStyle>
            <a:lvl1pPr algn="ctr" defTabSz="584200">
              <a:defRPr sz="2400">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3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Subtitle">
    <p:bg>
      <p:bgPr>
        <a:solidFill>
          <a:srgbClr val="000000"/>
        </a:solidFill>
        <a:effectLst/>
      </p:bgPr>
    </p:bg>
    <p:spTree>
      <p:nvGrpSpPr>
        <p:cNvPr id="1" name=""/>
        <p:cNvGrpSpPr/>
        <p:nvPr/>
      </p:nvGrpSpPr>
      <p:grpSpPr>
        <a:xfrm>
          <a:off x="0" y="0"/>
          <a:ext cx="0" cy="0"/>
          <a:chOff x="0" y="0"/>
          <a:chExt cx="0" cy="0"/>
        </a:xfrm>
      </p:grpSpPr>
      <p:sp>
        <p:nvSpPr>
          <p:cNvPr id="45" name="Title Text"/>
          <p:cNvSpPr txBox="1">
            <a:spLocks noGrp="1"/>
          </p:cNvSpPr>
          <p:nvPr>
            <p:ph type="title"/>
          </p:nvPr>
        </p:nvSpPr>
        <p:spPr>
          <a:xfrm>
            <a:off x="3976687" y="6036468"/>
            <a:ext cx="16430626" cy="3125392"/>
          </a:xfrm>
          <a:prstGeom prst="rect">
            <a:avLst/>
          </a:prstGeom>
        </p:spPr>
        <p:txBody>
          <a:bodyPr lIns="71437" tIns="71437" rIns="71437" bIns="71437" anchor="t">
            <a:normAutofit/>
          </a:bodyPr>
          <a:lstStyle>
            <a:lvl1pPr defTabSz="821531">
              <a:defRPr sz="8600" cap="all" spc="1375">
                <a:solidFill>
                  <a:srgbClr val="FFFFFF"/>
                </a:solidFill>
                <a:latin typeface="Avenir Light"/>
                <a:ea typeface="Avenir Light"/>
                <a:cs typeface="Avenir Light"/>
                <a:sym typeface="Avenir Light"/>
              </a:defRPr>
            </a:lvl1pPr>
          </a:lstStyle>
          <a:p>
            <a:r>
              <a:t>Title Text</a:t>
            </a:r>
          </a:p>
        </p:txBody>
      </p:sp>
      <p:sp>
        <p:nvSpPr>
          <p:cNvPr id="46" name="Body Level One…"/>
          <p:cNvSpPr txBox="1">
            <a:spLocks noGrp="1"/>
          </p:cNvSpPr>
          <p:nvPr>
            <p:ph type="body" sz="quarter" idx="1"/>
          </p:nvPr>
        </p:nvSpPr>
        <p:spPr>
          <a:xfrm>
            <a:off x="3976687" y="4804171"/>
            <a:ext cx="16430626" cy="1250158"/>
          </a:xfrm>
          <a:prstGeom prst="rect">
            <a:avLst/>
          </a:prstGeom>
        </p:spPr>
        <p:txBody>
          <a:bodyPr lIns="71437" tIns="71437" rIns="71437" bIns="71437" anchor="b">
            <a:normAutofit/>
          </a:bodyPr>
          <a:lstStyle>
            <a:lvl1pPr defTabSz="821531">
              <a:defRPr sz="3200" cap="all" spc="512">
                <a:solidFill>
                  <a:schemeClr val="accent2">
                    <a:satOff val="44164"/>
                    <a:lumOff val="14231"/>
                  </a:schemeClr>
                </a:solidFill>
                <a:latin typeface="Avenir Book"/>
                <a:ea typeface="Avenir Book"/>
                <a:cs typeface="Avenir Book"/>
                <a:sym typeface="Avenir Book"/>
              </a:defRPr>
            </a:lvl1pPr>
            <a:lvl2pPr indent="228600" defTabSz="821531">
              <a:defRPr sz="3200" cap="all" spc="512">
                <a:solidFill>
                  <a:schemeClr val="accent2">
                    <a:satOff val="44164"/>
                    <a:lumOff val="14231"/>
                  </a:schemeClr>
                </a:solidFill>
                <a:latin typeface="Avenir Book"/>
                <a:ea typeface="Avenir Book"/>
                <a:cs typeface="Avenir Book"/>
                <a:sym typeface="Avenir Book"/>
              </a:defRPr>
            </a:lvl2pPr>
            <a:lvl3pPr indent="457200" defTabSz="821531">
              <a:defRPr sz="3200" cap="all" spc="512">
                <a:solidFill>
                  <a:schemeClr val="accent2">
                    <a:satOff val="44164"/>
                    <a:lumOff val="14231"/>
                  </a:schemeClr>
                </a:solidFill>
                <a:latin typeface="Avenir Book"/>
                <a:ea typeface="Avenir Book"/>
                <a:cs typeface="Avenir Book"/>
                <a:sym typeface="Avenir Book"/>
              </a:defRPr>
            </a:lvl3pPr>
            <a:lvl4pPr indent="685800" defTabSz="821531">
              <a:defRPr sz="3200" cap="all" spc="512">
                <a:solidFill>
                  <a:schemeClr val="accent2">
                    <a:satOff val="44164"/>
                    <a:lumOff val="14231"/>
                  </a:schemeClr>
                </a:solidFill>
                <a:latin typeface="Avenir Book"/>
                <a:ea typeface="Avenir Book"/>
                <a:cs typeface="Avenir Book"/>
                <a:sym typeface="Avenir Book"/>
              </a:defRPr>
            </a:lvl4pPr>
            <a:lvl5pPr indent="914400" defTabSz="821531">
              <a:defRPr sz="3200" cap="all" spc="512">
                <a:solidFill>
                  <a:schemeClr val="accent2">
                    <a:satOff val="44164"/>
                    <a:lumOff val="14231"/>
                  </a:schemeClr>
                </a:solidFill>
                <a:latin typeface="Avenir Book"/>
                <a:ea typeface="Avenir Book"/>
                <a:cs typeface="Avenir Book"/>
                <a:sym typeface="Avenir Book"/>
              </a:defRPr>
            </a:lvl5pPr>
          </a:lstStyle>
          <a:p>
            <a:r>
              <a:t>Body Level One</a:t>
            </a:r>
          </a:p>
          <a:p>
            <a:pPr lvl="1"/>
            <a:r>
              <a:t>Body Level Two</a:t>
            </a:r>
          </a:p>
          <a:p>
            <a:pPr lvl="2"/>
            <a:r>
              <a:t>Body Level Three</a:t>
            </a:r>
          </a:p>
          <a:p>
            <a:pPr lvl="3"/>
            <a:r>
              <a:t>Body Level Four</a:t>
            </a:r>
          </a:p>
          <a:p>
            <a:pPr lvl="4"/>
            <a:r>
              <a:t>Body Level Five</a:t>
            </a:r>
          </a:p>
        </p:txBody>
      </p:sp>
      <p:sp>
        <p:nvSpPr>
          <p:cNvPr id="47" name="Slide Number"/>
          <p:cNvSpPr txBox="1">
            <a:spLocks noGrp="1"/>
          </p:cNvSpPr>
          <p:nvPr>
            <p:ph type="sldNum" sz="quarter" idx="2"/>
          </p:nvPr>
        </p:nvSpPr>
        <p:spPr>
          <a:xfrm>
            <a:off x="3409917" y="13046378"/>
            <a:ext cx="472568" cy="561976"/>
          </a:xfrm>
          <a:prstGeom prst="rect">
            <a:avLst/>
          </a:prstGeom>
        </p:spPr>
        <p:txBody>
          <a:bodyPr lIns="71437" tIns="71437" rIns="71437" bIns="71437" anchor="t"/>
          <a:lstStyle>
            <a:lvl1pPr algn="ctr" defTabSz="821531">
              <a:defRPr sz="2400">
                <a:solidFill>
                  <a:srgbClr val="FFFFFF"/>
                </a:solidFill>
                <a:latin typeface="Avenir Light"/>
                <a:ea typeface="Avenir Light"/>
                <a:cs typeface="Avenir Light"/>
                <a:sym typeface="Avenir Light"/>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219200" y="184149"/>
            <a:ext cx="21945600" cy="3016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3" name="Body Level One…"/>
          <p:cNvSpPr txBox="1">
            <a:spLocks noGrp="1"/>
          </p:cNvSpPr>
          <p:nvPr>
            <p:ph type="body" idx="1"/>
          </p:nvPr>
        </p:nvSpPr>
        <p:spPr>
          <a:xfrm>
            <a:off x="1219200" y="3200400"/>
            <a:ext cx="21945600" cy="10515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785600" y="12344400"/>
            <a:ext cx="5689600" cy="736601"/>
          </a:xfrm>
          <a:prstGeom prst="rect">
            <a:avLst/>
          </a:prstGeom>
          <a:ln w="12700">
            <a:miter lim="400000"/>
          </a:ln>
        </p:spPr>
        <p:txBody>
          <a:bodyPr wrap="none" lIns="45719" rIns="45719" anchor="ctr">
            <a:spAutoFit/>
          </a:bodyPr>
          <a:lstStyle>
            <a:lvl1pPr algn="r" defTabSz="914400">
              <a:defRPr sz="1200">
                <a:solidFill>
                  <a:srgbClr val="000000"/>
                </a:solidFill>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med"/>
  <p:txStyles>
    <p:titleStyle>
      <a:lvl1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1pPr>
      <a:lvl2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2pPr>
      <a:lvl3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3pPr>
      <a:lvl4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4pPr>
      <a:lvl5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5pPr>
      <a:lvl6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6pPr>
      <a:lvl7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7pPr>
      <a:lvl8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8pPr>
      <a:lvl9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9pPr>
    </p:titleStyle>
    <p:bodyStyle>
      <a:lvl1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1pPr>
      <a:lvl2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2pPr>
      <a:lvl3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3pPr>
      <a:lvl4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4pPr>
      <a:lvl5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5pPr>
      <a:lvl6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6pPr>
      <a:lvl7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7pPr>
      <a:lvl8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8pPr>
      <a:lvl9pPr marL="0" marR="0" indent="0" algn="l" defTabSz="91440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9pPr>
    </p:bodyStyle>
    <p:otherStyle>
      <a:lvl1pPr marL="0" marR="0" indent="0" algn="r" defTabSz="91440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0" algn="r" defTabSz="91440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0" algn="r" defTabSz="91440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0" algn="r" defTabSz="91440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0" algn="r" defTabSz="91440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0" algn="r" defTabSz="91440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0" algn="r" defTabSz="91440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0" algn="r" defTabSz="91440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0" algn="r" defTabSz="91440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certification.scrumalliance.org/accounts/284037/certifications/345172" TargetMode="External"/><Relationship Id="rId13" Type="http://schemas.openxmlformats.org/officeDocument/2006/relationships/hyperlink" Target="https://www.credential.net/ce59587b-a64a-43f5-b6e6-3a6e9dc9c594#gs.95z8st" TargetMode="External"/><Relationship Id="rId18" Type="http://schemas.openxmlformats.org/officeDocument/2006/relationships/image" Target="../media/image11.png"/><Relationship Id="rId3" Type="http://schemas.openxmlformats.org/officeDocument/2006/relationships/hyperlink" Target="https://www.linkedin.com/in/ealvarez" TargetMode="External"/><Relationship Id="rId21" Type="http://schemas.openxmlformats.org/officeDocument/2006/relationships/image" Target="../media/image13.jpeg"/><Relationship Id="rId7" Type="http://schemas.openxmlformats.org/officeDocument/2006/relationships/image" Target="../media/image5.png"/><Relationship Id="rId12" Type="http://schemas.openxmlformats.org/officeDocument/2006/relationships/image" Target="../media/image8.jpeg"/><Relationship Id="rId17" Type="http://schemas.openxmlformats.org/officeDocument/2006/relationships/hyperlink" Target="https://www.credly.com/badges/8cf71651-0e94-44b5-812e-24583b4390a9/" TargetMode="External"/><Relationship Id="rId2" Type="http://schemas.openxmlformats.org/officeDocument/2006/relationships/notesSlide" Target="../notesSlides/notesSlide2.xml"/><Relationship Id="rId16" Type="http://schemas.openxmlformats.org/officeDocument/2006/relationships/image" Target="../media/image10.png"/><Relationship Id="rId20"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hyperlink" Target="https://certification.scrumalliance.org/accounts/284037-eugenio-alvarez/certifications/306026-csm" TargetMode="External"/><Relationship Id="rId11" Type="http://schemas.openxmlformats.org/officeDocument/2006/relationships/image" Target="../media/image7.png"/><Relationship Id="rId5" Type="http://schemas.openxmlformats.org/officeDocument/2006/relationships/image" Target="../media/image4.png"/><Relationship Id="rId15" Type="http://schemas.openxmlformats.org/officeDocument/2006/relationships/hyperlink" Target="https://www.credly.com/badges/b50c0da0-74af-4f92-b5df-2f179d250a27/" TargetMode="External"/><Relationship Id="rId10" Type="http://schemas.openxmlformats.org/officeDocument/2006/relationships/hyperlink" Target="http://www.linkedin.com/in/ealvarez" TargetMode="External"/><Relationship Id="rId19" Type="http://schemas.openxmlformats.org/officeDocument/2006/relationships/hyperlink" Target="https://www.credly.com/badges/5f517260-2238-48c4-a5a6-0acfb773b1e4/" TargetMode="External"/><Relationship Id="rId4" Type="http://schemas.openxmlformats.org/officeDocument/2006/relationships/hyperlink" Target="https://kanban.university/kuapps/#/user-profile/user/5399" TargetMode="External"/><Relationship Id="rId9" Type="http://schemas.openxmlformats.org/officeDocument/2006/relationships/image" Target="../media/image6.png"/><Relationship Id="rId1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35.jpeg"/><Relationship Id="rId13" Type="http://schemas.openxmlformats.org/officeDocument/2006/relationships/image" Target="../media/image40.png"/><Relationship Id="rId3" Type="http://schemas.openxmlformats.org/officeDocument/2006/relationships/image" Target="../media/image30.jpe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jpeg"/><Relationship Id="rId15" Type="http://schemas.openxmlformats.org/officeDocument/2006/relationships/image" Target="../media/image42.png"/><Relationship Id="rId10" Type="http://schemas.openxmlformats.org/officeDocument/2006/relationships/image" Target="../media/image37.png"/><Relationship Id="rId4" Type="http://schemas.openxmlformats.org/officeDocument/2006/relationships/image" Target="../media/image31.jpeg"/><Relationship Id="rId9" Type="http://schemas.openxmlformats.org/officeDocument/2006/relationships/image" Target="../media/image36.png"/><Relationship Id="rId14"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https://www.linkedin.com/in/ealvarez"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sonatype.com/hubfs/2023%20Sonatype-%209th%20Annual%20State%20of%20the%20Software%20Supply%20Chain-%20Update.pdf" TargetMode="External"/><Relationship Id="rId7" Type="http://schemas.openxmlformats.org/officeDocument/2006/relationships/hyperlink" Target="https://cyclonedx.org/" TargetMode="External"/><Relationship Id="rId2" Type="http://schemas.openxmlformats.org/officeDocument/2006/relationships/hyperlink" Target="https://www.synopsys.com/content/dam/synopsys/sig-assets/reports/rep-ossra-2024.pdf" TargetMode="External"/><Relationship Id="rId1" Type="http://schemas.openxmlformats.org/officeDocument/2006/relationships/slideLayout" Target="../slideLayouts/slideLayout2.xml"/><Relationship Id="rId6" Type="http://schemas.openxmlformats.org/officeDocument/2006/relationships/hyperlink" Target="https://www.cve.org" TargetMode="External"/><Relationship Id="rId5" Type="http://schemas.openxmlformats.org/officeDocument/2006/relationships/hyperlink" Target="https://www.amazon.com/Art-War-Sun-Tzu/dp/1599869772" TargetMode="External"/><Relationship Id="rId4" Type="http://schemas.openxmlformats.org/officeDocument/2006/relationships/hyperlink" Target="https://octoverse.github.com/2020/"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www.thesslstore.com/blog/sbom-an-up-close-look-at-a-software-bill-of-materials/" TargetMode="External"/><Relationship Id="rId7" Type="http://schemas.openxmlformats.org/officeDocument/2006/relationships/hyperlink" Target="https://www.fsf.org/news/2008-12-cisco-suit" TargetMode="External"/><Relationship Id="rId2" Type="http://schemas.openxmlformats.org/officeDocument/2006/relationships/hyperlink" Target="https://spdx.dev/" TargetMode="External"/><Relationship Id="rId1" Type="http://schemas.openxmlformats.org/officeDocument/2006/relationships/slideLayout" Target="../slideLayouts/slideLayout2.xml"/><Relationship Id="rId6" Type="http://schemas.openxmlformats.org/officeDocument/2006/relationships/hyperlink" Target="https://www.gnu.org/licenses/gpl-3.0.en.html" TargetMode="External"/><Relationship Id="rId5" Type="http://schemas.openxmlformats.org/officeDocument/2006/relationships/hyperlink" Target="https://vulcan.io/blog/ci-cd-security-5-best-practices/" TargetMode="External"/><Relationship Id="rId4" Type="http://schemas.openxmlformats.org/officeDocument/2006/relationships/hyperlink" Target="https://www.whitehouse.gov/briefing-room/presidential-actions/2021/05/12/executive-order-on-improving-the-nations-cybersecurity/" TargetMode="External"/></Relationships>
</file>

<file path=ppt/slides/_rels/slide35.xml.rels><?xml version="1.0" encoding="UTF-8" standalone="yes"?>
<Relationships xmlns="http://schemas.openxmlformats.org/package/2006/relationships"><Relationship Id="rId8" Type="http://schemas.openxmlformats.org/officeDocument/2006/relationships/hyperlink" Target="https://www.dependencytrack.org/" TargetMode="External"/><Relationship Id="rId3" Type="http://schemas.openxmlformats.org/officeDocument/2006/relationships/hyperlink" Target="https://youtu.be/6cxi96CJB14" TargetMode="External"/><Relationship Id="rId7" Type="http://schemas.openxmlformats.org/officeDocument/2006/relationships/hyperlink" Target="https://owasp.org/www-project-dependency-track/" TargetMode="External"/><Relationship Id="rId2" Type="http://schemas.openxmlformats.org/officeDocument/2006/relationships/hyperlink" Target="https://securityscorecard.com/wp-content/uploads/2024/02/Global-Third-Party-Cybersecurity-Breaches-Final-1.pdf" TargetMode="External"/><Relationship Id="rId1" Type="http://schemas.openxmlformats.org/officeDocument/2006/relationships/slideLayout" Target="../slideLayouts/slideLayout2.xml"/><Relationship Id="rId6" Type="http://schemas.openxmlformats.org/officeDocument/2006/relationships/hyperlink" Target="https://plugins.jenkins.io/dependency-check-jenkins-plugin/" TargetMode="External"/><Relationship Id="rId5" Type="http://schemas.openxmlformats.org/officeDocument/2006/relationships/hyperlink" Target="https://owasp.org/www-project-dependency-check/" TargetMode="External"/><Relationship Id="rId4" Type="http://schemas.openxmlformats.org/officeDocument/2006/relationships/hyperlink" Target="https://youtu.be/W9BHyXYw3vQ"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SCA-DALL-E2-1920x763-30.jpg" descr="SCA-DALL-E2-1920x763-30.jpg"/>
          <p:cNvPicPr>
            <a:picLocks noChangeAspect="1"/>
          </p:cNvPicPr>
          <p:nvPr/>
        </p:nvPicPr>
        <p:blipFill>
          <a:blip r:embed="rId3"/>
          <a:stretch>
            <a:fillRect/>
          </a:stretch>
        </p:blipFill>
        <p:spPr>
          <a:xfrm>
            <a:off x="-1" y="1860550"/>
            <a:ext cx="24384001" cy="9690100"/>
          </a:xfrm>
          <a:prstGeom prst="rect">
            <a:avLst/>
          </a:prstGeom>
          <a:ln w="25400">
            <a:miter lim="400000"/>
          </a:ln>
        </p:spPr>
      </p:pic>
      <p:sp>
        <p:nvSpPr>
          <p:cNvPr id="57" name="Google Shape;17;p1"/>
          <p:cNvSpPr txBox="1"/>
          <p:nvPr/>
        </p:nvSpPr>
        <p:spPr>
          <a:xfrm>
            <a:off x="3904853" y="11183864"/>
            <a:ext cx="16574294" cy="1612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914400">
              <a:defRPr sz="10000">
                <a:latin typeface="Dosis Regular Bold"/>
                <a:ea typeface="Dosis Regular Bold"/>
                <a:cs typeface="Dosis Regular Bold"/>
                <a:sym typeface="Dosis Regular Bold"/>
              </a:defRPr>
            </a:lvl1pPr>
          </a:lstStyle>
          <a:p>
            <a:r>
              <a:t>Software Composition Analysis</a:t>
            </a:r>
          </a:p>
        </p:txBody>
      </p:sp>
      <p:sp>
        <p:nvSpPr>
          <p:cNvPr id="58" name="Google Shape;17;p1"/>
          <p:cNvSpPr txBox="1"/>
          <p:nvPr/>
        </p:nvSpPr>
        <p:spPr>
          <a:xfrm>
            <a:off x="8704131" y="276291"/>
            <a:ext cx="9192463" cy="1536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gn="l" defTabSz="914400">
              <a:defRPr sz="7200">
                <a:latin typeface="Dosis Regular Bold"/>
                <a:ea typeface="Dosis Regular Bold"/>
                <a:cs typeface="Dosis Regular Bold"/>
                <a:sym typeface="Dosis Regular Bold"/>
              </a:defRPr>
            </a:pPr>
            <a:r>
              <a:rPr sz="9500">
                <a:latin typeface="Dosis Regular ExtraBold"/>
                <a:ea typeface="Dosis Regular ExtraBold"/>
                <a:cs typeface="Dosis Regular ExtraBold"/>
                <a:sym typeface="Dosis Regular ExtraBold"/>
              </a:rPr>
              <a:t>·</a:t>
            </a:r>
            <a:r>
              <a:t> </a:t>
            </a:r>
            <a:r>
              <a:rPr sz="7700"/>
              <a:t>SOFLO DEVCON 2024</a:t>
            </a:r>
          </a:p>
        </p:txBody>
      </p:sp>
      <p:pic>
        <p:nvPicPr>
          <p:cNvPr id="59" name="TechHub-Image-320x119.png" descr="TechHub-Image-320x119.png"/>
          <p:cNvPicPr>
            <a:picLocks noChangeAspect="1"/>
          </p:cNvPicPr>
          <p:nvPr/>
        </p:nvPicPr>
        <p:blipFill>
          <a:blip r:embed="rId4"/>
          <a:stretch>
            <a:fillRect/>
          </a:stretch>
        </p:blipFill>
        <p:spPr>
          <a:xfrm>
            <a:off x="3093433" y="-74948"/>
            <a:ext cx="5080001" cy="1889126"/>
          </a:xfrm>
          <a:prstGeom prst="rect">
            <a:avLst/>
          </a:prstGeom>
          <a:ln w="25400">
            <a:miter lim="400000"/>
          </a:ln>
        </p:spPr>
      </p:pic>
      <p:pic>
        <p:nvPicPr>
          <p:cNvPr id="60" name="Miami-JVM-Group-Logo.png" descr="Miami-JVM-Group-Logo.png"/>
          <p:cNvPicPr>
            <a:picLocks noChangeAspect="1"/>
          </p:cNvPicPr>
          <p:nvPr/>
        </p:nvPicPr>
        <p:blipFill>
          <a:blip r:embed="rId5"/>
          <a:stretch>
            <a:fillRect/>
          </a:stretch>
        </p:blipFill>
        <p:spPr>
          <a:xfrm>
            <a:off x="18427290" y="252103"/>
            <a:ext cx="1712077" cy="1712077"/>
          </a:xfrm>
          <a:prstGeom prst="rect">
            <a:avLst/>
          </a:prstGeom>
          <a:ln w="254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ming-house2.jpg" descr="ming-house2.jpg"/>
          <p:cNvPicPr>
            <a:picLocks noChangeAspect="1"/>
          </p:cNvPicPr>
          <p:nvPr/>
        </p:nvPicPr>
        <p:blipFill>
          <a:blip r:embed="rId2"/>
          <a:stretch>
            <a:fillRect/>
          </a:stretch>
        </p:blipFill>
        <p:spPr>
          <a:xfrm>
            <a:off x="8151308" y="927262"/>
            <a:ext cx="8081385" cy="8081384"/>
          </a:xfrm>
          <a:prstGeom prst="rect">
            <a:avLst/>
          </a:prstGeom>
          <a:ln w="25400">
            <a:miter lim="400000"/>
          </a:ln>
        </p:spPr>
      </p:pic>
      <p:sp>
        <p:nvSpPr>
          <p:cNvPr id="195" name="secure Coding DOJO"/>
          <p:cNvSpPr txBox="1">
            <a:spLocks noGrp="1"/>
          </p:cNvSpPr>
          <p:nvPr>
            <p:ph type="title"/>
          </p:nvPr>
        </p:nvSpPr>
        <p:spPr>
          <a:xfrm>
            <a:off x="5471705" y="542815"/>
            <a:ext cx="13440590" cy="1488299"/>
          </a:xfrm>
          <a:prstGeom prst="rect">
            <a:avLst/>
          </a:prstGeom>
        </p:spPr>
        <p:txBody>
          <a:bodyPr/>
          <a:lstStyle>
            <a:lvl1pPr algn="ctr">
              <a:defRPr sz="5600" b="1" spc="896">
                <a:solidFill>
                  <a:schemeClr val="accent2">
                    <a:satOff val="44164"/>
                    <a:lumOff val="14231"/>
                  </a:schemeClr>
                </a:solidFill>
              </a:defRPr>
            </a:lvl1pPr>
          </a:lstStyle>
          <a:p>
            <a:r>
              <a:t>secure Coding DOJO</a:t>
            </a:r>
          </a:p>
        </p:txBody>
      </p:sp>
      <p:sp>
        <p:nvSpPr>
          <p:cNvPr id="196" name="Slide Number"/>
          <p:cNvSpPr txBox="1">
            <a:spLocks noGrp="1"/>
          </p:cNvSpPr>
          <p:nvPr>
            <p:ph type="sldNum" sz="quarter" idx="4294967295"/>
          </p:nvPr>
        </p:nvSpPr>
        <p:spPr>
          <a:xfrm>
            <a:off x="3318216" y="13019484"/>
            <a:ext cx="494606" cy="48850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defRPr>
            </a:lvl1pPr>
          </a:lstStyle>
          <a:p>
            <a:fld id="{86CB4B4D-7CA3-9044-876B-883B54F8677D}" type="slidenum">
              <a:t>10</a:t>
            </a:fld>
            <a:endParaRPr/>
          </a:p>
        </p:txBody>
      </p:sp>
      <p:sp>
        <p:nvSpPr>
          <p:cNvPr id="197" name="SAST: Static Application Security Testing…"/>
          <p:cNvSpPr txBox="1">
            <a:spLocks noGrp="1"/>
          </p:cNvSpPr>
          <p:nvPr>
            <p:ph type="body" sz="quarter" idx="1"/>
          </p:nvPr>
        </p:nvSpPr>
        <p:spPr>
          <a:xfrm>
            <a:off x="4986849" y="8867619"/>
            <a:ext cx="15091170" cy="3584948"/>
          </a:xfrm>
          <a:prstGeom prst="rect">
            <a:avLst/>
          </a:prstGeom>
        </p:spPr>
        <p:txBody>
          <a:bodyPr anchor="t">
            <a:noAutofit/>
          </a:bodyPr>
          <a:lstStyle/>
          <a:p>
            <a:pPr marL="657859" indent="-657859">
              <a:lnSpc>
                <a:spcPct val="70000"/>
              </a:lnSpc>
              <a:spcBef>
                <a:spcPts val="4900"/>
              </a:spcBef>
              <a:defRPr sz="5600"/>
            </a:pPr>
            <a:r>
              <a:t>SAST: Static Application Security Testing</a:t>
            </a:r>
          </a:p>
          <a:p>
            <a:pPr marL="657859" indent="-657859">
              <a:lnSpc>
                <a:spcPct val="70000"/>
              </a:lnSpc>
              <a:spcBef>
                <a:spcPts val="4900"/>
              </a:spcBef>
              <a:defRPr sz="5600"/>
            </a:pPr>
            <a:r>
              <a:t>DAST: Dynamic Application Security Testing</a:t>
            </a:r>
          </a:p>
          <a:p>
            <a:pPr marL="657859" indent="-657859">
              <a:lnSpc>
                <a:spcPct val="70000"/>
              </a:lnSpc>
              <a:spcBef>
                <a:spcPts val="4900"/>
              </a:spcBef>
              <a:defRPr sz="5600"/>
            </a:pPr>
            <a:r>
              <a:t>SCA: Software Composition Analysis </a:t>
            </a:r>
          </a:p>
        </p:txBody>
      </p:sp>
      <p:sp>
        <p:nvSpPr>
          <p:cNvPr id="198" name="Software Composition Analysis ·  www.linkedin.com/in/ealvarez  ·   Wednesday, May 22, 2024"/>
          <p:cNvSpPr txBox="1"/>
          <p:nvPr/>
        </p:nvSpPr>
        <p:spPr>
          <a:xfrm>
            <a:off x="3955020" y="13019366"/>
            <a:ext cx="17154827" cy="5622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3000" b="1"/>
            </a:lvl1pPr>
          </a:lstStyle>
          <a:p>
            <a:r>
              <a:t>Software Composition Analysis ·  www.linkedin.com/in/ealvarez  ·   Wednesday, May 22,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97">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9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19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19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1" build="p" bldLvl="5"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CA Tools in Action"/>
          <p:cNvSpPr txBox="1">
            <a:spLocks noGrp="1"/>
          </p:cNvSpPr>
          <p:nvPr>
            <p:ph type="title"/>
          </p:nvPr>
        </p:nvSpPr>
        <p:spPr>
          <a:xfrm>
            <a:off x="4317121" y="857250"/>
            <a:ext cx="16430626" cy="1488298"/>
          </a:xfrm>
          <a:prstGeom prst="rect">
            <a:avLst/>
          </a:prstGeom>
        </p:spPr>
        <p:txBody>
          <a:bodyPr/>
          <a:lstStyle>
            <a:lvl1pPr algn="ctr">
              <a:defRPr sz="5600" b="1" spc="896">
                <a:solidFill>
                  <a:schemeClr val="accent2">
                    <a:satOff val="44164"/>
                    <a:lumOff val="14231"/>
                  </a:schemeClr>
                </a:solidFill>
              </a:defRPr>
            </a:lvl1pPr>
          </a:lstStyle>
          <a:p>
            <a:r>
              <a:t>SCA Tools in Action</a:t>
            </a:r>
          </a:p>
        </p:txBody>
      </p:sp>
      <p:sp>
        <p:nvSpPr>
          <p:cNvPr id="201" name="Slide Number"/>
          <p:cNvSpPr txBox="1">
            <a:spLocks noGrp="1"/>
          </p:cNvSpPr>
          <p:nvPr>
            <p:ph type="sldNum" sz="quarter" idx="4294967295"/>
          </p:nvPr>
        </p:nvSpPr>
        <p:spPr>
          <a:xfrm>
            <a:off x="3329527" y="13019484"/>
            <a:ext cx="471984" cy="48850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defRPr>
            </a:lvl1pPr>
          </a:lstStyle>
          <a:p>
            <a:fld id="{86CB4B4D-7CA3-9044-876B-883B54F8677D}" type="slidenum">
              <a:t>11</a:t>
            </a:fld>
            <a:endParaRPr/>
          </a:p>
        </p:txBody>
      </p:sp>
      <p:sp>
        <p:nvSpPr>
          <p:cNvPr id="202" name="Identify open-source components…"/>
          <p:cNvSpPr txBox="1">
            <a:spLocks noGrp="1"/>
          </p:cNvSpPr>
          <p:nvPr>
            <p:ph type="body" idx="1"/>
          </p:nvPr>
        </p:nvSpPr>
        <p:spPr>
          <a:xfrm>
            <a:off x="5026019" y="3067173"/>
            <a:ext cx="16549079" cy="8734240"/>
          </a:xfrm>
          <a:prstGeom prst="rect">
            <a:avLst/>
          </a:prstGeom>
        </p:spPr>
        <p:txBody>
          <a:bodyPr anchor="t">
            <a:noAutofit/>
          </a:bodyPr>
          <a:lstStyle/>
          <a:p>
            <a:pPr marL="657859" indent="-657859">
              <a:spcBef>
                <a:spcPts val="5000"/>
              </a:spcBef>
              <a:defRPr sz="5400"/>
            </a:pPr>
            <a:r>
              <a:t>Identify open-source components</a:t>
            </a:r>
          </a:p>
          <a:p>
            <a:pPr marL="657859" indent="-657859">
              <a:spcBef>
                <a:spcPts val="5000"/>
              </a:spcBef>
              <a:defRPr sz="5400"/>
            </a:pPr>
            <a:r>
              <a:t>Identify security issues in open-source components</a:t>
            </a:r>
          </a:p>
          <a:p>
            <a:pPr marL="657859" indent="-657859">
              <a:spcBef>
                <a:spcPts val="5000"/>
              </a:spcBef>
              <a:defRPr sz="5400"/>
            </a:pPr>
            <a:r>
              <a:t>Identify license issues in open-source components</a:t>
            </a:r>
          </a:p>
          <a:p>
            <a:pPr marL="657859" indent="-657859">
              <a:spcBef>
                <a:spcPts val="5000"/>
              </a:spcBef>
              <a:defRPr sz="5400"/>
            </a:pPr>
            <a:r>
              <a:t>Notify and mitigate open-source issues</a:t>
            </a:r>
          </a:p>
          <a:p>
            <a:pPr marL="657859" indent="-657859">
              <a:spcBef>
                <a:spcPts val="5000"/>
              </a:spcBef>
              <a:defRPr sz="5400"/>
            </a:pPr>
            <a:r>
              <a:t>Manage open-source quality</a:t>
            </a:r>
          </a:p>
        </p:txBody>
      </p:sp>
      <p:sp>
        <p:nvSpPr>
          <p:cNvPr id="203" name="Software Composition Analysis ·  www.linkedin.com/in/ealvarez  ·   Wednesday, May 22, 2024"/>
          <p:cNvSpPr txBox="1"/>
          <p:nvPr/>
        </p:nvSpPr>
        <p:spPr>
          <a:xfrm>
            <a:off x="3955020" y="13019366"/>
            <a:ext cx="17154827" cy="5622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3000" b="1"/>
            </a:lvl1pPr>
          </a:lstStyle>
          <a:p>
            <a:r>
              <a:t>Software Composition Analysis ·  www.linkedin.com/in/ealvarez  ·   Wednesday, May 22,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02">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0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20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20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20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20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 grpId="1" build="p" bldLvl="5"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 name="Ming-soldier3.jpg" descr="Ming-soldier3.jpg"/>
          <p:cNvPicPr>
            <a:picLocks noChangeAspect="1"/>
          </p:cNvPicPr>
          <p:nvPr/>
        </p:nvPicPr>
        <p:blipFill>
          <a:blip r:embed="rId2"/>
          <a:stretch>
            <a:fillRect/>
          </a:stretch>
        </p:blipFill>
        <p:spPr>
          <a:xfrm>
            <a:off x="38100" y="5181600"/>
            <a:ext cx="10349218" cy="5854700"/>
          </a:xfrm>
          <a:prstGeom prst="rect">
            <a:avLst/>
          </a:prstGeom>
          <a:ln w="25400">
            <a:miter lim="400000"/>
          </a:ln>
        </p:spPr>
      </p:pic>
      <p:sp>
        <p:nvSpPr>
          <p:cNvPr id="206" name="Software COmposition Analysis…"/>
          <p:cNvSpPr txBox="1">
            <a:spLocks noGrp="1"/>
          </p:cNvSpPr>
          <p:nvPr>
            <p:ph type="title"/>
          </p:nvPr>
        </p:nvSpPr>
        <p:spPr>
          <a:xfrm>
            <a:off x="3976687" y="857250"/>
            <a:ext cx="16430626" cy="2699754"/>
          </a:xfrm>
          <a:prstGeom prst="rect">
            <a:avLst/>
          </a:prstGeom>
        </p:spPr>
        <p:txBody>
          <a:bodyPr>
            <a:normAutofit fontScale="90000"/>
          </a:bodyPr>
          <a:lstStyle/>
          <a:p>
            <a:pPr algn="ctr">
              <a:defRPr sz="5600" b="1" spc="896">
                <a:solidFill>
                  <a:schemeClr val="accent2">
                    <a:satOff val="44164"/>
                    <a:lumOff val="14231"/>
                  </a:schemeClr>
                </a:solidFill>
              </a:defRPr>
            </a:pPr>
            <a:r>
              <a:t>Software COmposition Analysis</a:t>
            </a:r>
          </a:p>
          <a:p>
            <a:pPr algn="ctr">
              <a:defRPr sz="5600" b="1" spc="896">
                <a:solidFill>
                  <a:schemeClr val="accent2">
                    <a:satOff val="44164"/>
                    <a:lumOff val="14231"/>
                  </a:schemeClr>
                </a:solidFill>
              </a:defRPr>
            </a:pPr>
            <a:r>
              <a:t>combined with</a:t>
            </a:r>
          </a:p>
          <a:p>
            <a:pPr algn="ctr">
              <a:defRPr sz="5600" b="1" spc="896">
                <a:solidFill>
                  <a:schemeClr val="accent2">
                    <a:satOff val="44164"/>
                    <a:lumOff val="14231"/>
                  </a:schemeClr>
                </a:solidFill>
              </a:defRPr>
            </a:pPr>
            <a:r>
              <a:t>Static Application Scan</a:t>
            </a:r>
          </a:p>
        </p:txBody>
      </p:sp>
      <p:sp>
        <p:nvSpPr>
          <p:cNvPr id="207" name="Slide Number"/>
          <p:cNvSpPr txBox="1">
            <a:spLocks noGrp="1"/>
          </p:cNvSpPr>
          <p:nvPr>
            <p:ph type="sldNum" sz="quarter" idx="4294967295"/>
          </p:nvPr>
        </p:nvSpPr>
        <p:spPr>
          <a:xfrm>
            <a:off x="3318216" y="13019484"/>
            <a:ext cx="494606" cy="48850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defRPr>
            </a:lvl1pPr>
          </a:lstStyle>
          <a:p>
            <a:fld id="{86CB4B4D-7CA3-9044-876B-883B54F8677D}" type="slidenum">
              <a:t>12</a:t>
            </a:fld>
            <a:endParaRPr/>
          </a:p>
        </p:txBody>
      </p:sp>
      <p:sp>
        <p:nvSpPr>
          <p:cNvPr id="208" name="Some SCA tools use SAST to  confirm that code is vulnerable"/>
          <p:cNvSpPr txBox="1">
            <a:spLocks noGrp="1"/>
          </p:cNvSpPr>
          <p:nvPr>
            <p:ph type="body" sz="quarter" idx="1"/>
          </p:nvPr>
        </p:nvSpPr>
        <p:spPr>
          <a:xfrm>
            <a:off x="6273950" y="4569600"/>
            <a:ext cx="11836100" cy="2699754"/>
          </a:xfrm>
          <a:prstGeom prst="rect">
            <a:avLst/>
          </a:prstGeom>
        </p:spPr>
        <p:txBody>
          <a:bodyPr anchor="t"/>
          <a:lstStyle>
            <a:lvl1pPr marL="657859" indent="-657859" algn="ctr">
              <a:spcBef>
                <a:spcPts val="4900"/>
              </a:spcBef>
              <a:defRPr sz="5600"/>
            </a:lvl1pPr>
          </a:lstStyle>
          <a:p>
            <a:r>
              <a:t>Some SCA tools use SAST to  confirm that code is vulnerable</a:t>
            </a:r>
          </a:p>
        </p:txBody>
      </p:sp>
      <p:sp>
        <p:nvSpPr>
          <p:cNvPr id="209" name="Be careful with false negatives…"/>
          <p:cNvSpPr txBox="1"/>
          <p:nvPr/>
        </p:nvSpPr>
        <p:spPr>
          <a:xfrm>
            <a:off x="6273950" y="5562306"/>
            <a:ext cx="11836100" cy="48930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a:bodyPr>
          <a:lstStyle/>
          <a:p>
            <a:pPr marL="657859" indent="-657859">
              <a:spcBef>
                <a:spcPts val="4900"/>
              </a:spcBef>
              <a:buClr>
                <a:srgbClr val="646464"/>
              </a:buClr>
              <a:buSzPct val="90000"/>
              <a:buChar char="•"/>
            </a:pPr>
            <a:endParaRPr/>
          </a:p>
          <a:p>
            <a:pPr marL="657859" indent="-657859">
              <a:spcBef>
                <a:spcPts val="4900"/>
              </a:spcBef>
              <a:buClr>
                <a:srgbClr val="646464"/>
              </a:buClr>
              <a:buSzPct val="90000"/>
              <a:buChar char="•"/>
            </a:pPr>
            <a:r>
              <a:t>Be careful with false negatives</a:t>
            </a:r>
          </a:p>
          <a:p>
            <a:pPr marL="695959" lvl="1" indent="-657859">
              <a:spcBef>
                <a:spcPts val="600"/>
              </a:spcBef>
              <a:buClr>
                <a:srgbClr val="646464"/>
              </a:buClr>
              <a:buSzPct val="90000"/>
              <a:buChar char="•"/>
            </a:pPr>
            <a:r>
              <a:t>Dynamic code can only be detected with runtime analysis</a:t>
            </a:r>
          </a:p>
        </p:txBody>
      </p:sp>
      <p:sp>
        <p:nvSpPr>
          <p:cNvPr id="210" name="Software Composition Analysis ·  www.linkedin.com/in/ealvarez  ·   Wednesday, May 22, 2024"/>
          <p:cNvSpPr txBox="1"/>
          <p:nvPr/>
        </p:nvSpPr>
        <p:spPr>
          <a:xfrm>
            <a:off x="3955020" y="13019366"/>
            <a:ext cx="17154827" cy="5622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3000" b="1"/>
            </a:lvl1pPr>
          </a:lstStyle>
          <a:p>
            <a:r>
              <a:t>Software Composition Analysis ·  www.linkedin.com/in/ealvarez  ·   Wednesday, May 22,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2" animBg="1" advAuto="0"/>
      <p:bldP spid="208" grpId="1" animBg="1" advAuto="0"/>
      <p:bldP spid="209" grpId="3"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2" name="Ming-soldier2.jpg" descr="Ming-soldier2.jpg"/>
          <p:cNvPicPr>
            <a:picLocks noChangeAspect="1"/>
          </p:cNvPicPr>
          <p:nvPr/>
        </p:nvPicPr>
        <p:blipFill>
          <a:blip r:embed="rId2"/>
          <a:stretch>
            <a:fillRect/>
          </a:stretch>
        </p:blipFill>
        <p:spPr>
          <a:xfrm>
            <a:off x="1739900" y="2349500"/>
            <a:ext cx="4977385" cy="9017000"/>
          </a:xfrm>
          <a:prstGeom prst="rect">
            <a:avLst/>
          </a:prstGeom>
          <a:ln w="25400">
            <a:miter lim="400000"/>
          </a:ln>
        </p:spPr>
      </p:pic>
      <p:sp>
        <p:nvSpPr>
          <p:cNvPr id="213" name="JUST a Simple UpdatE?"/>
          <p:cNvSpPr txBox="1">
            <a:spLocks noGrp="1"/>
          </p:cNvSpPr>
          <p:nvPr>
            <p:ph type="title"/>
          </p:nvPr>
        </p:nvSpPr>
        <p:spPr>
          <a:xfrm>
            <a:off x="3976687" y="857250"/>
            <a:ext cx="16430626" cy="1488298"/>
          </a:xfrm>
          <a:prstGeom prst="rect">
            <a:avLst/>
          </a:prstGeom>
        </p:spPr>
        <p:txBody>
          <a:bodyPr/>
          <a:lstStyle>
            <a:lvl1pPr algn="ctr">
              <a:defRPr sz="5600" b="1" spc="896">
                <a:solidFill>
                  <a:schemeClr val="accent2">
                    <a:satOff val="44164"/>
                    <a:lumOff val="14231"/>
                  </a:schemeClr>
                </a:solidFill>
              </a:defRPr>
            </a:lvl1pPr>
          </a:lstStyle>
          <a:p>
            <a:r>
              <a:t>JUST a Simple UpdatE?</a:t>
            </a:r>
          </a:p>
        </p:txBody>
      </p:sp>
      <p:sp>
        <p:nvSpPr>
          <p:cNvPr id="214" name="Slide Number"/>
          <p:cNvSpPr txBox="1">
            <a:spLocks noGrp="1"/>
          </p:cNvSpPr>
          <p:nvPr>
            <p:ph type="sldNum" sz="quarter" idx="4294967295"/>
          </p:nvPr>
        </p:nvSpPr>
        <p:spPr>
          <a:xfrm>
            <a:off x="3318216" y="13019484"/>
            <a:ext cx="494606" cy="48850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defRPr>
            </a:lvl1pPr>
          </a:lstStyle>
          <a:p>
            <a:fld id="{86CB4B4D-7CA3-9044-876B-883B54F8677D}" type="slidenum">
              <a:t>13</a:t>
            </a:fld>
            <a:endParaRPr/>
          </a:p>
        </p:txBody>
      </p:sp>
      <p:sp>
        <p:nvSpPr>
          <p:cNvPr id="215" name="H2 database…"/>
          <p:cNvSpPr txBox="1">
            <a:spLocks noGrp="1"/>
          </p:cNvSpPr>
          <p:nvPr>
            <p:ph type="body" sz="quarter" idx="1"/>
          </p:nvPr>
        </p:nvSpPr>
        <p:spPr>
          <a:xfrm>
            <a:off x="8473729" y="2805245"/>
            <a:ext cx="7436541" cy="8105510"/>
          </a:xfrm>
          <a:prstGeom prst="rect">
            <a:avLst/>
          </a:prstGeom>
        </p:spPr>
        <p:txBody>
          <a:bodyPr anchor="t"/>
          <a:lstStyle/>
          <a:p>
            <a:pPr marL="657859" indent="-657859">
              <a:lnSpc>
                <a:spcPct val="110000"/>
              </a:lnSpc>
              <a:spcBef>
                <a:spcPts val="4900"/>
              </a:spcBef>
              <a:defRPr sz="5600"/>
            </a:pPr>
            <a:r>
              <a:t>H2 database</a:t>
            </a:r>
          </a:p>
          <a:p>
            <a:pPr marL="657859" indent="-657859">
              <a:lnSpc>
                <a:spcPct val="110000"/>
              </a:lnSpc>
              <a:spcBef>
                <a:spcPts val="4900"/>
              </a:spcBef>
              <a:defRPr sz="5600"/>
            </a:pPr>
            <a:r>
              <a:t>JUnit4 vs JUnit5</a:t>
            </a:r>
          </a:p>
          <a:p>
            <a:pPr marL="657859" indent="-657859">
              <a:lnSpc>
                <a:spcPct val="110000"/>
              </a:lnSpc>
              <a:spcBef>
                <a:spcPts val="4900"/>
              </a:spcBef>
              <a:defRPr sz="5600"/>
            </a:pPr>
            <a:r>
              <a:t>Spring Framework</a:t>
            </a:r>
          </a:p>
          <a:p>
            <a:pPr marL="657859" indent="-657859">
              <a:lnSpc>
                <a:spcPct val="110000"/>
              </a:lnSpc>
              <a:spcBef>
                <a:spcPts val="4900"/>
              </a:spcBef>
              <a:defRPr sz="5600"/>
            </a:pPr>
            <a:r>
              <a:t>Angular JS</a:t>
            </a:r>
          </a:p>
          <a:p>
            <a:pPr marL="657859" indent="-657859">
              <a:lnSpc>
                <a:spcPct val="110000"/>
              </a:lnSpc>
              <a:spcBef>
                <a:spcPts val="4900"/>
              </a:spcBef>
              <a:defRPr sz="5600"/>
            </a:pPr>
            <a:r>
              <a:t>Apache Struts</a:t>
            </a:r>
          </a:p>
        </p:txBody>
      </p:sp>
      <p:sp>
        <p:nvSpPr>
          <p:cNvPr id="216" name="MAYBE or MAYBE NOT"/>
          <p:cNvSpPr txBox="1"/>
          <p:nvPr/>
        </p:nvSpPr>
        <p:spPr>
          <a:xfrm>
            <a:off x="3517750" y="11012789"/>
            <a:ext cx="16430626" cy="14882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a:bodyPr>
          <a:lstStyle>
            <a:lvl1pPr>
              <a:defRPr b="1" cap="all" spc="896">
                <a:solidFill>
                  <a:schemeClr val="accent2">
                    <a:satOff val="44164"/>
                    <a:lumOff val="14231"/>
                  </a:schemeClr>
                </a:solidFill>
              </a:defRPr>
            </a:lvl1pPr>
          </a:lstStyle>
          <a:p>
            <a:r>
              <a:t>MAYBE or MAYBE NOT</a:t>
            </a:r>
          </a:p>
        </p:txBody>
      </p:sp>
      <p:sp>
        <p:nvSpPr>
          <p:cNvPr id="217" name="Software Composition Analysis ·  www.linkedin.com/in/ealvarez  ·   Wednesday, May 22, 2024"/>
          <p:cNvSpPr txBox="1"/>
          <p:nvPr/>
        </p:nvSpPr>
        <p:spPr>
          <a:xfrm>
            <a:off x="3955020" y="13019366"/>
            <a:ext cx="17154827" cy="5622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3000" b="1"/>
            </a:lvl1pPr>
          </a:lstStyle>
          <a:p>
            <a:r>
              <a:t>Software Composition Analysis ·  www.linkedin.com/in/ealvarez  ·   Wednesday, May 22, 2024</a:t>
            </a:r>
          </a:p>
        </p:txBody>
      </p:sp>
    </p:spTree>
  </p:cSld>
  <p:clrMapOvr>
    <a:masterClrMapping/>
  </p:clrMapOvr>
  <mc:AlternateContent xmlns:mc="http://schemas.openxmlformats.org/markup-compatibility/2006" xmlns:p14="http://schemas.microsoft.com/office/powerpoint/2010/main">
    <mc:Choice Requires="p14">
      <p:transition spd="slow" p14:dur="1500">
        <p:fade/>
      </p:transition>
    </mc:Choice>
    <mc:Fallback xmlns:a14="http://schemas.microsoft.com/office/drawing/2010/main" xmlns:m="http://schemas.openxmlformats.org/officeDocument/2006/math"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15">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1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21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21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21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2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1" build="p" bldLvl="5"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VE…"/>
          <p:cNvSpPr txBox="1">
            <a:spLocks noGrp="1"/>
          </p:cNvSpPr>
          <p:nvPr>
            <p:ph type="title"/>
          </p:nvPr>
        </p:nvSpPr>
        <p:spPr>
          <a:xfrm>
            <a:off x="2250407" y="529545"/>
            <a:ext cx="19883186" cy="2378806"/>
          </a:xfrm>
          <a:prstGeom prst="rect">
            <a:avLst/>
          </a:prstGeom>
        </p:spPr>
        <p:txBody>
          <a:bodyPr>
            <a:normAutofit fontScale="90000"/>
          </a:bodyPr>
          <a:lstStyle/>
          <a:p>
            <a:pPr algn="ctr" defTabSz="772239">
              <a:defRPr sz="7708" b="1" spc="1233">
                <a:solidFill>
                  <a:schemeClr val="accent2">
                    <a:satOff val="44164"/>
                    <a:lumOff val="14231"/>
                  </a:schemeClr>
                </a:solidFill>
              </a:defRPr>
            </a:pPr>
            <a:r>
              <a:t>CVE</a:t>
            </a:r>
          </a:p>
          <a:p>
            <a:pPr algn="ctr" defTabSz="772239">
              <a:defRPr sz="5264" b="1" spc="842">
                <a:solidFill>
                  <a:schemeClr val="accent2">
                    <a:satOff val="44164"/>
                    <a:lumOff val="14231"/>
                  </a:schemeClr>
                </a:solidFill>
              </a:defRPr>
            </a:pPr>
            <a:r>
              <a:t>(Common Vulnerabilities and Exposures)</a:t>
            </a:r>
          </a:p>
        </p:txBody>
      </p:sp>
      <p:sp>
        <p:nvSpPr>
          <p:cNvPr id="220" name="Slide Number"/>
          <p:cNvSpPr txBox="1">
            <a:spLocks noGrp="1"/>
          </p:cNvSpPr>
          <p:nvPr>
            <p:ph type="sldNum" sz="quarter" idx="4294967295"/>
          </p:nvPr>
        </p:nvSpPr>
        <p:spPr>
          <a:xfrm>
            <a:off x="3318216" y="13019484"/>
            <a:ext cx="494606" cy="48850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defRPr>
            </a:lvl1pPr>
          </a:lstStyle>
          <a:p>
            <a:fld id="{86CB4B4D-7CA3-9044-876B-883B54F8677D}" type="slidenum">
              <a:t>14</a:t>
            </a:fld>
            <a:endParaRPr/>
          </a:p>
        </p:txBody>
      </p:sp>
      <p:sp>
        <p:nvSpPr>
          <p:cNvPr id="221" name="Publicly released list of known cybersecurity vulnerabilities…"/>
          <p:cNvSpPr txBox="1">
            <a:spLocks noGrp="1"/>
          </p:cNvSpPr>
          <p:nvPr>
            <p:ph type="body" idx="1"/>
          </p:nvPr>
        </p:nvSpPr>
        <p:spPr>
          <a:xfrm>
            <a:off x="2250407" y="3479310"/>
            <a:ext cx="19288038" cy="8124880"/>
          </a:xfrm>
          <a:prstGeom prst="rect">
            <a:avLst/>
          </a:prstGeom>
        </p:spPr>
        <p:txBody>
          <a:bodyPr anchor="t">
            <a:normAutofit lnSpcReduction="10000"/>
          </a:bodyPr>
          <a:lstStyle/>
          <a:p>
            <a:pPr marL="689000" lvl="1" indent="-651281" defTabSz="813315">
              <a:spcBef>
                <a:spcPts val="4800"/>
              </a:spcBef>
              <a:defRPr sz="5544"/>
            </a:pPr>
            <a:r>
              <a:t>Publicly released list of known cybersecurity vulnerabilities</a:t>
            </a:r>
          </a:p>
          <a:p>
            <a:pPr marL="1581683" lvl="2" indent="-651281" defTabSz="813315">
              <a:spcBef>
                <a:spcPts val="4800"/>
              </a:spcBef>
              <a:defRPr sz="5544"/>
            </a:pPr>
            <a:r>
              <a:t>Issued by vendors and researchers</a:t>
            </a:r>
          </a:p>
          <a:p>
            <a:pPr marL="1581683" lvl="2" indent="-651281" defTabSz="813315">
              <a:spcBef>
                <a:spcPts val="4800"/>
              </a:spcBef>
              <a:defRPr sz="5544"/>
            </a:pPr>
            <a:r>
              <a:t>Each CVE has an identification number “identifier”</a:t>
            </a:r>
          </a:p>
          <a:p>
            <a:pPr marL="1581683" lvl="2" indent="-651281" defTabSz="813315">
              <a:spcBef>
                <a:spcPts val="4800"/>
              </a:spcBef>
              <a:defRPr sz="5544"/>
            </a:pPr>
            <a:r>
              <a:t>A CVE does not include technical data</a:t>
            </a:r>
          </a:p>
          <a:p>
            <a:pPr marL="1581683" lvl="2" indent="-651281" defTabSz="813315">
              <a:spcBef>
                <a:spcPts val="4800"/>
              </a:spcBef>
              <a:defRPr sz="5544"/>
            </a:pPr>
            <a:r>
              <a:t>Databases of public disclosed CVEs (multiple)</a:t>
            </a:r>
          </a:p>
          <a:p>
            <a:pPr marL="2046884" lvl="3" indent="-651281" defTabSz="813315">
              <a:spcBef>
                <a:spcPts val="4800"/>
              </a:spcBef>
              <a:defRPr sz="5544"/>
            </a:pPr>
            <a:r>
              <a:t>NVD (National Vulnerabilities Database) USA</a:t>
            </a:r>
          </a:p>
        </p:txBody>
      </p:sp>
      <p:sp>
        <p:nvSpPr>
          <p:cNvPr id="222" name="Source:  https://www.cve.org/"/>
          <p:cNvSpPr txBox="1"/>
          <p:nvPr/>
        </p:nvSpPr>
        <p:spPr>
          <a:xfrm>
            <a:off x="9760872" y="12036042"/>
            <a:ext cx="4267108" cy="5007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2500" i="1"/>
            </a:lvl1pPr>
          </a:lstStyle>
          <a:p>
            <a:pPr>
              <a:defRPr sz="3000" b="1" i="0"/>
            </a:pPr>
            <a:r>
              <a:rPr sz="2500" b="0" i="1"/>
              <a:t>Source:  https://www.cve.org/</a:t>
            </a:r>
          </a:p>
        </p:txBody>
      </p:sp>
      <p:sp>
        <p:nvSpPr>
          <p:cNvPr id="223" name="Software Composition Analysis ·  www.linkedin.com/in/ealvarez  ·   Wednesday, May 22, 2024"/>
          <p:cNvSpPr txBox="1"/>
          <p:nvPr/>
        </p:nvSpPr>
        <p:spPr>
          <a:xfrm>
            <a:off x="3955020" y="13019366"/>
            <a:ext cx="17154827" cy="5622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3000" b="1"/>
            </a:lvl1pPr>
          </a:lstStyle>
          <a:p>
            <a:r>
              <a:t>Software Composition Analysis ·  www.linkedin.com/in/ealvarez  ·   Wednesday, May 22,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21">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2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22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22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22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22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221">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2" nodeType="clickEffect">
                                  <p:stCondLst>
                                    <p:cond delay="0"/>
                                  </p:stCondLst>
                                  <p:iterate>
                                    <p:tmAbs val="0"/>
                                  </p:iterate>
                                  <p:childTnLst>
                                    <p:set>
                                      <p:cBhvr>
                                        <p:cTn id="32" fill="hold"/>
                                        <p:tgtEl>
                                          <p:spTgt spid="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1" build="p" bldLvl="5" animBg="1" advAuto="0"/>
      <p:bldP spid="222" grpId="2"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BOM Formats…"/>
          <p:cNvSpPr txBox="1">
            <a:spLocks noGrp="1"/>
          </p:cNvSpPr>
          <p:nvPr>
            <p:ph type="title"/>
          </p:nvPr>
        </p:nvSpPr>
        <p:spPr>
          <a:xfrm>
            <a:off x="3519557" y="502525"/>
            <a:ext cx="18025754" cy="2321278"/>
          </a:xfrm>
          <a:prstGeom prst="rect">
            <a:avLst/>
          </a:prstGeom>
        </p:spPr>
        <p:txBody>
          <a:bodyPr/>
          <a:lstStyle/>
          <a:p>
            <a:pPr algn="ctr">
              <a:defRPr sz="5600" b="1" spc="896">
                <a:solidFill>
                  <a:schemeClr val="accent2">
                    <a:satOff val="44164"/>
                    <a:lumOff val="14231"/>
                  </a:schemeClr>
                </a:solidFill>
              </a:defRPr>
            </a:pPr>
            <a:r>
              <a:t>SBOM Formats</a:t>
            </a:r>
          </a:p>
          <a:p>
            <a:pPr algn="ctr">
              <a:defRPr sz="5600" b="1" spc="896">
                <a:solidFill>
                  <a:schemeClr val="accent2">
                    <a:satOff val="44164"/>
                    <a:lumOff val="14231"/>
                  </a:schemeClr>
                </a:solidFill>
              </a:defRPr>
            </a:pPr>
            <a:r>
              <a:t>(Software Bill of Materials)</a:t>
            </a:r>
          </a:p>
        </p:txBody>
      </p:sp>
      <p:sp>
        <p:nvSpPr>
          <p:cNvPr id="226" name="Slide Number"/>
          <p:cNvSpPr txBox="1">
            <a:spLocks noGrp="1"/>
          </p:cNvSpPr>
          <p:nvPr>
            <p:ph type="sldNum" sz="quarter" idx="4294967295"/>
          </p:nvPr>
        </p:nvSpPr>
        <p:spPr>
          <a:xfrm>
            <a:off x="3318216" y="13019484"/>
            <a:ext cx="494606" cy="48850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defRPr>
            </a:lvl1pPr>
          </a:lstStyle>
          <a:p>
            <a:fld id="{86CB4B4D-7CA3-9044-876B-883B54F8677D}" type="slidenum">
              <a:t>15</a:t>
            </a:fld>
            <a:endParaRPr/>
          </a:p>
        </p:txBody>
      </p:sp>
      <p:sp>
        <p:nvSpPr>
          <p:cNvPr id="227" name="CycloneDX…"/>
          <p:cNvSpPr txBox="1">
            <a:spLocks noGrp="1"/>
          </p:cNvSpPr>
          <p:nvPr>
            <p:ph type="body" sz="quarter" idx="1"/>
          </p:nvPr>
        </p:nvSpPr>
        <p:spPr>
          <a:xfrm>
            <a:off x="4617623" y="3697082"/>
            <a:ext cx="15829622" cy="2860943"/>
          </a:xfrm>
          <a:prstGeom prst="rect">
            <a:avLst/>
          </a:prstGeom>
        </p:spPr>
        <p:txBody>
          <a:bodyPr anchor="t">
            <a:noAutofit/>
          </a:bodyPr>
          <a:lstStyle>
            <a:lvl1pPr marL="0" indent="0" algn="ctr">
              <a:spcBef>
                <a:spcPts val="3500"/>
              </a:spcBef>
              <a:buClrTx/>
              <a:buSzTx/>
              <a:buNone/>
              <a:defRPr sz="5600"/>
            </a:lvl1pPr>
            <a:lvl2pPr marL="0" indent="228600" algn="ctr">
              <a:spcBef>
                <a:spcPts val="3500"/>
              </a:spcBef>
              <a:buClrTx/>
              <a:buSzTx/>
              <a:buNone/>
              <a:defRPr sz="5600"/>
            </a:lvl2pPr>
          </a:lstStyle>
          <a:p>
            <a:r>
              <a:t>CycloneDX</a:t>
            </a:r>
          </a:p>
          <a:p>
            <a:pPr lvl="1"/>
            <a:r>
              <a:t>Open source machine-readable by OWASP</a:t>
            </a:r>
          </a:p>
        </p:txBody>
      </p:sp>
      <p:sp>
        <p:nvSpPr>
          <p:cNvPr id="228" name="SPDX® (Software Package Data Exchange)…"/>
          <p:cNvSpPr txBox="1"/>
          <p:nvPr/>
        </p:nvSpPr>
        <p:spPr>
          <a:xfrm>
            <a:off x="2784775" y="7431305"/>
            <a:ext cx="19495318" cy="2860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a:spcBef>
                <a:spcPts val="3500"/>
              </a:spcBef>
            </a:lvl1pPr>
            <a:lvl2pPr>
              <a:spcBef>
                <a:spcPts val="3500"/>
              </a:spcBef>
            </a:lvl2pPr>
          </a:lstStyle>
          <a:p>
            <a:r>
              <a:t>SPDX® (Software Package Data Exchange)</a:t>
            </a:r>
          </a:p>
          <a:p>
            <a:pPr lvl="1"/>
            <a:r>
              <a:t>Open standard ISO/IEC 5692:2021 by Linux Foundation</a:t>
            </a:r>
          </a:p>
        </p:txBody>
      </p:sp>
      <p:grpSp>
        <p:nvGrpSpPr>
          <p:cNvPr id="231" name="Group"/>
          <p:cNvGrpSpPr/>
          <p:nvPr/>
        </p:nvGrpSpPr>
        <p:grpSpPr>
          <a:xfrm>
            <a:off x="19108319" y="11744143"/>
            <a:ext cx="1614892" cy="1688831"/>
            <a:chOff x="1913179" y="250394"/>
            <a:chExt cx="1614890" cy="1688830"/>
          </a:xfrm>
        </p:grpSpPr>
        <p:sp>
          <p:nvSpPr>
            <p:cNvPr id="229" name="Source:  https://cyclonedx.org/"/>
            <p:cNvSpPr/>
            <p:nvPr/>
          </p:nvSpPr>
          <p:spPr>
            <a:xfrm>
              <a:off x="2258069" y="250394"/>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defRPr sz="2500" i="1"/>
              </a:lvl1pPr>
            </a:lstStyle>
            <a:p>
              <a:pPr>
                <a:defRPr sz="3000" b="1" i="0"/>
              </a:pPr>
              <a:r>
                <a:rPr sz="2500" b="0" i="1"/>
                <a:t>Source:  https://cyclonedx.org/ </a:t>
              </a:r>
            </a:p>
          </p:txBody>
        </p:sp>
        <p:sp>
          <p:nvSpPr>
            <p:cNvPr id="230" name="Source:  https://spdx.dev/"/>
            <p:cNvSpPr/>
            <p:nvPr/>
          </p:nvSpPr>
          <p:spPr>
            <a:xfrm>
              <a:off x="1913179" y="669224"/>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defRPr sz="2500" i="1"/>
              </a:lvl1pPr>
            </a:lstStyle>
            <a:p>
              <a:pPr>
                <a:defRPr sz="3000" b="1" i="0"/>
              </a:pPr>
              <a:r>
                <a:rPr sz="2500" b="0" i="1"/>
                <a:t>Source:  https://spdx.dev/ </a:t>
              </a:r>
            </a:p>
          </p:txBody>
        </p:sp>
      </p:grpSp>
      <p:sp>
        <p:nvSpPr>
          <p:cNvPr id="232" name="Software Composition Analysis ·  www.linkedin.com/in/ealvarez  ·   Wednesday, May 22, 2024"/>
          <p:cNvSpPr txBox="1"/>
          <p:nvPr/>
        </p:nvSpPr>
        <p:spPr>
          <a:xfrm>
            <a:off x="3955020" y="13019366"/>
            <a:ext cx="17154827" cy="5622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3000" b="1"/>
            </a:lvl1pPr>
          </a:lstStyle>
          <a:p>
            <a:r>
              <a:t>Software Composition Analysis ·  www.linkedin.com/in/ealvarez  ·   Wednesday, May 22,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1" animBg="1" advAuto="0"/>
      <p:bldP spid="228" grpId="2" animBg="1" advAuto="0"/>
      <p:bldP spid="231" grpId="3"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4" name="Ming-archer3.jpg" descr="Ming-archer3.jpg"/>
          <p:cNvPicPr>
            <a:picLocks noChangeAspect="1"/>
          </p:cNvPicPr>
          <p:nvPr/>
        </p:nvPicPr>
        <p:blipFill>
          <a:blip r:embed="rId3"/>
          <a:stretch>
            <a:fillRect/>
          </a:stretch>
        </p:blipFill>
        <p:spPr>
          <a:xfrm>
            <a:off x="2107787" y="2471845"/>
            <a:ext cx="5070702" cy="7145078"/>
          </a:xfrm>
          <a:prstGeom prst="rect">
            <a:avLst/>
          </a:prstGeom>
          <a:ln w="25400">
            <a:miter lim="400000"/>
          </a:ln>
        </p:spPr>
      </p:pic>
      <p:sp>
        <p:nvSpPr>
          <p:cNvPr id="235" name="Example SBOM?"/>
          <p:cNvSpPr txBox="1">
            <a:spLocks noGrp="1"/>
          </p:cNvSpPr>
          <p:nvPr>
            <p:ph type="title"/>
          </p:nvPr>
        </p:nvSpPr>
        <p:spPr>
          <a:xfrm>
            <a:off x="3976687" y="857250"/>
            <a:ext cx="16430626" cy="1488298"/>
          </a:xfrm>
          <a:prstGeom prst="rect">
            <a:avLst/>
          </a:prstGeom>
        </p:spPr>
        <p:txBody>
          <a:bodyPr/>
          <a:lstStyle>
            <a:lvl1pPr algn="ctr">
              <a:defRPr sz="5600" b="1" spc="896">
                <a:solidFill>
                  <a:schemeClr val="accent2">
                    <a:satOff val="44164"/>
                    <a:lumOff val="14231"/>
                  </a:schemeClr>
                </a:solidFill>
              </a:defRPr>
            </a:lvl1pPr>
          </a:lstStyle>
          <a:p>
            <a:r>
              <a:t>Example SBOM?</a:t>
            </a:r>
          </a:p>
        </p:txBody>
      </p:sp>
      <p:sp>
        <p:nvSpPr>
          <p:cNvPr id="236" name="Slide Number"/>
          <p:cNvSpPr txBox="1">
            <a:spLocks noGrp="1"/>
          </p:cNvSpPr>
          <p:nvPr>
            <p:ph type="sldNum" sz="quarter" idx="4294967295"/>
          </p:nvPr>
        </p:nvSpPr>
        <p:spPr>
          <a:xfrm>
            <a:off x="3318216" y="13019484"/>
            <a:ext cx="494606" cy="48850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defRPr>
            </a:lvl1pPr>
          </a:lstStyle>
          <a:p>
            <a:fld id="{86CB4B4D-7CA3-9044-876B-883B54F8677D}" type="slidenum">
              <a:t>16</a:t>
            </a:fld>
            <a:endParaRPr/>
          </a:p>
        </p:txBody>
      </p:sp>
      <p:sp>
        <p:nvSpPr>
          <p:cNvPr id="237" name="Source: https://www.thesslstore.com/blog/sbom-an-up-close-look-at-a-software-bill-of-materials/"/>
          <p:cNvSpPr txBox="1"/>
          <p:nvPr/>
        </p:nvSpPr>
        <p:spPr>
          <a:xfrm>
            <a:off x="4845904" y="12279969"/>
            <a:ext cx="14692192" cy="5007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2500" i="1"/>
            </a:lvl1pPr>
          </a:lstStyle>
          <a:p>
            <a:pPr>
              <a:defRPr sz="3000" b="1" i="0"/>
            </a:pPr>
            <a:r>
              <a:rPr sz="2500" b="0" i="1"/>
              <a:t>Source: https://www.thesslstore.com/blog/sbom-an-up-close-look-at-a-software-bill-of-materials/</a:t>
            </a:r>
          </a:p>
        </p:txBody>
      </p:sp>
      <p:pic>
        <p:nvPicPr>
          <p:cNvPr id="238" name="ntia-sbom-example-shadow-smaller-30.jpg" descr="ntia-sbom-example-shadow-smaller-30.jpg"/>
          <p:cNvPicPr>
            <a:picLocks noChangeAspect="1"/>
          </p:cNvPicPr>
          <p:nvPr/>
        </p:nvPicPr>
        <p:blipFill>
          <a:blip r:embed="rId4"/>
          <a:stretch>
            <a:fillRect/>
          </a:stretch>
        </p:blipFill>
        <p:spPr>
          <a:xfrm>
            <a:off x="8712200" y="2095500"/>
            <a:ext cx="6959600" cy="9525000"/>
          </a:xfrm>
          <a:prstGeom prst="rect">
            <a:avLst/>
          </a:prstGeom>
          <a:ln w="25400">
            <a:miter lim="400000"/>
          </a:ln>
        </p:spPr>
      </p:pic>
      <p:sp>
        <p:nvSpPr>
          <p:cNvPr id="239" name="Software Composition Analysis ·  www.linkedin.com/in/ealvarez  ·   Wednesday, May 22, 2024"/>
          <p:cNvSpPr txBox="1"/>
          <p:nvPr/>
        </p:nvSpPr>
        <p:spPr>
          <a:xfrm>
            <a:off x="3955020" y="13019366"/>
            <a:ext cx="17154827" cy="5622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3000" b="1"/>
            </a:lvl1pPr>
          </a:lstStyle>
          <a:p>
            <a:r>
              <a:t>Software Composition Analysis ·  www.linkedin.com/in/ealvarez  ·   Wednesday, May 22,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SBOM USAGE…"/>
          <p:cNvSpPr txBox="1">
            <a:spLocks noGrp="1"/>
          </p:cNvSpPr>
          <p:nvPr>
            <p:ph type="title"/>
          </p:nvPr>
        </p:nvSpPr>
        <p:spPr>
          <a:xfrm>
            <a:off x="3962652" y="389258"/>
            <a:ext cx="16458696" cy="1863084"/>
          </a:xfrm>
          <a:prstGeom prst="rect">
            <a:avLst/>
          </a:prstGeom>
        </p:spPr>
        <p:txBody>
          <a:bodyPr/>
          <a:lstStyle/>
          <a:p>
            <a:pPr algn="ctr">
              <a:defRPr sz="5600" b="1" spc="896">
                <a:solidFill>
                  <a:schemeClr val="accent2">
                    <a:satOff val="44164"/>
                    <a:lumOff val="14231"/>
                  </a:schemeClr>
                </a:solidFill>
              </a:defRPr>
            </a:pPr>
            <a:r>
              <a:t>SBOM USAGE</a:t>
            </a:r>
          </a:p>
          <a:p>
            <a:pPr algn="ctr">
              <a:defRPr sz="5600" b="1" spc="896">
                <a:solidFill>
                  <a:schemeClr val="accent2">
                    <a:satOff val="44164"/>
                    <a:lumOff val="14231"/>
                  </a:schemeClr>
                </a:solidFill>
              </a:defRPr>
            </a:pPr>
            <a:r>
              <a:t>Survey Says</a:t>
            </a:r>
          </a:p>
        </p:txBody>
      </p:sp>
      <p:sp>
        <p:nvSpPr>
          <p:cNvPr id="244" name="Slide Number"/>
          <p:cNvSpPr txBox="1">
            <a:spLocks noGrp="1"/>
          </p:cNvSpPr>
          <p:nvPr>
            <p:ph type="sldNum" sz="quarter" idx="4294967295"/>
          </p:nvPr>
        </p:nvSpPr>
        <p:spPr>
          <a:xfrm>
            <a:off x="3318216" y="13019484"/>
            <a:ext cx="494606" cy="48850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defRPr>
            </a:lvl1pPr>
          </a:lstStyle>
          <a:p>
            <a:fld id="{86CB4B4D-7CA3-9044-876B-883B54F8677D}" type="slidenum">
              <a:t>17</a:t>
            </a:fld>
            <a:endParaRPr/>
          </a:p>
        </p:txBody>
      </p:sp>
      <p:sp>
        <p:nvSpPr>
          <p:cNvPr id="245" name="Source: Sonatype 9th Annual State of the Software Supply Chain Report, Nov 2023"/>
          <p:cNvSpPr txBox="1"/>
          <p:nvPr/>
        </p:nvSpPr>
        <p:spPr>
          <a:xfrm>
            <a:off x="6060956" y="11021786"/>
            <a:ext cx="12262088" cy="5622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b="1"/>
            </a:pPr>
            <a:r>
              <a:rPr b="0"/>
              <a:t>   </a:t>
            </a:r>
            <a:r>
              <a:rPr sz="2500" b="0" i="1"/>
              <a:t>Source: Sonatype 9th Annual State of the Software Supply Chain Report, Nov 2023</a:t>
            </a:r>
          </a:p>
        </p:txBody>
      </p:sp>
      <p:pic>
        <p:nvPicPr>
          <p:cNvPr id="246" name="SBOM-Survey-606x350.png" descr="SBOM-Survey-606x350.png"/>
          <p:cNvPicPr>
            <a:picLocks noChangeAspect="1"/>
          </p:cNvPicPr>
          <p:nvPr/>
        </p:nvPicPr>
        <p:blipFill>
          <a:blip r:embed="rId3"/>
          <a:stretch>
            <a:fillRect/>
          </a:stretch>
        </p:blipFill>
        <p:spPr>
          <a:xfrm>
            <a:off x="6202938" y="3202350"/>
            <a:ext cx="12658992" cy="7311300"/>
          </a:xfrm>
          <a:prstGeom prst="rect">
            <a:avLst/>
          </a:prstGeom>
          <a:ln w="25400">
            <a:miter lim="400000"/>
          </a:ln>
        </p:spPr>
      </p:pic>
      <p:sp>
        <p:nvSpPr>
          <p:cNvPr id="247" name="Software Composition Analysis ·  www.linkedin.com/in/ealvarez  ·   Wednesday, May 22, 2024"/>
          <p:cNvSpPr txBox="1"/>
          <p:nvPr/>
        </p:nvSpPr>
        <p:spPr>
          <a:xfrm>
            <a:off x="3955020" y="13019366"/>
            <a:ext cx="17154827" cy="5622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3000" b="1"/>
            </a:lvl1pPr>
          </a:lstStyle>
          <a:p>
            <a:r>
              <a:t>Software Composition Analysis ·  www.linkedin.com/in/ealvarez  ·   Wednesday, May 22,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BOM Adoption DRIVERs"/>
          <p:cNvSpPr txBox="1">
            <a:spLocks noGrp="1"/>
          </p:cNvSpPr>
          <p:nvPr>
            <p:ph type="title"/>
          </p:nvPr>
        </p:nvSpPr>
        <p:spPr>
          <a:xfrm>
            <a:off x="3976687" y="857250"/>
            <a:ext cx="16430626" cy="1488298"/>
          </a:xfrm>
          <a:prstGeom prst="rect">
            <a:avLst/>
          </a:prstGeom>
        </p:spPr>
        <p:txBody>
          <a:bodyPr/>
          <a:lstStyle>
            <a:lvl1pPr algn="ctr">
              <a:defRPr sz="5600" b="1" spc="896">
                <a:solidFill>
                  <a:schemeClr val="accent2">
                    <a:satOff val="44164"/>
                    <a:lumOff val="14231"/>
                  </a:schemeClr>
                </a:solidFill>
              </a:defRPr>
            </a:lvl1pPr>
          </a:lstStyle>
          <a:p>
            <a:r>
              <a:t>SBOM Adoption DRIVERs</a:t>
            </a:r>
          </a:p>
        </p:txBody>
      </p:sp>
      <p:sp>
        <p:nvSpPr>
          <p:cNvPr id="252" name="Slide Number"/>
          <p:cNvSpPr txBox="1">
            <a:spLocks noGrp="1"/>
          </p:cNvSpPr>
          <p:nvPr>
            <p:ph type="sldNum" sz="quarter" idx="4294967295"/>
          </p:nvPr>
        </p:nvSpPr>
        <p:spPr>
          <a:xfrm>
            <a:off x="3318216" y="13019484"/>
            <a:ext cx="494606" cy="48850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defRPr>
            </a:lvl1pPr>
          </a:lstStyle>
          <a:p>
            <a:fld id="{86CB4B4D-7CA3-9044-876B-883B54F8677D}" type="slidenum">
              <a:t>18</a:t>
            </a:fld>
            <a:endParaRPr/>
          </a:p>
        </p:txBody>
      </p:sp>
      <p:sp>
        <p:nvSpPr>
          <p:cNvPr id="253" name="Source: https://www.whitehouse.gov/briefing-room/presidential-actions/2021/05/12/executive-order-on-improving-the-nations-cybersecurity/"/>
          <p:cNvSpPr txBox="1"/>
          <p:nvPr/>
        </p:nvSpPr>
        <p:spPr>
          <a:xfrm>
            <a:off x="1829522" y="12225213"/>
            <a:ext cx="20724957" cy="5007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2500" i="1"/>
            </a:lvl1pPr>
          </a:lstStyle>
          <a:p>
            <a:pPr>
              <a:defRPr sz="3000" b="1" i="0"/>
            </a:pPr>
            <a:r>
              <a:rPr sz="2500" b="0" i="1"/>
              <a:t>Source: https://www.whitehouse.gov/briefing-room/presidential-actions/2021/05/12/executive-order-on-improving-the-nations-cybersecurity/</a:t>
            </a:r>
          </a:p>
        </p:txBody>
      </p:sp>
      <p:sp>
        <p:nvSpPr>
          <p:cNvPr id="254" name="Presidential Executive order 14028 (Cybersecurity)…"/>
          <p:cNvSpPr txBox="1">
            <a:spLocks noGrp="1"/>
          </p:cNvSpPr>
          <p:nvPr>
            <p:ph type="body" idx="1"/>
          </p:nvPr>
        </p:nvSpPr>
        <p:spPr>
          <a:xfrm>
            <a:off x="2205437" y="2962149"/>
            <a:ext cx="19288037" cy="8124880"/>
          </a:xfrm>
          <a:prstGeom prst="rect">
            <a:avLst/>
          </a:prstGeom>
        </p:spPr>
        <p:txBody>
          <a:bodyPr anchor="t"/>
          <a:lstStyle/>
          <a:p>
            <a:pPr marL="695959" lvl="1" indent="-657859">
              <a:lnSpc>
                <a:spcPct val="120000"/>
              </a:lnSpc>
              <a:spcBef>
                <a:spcPts val="4900"/>
              </a:spcBef>
              <a:defRPr sz="5600"/>
            </a:pPr>
            <a:r>
              <a:t>Presidential Executive order 14028 (Cybersecurity) </a:t>
            </a:r>
          </a:p>
          <a:p>
            <a:pPr marL="1597660" lvl="2" indent="-657860">
              <a:lnSpc>
                <a:spcPct val="120000"/>
              </a:lnSpc>
              <a:spcBef>
                <a:spcPts val="4900"/>
              </a:spcBef>
              <a:defRPr sz="5600"/>
            </a:pPr>
            <a:r>
              <a:t>An SBOM as part of Secure Development</a:t>
            </a:r>
          </a:p>
          <a:p>
            <a:pPr marL="695959" lvl="1" indent="-657859">
              <a:lnSpc>
                <a:spcPct val="120000"/>
              </a:lnSpc>
              <a:spcBef>
                <a:spcPts val="4900"/>
              </a:spcBef>
              <a:defRPr sz="5600"/>
            </a:pPr>
            <a:r>
              <a:t>Regulatory Compliance</a:t>
            </a:r>
          </a:p>
          <a:p>
            <a:pPr marL="695959" lvl="1" indent="-657859">
              <a:lnSpc>
                <a:spcPct val="120000"/>
              </a:lnSpc>
              <a:spcBef>
                <a:spcPts val="4900"/>
              </a:spcBef>
              <a:defRPr sz="5600"/>
            </a:pPr>
            <a:r>
              <a:t>Risk management via CI/CD supply chain monitoring</a:t>
            </a:r>
          </a:p>
          <a:p>
            <a:pPr marL="695959" lvl="1" indent="-657859">
              <a:lnSpc>
                <a:spcPct val="120000"/>
              </a:lnSpc>
              <a:spcBef>
                <a:spcPts val="4900"/>
              </a:spcBef>
              <a:defRPr sz="5600"/>
            </a:pPr>
            <a:r>
              <a:t>Customer Assurance</a:t>
            </a:r>
          </a:p>
        </p:txBody>
      </p:sp>
      <p:sp>
        <p:nvSpPr>
          <p:cNvPr id="255" name="Software Composition Analysis ·  www.linkedin.com/in/ealvarez  ·   Wednesday, May 22, 2024"/>
          <p:cNvSpPr txBox="1"/>
          <p:nvPr/>
        </p:nvSpPr>
        <p:spPr>
          <a:xfrm>
            <a:off x="3955020" y="13019366"/>
            <a:ext cx="17154827" cy="5622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3000" b="1"/>
            </a:lvl1pPr>
          </a:lstStyle>
          <a:p>
            <a:r>
              <a:t>Software Composition Analysis ·  www.linkedin.com/in/ealvarez  ·   Wednesday, May 22,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54">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5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25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25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25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25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1" build="p" bldLvl="5"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IDE Integration…"/>
          <p:cNvSpPr txBox="1">
            <a:spLocks noGrp="1"/>
          </p:cNvSpPr>
          <p:nvPr>
            <p:ph type="body" sz="quarter" idx="1"/>
          </p:nvPr>
        </p:nvSpPr>
        <p:spPr>
          <a:xfrm>
            <a:off x="7577008" y="6827395"/>
            <a:ext cx="2164392" cy="1052730"/>
          </a:xfrm>
          <a:prstGeom prst="rect">
            <a:avLst/>
          </a:prstGeom>
        </p:spPr>
        <p:txBody>
          <a:bodyPr anchor="t">
            <a:noAutofit/>
          </a:bodyPr>
          <a:lstStyle/>
          <a:p>
            <a:pPr marL="215900" lvl="1" indent="-152400">
              <a:spcBef>
                <a:spcPts val="0"/>
              </a:spcBef>
              <a:buClr>
                <a:srgbClr val="FFFFFF"/>
              </a:buClr>
              <a:buSzPct val="126000"/>
              <a:defRPr sz="2000"/>
            </a:pPr>
            <a:r>
              <a:t>IDE Integration</a:t>
            </a:r>
          </a:p>
          <a:p>
            <a:pPr marL="215900" lvl="1" indent="-152400">
              <a:spcBef>
                <a:spcPts val="0"/>
              </a:spcBef>
              <a:buClr>
                <a:srgbClr val="FFFFFF"/>
              </a:buClr>
              <a:buSzPct val="126000"/>
              <a:defRPr sz="2000"/>
            </a:pPr>
            <a:r>
              <a:t>Static analysis and </a:t>
            </a:r>
            <a:r>
              <a:rPr b="1">
                <a:solidFill>
                  <a:srgbClr val="FFFC79"/>
                </a:solidFill>
              </a:rPr>
              <a:t>SCA</a:t>
            </a:r>
          </a:p>
        </p:txBody>
      </p:sp>
      <p:sp>
        <p:nvSpPr>
          <p:cNvPr id="260" name="Where is SCA in Build PIPELINE"/>
          <p:cNvSpPr txBox="1">
            <a:spLocks noGrp="1"/>
          </p:cNvSpPr>
          <p:nvPr>
            <p:ph type="title"/>
          </p:nvPr>
        </p:nvSpPr>
        <p:spPr>
          <a:xfrm>
            <a:off x="3976687" y="857250"/>
            <a:ext cx="16430626" cy="1488298"/>
          </a:xfrm>
          <a:prstGeom prst="rect">
            <a:avLst/>
          </a:prstGeom>
        </p:spPr>
        <p:txBody>
          <a:bodyPr/>
          <a:lstStyle>
            <a:lvl1pPr algn="ctr">
              <a:defRPr sz="5600" b="1" spc="896">
                <a:solidFill>
                  <a:schemeClr val="accent2">
                    <a:satOff val="44164"/>
                    <a:lumOff val="14231"/>
                  </a:schemeClr>
                </a:solidFill>
              </a:defRPr>
            </a:lvl1pPr>
          </a:lstStyle>
          <a:p>
            <a:r>
              <a:t>Where is SCA in Build PIPELINE</a:t>
            </a:r>
          </a:p>
        </p:txBody>
      </p:sp>
      <p:sp>
        <p:nvSpPr>
          <p:cNvPr id="261" name="Slide Number"/>
          <p:cNvSpPr txBox="1">
            <a:spLocks noGrp="1"/>
          </p:cNvSpPr>
          <p:nvPr>
            <p:ph type="sldNum" sz="quarter" idx="4294967295"/>
          </p:nvPr>
        </p:nvSpPr>
        <p:spPr>
          <a:xfrm>
            <a:off x="3318216" y="13019484"/>
            <a:ext cx="494606" cy="48850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defRPr>
            </a:lvl1pPr>
          </a:lstStyle>
          <a:p>
            <a:fld id="{86CB4B4D-7CA3-9044-876B-883B54F8677D}" type="slidenum">
              <a:t>19</a:t>
            </a:fld>
            <a:endParaRPr/>
          </a:p>
        </p:txBody>
      </p:sp>
      <p:sp>
        <p:nvSpPr>
          <p:cNvPr id="262" name="Source: https://vulcan.io/blog/ci-cd-security-5-best-practices/"/>
          <p:cNvSpPr txBox="1"/>
          <p:nvPr/>
        </p:nvSpPr>
        <p:spPr>
          <a:xfrm>
            <a:off x="7988389" y="11792024"/>
            <a:ext cx="9378361" cy="5622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b="1"/>
            </a:pPr>
            <a:r>
              <a:rPr b="0"/>
              <a:t>   </a:t>
            </a:r>
            <a:r>
              <a:rPr sz="2500" b="0" i="1"/>
              <a:t>Source: https://vulcan.io/blog/ci-cd-security-5-best-practices/</a:t>
            </a:r>
          </a:p>
        </p:txBody>
      </p:sp>
      <p:sp>
        <p:nvSpPr>
          <p:cNvPr id="263" name="Line"/>
          <p:cNvSpPr/>
          <p:nvPr/>
        </p:nvSpPr>
        <p:spPr>
          <a:xfrm flipV="1">
            <a:off x="5689105" y="5970633"/>
            <a:ext cx="1" cy="1952533"/>
          </a:xfrm>
          <a:prstGeom prst="line">
            <a:avLst/>
          </a:prstGeom>
          <a:ln w="38100">
            <a:solidFill>
              <a:srgbClr val="FFFFFF"/>
            </a:solidFill>
            <a:miter lim="400000"/>
          </a:ln>
        </p:spPr>
        <p:txBody>
          <a:bodyPr lIns="71437" tIns="71437" rIns="71437" bIns="71437" anchor="ctr"/>
          <a:lstStyle/>
          <a:p>
            <a:pPr>
              <a:defRPr sz="3200" b="1" cap="all" spc="512">
                <a:solidFill>
                  <a:schemeClr val="accent2">
                    <a:satOff val="44164"/>
                    <a:lumOff val="14231"/>
                  </a:schemeClr>
                </a:solidFill>
              </a:defRPr>
            </a:pPr>
            <a:endParaRPr/>
          </a:p>
        </p:txBody>
      </p:sp>
      <p:sp>
        <p:nvSpPr>
          <p:cNvPr id="264" name="Line"/>
          <p:cNvSpPr/>
          <p:nvPr/>
        </p:nvSpPr>
        <p:spPr>
          <a:xfrm flipV="1">
            <a:off x="7619504" y="5970634"/>
            <a:ext cx="1" cy="3908332"/>
          </a:xfrm>
          <a:prstGeom prst="line">
            <a:avLst/>
          </a:prstGeom>
          <a:ln w="38100">
            <a:solidFill>
              <a:srgbClr val="FFFFFF"/>
            </a:solidFill>
            <a:miter lim="400000"/>
          </a:ln>
        </p:spPr>
        <p:txBody>
          <a:bodyPr lIns="71437" tIns="71437" rIns="71437" bIns="71437" anchor="ctr"/>
          <a:lstStyle/>
          <a:p>
            <a:pPr>
              <a:defRPr sz="3200" b="1" cap="all" spc="512">
                <a:solidFill>
                  <a:schemeClr val="accent2">
                    <a:satOff val="44164"/>
                    <a:lumOff val="14231"/>
                  </a:schemeClr>
                </a:solidFill>
              </a:defRPr>
            </a:pPr>
            <a:endParaRPr/>
          </a:p>
        </p:txBody>
      </p:sp>
      <p:sp>
        <p:nvSpPr>
          <p:cNvPr id="265" name="Line"/>
          <p:cNvSpPr/>
          <p:nvPr/>
        </p:nvSpPr>
        <p:spPr>
          <a:xfrm flipV="1">
            <a:off x="9689604" y="5970634"/>
            <a:ext cx="1" cy="3324132"/>
          </a:xfrm>
          <a:prstGeom prst="line">
            <a:avLst/>
          </a:prstGeom>
          <a:ln w="38100">
            <a:solidFill>
              <a:srgbClr val="FFFFFF"/>
            </a:solidFill>
            <a:miter lim="400000"/>
          </a:ln>
        </p:spPr>
        <p:txBody>
          <a:bodyPr lIns="71437" tIns="71437" rIns="71437" bIns="71437" anchor="ctr"/>
          <a:lstStyle/>
          <a:p>
            <a:pPr>
              <a:defRPr sz="3200" b="1" cap="all" spc="512">
                <a:solidFill>
                  <a:schemeClr val="accent2">
                    <a:satOff val="44164"/>
                    <a:lumOff val="14231"/>
                  </a:schemeClr>
                </a:solidFill>
              </a:defRPr>
            </a:pPr>
            <a:endParaRPr/>
          </a:p>
        </p:txBody>
      </p:sp>
      <p:sp>
        <p:nvSpPr>
          <p:cNvPr id="266" name="Line"/>
          <p:cNvSpPr/>
          <p:nvPr/>
        </p:nvSpPr>
        <p:spPr>
          <a:xfrm flipV="1">
            <a:off x="11810504" y="5970634"/>
            <a:ext cx="1" cy="2892332"/>
          </a:xfrm>
          <a:prstGeom prst="line">
            <a:avLst/>
          </a:prstGeom>
          <a:ln w="38100">
            <a:solidFill>
              <a:srgbClr val="FFFFFF"/>
            </a:solidFill>
            <a:miter lim="400000"/>
          </a:ln>
        </p:spPr>
        <p:txBody>
          <a:bodyPr lIns="71437" tIns="71437" rIns="71437" bIns="71437" anchor="ctr"/>
          <a:lstStyle/>
          <a:p>
            <a:pPr>
              <a:defRPr sz="3200" b="1" cap="all" spc="512">
                <a:solidFill>
                  <a:schemeClr val="accent2">
                    <a:satOff val="44164"/>
                    <a:lumOff val="14231"/>
                  </a:schemeClr>
                </a:solidFill>
              </a:defRPr>
            </a:pPr>
            <a:endParaRPr/>
          </a:p>
        </p:txBody>
      </p:sp>
      <p:sp>
        <p:nvSpPr>
          <p:cNvPr id="267" name="Line"/>
          <p:cNvSpPr/>
          <p:nvPr/>
        </p:nvSpPr>
        <p:spPr>
          <a:xfrm flipV="1">
            <a:off x="13829804" y="5970634"/>
            <a:ext cx="1" cy="2511332"/>
          </a:xfrm>
          <a:prstGeom prst="line">
            <a:avLst/>
          </a:prstGeom>
          <a:ln w="38100">
            <a:solidFill>
              <a:srgbClr val="FFFFFF"/>
            </a:solidFill>
            <a:miter lim="400000"/>
          </a:ln>
        </p:spPr>
        <p:txBody>
          <a:bodyPr lIns="71437" tIns="71437" rIns="71437" bIns="71437" anchor="ctr"/>
          <a:lstStyle/>
          <a:p>
            <a:pPr>
              <a:defRPr sz="3200" b="1" cap="all" spc="512">
                <a:solidFill>
                  <a:schemeClr val="accent2">
                    <a:satOff val="44164"/>
                    <a:lumOff val="14231"/>
                  </a:schemeClr>
                </a:solidFill>
              </a:defRPr>
            </a:pPr>
            <a:endParaRPr/>
          </a:p>
        </p:txBody>
      </p:sp>
      <p:sp>
        <p:nvSpPr>
          <p:cNvPr id="268" name="Line"/>
          <p:cNvSpPr/>
          <p:nvPr/>
        </p:nvSpPr>
        <p:spPr>
          <a:xfrm flipV="1">
            <a:off x="15734805" y="5970634"/>
            <a:ext cx="1" cy="2473232"/>
          </a:xfrm>
          <a:prstGeom prst="line">
            <a:avLst/>
          </a:prstGeom>
          <a:ln w="38100">
            <a:solidFill>
              <a:srgbClr val="FFFFFF"/>
            </a:solidFill>
            <a:miter lim="400000"/>
          </a:ln>
        </p:spPr>
        <p:txBody>
          <a:bodyPr lIns="71437" tIns="71437" rIns="71437" bIns="71437" anchor="ctr"/>
          <a:lstStyle/>
          <a:p>
            <a:pPr>
              <a:defRPr sz="3200" b="1" cap="all" spc="512">
                <a:solidFill>
                  <a:schemeClr val="accent2">
                    <a:satOff val="44164"/>
                    <a:lumOff val="14231"/>
                  </a:schemeClr>
                </a:solidFill>
              </a:defRPr>
            </a:pPr>
            <a:endParaRPr/>
          </a:p>
        </p:txBody>
      </p:sp>
      <p:sp>
        <p:nvSpPr>
          <p:cNvPr id="269" name="Line"/>
          <p:cNvSpPr/>
          <p:nvPr/>
        </p:nvSpPr>
        <p:spPr>
          <a:xfrm flipV="1">
            <a:off x="17792203" y="5970634"/>
            <a:ext cx="1" cy="1990632"/>
          </a:xfrm>
          <a:prstGeom prst="line">
            <a:avLst/>
          </a:prstGeom>
          <a:ln w="38100">
            <a:solidFill>
              <a:srgbClr val="FFFFFF"/>
            </a:solidFill>
            <a:miter lim="400000"/>
          </a:ln>
        </p:spPr>
        <p:txBody>
          <a:bodyPr lIns="71437" tIns="71437" rIns="71437" bIns="71437" anchor="ctr"/>
          <a:lstStyle/>
          <a:p>
            <a:pPr>
              <a:defRPr sz="3200" b="1" cap="all" spc="512">
                <a:solidFill>
                  <a:schemeClr val="accent2">
                    <a:satOff val="44164"/>
                    <a:lumOff val="14231"/>
                  </a:schemeClr>
                </a:solidFill>
              </a:defRPr>
            </a:pPr>
            <a:endParaRPr/>
          </a:p>
        </p:txBody>
      </p:sp>
      <p:pic>
        <p:nvPicPr>
          <p:cNvPr id="270" name="Cogs-in-circle-65x65.png" descr="Cogs-in-circle-65x65.png"/>
          <p:cNvPicPr>
            <a:picLocks noChangeAspect="1"/>
          </p:cNvPicPr>
          <p:nvPr/>
        </p:nvPicPr>
        <p:blipFill>
          <a:blip r:embed="rId2"/>
          <a:stretch>
            <a:fillRect/>
          </a:stretch>
        </p:blipFill>
        <p:spPr>
          <a:xfrm>
            <a:off x="11404104" y="6035528"/>
            <a:ext cx="825501" cy="825501"/>
          </a:xfrm>
          <a:prstGeom prst="rect">
            <a:avLst/>
          </a:prstGeom>
          <a:ln w="25400">
            <a:miter lim="400000"/>
          </a:ln>
        </p:spPr>
      </p:pic>
      <p:pic>
        <p:nvPicPr>
          <p:cNvPr id="271" name="Cogs-with-person-in-circle-65x65.png" descr="Cogs-with-person-in-circle-65x65.png"/>
          <p:cNvPicPr>
            <a:picLocks noChangeAspect="1"/>
          </p:cNvPicPr>
          <p:nvPr/>
        </p:nvPicPr>
        <p:blipFill>
          <a:blip r:embed="rId3"/>
          <a:stretch>
            <a:fillRect/>
          </a:stretch>
        </p:blipFill>
        <p:spPr>
          <a:xfrm>
            <a:off x="17392153" y="6035528"/>
            <a:ext cx="825501" cy="825501"/>
          </a:xfrm>
          <a:prstGeom prst="rect">
            <a:avLst/>
          </a:prstGeom>
          <a:ln w="25400">
            <a:miter lim="400000"/>
          </a:ln>
        </p:spPr>
      </p:pic>
      <p:pic>
        <p:nvPicPr>
          <p:cNvPr id="272" name="Cogs-with-person-in-circle-65x65.png" descr="Cogs-with-person-in-circle-65x65.png"/>
          <p:cNvPicPr>
            <a:picLocks noChangeAspect="1"/>
          </p:cNvPicPr>
          <p:nvPr/>
        </p:nvPicPr>
        <p:blipFill>
          <a:blip r:embed="rId3"/>
          <a:stretch>
            <a:fillRect/>
          </a:stretch>
        </p:blipFill>
        <p:spPr>
          <a:xfrm>
            <a:off x="15322053" y="6035528"/>
            <a:ext cx="825501" cy="825501"/>
          </a:xfrm>
          <a:prstGeom prst="rect">
            <a:avLst/>
          </a:prstGeom>
          <a:ln w="25400">
            <a:miter lim="400000"/>
          </a:ln>
        </p:spPr>
      </p:pic>
      <p:pic>
        <p:nvPicPr>
          <p:cNvPr id="273" name="Cogs-with-person-in-circle-65x65.png" descr="Cogs-with-person-in-circle-65x65.png"/>
          <p:cNvPicPr>
            <a:picLocks noChangeAspect="1"/>
          </p:cNvPicPr>
          <p:nvPr/>
        </p:nvPicPr>
        <p:blipFill>
          <a:blip r:embed="rId3"/>
          <a:stretch>
            <a:fillRect/>
          </a:stretch>
        </p:blipFill>
        <p:spPr>
          <a:xfrm>
            <a:off x="13439278" y="6035528"/>
            <a:ext cx="825501" cy="825501"/>
          </a:xfrm>
          <a:prstGeom prst="rect">
            <a:avLst/>
          </a:prstGeom>
          <a:ln w="25400">
            <a:miter lim="400000"/>
          </a:ln>
        </p:spPr>
      </p:pic>
      <p:pic>
        <p:nvPicPr>
          <p:cNvPr id="274" name="Cogs-with-person-in-circle-65x65.png" descr="Cogs-with-person-in-circle-65x65.png"/>
          <p:cNvPicPr>
            <a:picLocks noChangeAspect="1"/>
          </p:cNvPicPr>
          <p:nvPr/>
        </p:nvPicPr>
        <p:blipFill>
          <a:blip r:embed="rId3"/>
          <a:stretch>
            <a:fillRect/>
          </a:stretch>
        </p:blipFill>
        <p:spPr>
          <a:xfrm>
            <a:off x="11391404" y="7922135"/>
            <a:ext cx="825501" cy="825501"/>
          </a:xfrm>
          <a:prstGeom prst="rect">
            <a:avLst/>
          </a:prstGeom>
          <a:ln w="25400">
            <a:miter lim="400000"/>
          </a:ln>
        </p:spPr>
      </p:pic>
      <p:pic>
        <p:nvPicPr>
          <p:cNvPr id="275" name="Cogs-with-person-in-circle-65x65.png" descr="Cogs-with-person-in-circle-65x65.png"/>
          <p:cNvPicPr>
            <a:picLocks noChangeAspect="1"/>
          </p:cNvPicPr>
          <p:nvPr/>
        </p:nvPicPr>
        <p:blipFill>
          <a:blip r:embed="rId3"/>
          <a:stretch>
            <a:fillRect/>
          </a:stretch>
        </p:blipFill>
        <p:spPr>
          <a:xfrm>
            <a:off x="9289554" y="7410450"/>
            <a:ext cx="825501" cy="825500"/>
          </a:xfrm>
          <a:prstGeom prst="rect">
            <a:avLst/>
          </a:prstGeom>
          <a:ln w="25400">
            <a:miter lim="400000"/>
          </a:ln>
        </p:spPr>
      </p:pic>
      <p:pic>
        <p:nvPicPr>
          <p:cNvPr id="276" name="Cogs-with-person-in-circle-65x65.png" descr="Cogs-with-person-in-circle-65x65.png"/>
          <p:cNvPicPr>
            <a:picLocks noChangeAspect="1"/>
          </p:cNvPicPr>
          <p:nvPr/>
        </p:nvPicPr>
        <p:blipFill>
          <a:blip r:embed="rId3"/>
          <a:stretch>
            <a:fillRect/>
          </a:stretch>
        </p:blipFill>
        <p:spPr>
          <a:xfrm>
            <a:off x="7206754" y="8576222"/>
            <a:ext cx="825501" cy="825501"/>
          </a:xfrm>
          <a:prstGeom prst="rect">
            <a:avLst/>
          </a:prstGeom>
          <a:ln w="25400">
            <a:miter lim="400000"/>
          </a:ln>
        </p:spPr>
      </p:pic>
      <p:pic>
        <p:nvPicPr>
          <p:cNvPr id="277" name="Cogs-with-person-in-circle-65x65.png" descr="Cogs-with-person-in-circle-65x65.png"/>
          <p:cNvPicPr>
            <a:picLocks noChangeAspect="1"/>
          </p:cNvPicPr>
          <p:nvPr/>
        </p:nvPicPr>
        <p:blipFill>
          <a:blip r:embed="rId3"/>
          <a:stretch>
            <a:fillRect/>
          </a:stretch>
        </p:blipFill>
        <p:spPr>
          <a:xfrm>
            <a:off x="5279529" y="6035528"/>
            <a:ext cx="825501" cy="825501"/>
          </a:xfrm>
          <a:prstGeom prst="rect">
            <a:avLst/>
          </a:prstGeom>
          <a:ln w="25400">
            <a:miter lim="400000"/>
          </a:ln>
        </p:spPr>
      </p:pic>
      <p:pic>
        <p:nvPicPr>
          <p:cNvPr id="278" name="Cogs-in-circle-65x65.png" descr="Cogs-in-circle-65x65.png"/>
          <p:cNvPicPr>
            <a:picLocks noChangeAspect="1"/>
          </p:cNvPicPr>
          <p:nvPr/>
        </p:nvPicPr>
        <p:blipFill>
          <a:blip r:embed="rId2"/>
          <a:stretch>
            <a:fillRect/>
          </a:stretch>
        </p:blipFill>
        <p:spPr>
          <a:xfrm>
            <a:off x="9270504" y="6035528"/>
            <a:ext cx="825501" cy="825501"/>
          </a:xfrm>
          <a:prstGeom prst="rect">
            <a:avLst/>
          </a:prstGeom>
          <a:ln w="25400">
            <a:miter lim="400000"/>
          </a:ln>
        </p:spPr>
      </p:pic>
      <p:pic>
        <p:nvPicPr>
          <p:cNvPr id="279" name="Cogs-in-circle-65x65.png" descr="Cogs-in-circle-65x65.png"/>
          <p:cNvPicPr>
            <a:picLocks noChangeAspect="1"/>
          </p:cNvPicPr>
          <p:nvPr/>
        </p:nvPicPr>
        <p:blipFill>
          <a:blip r:embed="rId2"/>
          <a:stretch>
            <a:fillRect/>
          </a:stretch>
        </p:blipFill>
        <p:spPr>
          <a:xfrm>
            <a:off x="7209928" y="6035528"/>
            <a:ext cx="825501" cy="825501"/>
          </a:xfrm>
          <a:prstGeom prst="rect">
            <a:avLst/>
          </a:prstGeom>
          <a:ln w="25400">
            <a:miter lim="400000"/>
          </a:ln>
        </p:spPr>
      </p:pic>
      <p:sp>
        <p:nvSpPr>
          <p:cNvPr id="280" name="Parallelogram"/>
          <p:cNvSpPr/>
          <p:nvPr/>
        </p:nvSpPr>
        <p:spPr>
          <a:xfrm>
            <a:off x="5566358" y="4800600"/>
            <a:ext cx="2462221" cy="1168401"/>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186F52"/>
          </a:solidFill>
          <a:ln w="12700">
            <a:miter lim="400000"/>
          </a:ln>
        </p:spPr>
        <p:txBody>
          <a:bodyPr lIns="71437" tIns="71437" rIns="71437" bIns="71437" anchor="ctr"/>
          <a:lstStyle/>
          <a:p>
            <a:pPr>
              <a:defRPr sz="3200" b="1" cap="all" spc="512"/>
            </a:pPr>
            <a:endParaRPr/>
          </a:p>
        </p:txBody>
      </p:sp>
      <p:sp>
        <p:nvSpPr>
          <p:cNvPr id="281" name="Rectangle"/>
          <p:cNvSpPr/>
          <p:nvPr/>
        </p:nvSpPr>
        <p:spPr>
          <a:xfrm>
            <a:off x="5400492" y="4800600"/>
            <a:ext cx="1270001" cy="1168400"/>
          </a:xfrm>
          <a:prstGeom prst="rect">
            <a:avLst/>
          </a:prstGeom>
          <a:solidFill>
            <a:srgbClr val="186F52"/>
          </a:solidFill>
          <a:ln w="12700">
            <a:miter lim="400000"/>
          </a:ln>
        </p:spPr>
        <p:txBody>
          <a:bodyPr lIns="71437" tIns="71437" rIns="71437" bIns="71437" anchor="ctr"/>
          <a:lstStyle/>
          <a:p>
            <a:pPr>
              <a:defRPr sz="3200" b="1" cap="all" spc="512"/>
            </a:pPr>
            <a:endParaRPr/>
          </a:p>
        </p:txBody>
      </p:sp>
      <p:sp>
        <p:nvSpPr>
          <p:cNvPr id="282" name="Shape"/>
          <p:cNvSpPr/>
          <p:nvPr/>
        </p:nvSpPr>
        <p:spPr>
          <a:xfrm>
            <a:off x="7458658" y="4800600"/>
            <a:ext cx="2614621" cy="1168400"/>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26AB70"/>
          </a:solidFill>
          <a:ln w="12700">
            <a:miter lim="400000"/>
          </a:ln>
        </p:spPr>
        <p:txBody>
          <a:bodyPr lIns="71437" tIns="71437" rIns="71437" bIns="71437" anchor="ctr"/>
          <a:lstStyle/>
          <a:p>
            <a:pPr>
              <a:defRPr sz="3200" b="1" cap="all" spc="512"/>
            </a:pPr>
            <a:endParaRPr/>
          </a:p>
        </p:txBody>
      </p:sp>
      <p:sp>
        <p:nvSpPr>
          <p:cNvPr id="283" name="Shape"/>
          <p:cNvSpPr/>
          <p:nvPr/>
        </p:nvSpPr>
        <p:spPr>
          <a:xfrm>
            <a:off x="9503358" y="4800600"/>
            <a:ext cx="2513021" cy="1168400"/>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36E199"/>
          </a:solidFill>
          <a:ln w="12700">
            <a:miter lim="400000"/>
          </a:ln>
        </p:spPr>
        <p:txBody>
          <a:bodyPr lIns="71437" tIns="71437" rIns="71437" bIns="71437" anchor="ctr"/>
          <a:lstStyle/>
          <a:p>
            <a:pPr>
              <a:defRPr sz="3200" b="1" cap="all" spc="512"/>
            </a:pPr>
            <a:endParaRPr/>
          </a:p>
        </p:txBody>
      </p:sp>
      <p:sp>
        <p:nvSpPr>
          <p:cNvPr id="284" name="Shape"/>
          <p:cNvSpPr/>
          <p:nvPr/>
        </p:nvSpPr>
        <p:spPr>
          <a:xfrm>
            <a:off x="11471858" y="4800600"/>
            <a:ext cx="2513021" cy="1168400"/>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56E8AE"/>
          </a:solidFill>
          <a:ln w="12700">
            <a:miter lim="400000"/>
          </a:ln>
        </p:spPr>
        <p:txBody>
          <a:bodyPr lIns="71437" tIns="71437" rIns="71437" bIns="71437" anchor="ctr"/>
          <a:lstStyle/>
          <a:p>
            <a:pPr>
              <a:defRPr sz="3200" b="1" cap="all" spc="512"/>
            </a:pPr>
            <a:endParaRPr/>
          </a:p>
        </p:txBody>
      </p:sp>
      <p:sp>
        <p:nvSpPr>
          <p:cNvPr id="285" name="Shape"/>
          <p:cNvSpPr/>
          <p:nvPr/>
        </p:nvSpPr>
        <p:spPr>
          <a:xfrm>
            <a:off x="13440357" y="4800600"/>
            <a:ext cx="2513021" cy="1168400"/>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80EEC2"/>
          </a:solidFill>
          <a:ln w="12700">
            <a:miter lim="400000"/>
          </a:ln>
        </p:spPr>
        <p:txBody>
          <a:bodyPr lIns="71437" tIns="71437" rIns="71437" bIns="71437" anchor="ctr"/>
          <a:lstStyle/>
          <a:p>
            <a:pPr>
              <a:defRPr sz="3200" b="1" cap="all" spc="512"/>
            </a:pPr>
            <a:endParaRPr/>
          </a:p>
        </p:txBody>
      </p:sp>
      <p:sp>
        <p:nvSpPr>
          <p:cNvPr id="286" name="Shape"/>
          <p:cNvSpPr/>
          <p:nvPr/>
        </p:nvSpPr>
        <p:spPr>
          <a:xfrm>
            <a:off x="15408857" y="4800600"/>
            <a:ext cx="2513021" cy="1168400"/>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ABF2D6"/>
          </a:solidFill>
          <a:ln w="12700">
            <a:miter lim="400000"/>
          </a:ln>
        </p:spPr>
        <p:txBody>
          <a:bodyPr lIns="71437" tIns="71437" rIns="71437" bIns="71437" anchor="ctr"/>
          <a:lstStyle/>
          <a:p>
            <a:pPr>
              <a:defRPr sz="3200" b="1" cap="all" spc="512"/>
            </a:pPr>
            <a:endParaRPr/>
          </a:p>
        </p:txBody>
      </p:sp>
      <p:sp>
        <p:nvSpPr>
          <p:cNvPr id="287" name="Shape"/>
          <p:cNvSpPr/>
          <p:nvPr/>
        </p:nvSpPr>
        <p:spPr>
          <a:xfrm>
            <a:off x="17326557" y="4800600"/>
            <a:ext cx="2754321" cy="1168400"/>
          </a:xfrm>
          <a:custGeom>
            <a:avLst/>
            <a:gdLst/>
            <a:ahLst/>
            <a:cxnLst>
              <a:cxn ang="0">
                <a:pos x="wd2" y="hd2"/>
              </a:cxn>
              <a:cxn ang="5400000">
                <a:pos x="wd2" y="hd2"/>
              </a:cxn>
              <a:cxn ang="10800000">
                <a:pos x="wd2" y="hd2"/>
              </a:cxn>
              <a:cxn ang="16200000">
                <a:pos x="wd2" y="hd2"/>
              </a:cxn>
            </a:cxnLst>
            <a:rect l="0" t="0" r="r" b="b"/>
            <a:pathLst>
              <a:path w="21600" h="21600" extrusionOk="0">
                <a:moveTo>
                  <a:pt x="4639" y="0"/>
                </a:moveTo>
                <a:lnTo>
                  <a:pt x="0" y="21600"/>
                </a:lnTo>
                <a:lnTo>
                  <a:pt x="16961" y="21600"/>
                </a:lnTo>
                <a:lnTo>
                  <a:pt x="21600" y="0"/>
                </a:lnTo>
                <a:lnTo>
                  <a:pt x="4639" y="0"/>
                </a:lnTo>
                <a:close/>
              </a:path>
            </a:pathLst>
          </a:custGeom>
          <a:solidFill>
            <a:srgbClr val="D6FBE9"/>
          </a:solidFill>
          <a:ln w="12700">
            <a:miter lim="400000"/>
          </a:ln>
        </p:spPr>
        <p:txBody>
          <a:bodyPr lIns="71437" tIns="71437" rIns="71437" bIns="71437" anchor="ctr"/>
          <a:lstStyle/>
          <a:p>
            <a:pPr>
              <a:defRPr sz="3200" b="1" cap="all" spc="512"/>
            </a:pPr>
            <a:endParaRPr/>
          </a:p>
        </p:txBody>
      </p:sp>
      <p:sp>
        <p:nvSpPr>
          <p:cNvPr id="288" name="Deploy"/>
          <p:cNvSpPr txBox="1"/>
          <p:nvPr/>
        </p:nvSpPr>
        <p:spPr>
          <a:xfrm>
            <a:off x="16079480" y="5140548"/>
            <a:ext cx="1171774" cy="4885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2400" b="1">
                <a:solidFill>
                  <a:srgbClr val="000000"/>
                </a:solidFill>
              </a:defRPr>
            </a:lvl1pPr>
          </a:lstStyle>
          <a:p>
            <a:r>
              <a:t>Deploy</a:t>
            </a:r>
          </a:p>
        </p:txBody>
      </p:sp>
      <p:sp>
        <p:nvSpPr>
          <p:cNvPr id="289" name="Pre-…"/>
          <p:cNvSpPr txBox="1"/>
          <p:nvPr/>
        </p:nvSpPr>
        <p:spPr>
          <a:xfrm>
            <a:off x="14102495" y="5014592"/>
            <a:ext cx="1206452" cy="7404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p>
            <a:pPr algn="l">
              <a:lnSpc>
                <a:spcPct val="70000"/>
              </a:lnSpc>
              <a:defRPr sz="2400" b="1">
                <a:solidFill>
                  <a:srgbClr val="4F4F4F"/>
                </a:solidFill>
              </a:defRPr>
            </a:pPr>
            <a:r>
              <a:t>Pre-</a:t>
            </a:r>
          </a:p>
          <a:p>
            <a:pPr algn="l">
              <a:lnSpc>
                <a:spcPct val="70000"/>
              </a:lnSpc>
              <a:defRPr sz="2400" b="1">
                <a:solidFill>
                  <a:srgbClr val="4F4F4F"/>
                </a:solidFill>
              </a:defRPr>
            </a:pPr>
            <a:r>
              <a:t>release</a:t>
            </a:r>
          </a:p>
        </p:txBody>
      </p:sp>
      <p:sp>
        <p:nvSpPr>
          <p:cNvPr id="290" name="Operate…"/>
          <p:cNvSpPr txBox="1"/>
          <p:nvPr/>
        </p:nvSpPr>
        <p:spPr>
          <a:xfrm>
            <a:off x="17884097" y="5042025"/>
            <a:ext cx="1594744" cy="7749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p>
            <a:pPr algn="l">
              <a:lnSpc>
                <a:spcPct val="80000"/>
              </a:lnSpc>
              <a:defRPr sz="2400" b="1">
                <a:solidFill>
                  <a:srgbClr val="000000"/>
                </a:solidFill>
              </a:defRPr>
            </a:pPr>
            <a:r>
              <a:t>Operate</a:t>
            </a:r>
          </a:p>
          <a:p>
            <a:pPr algn="l">
              <a:lnSpc>
                <a:spcPct val="80000"/>
              </a:lnSpc>
              <a:defRPr sz="2400" b="1">
                <a:solidFill>
                  <a:srgbClr val="000000"/>
                </a:solidFill>
              </a:defRPr>
            </a:pPr>
            <a:r>
              <a:t>&amp; monitor</a:t>
            </a:r>
          </a:p>
        </p:txBody>
      </p:sp>
      <p:sp>
        <p:nvSpPr>
          <p:cNvPr id="291" name="Test"/>
          <p:cNvSpPr txBox="1"/>
          <p:nvPr/>
        </p:nvSpPr>
        <p:spPr>
          <a:xfrm>
            <a:off x="12297734" y="5140548"/>
            <a:ext cx="759669" cy="4885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2400" b="1">
                <a:solidFill>
                  <a:srgbClr val="4F4F4F"/>
                </a:solidFill>
              </a:defRPr>
            </a:lvl1pPr>
          </a:lstStyle>
          <a:p>
            <a:r>
              <a:t>Test</a:t>
            </a:r>
          </a:p>
        </p:txBody>
      </p:sp>
      <p:sp>
        <p:nvSpPr>
          <p:cNvPr id="292" name="Build"/>
          <p:cNvSpPr txBox="1"/>
          <p:nvPr/>
        </p:nvSpPr>
        <p:spPr>
          <a:xfrm>
            <a:off x="10325899" y="5140548"/>
            <a:ext cx="917427" cy="4885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2400" b="1">
                <a:solidFill>
                  <a:srgbClr val="4F4F4F"/>
                </a:solidFill>
              </a:defRPr>
            </a:lvl1pPr>
          </a:lstStyle>
          <a:p>
            <a:r>
              <a:t>Build</a:t>
            </a:r>
          </a:p>
        </p:txBody>
      </p:sp>
      <p:sp>
        <p:nvSpPr>
          <p:cNvPr id="293" name="Code"/>
          <p:cNvSpPr txBox="1"/>
          <p:nvPr/>
        </p:nvSpPr>
        <p:spPr>
          <a:xfrm>
            <a:off x="8307180" y="5185262"/>
            <a:ext cx="917576" cy="4885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2400" b="1"/>
            </a:lvl1pPr>
          </a:lstStyle>
          <a:p>
            <a:r>
              <a:t>Code</a:t>
            </a:r>
          </a:p>
        </p:txBody>
      </p:sp>
      <p:sp>
        <p:nvSpPr>
          <p:cNvPr id="294" name="Plan"/>
          <p:cNvSpPr txBox="1"/>
          <p:nvPr/>
        </p:nvSpPr>
        <p:spPr>
          <a:xfrm>
            <a:off x="6296242" y="5140548"/>
            <a:ext cx="799258" cy="4885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2400" b="1"/>
            </a:lvl1pPr>
          </a:lstStyle>
          <a:p>
            <a:r>
              <a:t>Plan</a:t>
            </a:r>
          </a:p>
        </p:txBody>
      </p:sp>
      <p:sp>
        <p:nvSpPr>
          <p:cNvPr id="295" name="SAST and SCA"/>
          <p:cNvSpPr txBox="1"/>
          <p:nvPr/>
        </p:nvSpPr>
        <p:spPr>
          <a:xfrm>
            <a:off x="9643005" y="6858000"/>
            <a:ext cx="2164392" cy="8562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215900" lvl="1" indent="-152400" algn="l">
              <a:buClr>
                <a:srgbClr val="FFFFFF"/>
              </a:buClr>
              <a:buSzPct val="126000"/>
              <a:buChar char="•"/>
              <a:defRPr sz="2000"/>
            </a:pPr>
            <a:r>
              <a:t>SAST and </a:t>
            </a:r>
            <a:r>
              <a:rPr b="1">
                <a:solidFill>
                  <a:srgbClr val="FFFC79"/>
                </a:solidFill>
              </a:rPr>
              <a:t>SCA</a:t>
            </a:r>
          </a:p>
        </p:txBody>
      </p:sp>
      <p:sp>
        <p:nvSpPr>
          <p:cNvPr id="296" name="SCA Container scan"/>
          <p:cNvSpPr txBox="1"/>
          <p:nvPr/>
        </p:nvSpPr>
        <p:spPr>
          <a:xfrm>
            <a:off x="11741602" y="6858000"/>
            <a:ext cx="2164392" cy="8562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215900" lvl="1" indent="-152400" algn="l">
              <a:buClr>
                <a:srgbClr val="FFFFFF"/>
              </a:buClr>
              <a:buSzPct val="126000"/>
              <a:buChar char="•"/>
              <a:defRPr sz="2000"/>
            </a:pPr>
            <a:r>
              <a:rPr b="1">
                <a:solidFill>
                  <a:srgbClr val="FFFC79"/>
                </a:solidFill>
              </a:rPr>
              <a:t>SCA</a:t>
            </a:r>
            <a:r>
              <a:t> Container scan</a:t>
            </a:r>
          </a:p>
        </p:txBody>
      </p:sp>
      <p:sp>
        <p:nvSpPr>
          <p:cNvPr id="297" name="Application Security Pipeline"/>
          <p:cNvSpPr txBox="1"/>
          <p:nvPr/>
        </p:nvSpPr>
        <p:spPr>
          <a:xfrm>
            <a:off x="5308988" y="4055898"/>
            <a:ext cx="5756077" cy="5994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3200" b="1"/>
            </a:lvl1pPr>
          </a:lstStyle>
          <a:p>
            <a:r>
              <a:t>Application Security Pipeline</a:t>
            </a:r>
          </a:p>
        </p:txBody>
      </p:sp>
      <p:sp>
        <p:nvSpPr>
          <p:cNvPr id="298" name="Software Composition Analysis ·  www.linkedin.com/in/ealvarez  ·   Wednesday, May 22, 2024"/>
          <p:cNvSpPr txBox="1"/>
          <p:nvPr/>
        </p:nvSpPr>
        <p:spPr>
          <a:xfrm>
            <a:off x="3955020" y="13019366"/>
            <a:ext cx="17154827" cy="5622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3000" b="1"/>
            </a:lvl1pPr>
          </a:lstStyle>
          <a:p>
            <a:r>
              <a:t>Software Composition Analysis ·  www.linkedin.com/in/ealvarez  ·   Wednesday, May 22,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1" animBg="1" advAuto="0"/>
      <p:bldP spid="295" grpId="2" animBg="1" advAuto="0"/>
      <p:bldP spid="296" grpId="3"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Eugenio Alvarez"/>
          <p:cNvSpPr txBox="1">
            <a:spLocks noGrp="1"/>
          </p:cNvSpPr>
          <p:nvPr>
            <p:ph type="title"/>
          </p:nvPr>
        </p:nvSpPr>
        <p:spPr>
          <a:xfrm>
            <a:off x="3976687" y="558786"/>
            <a:ext cx="16430626" cy="1363551"/>
          </a:xfrm>
          <a:prstGeom prst="rect">
            <a:avLst/>
          </a:prstGeom>
        </p:spPr>
        <p:txBody>
          <a:bodyPr/>
          <a:lstStyle>
            <a:lvl1pPr algn="ctr">
              <a:defRPr b="1">
                <a:solidFill>
                  <a:schemeClr val="accent2">
                    <a:satOff val="44164"/>
                    <a:lumOff val="14231"/>
                  </a:schemeClr>
                </a:solidFill>
              </a:defRPr>
            </a:lvl1pPr>
          </a:lstStyle>
          <a:p>
            <a:r>
              <a:t>Eugenio Alvarez</a:t>
            </a:r>
          </a:p>
        </p:txBody>
      </p:sp>
      <p:sp>
        <p:nvSpPr>
          <p:cNvPr id="65" name="A South Florida software engineering professional. Experienced in organizational design, software design, construction, and deployment.  Extensive knowledge of Java. Proponent of Unit testing.  An advocate for Agile Software Engineering methods using Kan"/>
          <p:cNvSpPr txBox="1"/>
          <p:nvPr/>
        </p:nvSpPr>
        <p:spPr>
          <a:xfrm>
            <a:off x="2616200" y="7645400"/>
            <a:ext cx="19621500" cy="32669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spAutoFit/>
          </a:bodyPr>
          <a:lstStyle>
            <a:lvl1pPr algn="l" defTabSz="642937">
              <a:lnSpc>
                <a:spcPct val="120000"/>
              </a:lnSpc>
              <a:defRPr sz="4600"/>
            </a:lvl1pPr>
          </a:lstStyle>
          <a:p>
            <a:r>
              <a:t>A South Florida software engineering professional. Experienced in organizational design, software design, construction, and deployment.  Extensive knowledge of Java. Proponent of Unit testing.  An advocate for Agile Software Engineering methods using Kanban and Scrum.</a:t>
            </a:r>
          </a:p>
        </p:txBody>
      </p:sp>
      <p:sp>
        <p:nvSpPr>
          <p:cNvPr id="66" name="Slide Number"/>
          <p:cNvSpPr txBox="1">
            <a:spLocks noGrp="1"/>
          </p:cNvSpPr>
          <p:nvPr>
            <p:ph type="sldNum" sz="quarter" idx="4294967295"/>
          </p:nvPr>
        </p:nvSpPr>
        <p:spPr>
          <a:xfrm>
            <a:off x="3406591" y="13019484"/>
            <a:ext cx="325091" cy="48850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defRPr>
            </a:lvl1pPr>
          </a:lstStyle>
          <a:p>
            <a:fld id="{86CB4B4D-7CA3-9044-876B-883B54F8677D}" type="slidenum">
              <a:t>2</a:t>
            </a:fld>
            <a:endParaRPr/>
          </a:p>
        </p:txBody>
      </p:sp>
      <p:sp>
        <p:nvSpPr>
          <p:cNvPr id="67" name="www.linkedin.com/in/ealvarez">
            <a:hlinkClick r:id="rId3"/>
          </p:cNvPr>
          <p:cNvSpPr txBox="1"/>
          <p:nvPr/>
        </p:nvSpPr>
        <p:spPr>
          <a:xfrm>
            <a:off x="8755162" y="11490776"/>
            <a:ext cx="6873677" cy="759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4000">
                <a:hlinkClick r:id="rId3"/>
              </a:defRPr>
            </a:lvl1pPr>
          </a:lstStyle>
          <a:p>
            <a:r>
              <a:rPr dirty="0">
                <a:solidFill>
                  <a:schemeClr val="tx1"/>
                </a:solidFill>
                <a:hlinkClick r:id="rId3">
                  <a:extLst>
                    <a:ext uri="{A12FA001-AC4F-418D-AE19-62706E023703}">
                      <ahyp:hlinkClr xmlns:ahyp="http://schemas.microsoft.com/office/drawing/2018/hyperlinkcolor" val="tx"/>
                    </a:ext>
                  </a:extLst>
                </a:hlinkClick>
              </a:rPr>
              <a:t>www.linkedin.com/in/ealvarez</a:t>
            </a:r>
          </a:p>
        </p:txBody>
      </p:sp>
      <p:sp>
        <p:nvSpPr>
          <p:cNvPr id="68" name="Rectangle"/>
          <p:cNvSpPr/>
          <p:nvPr/>
        </p:nvSpPr>
        <p:spPr>
          <a:xfrm>
            <a:off x="20466888" y="1972189"/>
            <a:ext cx="1232298" cy="1143001"/>
          </a:xfrm>
          <a:prstGeom prst="rect">
            <a:avLst/>
          </a:prstGeom>
          <a:solidFill>
            <a:srgbClr val="FFFFFF"/>
          </a:solidFill>
          <a:ln w="12700">
            <a:miter lim="400000"/>
          </a:ln>
        </p:spPr>
        <p:txBody>
          <a:bodyPr lIns="71437" tIns="71437" rIns="71437" bIns="71437" anchor="ctr"/>
          <a:lstStyle/>
          <a:p>
            <a:pPr>
              <a:defRPr sz="3200" b="1" cap="all" spc="512">
                <a:solidFill>
                  <a:schemeClr val="accent2">
                    <a:satOff val="44164"/>
                    <a:lumOff val="14231"/>
                  </a:schemeClr>
                </a:solidFill>
              </a:defRPr>
            </a:pPr>
            <a:endParaRPr/>
          </a:p>
        </p:txBody>
      </p:sp>
      <p:pic>
        <p:nvPicPr>
          <p:cNvPr id="69" name="lku-colors-vertical-box-blackfont-transpbg_0_0_0.png" descr="lku-colors-vertical-box-blackfont-transpbg_0_0_0.png">
            <a:hlinkClick r:id="rId4"/>
          </p:cNvPr>
          <p:cNvPicPr>
            <a:picLocks noChangeAspect="1"/>
          </p:cNvPicPr>
          <p:nvPr/>
        </p:nvPicPr>
        <p:blipFill>
          <a:blip r:embed="rId5"/>
          <a:stretch>
            <a:fillRect/>
          </a:stretch>
        </p:blipFill>
        <p:spPr>
          <a:xfrm>
            <a:off x="20478041" y="1963960"/>
            <a:ext cx="1232298" cy="1133714"/>
          </a:xfrm>
          <a:prstGeom prst="rect">
            <a:avLst/>
          </a:prstGeom>
          <a:ln w="12700">
            <a:miter lim="400000"/>
          </a:ln>
        </p:spPr>
      </p:pic>
      <p:pic>
        <p:nvPicPr>
          <p:cNvPr id="70" name="SCR20146-Seals-Final-CSM.png" descr="SCR20146-Seals-Final-CSM.png">
            <a:hlinkClick r:id="rId6"/>
          </p:cNvPr>
          <p:cNvPicPr>
            <a:picLocks noChangeAspect="1"/>
          </p:cNvPicPr>
          <p:nvPr/>
        </p:nvPicPr>
        <p:blipFill>
          <a:blip r:embed="rId7"/>
          <a:stretch>
            <a:fillRect/>
          </a:stretch>
        </p:blipFill>
        <p:spPr>
          <a:xfrm>
            <a:off x="18859500" y="2997659"/>
            <a:ext cx="1592687" cy="1592687"/>
          </a:xfrm>
          <a:prstGeom prst="rect">
            <a:avLst/>
          </a:prstGeom>
          <a:ln w="12700">
            <a:miter lim="400000"/>
          </a:ln>
        </p:spPr>
      </p:pic>
      <p:pic>
        <p:nvPicPr>
          <p:cNvPr id="71" name="SCR20146-Seals-Final-CSPO.png" descr="SCR20146-Seals-Final-CSPO.png">
            <a:hlinkClick r:id="rId8"/>
          </p:cNvPr>
          <p:cNvPicPr>
            <a:picLocks noChangeAspect="1"/>
          </p:cNvPicPr>
          <p:nvPr/>
        </p:nvPicPr>
        <p:blipFill>
          <a:blip r:embed="rId9"/>
          <a:stretch>
            <a:fillRect/>
          </a:stretch>
        </p:blipFill>
        <p:spPr>
          <a:xfrm>
            <a:off x="20295756" y="3010359"/>
            <a:ext cx="1592687" cy="1592687"/>
          </a:xfrm>
          <a:prstGeom prst="rect">
            <a:avLst/>
          </a:prstGeom>
          <a:ln w="12700">
            <a:miter lim="400000"/>
          </a:ln>
        </p:spPr>
      </p:pic>
      <p:pic>
        <p:nvPicPr>
          <p:cNvPr id="72" name="InBug-60px-R.png" descr="InBug-60px-R.png">
            <a:hlinkClick r:id="rId10"/>
          </p:cNvPr>
          <p:cNvPicPr>
            <a:picLocks noChangeAspect="1"/>
          </p:cNvPicPr>
          <p:nvPr/>
        </p:nvPicPr>
        <p:blipFill>
          <a:blip r:embed="rId11"/>
          <a:stretch>
            <a:fillRect/>
          </a:stretch>
        </p:blipFill>
        <p:spPr>
          <a:xfrm>
            <a:off x="19146104" y="1982475"/>
            <a:ext cx="1297931" cy="1096843"/>
          </a:xfrm>
          <a:prstGeom prst="rect">
            <a:avLst/>
          </a:prstGeom>
          <a:ln w="12700">
            <a:miter lim="400000"/>
          </a:ln>
        </p:spPr>
      </p:pic>
      <p:pic>
        <p:nvPicPr>
          <p:cNvPr id="73" name="10801856_617842765005711_6029313432564090121_n-2.jpg" descr="10801856_617842765005711_6029313432564090121_n-2.jpg"/>
          <p:cNvPicPr>
            <a:picLocks noChangeAspect="1"/>
          </p:cNvPicPr>
          <p:nvPr/>
        </p:nvPicPr>
        <p:blipFill>
          <a:blip r:embed="rId12"/>
          <a:stretch>
            <a:fillRect/>
          </a:stretch>
        </p:blipFill>
        <p:spPr>
          <a:xfrm>
            <a:off x="15381637" y="1981480"/>
            <a:ext cx="3560041" cy="5092701"/>
          </a:xfrm>
          <a:prstGeom prst="rect">
            <a:avLst/>
          </a:prstGeom>
          <a:ln w="12700">
            <a:miter lim="400000"/>
          </a:ln>
        </p:spPr>
      </p:pic>
      <p:pic>
        <p:nvPicPr>
          <p:cNvPr id="74" name="AIPMM-CPM-102x102.png" descr="AIPMM-CPM-102x102.png">
            <a:hlinkClick r:id="rId13"/>
          </p:cNvPr>
          <p:cNvPicPr>
            <a:picLocks noChangeAspect="1"/>
          </p:cNvPicPr>
          <p:nvPr/>
        </p:nvPicPr>
        <p:blipFill>
          <a:blip r:embed="rId14"/>
          <a:stretch>
            <a:fillRect/>
          </a:stretch>
        </p:blipFill>
        <p:spPr>
          <a:xfrm>
            <a:off x="19033529" y="5888831"/>
            <a:ext cx="1295401" cy="1295401"/>
          </a:xfrm>
          <a:prstGeom prst="rect">
            <a:avLst/>
          </a:prstGeom>
          <a:ln w="25400">
            <a:miter lim="400000"/>
          </a:ln>
        </p:spPr>
      </p:pic>
      <p:pic>
        <p:nvPicPr>
          <p:cNvPr id="75" name="SAFe-Agilist-89x102.png" descr="SAFe-Agilist-89x102.png">
            <a:hlinkClick r:id="rId15"/>
          </p:cNvPr>
          <p:cNvPicPr>
            <a:picLocks noChangeAspect="1"/>
          </p:cNvPicPr>
          <p:nvPr/>
        </p:nvPicPr>
        <p:blipFill>
          <a:blip r:embed="rId16"/>
          <a:stretch>
            <a:fillRect/>
          </a:stretch>
        </p:blipFill>
        <p:spPr>
          <a:xfrm>
            <a:off x="19057435" y="4458890"/>
            <a:ext cx="1196789" cy="1371601"/>
          </a:xfrm>
          <a:prstGeom prst="rect">
            <a:avLst/>
          </a:prstGeom>
          <a:ln w="25400">
            <a:miter lim="400000"/>
          </a:ln>
        </p:spPr>
      </p:pic>
      <p:pic>
        <p:nvPicPr>
          <p:cNvPr id="76" name="AWS-ASS-RBG-92x102.png" descr="AWS-ASS-RBG-92x102.png">
            <a:hlinkClick r:id="rId17"/>
          </p:cNvPr>
          <p:cNvPicPr>
            <a:picLocks noChangeAspect="1"/>
          </p:cNvPicPr>
          <p:nvPr/>
        </p:nvPicPr>
        <p:blipFill>
          <a:blip r:embed="rId18"/>
          <a:stretch>
            <a:fillRect/>
          </a:stretch>
        </p:blipFill>
        <p:spPr>
          <a:xfrm>
            <a:off x="20486137" y="4496990"/>
            <a:ext cx="1168401" cy="1295401"/>
          </a:xfrm>
          <a:prstGeom prst="rect">
            <a:avLst/>
          </a:prstGeom>
          <a:ln w="25400">
            <a:miter lim="400000"/>
          </a:ln>
        </p:spPr>
      </p:pic>
      <p:pic>
        <p:nvPicPr>
          <p:cNvPr id="77" name="KCNA_badge-black-102x102.png" descr="KCNA_badge-black-102x102.png">
            <a:hlinkClick r:id="rId19"/>
          </p:cNvPr>
          <p:cNvPicPr>
            <a:picLocks noChangeAspect="1"/>
          </p:cNvPicPr>
          <p:nvPr/>
        </p:nvPicPr>
        <p:blipFill>
          <a:blip r:embed="rId20"/>
          <a:stretch>
            <a:fillRect/>
          </a:stretch>
        </p:blipFill>
        <p:spPr>
          <a:xfrm>
            <a:off x="20446489" y="5888831"/>
            <a:ext cx="1295401" cy="1295401"/>
          </a:xfrm>
          <a:prstGeom prst="rect">
            <a:avLst/>
          </a:prstGeom>
          <a:ln w="25400">
            <a:miter lim="400000"/>
          </a:ln>
        </p:spPr>
      </p:pic>
      <p:pic>
        <p:nvPicPr>
          <p:cNvPr id="78" name="2023-classroom-perspective-1269x505-30.jpg" descr="2023-classroom-perspective-1269x505-30.jpg"/>
          <p:cNvPicPr>
            <a:picLocks noChangeAspect="1"/>
          </p:cNvPicPr>
          <p:nvPr/>
        </p:nvPicPr>
        <p:blipFill>
          <a:blip r:embed="rId21"/>
          <a:stretch>
            <a:fillRect/>
          </a:stretch>
        </p:blipFill>
        <p:spPr>
          <a:xfrm>
            <a:off x="2517016" y="2006600"/>
            <a:ext cx="12765387" cy="5080000"/>
          </a:xfrm>
          <a:prstGeom prst="rect">
            <a:avLst/>
          </a:prstGeom>
          <a:ln w="25400">
            <a:miter lim="400000"/>
          </a:ln>
        </p:spPr>
      </p:pic>
      <p:sp>
        <p:nvSpPr>
          <p:cNvPr id="79" name="Software Composition Analysis ·  www.linkedin.com/in/ealvarez  ·   Wednesday, May 22, 2024"/>
          <p:cNvSpPr txBox="1"/>
          <p:nvPr/>
        </p:nvSpPr>
        <p:spPr>
          <a:xfrm>
            <a:off x="3955020" y="13019366"/>
            <a:ext cx="17154827" cy="5622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3000" b="1"/>
            </a:lvl1pPr>
          </a:lstStyle>
          <a:p>
            <a:r>
              <a:t>Software Composition Analysis ·  www.linkedin.com/in/ealvarez  ·   Wednesday, May 22, 2024</a:t>
            </a:r>
          </a:p>
        </p:txBody>
      </p:sp>
    </p:spTree>
  </p:cSld>
  <p:clrMapOvr>
    <a:masterClrMapping/>
  </p:clrMapOvr>
  <mc:AlternateContent xmlns:mc="http://schemas.openxmlformats.org/markup-compatibility/2006" xmlns:p14="http://schemas.microsoft.com/office/powerpoint/2010/main">
    <mc:Choice Requires="p14">
      <p:transition spd="slow" p14:dur="1500">
        <p:fade/>
      </p:transition>
    </mc:Choice>
    <mc:Fallback xmlns:a14="http://schemas.microsoft.com/office/drawing/2010/main" xmlns:m="http://schemas.openxmlformats.org/officeDocument/2006/math"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0" name="ming-bomb.jpg" descr="ming-bomb.jpg"/>
          <p:cNvPicPr>
            <a:picLocks noChangeAspect="1"/>
          </p:cNvPicPr>
          <p:nvPr/>
        </p:nvPicPr>
        <p:blipFill>
          <a:blip r:embed="rId3"/>
          <a:stretch>
            <a:fillRect/>
          </a:stretch>
        </p:blipFill>
        <p:spPr>
          <a:xfrm>
            <a:off x="307474" y="9597342"/>
            <a:ext cx="2627427" cy="2627427"/>
          </a:xfrm>
          <a:prstGeom prst="rect">
            <a:avLst/>
          </a:prstGeom>
          <a:ln w="25400">
            <a:miter lim="400000"/>
          </a:ln>
        </p:spPr>
      </p:pic>
      <p:sp>
        <p:nvSpPr>
          <p:cNvPr id="301" name="Source: https://www.gnu.org/licenses/gpl-3.0.en.html"/>
          <p:cNvSpPr txBox="1"/>
          <p:nvPr/>
        </p:nvSpPr>
        <p:spPr>
          <a:xfrm>
            <a:off x="15600877" y="12142162"/>
            <a:ext cx="7550008" cy="5007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2500" i="1"/>
            </a:lvl1pPr>
          </a:lstStyle>
          <a:p>
            <a:pPr>
              <a:defRPr sz="3000" b="1" i="0"/>
            </a:pPr>
            <a:r>
              <a:rPr sz="2500" b="0" i="1"/>
              <a:t>Source: https://www.gnu.org/licenses/gpl-3.0.en.html</a:t>
            </a:r>
          </a:p>
        </p:txBody>
      </p:sp>
      <p:sp>
        <p:nvSpPr>
          <p:cNvPr id="302" name="GNU GPL (License conflict)"/>
          <p:cNvSpPr txBox="1"/>
          <p:nvPr/>
        </p:nvSpPr>
        <p:spPr>
          <a:xfrm>
            <a:off x="2679700" y="10539917"/>
            <a:ext cx="19021612" cy="12996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marL="657859" indent="-657859" algn="l">
              <a:lnSpc>
                <a:spcPct val="60000"/>
              </a:lnSpc>
              <a:spcBef>
                <a:spcPts val="4900"/>
              </a:spcBef>
              <a:buClr>
                <a:srgbClr val="646464"/>
              </a:buClr>
              <a:buSzPct val="90000"/>
              <a:buChar char="•"/>
              <a:defRPr>
                <a:solidFill>
                  <a:schemeClr val="accent5">
                    <a:hueOff val="-129837"/>
                    <a:lumOff val="6998"/>
                  </a:schemeClr>
                </a:solidFill>
              </a:defRPr>
            </a:lvl1pPr>
          </a:lstStyle>
          <a:p>
            <a:r>
              <a:t>GNU GPL (License conflict)</a:t>
            </a:r>
          </a:p>
        </p:txBody>
      </p:sp>
      <p:sp>
        <p:nvSpPr>
          <p:cNvPr id="303" name="Open Source LICENSE IDENTIFICATION and Management"/>
          <p:cNvSpPr txBox="1">
            <a:spLocks noGrp="1"/>
          </p:cNvSpPr>
          <p:nvPr>
            <p:ph type="title"/>
          </p:nvPr>
        </p:nvSpPr>
        <p:spPr>
          <a:xfrm>
            <a:off x="1992565" y="857250"/>
            <a:ext cx="20549948" cy="1488298"/>
          </a:xfrm>
          <a:prstGeom prst="rect">
            <a:avLst/>
          </a:prstGeom>
        </p:spPr>
        <p:txBody>
          <a:bodyPr>
            <a:normAutofit fontScale="90000"/>
          </a:bodyPr>
          <a:lstStyle>
            <a:lvl1pPr algn="ctr" defTabSz="665440">
              <a:defRPr sz="4536" b="1" spc="725">
                <a:solidFill>
                  <a:schemeClr val="accent2">
                    <a:satOff val="44164"/>
                    <a:lumOff val="14231"/>
                  </a:schemeClr>
                </a:solidFill>
              </a:defRPr>
            </a:lvl1pPr>
          </a:lstStyle>
          <a:p>
            <a:r>
              <a:t>Open Source LICENSE IDENTIFICATION and Management</a:t>
            </a:r>
          </a:p>
        </p:txBody>
      </p:sp>
      <p:sp>
        <p:nvSpPr>
          <p:cNvPr id="304" name="Slide Number"/>
          <p:cNvSpPr txBox="1">
            <a:spLocks noGrp="1"/>
          </p:cNvSpPr>
          <p:nvPr>
            <p:ph type="sldNum" sz="quarter" idx="4294967295"/>
          </p:nvPr>
        </p:nvSpPr>
        <p:spPr>
          <a:xfrm>
            <a:off x="3318216" y="13019484"/>
            <a:ext cx="494606" cy="48850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defRPr>
            </a:lvl1pPr>
          </a:lstStyle>
          <a:p>
            <a:fld id="{86CB4B4D-7CA3-9044-876B-883B54F8677D}" type="slidenum">
              <a:t>20</a:t>
            </a:fld>
            <a:endParaRPr/>
          </a:p>
        </p:txBody>
      </p:sp>
      <p:sp>
        <p:nvSpPr>
          <p:cNvPr id="305" name="MIT License…"/>
          <p:cNvSpPr txBox="1">
            <a:spLocks noGrp="1"/>
          </p:cNvSpPr>
          <p:nvPr>
            <p:ph type="body" idx="1"/>
          </p:nvPr>
        </p:nvSpPr>
        <p:spPr>
          <a:xfrm>
            <a:off x="2681194" y="2321718"/>
            <a:ext cx="19021612" cy="7546305"/>
          </a:xfrm>
          <a:prstGeom prst="rect">
            <a:avLst/>
          </a:prstGeom>
        </p:spPr>
        <p:txBody>
          <a:bodyPr anchor="t">
            <a:noAutofit/>
          </a:bodyPr>
          <a:lstStyle/>
          <a:p>
            <a:pPr marL="657859" indent="-657859">
              <a:lnSpc>
                <a:spcPct val="70000"/>
              </a:lnSpc>
              <a:spcBef>
                <a:spcPts val="4900"/>
              </a:spcBef>
              <a:defRPr sz="5600"/>
            </a:pPr>
            <a:r>
              <a:t>MIT License</a:t>
            </a:r>
          </a:p>
          <a:p>
            <a:pPr marL="657859" indent="-657859">
              <a:lnSpc>
                <a:spcPct val="70000"/>
              </a:lnSpc>
              <a:spcBef>
                <a:spcPts val="4900"/>
              </a:spcBef>
              <a:defRPr sz="5600"/>
            </a:pPr>
            <a:r>
              <a:t>Apache License 2.0</a:t>
            </a:r>
          </a:p>
          <a:p>
            <a:pPr marL="657859" indent="-657859">
              <a:lnSpc>
                <a:spcPct val="70000"/>
              </a:lnSpc>
              <a:spcBef>
                <a:spcPts val="4900"/>
              </a:spcBef>
              <a:defRPr sz="5600"/>
            </a:pPr>
            <a:r>
              <a:t>BSD License variants</a:t>
            </a:r>
          </a:p>
          <a:p>
            <a:pPr marL="657859" indent="-657859">
              <a:lnSpc>
                <a:spcPct val="70000"/>
              </a:lnSpc>
              <a:spcBef>
                <a:spcPts val="4900"/>
              </a:spcBef>
              <a:defRPr sz="5600"/>
            </a:pPr>
            <a:r>
              <a:t>Mozilla Public License 2.0</a:t>
            </a:r>
          </a:p>
          <a:p>
            <a:pPr marL="657859" indent="-657859">
              <a:lnSpc>
                <a:spcPct val="70000"/>
              </a:lnSpc>
              <a:spcBef>
                <a:spcPts val="4900"/>
              </a:spcBef>
              <a:defRPr sz="5600"/>
            </a:pPr>
            <a:r>
              <a:t>Public Domain</a:t>
            </a:r>
          </a:p>
          <a:p>
            <a:pPr marL="657859" indent="-657859">
              <a:lnSpc>
                <a:spcPct val="70000"/>
              </a:lnSpc>
              <a:spcBef>
                <a:spcPts val="4900"/>
              </a:spcBef>
              <a:defRPr sz="5600"/>
            </a:pPr>
            <a:r>
              <a:t>GNU Lesser (As long as the code is unmodified)</a:t>
            </a:r>
          </a:p>
        </p:txBody>
      </p:sp>
      <p:sp>
        <p:nvSpPr>
          <p:cNvPr id="306" name="Software Composition Analysis ·  www.linkedin.com/in/ealvarez  ·   Wednesday, May 22, 2024"/>
          <p:cNvSpPr txBox="1"/>
          <p:nvPr/>
        </p:nvSpPr>
        <p:spPr>
          <a:xfrm>
            <a:off x="3955020" y="13019366"/>
            <a:ext cx="17154827" cy="5622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3000" b="1"/>
            </a:lvl1pPr>
          </a:lstStyle>
          <a:p>
            <a:r>
              <a:t>Software Composition Analysis ·  www.linkedin.com/in/ealvarez  ·   Wednesday, May 22,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3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 grpId="3" animBg="1" advAuto="0"/>
      <p:bldP spid="302" grpId="2" animBg="1" advAuto="0"/>
      <p:bldP spid="305" grpId="1"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Why GPL causes a conflict"/>
          <p:cNvSpPr txBox="1">
            <a:spLocks noGrp="1"/>
          </p:cNvSpPr>
          <p:nvPr>
            <p:ph type="title"/>
          </p:nvPr>
        </p:nvSpPr>
        <p:spPr>
          <a:xfrm>
            <a:off x="1992565" y="857250"/>
            <a:ext cx="20549948" cy="1488298"/>
          </a:xfrm>
          <a:prstGeom prst="rect">
            <a:avLst/>
          </a:prstGeom>
        </p:spPr>
        <p:txBody>
          <a:bodyPr/>
          <a:lstStyle>
            <a:lvl1pPr algn="ctr">
              <a:defRPr sz="5600" b="1" spc="896">
                <a:solidFill>
                  <a:schemeClr val="accent2">
                    <a:satOff val="44164"/>
                    <a:lumOff val="14231"/>
                  </a:schemeClr>
                </a:solidFill>
              </a:defRPr>
            </a:lvl1pPr>
          </a:lstStyle>
          <a:p>
            <a:r>
              <a:t>Why GPL causes a conflict</a:t>
            </a:r>
          </a:p>
        </p:txBody>
      </p:sp>
      <p:sp>
        <p:nvSpPr>
          <p:cNvPr id="311" name="Slide Number"/>
          <p:cNvSpPr txBox="1">
            <a:spLocks noGrp="1"/>
          </p:cNvSpPr>
          <p:nvPr>
            <p:ph type="sldNum" sz="quarter" idx="4294967295"/>
          </p:nvPr>
        </p:nvSpPr>
        <p:spPr>
          <a:xfrm>
            <a:off x="3318216" y="13019484"/>
            <a:ext cx="494606" cy="48850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defRPr>
            </a:lvl1pPr>
          </a:lstStyle>
          <a:p>
            <a:fld id="{86CB4B4D-7CA3-9044-876B-883B54F8677D}" type="slidenum">
              <a:t>21</a:t>
            </a:fld>
            <a:endParaRPr/>
          </a:p>
        </p:txBody>
      </p:sp>
      <p:sp>
        <p:nvSpPr>
          <p:cNvPr id="312" name="Copyleft Requirement: Any derivative work created from a GPL licensed code must be distributed under the GPL which includes the source code of the entire derivative work."/>
          <p:cNvSpPr txBox="1">
            <a:spLocks noGrp="1"/>
          </p:cNvSpPr>
          <p:nvPr>
            <p:ph type="body" sz="half" idx="1"/>
          </p:nvPr>
        </p:nvSpPr>
        <p:spPr>
          <a:xfrm>
            <a:off x="2681194" y="2321718"/>
            <a:ext cx="19021612" cy="4903661"/>
          </a:xfrm>
          <a:prstGeom prst="rect">
            <a:avLst/>
          </a:prstGeom>
        </p:spPr>
        <p:txBody>
          <a:bodyPr anchor="t">
            <a:noAutofit/>
          </a:bodyPr>
          <a:lstStyle/>
          <a:p>
            <a:pPr marL="657859" indent="-657859">
              <a:lnSpc>
                <a:spcPct val="60000"/>
              </a:lnSpc>
              <a:spcBef>
                <a:spcPts val="4900"/>
              </a:spcBef>
              <a:defRPr sz="5600"/>
            </a:pPr>
            <a:endParaRPr/>
          </a:p>
          <a:p>
            <a:pPr marL="657859" indent="-657859">
              <a:spcBef>
                <a:spcPts val="4900"/>
              </a:spcBef>
              <a:defRPr sz="5600"/>
            </a:pPr>
            <a:r>
              <a:t>Copyleft Requirement: Any derivative work created from a GPL licensed code must be distributed under the GPL which includes the source code of the entire derivative work.</a:t>
            </a:r>
          </a:p>
        </p:txBody>
      </p:sp>
      <p:grpSp>
        <p:nvGrpSpPr>
          <p:cNvPr id="315" name="Group"/>
          <p:cNvGrpSpPr/>
          <p:nvPr/>
        </p:nvGrpSpPr>
        <p:grpSpPr>
          <a:xfrm>
            <a:off x="2692400" y="7553538"/>
            <a:ext cx="20405233" cy="5089413"/>
            <a:chOff x="0" y="0"/>
            <a:chExt cx="20405232" cy="5089411"/>
          </a:xfrm>
        </p:grpSpPr>
        <p:sp>
          <p:nvSpPr>
            <p:cNvPr id="313" name="Examples:…"/>
            <p:cNvSpPr txBox="1"/>
            <p:nvPr/>
          </p:nvSpPr>
          <p:spPr>
            <a:xfrm>
              <a:off x="0" y="0"/>
              <a:ext cx="19021612" cy="35487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t">
              <a:noAutofit/>
            </a:bodyPr>
            <a:lstStyle/>
            <a:p>
              <a:pPr marL="657859" indent="-657859" algn="l">
                <a:lnSpc>
                  <a:spcPct val="60000"/>
                </a:lnSpc>
                <a:spcBef>
                  <a:spcPts val="4900"/>
                </a:spcBef>
                <a:buClr>
                  <a:srgbClr val="646464"/>
                </a:buClr>
                <a:buSzPct val="90000"/>
                <a:buChar char="•"/>
              </a:pPr>
              <a:r>
                <a:t>Examples: </a:t>
              </a:r>
            </a:p>
            <a:p>
              <a:pPr marL="1597660" lvl="2" indent="-657860" algn="l">
                <a:lnSpc>
                  <a:spcPct val="60000"/>
                </a:lnSpc>
                <a:spcBef>
                  <a:spcPts val="4900"/>
                </a:spcBef>
                <a:buClr>
                  <a:srgbClr val="646464"/>
                </a:buClr>
                <a:buSzPct val="90000"/>
                <a:buChar char="•"/>
              </a:pPr>
              <a:r>
                <a:t>Linksys/Cisco WRT54G</a:t>
              </a:r>
            </a:p>
            <a:p>
              <a:pPr marL="1597660" lvl="2" indent="-657860" algn="l">
                <a:lnSpc>
                  <a:spcPct val="60000"/>
                </a:lnSpc>
                <a:spcBef>
                  <a:spcPts val="4900"/>
                </a:spcBef>
                <a:buClr>
                  <a:srgbClr val="646464"/>
                </a:buClr>
                <a:buSzPct val="90000"/>
                <a:buChar char="•"/>
              </a:pPr>
              <a:r>
                <a:t>Samsung Smart TVs </a:t>
              </a:r>
            </a:p>
          </p:txBody>
        </p:sp>
        <p:sp>
          <p:nvSpPr>
            <p:cNvPr id="314" name="Source: https://www.fsf.org/news/2008-12-cisco-suit"/>
            <p:cNvSpPr txBox="1"/>
            <p:nvPr/>
          </p:nvSpPr>
          <p:spPr>
            <a:xfrm>
              <a:off x="12961729" y="4588623"/>
              <a:ext cx="7443504" cy="5007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defRPr sz="2500" i="1"/>
              </a:lvl1pPr>
            </a:lstStyle>
            <a:p>
              <a:pPr>
                <a:defRPr sz="3000" b="1" i="0"/>
              </a:pPr>
              <a:r>
                <a:rPr sz="2500" b="0" i="1"/>
                <a:t>Source: https://www.fsf.org/news/2008-12-cisco-suit</a:t>
              </a:r>
            </a:p>
          </p:txBody>
        </p:sp>
      </p:grpSp>
      <p:sp>
        <p:nvSpPr>
          <p:cNvPr id="316" name="Software Composition Analysis ·  www.linkedin.com/in/ealvarez  ·   Wednesday, May 22, 2024"/>
          <p:cNvSpPr txBox="1"/>
          <p:nvPr/>
        </p:nvSpPr>
        <p:spPr>
          <a:xfrm>
            <a:off x="3955020" y="13019366"/>
            <a:ext cx="17154827" cy="5622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3000" b="1"/>
            </a:lvl1pPr>
          </a:lstStyle>
          <a:p>
            <a:r>
              <a:t>Software Composition Analysis ·  www.linkedin.com/in/ealvarez  ·   Wednesday, May 22,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 grpId="1" animBg="1" advAuto="0"/>
      <p:bldP spid="315" grpId="2"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Slide Number"/>
          <p:cNvSpPr txBox="1">
            <a:spLocks noGrp="1"/>
          </p:cNvSpPr>
          <p:nvPr>
            <p:ph type="sldNum" sz="quarter" idx="4294967295"/>
          </p:nvPr>
        </p:nvSpPr>
        <p:spPr>
          <a:xfrm>
            <a:off x="3318216" y="13019484"/>
            <a:ext cx="494606" cy="48850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defRPr>
            </a:lvl1pPr>
          </a:lstStyle>
          <a:p>
            <a:fld id="{86CB4B4D-7CA3-9044-876B-883B54F8677D}" type="slidenum">
              <a:t>22</a:t>
            </a:fld>
            <a:endParaRPr/>
          </a:p>
        </p:txBody>
      </p:sp>
      <p:sp>
        <p:nvSpPr>
          <p:cNvPr id="319" name="SCA Tools recommend the latest version"/>
          <p:cNvSpPr txBox="1">
            <a:spLocks noGrp="1"/>
          </p:cNvSpPr>
          <p:nvPr>
            <p:ph type="body" sz="quarter" idx="1"/>
          </p:nvPr>
        </p:nvSpPr>
        <p:spPr>
          <a:xfrm>
            <a:off x="5283320" y="10863994"/>
            <a:ext cx="13424352" cy="1391956"/>
          </a:xfrm>
          <a:prstGeom prst="rect">
            <a:avLst/>
          </a:prstGeom>
        </p:spPr>
        <p:txBody>
          <a:bodyPr anchor="t">
            <a:normAutofit fontScale="92500"/>
          </a:bodyPr>
          <a:lstStyle>
            <a:lvl1pPr marL="644702" indent="-644702" defTabSz="805100">
              <a:spcBef>
                <a:spcPts val="4800"/>
              </a:spcBef>
              <a:defRPr sz="5488"/>
            </a:lvl1pPr>
          </a:lstStyle>
          <a:p>
            <a:r>
              <a:t>SCA Tools recommend the latest version</a:t>
            </a:r>
          </a:p>
        </p:txBody>
      </p:sp>
      <p:pic>
        <p:nvPicPr>
          <p:cNvPr id="320" name="91-percent-old-versions-30.jpg" descr="91-percent-old-versions-30.jpg"/>
          <p:cNvPicPr>
            <a:picLocks noChangeAspect="1"/>
          </p:cNvPicPr>
          <p:nvPr/>
        </p:nvPicPr>
        <p:blipFill>
          <a:blip r:embed="rId3"/>
          <a:stretch>
            <a:fillRect/>
          </a:stretch>
        </p:blipFill>
        <p:spPr>
          <a:xfrm>
            <a:off x="2631064" y="2810499"/>
            <a:ext cx="19121872" cy="2877717"/>
          </a:xfrm>
          <a:prstGeom prst="rect">
            <a:avLst/>
          </a:prstGeom>
          <a:ln w="25400">
            <a:miter lim="400000"/>
          </a:ln>
        </p:spPr>
      </p:pic>
      <p:sp>
        <p:nvSpPr>
          <p:cNvPr id="321" name="Source: Synopsys Open Source Security and Risk Report, Feb 2024"/>
          <p:cNvSpPr txBox="1"/>
          <p:nvPr/>
        </p:nvSpPr>
        <p:spPr>
          <a:xfrm>
            <a:off x="5425346" y="5833708"/>
            <a:ext cx="11408017" cy="5007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2500" i="1"/>
            </a:lvl1pPr>
          </a:lstStyle>
          <a:p>
            <a:pPr>
              <a:defRPr sz="3000" b="1" i="0"/>
            </a:pPr>
            <a:r>
              <a:rPr sz="2500" b="0" i="1"/>
              <a:t>Source: Synopsys Open Source Security and Risk Report, Feb 2024</a:t>
            </a:r>
          </a:p>
        </p:txBody>
      </p:sp>
      <p:pic>
        <p:nvPicPr>
          <p:cNvPr id="322" name="96-percent-bar-30.jpg" descr="96-percent-bar-30.jpg"/>
          <p:cNvPicPr>
            <a:picLocks noChangeAspect="1"/>
          </p:cNvPicPr>
          <p:nvPr/>
        </p:nvPicPr>
        <p:blipFill>
          <a:blip r:embed="rId4"/>
          <a:stretch>
            <a:fillRect/>
          </a:stretch>
        </p:blipFill>
        <p:spPr>
          <a:xfrm>
            <a:off x="2576570" y="6886507"/>
            <a:ext cx="19283439" cy="2917890"/>
          </a:xfrm>
          <a:prstGeom prst="rect">
            <a:avLst/>
          </a:prstGeom>
          <a:ln w="25400">
            <a:miter lim="400000"/>
          </a:ln>
        </p:spPr>
      </p:pic>
      <p:sp>
        <p:nvSpPr>
          <p:cNvPr id="323" name="Source: Sonatype 9th Annual State of the Software Supply Chain Report, Nov 2023"/>
          <p:cNvSpPr txBox="1"/>
          <p:nvPr/>
        </p:nvSpPr>
        <p:spPr>
          <a:xfrm>
            <a:off x="6060956" y="9855276"/>
            <a:ext cx="12262088" cy="5622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b="1"/>
            </a:pPr>
            <a:r>
              <a:rPr b="0"/>
              <a:t> </a:t>
            </a:r>
            <a:r>
              <a:rPr sz="2500" b="0" i="1"/>
              <a:t>Source: Sonatype 9th Annual State of the Software Supply Chain Report, Nov 2023</a:t>
            </a:r>
          </a:p>
        </p:txBody>
      </p:sp>
      <p:sp>
        <p:nvSpPr>
          <p:cNvPr id="324" name="OPEN SOURCE Version management"/>
          <p:cNvSpPr txBox="1">
            <a:spLocks noGrp="1"/>
          </p:cNvSpPr>
          <p:nvPr>
            <p:ph type="title"/>
          </p:nvPr>
        </p:nvSpPr>
        <p:spPr>
          <a:xfrm>
            <a:off x="3274444" y="824630"/>
            <a:ext cx="17835112" cy="1488298"/>
          </a:xfrm>
          <a:prstGeom prst="rect">
            <a:avLst/>
          </a:prstGeom>
        </p:spPr>
        <p:txBody>
          <a:bodyPr/>
          <a:lstStyle>
            <a:lvl1pPr algn="ctr">
              <a:defRPr sz="5600" b="1" spc="896">
                <a:solidFill>
                  <a:schemeClr val="accent2">
                    <a:satOff val="44164"/>
                    <a:lumOff val="14231"/>
                  </a:schemeClr>
                </a:solidFill>
              </a:defRPr>
            </a:lvl1pPr>
          </a:lstStyle>
          <a:p>
            <a:r>
              <a:t>OPEN SOURCE Version management</a:t>
            </a:r>
          </a:p>
        </p:txBody>
      </p:sp>
      <p:sp>
        <p:nvSpPr>
          <p:cNvPr id="325" name="Software Composition Analysis ·  www.linkedin.com/in/ealvarez  ·   Wednesday, May 22, 2024"/>
          <p:cNvSpPr txBox="1"/>
          <p:nvPr/>
        </p:nvSpPr>
        <p:spPr>
          <a:xfrm>
            <a:off x="3955020" y="13019366"/>
            <a:ext cx="17154827" cy="5622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3000" b="1"/>
            </a:lvl1pPr>
          </a:lstStyle>
          <a:p>
            <a:r>
              <a:t>Software Composition Analysis ·  www.linkedin.com/in/ealvarez  ·   Wednesday, May 22,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19">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3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 grpId="1" build="p" bldLvl="5"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Slide Number"/>
          <p:cNvSpPr txBox="1">
            <a:spLocks noGrp="1"/>
          </p:cNvSpPr>
          <p:nvPr>
            <p:ph type="sldNum" sz="quarter" idx="4294967295"/>
          </p:nvPr>
        </p:nvSpPr>
        <p:spPr>
          <a:xfrm>
            <a:off x="3318216" y="13019484"/>
            <a:ext cx="494606" cy="48850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defRPr>
            </a:lvl1pPr>
          </a:lstStyle>
          <a:p>
            <a:fld id="{86CB4B4D-7CA3-9044-876B-883B54F8677D}" type="slidenum">
              <a:t>23</a:t>
            </a:fld>
            <a:endParaRPr/>
          </a:p>
        </p:txBody>
      </p:sp>
      <p:sp>
        <p:nvSpPr>
          <p:cNvPr id="330" name="Source: Sonatype 9th Annual State of the Software Supply Chain Report, Nov 2023"/>
          <p:cNvSpPr txBox="1"/>
          <p:nvPr/>
        </p:nvSpPr>
        <p:spPr>
          <a:xfrm>
            <a:off x="5545382" y="7612493"/>
            <a:ext cx="12262089" cy="5622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b="1"/>
            </a:pPr>
            <a:r>
              <a:rPr b="0"/>
              <a:t>   </a:t>
            </a:r>
            <a:r>
              <a:rPr sz="2500" b="0" i="1"/>
              <a:t>Source: Sonatype 9th Annual State of the Software Supply Chain Report, Nov 2023</a:t>
            </a:r>
          </a:p>
        </p:txBody>
      </p:sp>
      <p:sp>
        <p:nvSpPr>
          <p:cNvPr id="331" name="“The fact that 18.6% of [open source] projects stopped being maintained in the last year…"/>
          <p:cNvSpPr txBox="1"/>
          <p:nvPr/>
        </p:nvSpPr>
        <p:spPr>
          <a:xfrm>
            <a:off x="963300" y="4888305"/>
            <a:ext cx="22292437" cy="23341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p>
            <a:pPr algn="l" defTabSz="457200">
              <a:spcBef>
                <a:spcPts val="1200"/>
              </a:spcBef>
              <a:defRPr sz="4466">
                <a:solidFill>
                  <a:schemeClr val="accent4">
                    <a:lumOff val="6102"/>
                  </a:schemeClr>
                </a:solidFill>
              </a:defRPr>
            </a:pPr>
            <a:r>
              <a:t>“The fact that 18.6% of [open source] projects stopped being maintained in the last year </a:t>
            </a:r>
          </a:p>
          <a:p>
            <a:pPr algn="l" defTabSz="457200">
              <a:spcBef>
                <a:spcPts val="1200"/>
              </a:spcBef>
              <a:defRPr sz="4466">
                <a:solidFill>
                  <a:schemeClr val="accent4">
                    <a:lumOff val="6102"/>
                  </a:schemeClr>
                </a:solidFill>
              </a:defRPr>
            </a:pPr>
            <a:r>
              <a:t>highlights the need to not only choose good dependencies,  but monitor those</a:t>
            </a:r>
          </a:p>
          <a:p>
            <a:pPr algn="l" defTabSz="457200">
              <a:spcBef>
                <a:spcPts val="1200"/>
              </a:spcBef>
              <a:defRPr sz="4466">
                <a:solidFill>
                  <a:schemeClr val="accent4">
                    <a:lumOff val="6102"/>
                  </a:schemeClr>
                </a:solidFill>
              </a:defRPr>
            </a:pPr>
            <a:r>
              <a:t>dependencies for changes in their quality.” *</a:t>
            </a:r>
          </a:p>
        </p:txBody>
      </p:sp>
      <p:sp>
        <p:nvSpPr>
          <p:cNvPr id="332" name="* maintained as defined by the OpenSSF (Open Source Security Foundation) scorecard"/>
          <p:cNvSpPr txBox="1"/>
          <p:nvPr/>
        </p:nvSpPr>
        <p:spPr>
          <a:xfrm>
            <a:off x="2738142" y="9830155"/>
            <a:ext cx="18716040" cy="6733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lgn="l" defTabSz="457200">
              <a:spcBef>
                <a:spcPts val="1200"/>
              </a:spcBef>
              <a:defRPr sz="3766">
                <a:solidFill>
                  <a:schemeClr val="accent4">
                    <a:lumOff val="6102"/>
                  </a:schemeClr>
                </a:solidFill>
              </a:defRPr>
            </a:lvl1pPr>
          </a:lstStyle>
          <a:p>
            <a:r>
              <a:t>* maintained as defined by the OpenSSF (Open Source Security Foundation) scorecard</a:t>
            </a:r>
          </a:p>
        </p:txBody>
      </p:sp>
      <p:sp>
        <p:nvSpPr>
          <p:cNvPr id="333" name="OPEN SOURCE QUality management"/>
          <p:cNvSpPr txBox="1">
            <a:spLocks noGrp="1"/>
          </p:cNvSpPr>
          <p:nvPr>
            <p:ph type="title"/>
          </p:nvPr>
        </p:nvSpPr>
        <p:spPr>
          <a:xfrm>
            <a:off x="3140854" y="850900"/>
            <a:ext cx="18102292" cy="1488298"/>
          </a:xfrm>
          <a:prstGeom prst="rect">
            <a:avLst/>
          </a:prstGeom>
        </p:spPr>
        <p:txBody>
          <a:bodyPr>
            <a:normAutofit fontScale="90000"/>
          </a:bodyPr>
          <a:lstStyle>
            <a:lvl1pPr algn="ctr">
              <a:defRPr sz="5800" b="1" spc="928">
                <a:solidFill>
                  <a:schemeClr val="accent2">
                    <a:satOff val="44164"/>
                    <a:lumOff val="14231"/>
                  </a:schemeClr>
                </a:solidFill>
              </a:defRPr>
            </a:lvl1pPr>
          </a:lstStyle>
          <a:p>
            <a:r>
              <a:t>OPEN SOURCE QUality management</a:t>
            </a:r>
          </a:p>
        </p:txBody>
      </p:sp>
      <p:sp>
        <p:nvSpPr>
          <p:cNvPr id="334" name="Software Composition Analysis ·  www.linkedin.com/in/ealvarez  ·   Wednesday, May 22, 2024"/>
          <p:cNvSpPr txBox="1"/>
          <p:nvPr/>
        </p:nvSpPr>
        <p:spPr>
          <a:xfrm>
            <a:off x="3955020" y="13019366"/>
            <a:ext cx="17154827" cy="5622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3000" b="1"/>
            </a:lvl1pPr>
          </a:lstStyle>
          <a:p>
            <a:r>
              <a:t>Software Composition Analysis ·  www.linkedin.com/in/ealvarez  ·   Wednesday, May 22,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8" name="Security-Pipeline-bg-black-80.jpg" descr="Security-Pipeline-bg-black-80.jpg"/>
          <p:cNvPicPr>
            <a:picLocks noChangeAspect="1"/>
          </p:cNvPicPr>
          <p:nvPr/>
        </p:nvPicPr>
        <p:blipFill>
          <a:blip r:embed="rId3"/>
          <a:stretch>
            <a:fillRect/>
          </a:stretch>
        </p:blipFill>
        <p:spPr>
          <a:xfrm>
            <a:off x="462862" y="9882194"/>
            <a:ext cx="5568864" cy="2597515"/>
          </a:xfrm>
          <a:prstGeom prst="rect">
            <a:avLst/>
          </a:prstGeom>
          <a:ln w="25400">
            <a:miter lim="400000"/>
          </a:ln>
        </p:spPr>
      </p:pic>
      <p:pic>
        <p:nvPicPr>
          <p:cNvPr id="339" name="SBOM-200x200-30.jpg" descr="SBOM-200x200-30.jpg"/>
          <p:cNvPicPr>
            <a:picLocks noChangeAspect="1"/>
          </p:cNvPicPr>
          <p:nvPr/>
        </p:nvPicPr>
        <p:blipFill>
          <a:blip r:embed="rId4"/>
          <a:stretch>
            <a:fillRect/>
          </a:stretch>
        </p:blipFill>
        <p:spPr>
          <a:xfrm>
            <a:off x="5257800" y="7302500"/>
            <a:ext cx="2540000" cy="2540000"/>
          </a:xfrm>
          <a:prstGeom prst="rect">
            <a:avLst/>
          </a:prstGeom>
          <a:ln w="25400">
            <a:miter lim="400000"/>
          </a:ln>
        </p:spPr>
      </p:pic>
      <p:pic>
        <p:nvPicPr>
          <p:cNvPr id="340" name="Abstract-SCA-300x300-30.jpg" descr="Abstract-SCA-300x300-30.jpg"/>
          <p:cNvPicPr>
            <a:picLocks noChangeAspect="1"/>
          </p:cNvPicPr>
          <p:nvPr/>
        </p:nvPicPr>
        <p:blipFill>
          <a:blip r:embed="rId5"/>
          <a:stretch>
            <a:fillRect/>
          </a:stretch>
        </p:blipFill>
        <p:spPr>
          <a:xfrm>
            <a:off x="8968898" y="4222973"/>
            <a:ext cx="4286066" cy="4286066"/>
          </a:xfrm>
          <a:prstGeom prst="rect">
            <a:avLst/>
          </a:prstGeom>
          <a:ln w="25400">
            <a:miter lim="400000"/>
          </a:ln>
        </p:spPr>
      </p:pic>
      <p:sp>
        <p:nvSpPr>
          <p:cNvPr id="341" name="Slide Number"/>
          <p:cNvSpPr txBox="1">
            <a:spLocks noGrp="1"/>
          </p:cNvSpPr>
          <p:nvPr>
            <p:ph type="sldNum" sz="quarter" idx="4294967295"/>
          </p:nvPr>
        </p:nvSpPr>
        <p:spPr>
          <a:xfrm>
            <a:off x="3318216" y="13019484"/>
            <a:ext cx="494606" cy="48850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defRPr>
            </a:lvl1pPr>
          </a:lstStyle>
          <a:p>
            <a:fld id="{86CB4B4D-7CA3-9044-876B-883B54F8677D}" type="slidenum">
              <a:t>24</a:t>
            </a:fld>
            <a:endParaRPr/>
          </a:p>
        </p:txBody>
      </p:sp>
      <p:grpSp>
        <p:nvGrpSpPr>
          <p:cNvPr id="344" name="SCA…"/>
          <p:cNvGrpSpPr/>
          <p:nvPr/>
        </p:nvGrpSpPr>
        <p:grpSpPr>
          <a:xfrm>
            <a:off x="9759303" y="5538800"/>
            <a:ext cx="2705255" cy="1654412"/>
            <a:chOff x="0" y="0"/>
            <a:chExt cx="2705253" cy="1654410"/>
          </a:xfrm>
        </p:grpSpPr>
        <p:sp>
          <p:nvSpPr>
            <p:cNvPr id="343" name="SCA…"/>
            <p:cNvSpPr txBox="1"/>
            <p:nvPr/>
          </p:nvSpPr>
          <p:spPr>
            <a:xfrm>
              <a:off x="215899" y="139700"/>
              <a:ext cx="2273455" cy="1095611"/>
            </a:xfrm>
            <a:prstGeom prst="rect">
              <a:avLst/>
            </a:prstGeom>
            <a:blipFill rotWithShape="1">
              <a:blip r:embed="rId6">
                <a:alphaModFix amt="89975"/>
              </a:blip>
              <a:srcRect/>
              <a:tile tx="0" ty="0" sx="100000" sy="100000" flip="none" algn="tl"/>
            </a:blip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p>
              <a:pPr>
                <a:spcBef>
                  <a:spcPts val="600"/>
                </a:spcBef>
                <a:defRPr sz="3000" b="1" cap="all" spc="479"/>
              </a:pPr>
              <a:r>
                <a:t>SCA</a:t>
              </a:r>
            </a:p>
            <a:p>
              <a:pPr>
                <a:spcBef>
                  <a:spcPts val="600"/>
                </a:spcBef>
                <a:defRPr sz="3000" b="1" cap="all" spc="479"/>
              </a:pPr>
              <a:r>
                <a:t>Service</a:t>
              </a:r>
            </a:p>
          </p:txBody>
        </p:sp>
        <p:pic>
          <p:nvPicPr>
            <p:cNvPr id="342" name="SCA… SCAService" descr="SCA… SCAService"/>
            <p:cNvPicPr>
              <a:picLocks/>
            </p:cNvPicPr>
            <p:nvPr/>
          </p:nvPicPr>
          <p:blipFill>
            <a:blip r:embed="rId7">
              <a:alphaModFix amt="89975"/>
            </a:blip>
            <a:stretch>
              <a:fillRect/>
            </a:stretch>
          </p:blipFill>
          <p:spPr>
            <a:xfrm>
              <a:off x="0" y="0"/>
              <a:ext cx="2705254" cy="1654411"/>
            </a:xfrm>
            <a:prstGeom prst="rect">
              <a:avLst/>
            </a:prstGeom>
            <a:effectLst/>
          </p:spPr>
        </p:pic>
      </p:grpSp>
      <p:sp>
        <p:nvSpPr>
          <p:cNvPr id="345" name="Line"/>
          <p:cNvSpPr/>
          <p:nvPr/>
        </p:nvSpPr>
        <p:spPr>
          <a:xfrm flipV="1">
            <a:off x="13229033" y="3531183"/>
            <a:ext cx="3341192" cy="2686998"/>
          </a:xfrm>
          <a:prstGeom prst="line">
            <a:avLst/>
          </a:prstGeom>
          <a:ln w="63500">
            <a:solidFill>
              <a:srgbClr val="FFFFFF"/>
            </a:solidFill>
            <a:miter lim="400000"/>
            <a:tailEnd type="triangle"/>
          </a:ln>
        </p:spPr>
        <p:txBody>
          <a:bodyPr lIns="71437" tIns="71437" rIns="71437" bIns="71437" anchor="ctr"/>
          <a:lstStyle/>
          <a:p>
            <a:pPr>
              <a:defRPr sz="3200" b="1" cap="all" spc="512">
                <a:solidFill>
                  <a:schemeClr val="accent2">
                    <a:satOff val="44164"/>
                    <a:lumOff val="14231"/>
                  </a:schemeClr>
                </a:solidFill>
              </a:defRPr>
            </a:pPr>
            <a:endParaRPr/>
          </a:p>
        </p:txBody>
      </p:sp>
      <p:sp>
        <p:nvSpPr>
          <p:cNvPr id="346" name="Line"/>
          <p:cNvSpPr/>
          <p:nvPr/>
        </p:nvSpPr>
        <p:spPr>
          <a:xfrm flipV="1">
            <a:off x="13152495" y="5347803"/>
            <a:ext cx="3414061" cy="1032416"/>
          </a:xfrm>
          <a:prstGeom prst="line">
            <a:avLst/>
          </a:prstGeom>
          <a:ln w="63500">
            <a:solidFill>
              <a:srgbClr val="FFFFFF"/>
            </a:solidFill>
            <a:miter lim="400000"/>
            <a:tailEnd type="triangle"/>
          </a:ln>
        </p:spPr>
        <p:txBody>
          <a:bodyPr lIns="71437" tIns="71437" rIns="71437" bIns="71437" anchor="ctr"/>
          <a:lstStyle/>
          <a:p>
            <a:pPr>
              <a:defRPr sz="3200" b="1" cap="all" spc="512">
                <a:solidFill>
                  <a:schemeClr val="accent2">
                    <a:satOff val="44164"/>
                    <a:lumOff val="14231"/>
                  </a:schemeClr>
                </a:solidFill>
              </a:defRPr>
            </a:pPr>
            <a:endParaRPr/>
          </a:p>
        </p:txBody>
      </p:sp>
      <p:sp>
        <p:nvSpPr>
          <p:cNvPr id="347" name="Line"/>
          <p:cNvSpPr/>
          <p:nvPr/>
        </p:nvSpPr>
        <p:spPr>
          <a:xfrm>
            <a:off x="13278338" y="6509152"/>
            <a:ext cx="3227877" cy="546831"/>
          </a:xfrm>
          <a:prstGeom prst="line">
            <a:avLst/>
          </a:prstGeom>
          <a:ln w="63500">
            <a:solidFill>
              <a:srgbClr val="FFFFFF"/>
            </a:solidFill>
            <a:miter lim="400000"/>
            <a:tailEnd type="triangle"/>
          </a:ln>
        </p:spPr>
        <p:txBody>
          <a:bodyPr lIns="71437" tIns="71437" rIns="71437" bIns="71437" anchor="ctr"/>
          <a:lstStyle/>
          <a:p>
            <a:pPr>
              <a:defRPr sz="3200" b="1" cap="all" spc="512">
                <a:solidFill>
                  <a:schemeClr val="accent2">
                    <a:satOff val="44164"/>
                    <a:lumOff val="14231"/>
                  </a:schemeClr>
                </a:solidFill>
              </a:defRPr>
            </a:pPr>
            <a:endParaRPr/>
          </a:p>
        </p:txBody>
      </p:sp>
      <p:sp>
        <p:nvSpPr>
          <p:cNvPr id="348" name="Line"/>
          <p:cNvSpPr/>
          <p:nvPr/>
        </p:nvSpPr>
        <p:spPr>
          <a:xfrm>
            <a:off x="13285913" y="6752289"/>
            <a:ext cx="3222748" cy="1815845"/>
          </a:xfrm>
          <a:prstGeom prst="line">
            <a:avLst/>
          </a:prstGeom>
          <a:ln w="63500">
            <a:solidFill>
              <a:srgbClr val="FFFFFF"/>
            </a:solidFill>
            <a:miter lim="400000"/>
            <a:tailEnd type="triangle"/>
          </a:ln>
        </p:spPr>
        <p:txBody>
          <a:bodyPr lIns="71437" tIns="71437" rIns="71437" bIns="71437" anchor="ctr"/>
          <a:lstStyle/>
          <a:p>
            <a:pPr>
              <a:defRPr sz="3200" b="1" cap="all" spc="512">
                <a:solidFill>
                  <a:schemeClr val="accent2">
                    <a:satOff val="44164"/>
                    <a:lumOff val="14231"/>
                  </a:schemeClr>
                </a:solidFill>
              </a:defRPr>
            </a:pPr>
            <a:endParaRPr/>
          </a:p>
        </p:txBody>
      </p:sp>
      <p:sp>
        <p:nvSpPr>
          <p:cNvPr id="349" name="Line"/>
          <p:cNvSpPr/>
          <p:nvPr/>
        </p:nvSpPr>
        <p:spPr>
          <a:xfrm>
            <a:off x="13222932" y="6701870"/>
            <a:ext cx="3286449" cy="3286449"/>
          </a:xfrm>
          <a:prstGeom prst="line">
            <a:avLst/>
          </a:prstGeom>
          <a:ln w="63500">
            <a:solidFill>
              <a:srgbClr val="FFFFFF"/>
            </a:solidFill>
            <a:miter lim="400000"/>
            <a:tailEnd type="triangle"/>
          </a:ln>
        </p:spPr>
        <p:txBody>
          <a:bodyPr lIns="71437" tIns="71437" rIns="71437" bIns="71437" anchor="ctr"/>
          <a:lstStyle/>
          <a:p>
            <a:pPr>
              <a:defRPr sz="3200" b="1" cap="all" spc="512">
                <a:solidFill>
                  <a:schemeClr val="accent2">
                    <a:satOff val="44164"/>
                    <a:lumOff val="14231"/>
                  </a:schemeClr>
                </a:solidFill>
              </a:defRPr>
            </a:pPr>
            <a:endParaRPr/>
          </a:p>
        </p:txBody>
      </p:sp>
      <p:sp>
        <p:nvSpPr>
          <p:cNvPr id="350" name="Line"/>
          <p:cNvSpPr/>
          <p:nvPr/>
        </p:nvSpPr>
        <p:spPr>
          <a:xfrm flipV="1">
            <a:off x="7332426" y="7397829"/>
            <a:ext cx="1876179" cy="1033840"/>
          </a:xfrm>
          <a:prstGeom prst="line">
            <a:avLst/>
          </a:prstGeom>
          <a:ln w="63500">
            <a:solidFill>
              <a:srgbClr val="FFFFFF"/>
            </a:solidFill>
            <a:miter lim="400000"/>
            <a:tailEnd type="triangle"/>
          </a:ln>
        </p:spPr>
        <p:txBody>
          <a:bodyPr lIns="71437" tIns="71437" rIns="71437" bIns="71437" anchor="ctr"/>
          <a:lstStyle/>
          <a:p>
            <a:pPr>
              <a:defRPr sz="3200" b="1" cap="all" spc="512">
                <a:solidFill>
                  <a:schemeClr val="accent2">
                    <a:satOff val="44164"/>
                    <a:lumOff val="14231"/>
                  </a:schemeClr>
                </a:solidFill>
              </a:defRPr>
            </a:pPr>
            <a:endParaRPr/>
          </a:p>
        </p:txBody>
      </p:sp>
      <p:sp>
        <p:nvSpPr>
          <p:cNvPr id="351" name="SBOM"/>
          <p:cNvSpPr txBox="1"/>
          <p:nvPr/>
        </p:nvSpPr>
        <p:spPr>
          <a:xfrm>
            <a:off x="5742262" y="9648547"/>
            <a:ext cx="1571076" cy="6363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3500"/>
            </a:lvl1pPr>
          </a:lstStyle>
          <a:p>
            <a:r>
              <a:t>SBOM</a:t>
            </a:r>
          </a:p>
        </p:txBody>
      </p:sp>
      <p:sp>
        <p:nvSpPr>
          <p:cNvPr id="352" name="Line"/>
          <p:cNvSpPr/>
          <p:nvPr/>
        </p:nvSpPr>
        <p:spPr>
          <a:xfrm>
            <a:off x="7541170" y="3618631"/>
            <a:ext cx="2203673" cy="1183097"/>
          </a:xfrm>
          <a:prstGeom prst="line">
            <a:avLst/>
          </a:prstGeom>
          <a:ln w="63500">
            <a:solidFill>
              <a:srgbClr val="FFFFFF"/>
            </a:solidFill>
            <a:miter lim="400000"/>
            <a:tailEnd type="triangle"/>
          </a:ln>
        </p:spPr>
        <p:txBody>
          <a:bodyPr lIns="71437" tIns="71437" rIns="71437" bIns="71437" anchor="ctr"/>
          <a:lstStyle/>
          <a:p>
            <a:pPr>
              <a:defRPr sz="3200" b="1" cap="all" spc="512">
                <a:solidFill>
                  <a:schemeClr val="accent2">
                    <a:satOff val="44164"/>
                    <a:lumOff val="14231"/>
                  </a:schemeClr>
                </a:solidFill>
              </a:defRPr>
            </a:pPr>
            <a:endParaRPr/>
          </a:p>
        </p:txBody>
      </p:sp>
      <p:sp>
        <p:nvSpPr>
          <p:cNvPr id="353" name="24/7 Monitoring"/>
          <p:cNvSpPr txBox="1"/>
          <p:nvPr/>
        </p:nvSpPr>
        <p:spPr>
          <a:xfrm>
            <a:off x="8576598" y="3035273"/>
            <a:ext cx="5774460" cy="9451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b="1"/>
            </a:lvl1pPr>
          </a:lstStyle>
          <a:p>
            <a:r>
              <a:t>24/7 Monitoring</a:t>
            </a:r>
          </a:p>
        </p:txBody>
      </p:sp>
      <p:sp>
        <p:nvSpPr>
          <p:cNvPr id="354" name="NVD et al."/>
          <p:cNvSpPr txBox="1"/>
          <p:nvPr/>
        </p:nvSpPr>
        <p:spPr>
          <a:xfrm>
            <a:off x="4411073" y="5362268"/>
            <a:ext cx="2230488" cy="6363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3500" b="1"/>
            </a:lvl1pPr>
          </a:lstStyle>
          <a:p>
            <a:r>
              <a:t>NVD et al.</a:t>
            </a:r>
          </a:p>
        </p:txBody>
      </p:sp>
      <p:sp>
        <p:nvSpPr>
          <p:cNvPr id="355" name="Line"/>
          <p:cNvSpPr/>
          <p:nvPr/>
        </p:nvSpPr>
        <p:spPr>
          <a:xfrm flipV="1">
            <a:off x="3780070" y="9221593"/>
            <a:ext cx="1872538" cy="1064861"/>
          </a:xfrm>
          <a:prstGeom prst="line">
            <a:avLst/>
          </a:prstGeom>
          <a:ln w="63500">
            <a:solidFill>
              <a:srgbClr val="FFFFFF"/>
            </a:solidFill>
            <a:miter lim="400000"/>
            <a:tailEnd type="triangle"/>
          </a:ln>
        </p:spPr>
        <p:txBody>
          <a:bodyPr lIns="71437" tIns="71437" rIns="71437" bIns="71437" anchor="ctr"/>
          <a:lstStyle/>
          <a:p>
            <a:pPr>
              <a:defRPr sz="3200" b="1" cap="all" spc="512">
                <a:solidFill>
                  <a:schemeClr val="accent2">
                    <a:satOff val="44164"/>
                    <a:lumOff val="14231"/>
                  </a:schemeClr>
                </a:solidFill>
              </a:defRPr>
            </a:pPr>
            <a:endParaRPr/>
          </a:p>
        </p:txBody>
      </p:sp>
      <p:sp>
        <p:nvSpPr>
          <p:cNvPr id="356" name="Pipeline"/>
          <p:cNvSpPr txBox="1"/>
          <p:nvPr/>
        </p:nvSpPr>
        <p:spPr>
          <a:xfrm>
            <a:off x="5889994" y="11149688"/>
            <a:ext cx="1888681" cy="6363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3500"/>
            </a:lvl1pPr>
          </a:lstStyle>
          <a:p>
            <a:r>
              <a:t>Pipeline</a:t>
            </a:r>
          </a:p>
        </p:txBody>
      </p:sp>
      <p:sp>
        <p:nvSpPr>
          <p:cNvPr id="357" name="Line"/>
          <p:cNvSpPr/>
          <p:nvPr/>
        </p:nvSpPr>
        <p:spPr>
          <a:xfrm>
            <a:off x="13349933" y="6828869"/>
            <a:ext cx="3308732" cy="4946738"/>
          </a:xfrm>
          <a:prstGeom prst="line">
            <a:avLst/>
          </a:prstGeom>
          <a:ln w="63500">
            <a:solidFill>
              <a:srgbClr val="FFFFFF"/>
            </a:solidFill>
            <a:miter lim="400000"/>
            <a:tailEnd type="triangle"/>
          </a:ln>
        </p:spPr>
        <p:txBody>
          <a:bodyPr lIns="71437" tIns="71437" rIns="71437" bIns="71437" anchor="ctr"/>
          <a:lstStyle/>
          <a:p>
            <a:pPr>
              <a:defRPr sz="3200" b="1" cap="all" spc="512">
                <a:solidFill>
                  <a:schemeClr val="accent2">
                    <a:satOff val="44164"/>
                    <a:lumOff val="14231"/>
                  </a:schemeClr>
                </a:solidFill>
              </a:defRPr>
            </a:pPr>
            <a:endParaRPr/>
          </a:p>
        </p:txBody>
      </p:sp>
      <p:sp>
        <p:nvSpPr>
          <p:cNvPr id="358" name="Email"/>
          <p:cNvSpPr txBox="1"/>
          <p:nvPr/>
        </p:nvSpPr>
        <p:spPr>
          <a:xfrm>
            <a:off x="18176121" y="2626069"/>
            <a:ext cx="1933923" cy="9451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p>
            <a:r>
              <a:t>Email</a:t>
            </a:r>
          </a:p>
        </p:txBody>
      </p:sp>
      <p:sp>
        <p:nvSpPr>
          <p:cNvPr id="359" name="Text"/>
          <p:cNvSpPr txBox="1"/>
          <p:nvPr/>
        </p:nvSpPr>
        <p:spPr>
          <a:xfrm>
            <a:off x="18237200" y="4780001"/>
            <a:ext cx="1459905" cy="9451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p>
            <a:r>
              <a:t>Text</a:t>
            </a:r>
          </a:p>
        </p:txBody>
      </p:sp>
      <p:pic>
        <p:nvPicPr>
          <p:cNvPr id="360" name="CVE-DB-cropped-300x235-30.jpg" descr="CVE-DB-cropped-300x235-30.jpg"/>
          <p:cNvPicPr>
            <a:picLocks noChangeAspect="1"/>
          </p:cNvPicPr>
          <p:nvPr/>
        </p:nvPicPr>
        <p:blipFill>
          <a:blip r:embed="rId8"/>
          <a:stretch>
            <a:fillRect/>
          </a:stretch>
        </p:blipFill>
        <p:spPr>
          <a:xfrm>
            <a:off x="3621316" y="2205022"/>
            <a:ext cx="3810001" cy="2984501"/>
          </a:xfrm>
          <a:prstGeom prst="rect">
            <a:avLst/>
          </a:prstGeom>
          <a:ln w="25400">
            <a:miter lim="400000"/>
          </a:ln>
        </p:spPr>
      </p:pic>
      <p:pic>
        <p:nvPicPr>
          <p:cNvPr id="361" name="cell-text-125x166.png" descr="cell-text-125x166.png"/>
          <p:cNvPicPr>
            <a:picLocks noChangeAspect="1"/>
          </p:cNvPicPr>
          <p:nvPr/>
        </p:nvPicPr>
        <p:blipFill>
          <a:blip r:embed="rId9"/>
          <a:stretch>
            <a:fillRect/>
          </a:stretch>
        </p:blipFill>
        <p:spPr>
          <a:xfrm>
            <a:off x="16719256" y="4330700"/>
            <a:ext cx="1388339" cy="1843712"/>
          </a:xfrm>
          <a:prstGeom prst="rect">
            <a:avLst/>
          </a:prstGeom>
          <a:ln w="25400">
            <a:miter lim="400000"/>
          </a:ln>
        </p:spPr>
      </p:pic>
      <p:pic>
        <p:nvPicPr>
          <p:cNvPr id="362" name="Email.png" descr="Email.png"/>
          <p:cNvPicPr>
            <a:picLocks noChangeAspect="1"/>
          </p:cNvPicPr>
          <p:nvPr/>
        </p:nvPicPr>
        <p:blipFill>
          <a:blip r:embed="rId10"/>
          <a:stretch>
            <a:fillRect/>
          </a:stretch>
        </p:blipFill>
        <p:spPr>
          <a:xfrm>
            <a:off x="16719256" y="2453675"/>
            <a:ext cx="1203263" cy="1289897"/>
          </a:xfrm>
          <a:prstGeom prst="rect">
            <a:avLst/>
          </a:prstGeom>
          <a:ln w="25400">
            <a:miter lim="400000"/>
          </a:ln>
        </p:spPr>
      </p:pic>
      <p:pic>
        <p:nvPicPr>
          <p:cNvPr id="363" name="Git-Logo-455x190.png" descr="Git-Logo-455x190.png"/>
          <p:cNvPicPr>
            <a:picLocks noChangeAspect="1"/>
          </p:cNvPicPr>
          <p:nvPr/>
        </p:nvPicPr>
        <p:blipFill>
          <a:blip r:embed="rId11"/>
          <a:stretch>
            <a:fillRect/>
          </a:stretch>
        </p:blipFill>
        <p:spPr>
          <a:xfrm>
            <a:off x="16814506" y="11175779"/>
            <a:ext cx="2501484" cy="1044576"/>
          </a:xfrm>
          <a:prstGeom prst="rect">
            <a:avLst/>
          </a:prstGeom>
          <a:ln w="25400">
            <a:miter lim="400000"/>
          </a:ln>
        </p:spPr>
      </p:pic>
      <p:pic>
        <p:nvPicPr>
          <p:cNvPr id="364" name="GitHub-281x86.png" descr="GitHub-281x86.png"/>
          <p:cNvPicPr>
            <a:picLocks noChangeAspect="1"/>
          </p:cNvPicPr>
          <p:nvPr/>
        </p:nvPicPr>
        <p:blipFill>
          <a:blip r:embed="rId12"/>
          <a:stretch>
            <a:fillRect/>
          </a:stretch>
        </p:blipFill>
        <p:spPr>
          <a:xfrm>
            <a:off x="19750547" y="11211266"/>
            <a:ext cx="3374945" cy="1032902"/>
          </a:xfrm>
          <a:prstGeom prst="rect">
            <a:avLst/>
          </a:prstGeom>
          <a:ln w="25400">
            <a:miter lim="400000"/>
          </a:ln>
        </p:spPr>
      </p:pic>
      <p:pic>
        <p:nvPicPr>
          <p:cNvPr id="365" name="Slack-bg-black2.png" descr="Slack-bg-black2.png"/>
          <p:cNvPicPr>
            <a:picLocks noChangeAspect="1"/>
          </p:cNvPicPr>
          <p:nvPr/>
        </p:nvPicPr>
        <p:blipFill>
          <a:blip r:embed="rId13"/>
          <a:stretch>
            <a:fillRect/>
          </a:stretch>
        </p:blipFill>
        <p:spPr>
          <a:xfrm>
            <a:off x="16713200" y="7429500"/>
            <a:ext cx="3797300" cy="2133600"/>
          </a:xfrm>
          <a:prstGeom prst="rect">
            <a:avLst/>
          </a:prstGeom>
          <a:ln w="25400">
            <a:miter lim="400000"/>
          </a:ln>
        </p:spPr>
      </p:pic>
      <p:pic>
        <p:nvPicPr>
          <p:cNvPr id="366" name="Microsoft-Teams4.png" descr="Microsoft-Teams4.png"/>
          <p:cNvPicPr>
            <a:picLocks noChangeAspect="1"/>
          </p:cNvPicPr>
          <p:nvPr/>
        </p:nvPicPr>
        <p:blipFill>
          <a:blip r:embed="rId14"/>
          <a:stretch>
            <a:fillRect/>
          </a:stretch>
        </p:blipFill>
        <p:spPr>
          <a:xfrm>
            <a:off x="16751300" y="6603663"/>
            <a:ext cx="3810000" cy="939801"/>
          </a:xfrm>
          <a:prstGeom prst="rect">
            <a:avLst/>
          </a:prstGeom>
          <a:ln w="25400">
            <a:miter lim="400000"/>
          </a:ln>
        </p:spPr>
      </p:pic>
      <p:pic>
        <p:nvPicPr>
          <p:cNvPr id="367" name="jira-software-cropped2.png" descr="jira-software-cropped2.png"/>
          <p:cNvPicPr>
            <a:picLocks noChangeAspect="1"/>
          </p:cNvPicPr>
          <p:nvPr/>
        </p:nvPicPr>
        <p:blipFill>
          <a:blip r:embed="rId15"/>
          <a:stretch>
            <a:fillRect/>
          </a:stretch>
        </p:blipFill>
        <p:spPr>
          <a:xfrm>
            <a:off x="16814800" y="9245600"/>
            <a:ext cx="4064000" cy="1430986"/>
          </a:xfrm>
          <a:prstGeom prst="rect">
            <a:avLst/>
          </a:prstGeom>
          <a:ln w="25400">
            <a:miter lim="400000"/>
          </a:ln>
        </p:spPr>
      </p:pic>
      <p:sp>
        <p:nvSpPr>
          <p:cNvPr id="368" name="Continuous Monitoring and NOTIFICATION"/>
          <p:cNvSpPr txBox="1">
            <a:spLocks noGrp="1"/>
          </p:cNvSpPr>
          <p:nvPr>
            <p:ph type="title"/>
          </p:nvPr>
        </p:nvSpPr>
        <p:spPr>
          <a:xfrm>
            <a:off x="770428" y="576651"/>
            <a:ext cx="22414906" cy="1488298"/>
          </a:xfrm>
          <a:prstGeom prst="rect">
            <a:avLst/>
          </a:prstGeom>
        </p:spPr>
        <p:txBody>
          <a:bodyPr/>
          <a:lstStyle>
            <a:lvl1pPr algn="ctr">
              <a:defRPr sz="5800" b="1" spc="928">
                <a:solidFill>
                  <a:schemeClr val="accent2">
                    <a:satOff val="44164"/>
                    <a:lumOff val="14231"/>
                  </a:schemeClr>
                </a:solidFill>
              </a:defRPr>
            </a:lvl1pPr>
          </a:lstStyle>
          <a:p>
            <a:r>
              <a:t>Continuous Monitoring and NOTIFICATION</a:t>
            </a:r>
          </a:p>
        </p:txBody>
      </p:sp>
      <p:sp>
        <p:nvSpPr>
          <p:cNvPr id="369" name="Software Composition Analysis ·  www.linkedin.com/in/ealvarez  ·   Wednesday, May 22, 2024"/>
          <p:cNvSpPr txBox="1"/>
          <p:nvPr/>
        </p:nvSpPr>
        <p:spPr>
          <a:xfrm>
            <a:off x="3955020" y="13019366"/>
            <a:ext cx="17154827" cy="5622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3000" b="1"/>
            </a:lvl1pPr>
          </a:lstStyle>
          <a:p>
            <a:r>
              <a:t>Software Composition Analysis ·  www.linkedin.com/in/ealvarez  ·   Wednesday, May 22,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SCA SCAN for VENDOR SOFTWARE"/>
          <p:cNvSpPr txBox="1">
            <a:spLocks noGrp="1"/>
          </p:cNvSpPr>
          <p:nvPr>
            <p:ph type="title"/>
          </p:nvPr>
        </p:nvSpPr>
        <p:spPr>
          <a:xfrm>
            <a:off x="3976687" y="857250"/>
            <a:ext cx="16430626" cy="1488298"/>
          </a:xfrm>
          <a:prstGeom prst="rect">
            <a:avLst/>
          </a:prstGeom>
        </p:spPr>
        <p:txBody>
          <a:bodyPr/>
          <a:lstStyle>
            <a:lvl1pPr algn="ctr">
              <a:defRPr sz="5600" b="1" spc="896">
                <a:solidFill>
                  <a:schemeClr val="accent2">
                    <a:satOff val="44164"/>
                    <a:lumOff val="14231"/>
                  </a:schemeClr>
                </a:solidFill>
              </a:defRPr>
            </a:lvl1pPr>
          </a:lstStyle>
          <a:p>
            <a:r>
              <a:t>SCA SCAN for VENDOR SOFTWARE</a:t>
            </a:r>
          </a:p>
        </p:txBody>
      </p:sp>
      <p:sp>
        <p:nvSpPr>
          <p:cNvPr id="374" name="Slide Number"/>
          <p:cNvSpPr txBox="1">
            <a:spLocks noGrp="1"/>
          </p:cNvSpPr>
          <p:nvPr>
            <p:ph type="sldNum" sz="quarter" idx="4294967295"/>
          </p:nvPr>
        </p:nvSpPr>
        <p:spPr>
          <a:xfrm>
            <a:off x="3318216" y="13019484"/>
            <a:ext cx="494606" cy="48850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defRPr>
            </a:lvl1pPr>
          </a:lstStyle>
          <a:p>
            <a:fld id="{86CB4B4D-7CA3-9044-876B-883B54F8677D}" type="slidenum">
              <a:t>25</a:t>
            </a:fld>
            <a:endParaRPr/>
          </a:p>
        </p:txBody>
      </p:sp>
      <p:pic>
        <p:nvPicPr>
          <p:cNvPr id="375" name="SAST-cropped-smaller-30.jpg" descr="SAST-cropped-smaller-30.jpg"/>
          <p:cNvPicPr>
            <a:picLocks noChangeAspect="1"/>
          </p:cNvPicPr>
          <p:nvPr/>
        </p:nvPicPr>
        <p:blipFill>
          <a:blip r:embed="rId3"/>
          <a:stretch>
            <a:fillRect/>
          </a:stretch>
        </p:blipFill>
        <p:spPr>
          <a:xfrm>
            <a:off x="7350380" y="2567453"/>
            <a:ext cx="9017315" cy="6759525"/>
          </a:xfrm>
          <a:prstGeom prst="rect">
            <a:avLst/>
          </a:prstGeom>
          <a:ln w="25400">
            <a:miter lim="400000"/>
          </a:ln>
        </p:spPr>
      </p:pic>
      <p:sp>
        <p:nvSpPr>
          <p:cNvPr id="376" name="Source: DALL·E"/>
          <p:cNvSpPr txBox="1"/>
          <p:nvPr/>
        </p:nvSpPr>
        <p:spPr>
          <a:xfrm>
            <a:off x="10261233" y="9579594"/>
            <a:ext cx="3861534" cy="5007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2500" i="1"/>
            </a:lvl1pPr>
          </a:lstStyle>
          <a:p>
            <a:pPr>
              <a:defRPr sz="3000" b="1" i="0"/>
            </a:pPr>
            <a:r>
              <a:rPr sz="2500" b="0" i="1"/>
              <a:t>Source: DALL·E</a:t>
            </a:r>
          </a:p>
        </p:txBody>
      </p:sp>
      <p:sp>
        <p:nvSpPr>
          <p:cNvPr id="377" name="SBOM for VENDOR SOFTWARE RECOMMENDED"/>
          <p:cNvSpPr txBox="1"/>
          <p:nvPr/>
        </p:nvSpPr>
        <p:spPr>
          <a:xfrm>
            <a:off x="4317121" y="10665324"/>
            <a:ext cx="16430626" cy="9650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a:bodyPr>
          <a:lstStyle>
            <a:lvl1pPr defTabSz="624363">
              <a:defRPr sz="4256" b="1" cap="all" spc="680">
                <a:solidFill>
                  <a:schemeClr val="accent2">
                    <a:satOff val="44164"/>
                    <a:lumOff val="14231"/>
                  </a:schemeClr>
                </a:solidFill>
              </a:defRPr>
            </a:lvl1pPr>
          </a:lstStyle>
          <a:p>
            <a:r>
              <a:t>SBOM for VENDOR SOFTWARE RECOMMENDED</a:t>
            </a:r>
          </a:p>
        </p:txBody>
      </p:sp>
      <p:sp>
        <p:nvSpPr>
          <p:cNvPr id="378" name="Software Composition Analysis ·  www.linkedin.com/in/ealvarez  ·   Wednesday, May 22, 2024"/>
          <p:cNvSpPr txBox="1"/>
          <p:nvPr/>
        </p:nvSpPr>
        <p:spPr>
          <a:xfrm>
            <a:off x="3955020" y="13019366"/>
            <a:ext cx="17154827" cy="5622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3000" b="1"/>
            </a:lvl1pPr>
          </a:lstStyle>
          <a:p>
            <a:r>
              <a:t>Software Composition Analysis ·  www.linkedin.com/in/ealvarez  ·   Wednesday, May 22,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THIRD-PARTY RISK MANAGEMENT (TPRM)"/>
          <p:cNvSpPr txBox="1">
            <a:spLocks noGrp="1"/>
          </p:cNvSpPr>
          <p:nvPr>
            <p:ph type="title"/>
          </p:nvPr>
        </p:nvSpPr>
        <p:spPr>
          <a:xfrm>
            <a:off x="2342753" y="576651"/>
            <a:ext cx="19698494" cy="1488298"/>
          </a:xfrm>
          <a:prstGeom prst="rect">
            <a:avLst/>
          </a:prstGeom>
        </p:spPr>
        <p:txBody>
          <a:bodyPr/>
          <a:lstStyle>
            <a:lvl1pPr algn="ctr">
              <a:defRPr sz="5600" b="1" spc="896">
                <a:solidFill>
                  <a:schemeClr val="accent2">
                    <a:satOff val="44164"/>
                    <a:lumOff val="14231"/>
                  </a:schemeClr>
                </a:solidFill>
              </a:defRPr>
            </a:lvl1pPr>
          </a:lstStyle>
          <a:p>
            <a:r>
              <a:t>THIRD-PARTY RISK MANAGEMENT (TPRM)</a:t>
            </a:r>
          </a:p>
        </p:txBody>
      </p:sp>
      <p:sp>
        <p:nvSpPr>
          <p:cNvPr id="383" name="Slide Number"/>
          <p:cNvSpPr txBox="1">
            <a:spLocks noGrp="1"/>
          </p:cNvSpPr>
          <p:nvPr>
            <p:ph type="sldNum" sz="quarter" idx="4294967295"/>
          </p:nvPr>
        </p:nvSpPr>
        <p:spPr>
          <a:xfrm>
            <a:off x="3318216" y="13019484"/>
            <a:ext cx="494606" cy="48850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defRPr>
            </a:lvl1pPr>
          </a:lstStyle>
          <a:p>
            <a:fld id="{86CB4B4D-7CA3-9044-876B-883B54F8677D}" type="slidenum">
              <a:t>26</a:t>
            </a:fld>
            <a:endParaRPr/>
          </a:p>
        </p:txBody>
      </p:sp>
      <p:grpSp>
        <p:nvGrpSpPr>
          <p:cNvPr id="388" name="Group"/>
          <p:cNvGrpSpPr/>
          <p:nvPr/>
        </p:nvGrpSpPr>
        <p:grpSpPr>
          <a:xfrm>
            <a:off x="1153602" y="3630428"/>
            <a:ext cx="18963329" cy="5212221"/>
            <a:chOff x="0" y="0"/>
            <a:chExt cx="18963327" cy="5212219"/>
          </a:xfrm>
        </p:grpSpPr>
        <p:pic>
          <p:nvPicPr>
            <p:cNvPr id="384" name="Ming-canon.jpg" descr="Ming-canon.jpg"/>
            <p:cNvPicPr>
              <a:picLocks noChangeAspect="1"/>
            </p:cNvPicPr>
            <p:nvPr/>
          </p:nvPicPr>
          <p:blipFill>
            <a:blip r:embed="rId2"/>
            <a:stretch>
              <a:fillRect/>
            </a:stretch>
          </p:blipFill>
          <p:spPr>
            <a:xfrm>
              <a:off x="0" y="694269"/>
              <a:ext cx="4823834" cy="4119554"/>
            </a:xfrm>
            <a:prstGeom prst="rect">
              <a:avLst/>
            </a:prstGeom>
            <a:ln w="25400" cap="flat">
              <a:noFill/>
              <a:miter lim="400000"/>
            </a:ln>
            <a:effectLst/>
          </p:spPr>
        </p:pic>
        <p:grpSp>
          <p:nvGrpSpPr>
            <p:cNvPr id="387" name="Group"/>
            <p:cNvGrpSpPr/>
            <p:nvPr/>
          </p:nvGrpSpPr>
          <p:grpSpPr>
            <a:xfrm>
              <a:off x="3443340" y="0"/>
              <a:ext cx="15519988" cy="5212220"/>
              <a:chOff x="0" y="0"/>
              <a:chExt cx="15519987" cy="5212219"/>
            </a:xfrm>
          </p:grpSpPr>
          <p:sp>
            <p:nvSpPr>
              <p:cNvPr id="385" name="Source: SecurityScoreCard Global Third-Party Cybersecurity Breaches Report, Feb 2024"/>
              <p:cNvSpPr txBox="1"/>
              <p:nvPr/>
            </p:nvSpPr>
            <p:spPr>
              <a:xfrm>
                <a:off x="0" y="4550492"/>
                <a:ext cx="15519988" cy="6617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p>
                <a:pPr>
                  <a:defRPr sz="3000" b="1"/>
                </a:pPr>
                <a:r>
                  <a:rPr b="0"/>
                  <a:t>   </a:t>
                </a:r>
                <a:r>
                  <a:rPr sz="2500" b="0" i="1"/>
                  <a:t>Source: SecurityScoreCard Global Third-Party Cybersecurity Breaches Report, Feb 2024</a:t>
                </a:r>
              </a:p>
            </p:txBody>
          </p:sp>
          <p:sp>
            <p:nvSpPr>
              <p:cNvPr id="386" name="Third-party breaches by industry:…"/>
              <p:cNvSpPr txBox="1"/>
              <p:nvPr/>
            </p:nvSpPr>
            <p:spPr>
              <a:xfrm>
                <a:off x="2993946" y="0"/>
                <a:ext cx="11204911" cy="461309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p>
                <a:pPr algn="l" defTabSz="457200">
                  <a:spcBef>
                    <a:spcPts val="1200"/>
                  </a:spcBef>
                  <a:defRPr sz="4466">
                    <a:solidFill>
                      <a:schemeClr val="accent4">
                        <a:lumOff val="6102"/>
                      </a:schemeClr>
                    </a:solidFill>
                  </a:defRPr>
                </a:pPr>
                <a:endParaRPr/>
              </a:p>
              <a:p>
                <a:pPr algn="l" defTabSz="457200">
                  <a:spcBef>
                    <a:spcPts val="1200"/>
                  </a:spcBef>
                  <a:defRPr sz="4466">
                    <a:solidFill>
                      <a:schemeClr val="accent4">
                        <a:lumOff val="6102"/>
                      </a:schemeClr>
                    </a:solidFill>
                  </a:defRPr>
                </a:pPr>
                <a:r>
                  <a:t>Third-party breaches by industry:</a:t>
                </a:r>
              </a:p>
              <a:p>
                <a:pPr algn="l" defTabSz="457200">
                  <a:spcBef>
                    <a:spcPts val="1200"/>
                  </a:spcBef>
                  <a:defRPr sz="4466">
                    <a:solidFill>
                      <a:schemeClr val="accent4">
                        <a:lumOff val="6102"/>
                      </a:schemeClr>
                    </a:solidFill>
                  </a:defRPr>
                </a:pPr>
                <a:r>
                  <a:t>43% Technology &amp; Telecommunications</a:t>
                </a:r>
              </a:p>
              <a:p>
                <a:pPr algn="l" defTabSz="457200">
                  <a:spcBef>
                    <a:spcPts val="1200"/>
                  </a:spcBef>
                  <a:defRPr sz="4466">
                    <a:solidFill>
                      <a:schemeClr val="accent4">
                        <a:lumOff val="6102"/>
                      </a:schemeClr>
                    </a:solidFill>
                  </a:defRPr>
                </a:pPr>
                <a:r>
                  <a:t>30% Financial Services</a:t>
                </a:r>
              </a:p>
              <a:p>
                <a:pPr algn="l" defTabSz="457200">
                  <a:spcBef>
                    <a:spcPts val="1200"/>
                  </a:spcBef>
                  <a:defRPr sz="4466">
                    <a:solidFill>
                      <a:schemeClr val="accent4">
                        <a:lumOff val="6102"/>
                      </a:schemeClr>
                    </a:solidFill>
                  </a:defRPr>
                </a:pPr>
                <a:r>
                  <a:t>29% Overall cross-industry rate</a:t>
                </a:r>
              </a:p>
            </p:txBody>
          </p:sp>
        </p:grpSp>
      </p:grpSp>
      <p:sp>
        <p:nvSpPr>
          <p:cNvPr id="389" name="Stop depending on a questionnaires for TPRM…"/>
          <p:cNvSpPr txBox="1"/>
          <p:nvPr/>
        </p:nvSpPr>
        <p:spPr>
          <a:xfrm>
            <a:off x="2213243" y="9622642"/>
            <a:ext cx="18937676" cy="23956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p>
            <a:pPr marL="1597660" lvl="2" indent="-657860" algn="l">
              <a:spcBef>
                <a:spcPts val="4900"/>
              </a:spcBef>
              <a:buClr>
                <a:srgbClr val="646464"/>
              </a:buClr>
              <a:buSzPct val="90000"/>
              <a:buChar char="•"/>
            </a:pPr>
            <a:r>
              <a:t>Stop depending on a questionnaires for TPRM</a:t>
            </a:r>
          </a:p>
          <a:p>
            <a:pPr marL="1597660" lvl="2" indent="-657860" algn="l">
              <a:spcBef>
                <a:spcPts val="4900"/>
              </a:spcBef>
              <a:buClr>
                <a:srgbClr val="646464"/>
              </a:buClr>
              <a:buSzPct val="90000"/>
              <a:buChar char="•"/>
            </a:pPr>
            <a:r>
              <a:t>Vendor SBOMs can be monitored 24/7 by SCA Tooling</a:t>
            </a:r>
          </a:p>
        </p:txBody>
      </p:sp>
      <p:grpSp>
        <p:nvGrpSpPr>
          <p:cNvPr id="392" name="Group"/>
          <p:cNvGrpSpPr/>
          <p:nvPr/>
        </p:nvGrpSpPr>
        <p:grpSpPr>
          <a:xfrm>
            <a:off x="1085331" y="3242377"/>
            <a:ext cx="17771259" cy="1270001"/>
            <a:chOff x="0" y="379658"/>
            <a:chExt cx="17771257" cy="1270000"/>
          </a:xfrm>
        </p:grpSpPr>
        <p:sp>
          <p:nvSpPr>
            <p:cNvPr id="390" name="“98% of organizations have a relationship with a third party that has been breached.”"/>
            <p:cNvSpPr/>
            <p:nvPr/>
          </p:nvSpPr>
          <p:spPr>
            <a:xfrm>
              <a:off x="0" y="379658"/>
              <a:ext cx="1270000"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lgn="l" defTabSz="457200">
                <a:spcBef>
                  <a:spcPts val="1200"/>
                </a:spcBef>
                <a:defRPr sz="4466">
                  <a:solidFill>
                    <a:schemeClr val="accent4">
                      <a:lumOff val="6102"/>
                    </a:schemeClr>
                  </a:solidFill>
                </a:defRPr>
              </a:lvl1pPr>
            </a:lstStyle>
            <a:p>
              <a:r>
                <a:t>“98% of organizations have a relationship with a third party that has been breached.” </a:t>
              </a:r>
            </a:p>
          </p:txBody>
        </p:sp>
        <p:sp>
          <p:nvSpPr>
            <p:cNvPr id="391" name="Source: SecurityScoreCard Global Third-Party Cybersecurity Breaches Report, Feb 2024"/>
            <p:cNvSpPr txBox="1"/>
            <p:nvPr/>
          </p:nvSpPr>
          <p:spPr>
            <a:xfrm>
              <a:off x="3550911" y="658393"/>
              <a:ext cx="14220347" cy="6617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p>
              <a:pPr>
                <a:defRPr sz="3000" b="1"/>
              </a:pPr>
              <a:r>
                <a:rPr b="0"/>
                <a:t>   </a:t>
              </a:r>
              <a:r>
                <a:rPr sz="2500" b="0" i="1"/>
                <a:t>Source: SecurityScoreCard Global Third-Party Cybersecurity Breaches Report, Feb 2024</a:t>
              </a:r>
            </a:p>
          </p:txBody>
        </p:sp>
      </p:grpSp>
      <p:sp>
        <p:nvSpPr>
          <p:cNvPr id="393" name="Software Composition Analysis ·  www.linkedin.com/in/ealvarez  ·   Wednesday, May 22, 2024"/>
          <p:cNvSpPr txBox="1"/>
          <p:nvPr/>
        </p:nvSpPr>
        <p:spPr>
          <a:xfrm>
            <a:off x="3955020" y="13019366"/>
            <a:ext cx="17154827" cy="5622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3000" b="1"/>
            </a:lvl1pPr>
          </a:lstStyle>
          <a:p>
            <a:r>
              <a:t>Software Composition Analysis ·  www.linkedin.com/in/ealvarez  ·   Wednesday, May 22,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 grpId="2" animBg="1" advAuto="0"/>
      <p:bldP spid="389" grpId="3" animBg="1" advAuto="0"/>
      <p:bldP spid="392" grpId="1"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SCA TOOLS"/>
          <p:cNvSpPr txBox="1">
            <a:spLocks noGrp="1"/>
          </p:cNvSpPr>
          <p:nvPr>
            <p:ph type="title"/>
          </p:nvPr>
        </p:nvSpPr>
        <p:spPr>
          <a:xfrm>
            <a:off x="3217368" y="5033991"/>
            <a:ext cx="18630131" cy="2679725"/>
          </a:xfrm>
          <a:prstGeom prst="rect">
            <a:avLst/>
          </a:prstGeom>
        </p:spPr>
        <p:txBody>
          <a:bodyPr/>
          <a:lstStyle>
            <a:lvl1pPr algn="ctr">
              <a:defRPr sz="13900" b="1" spc="2224">
                <a:solidFill>
                  <a:schemeClr val="accent2">
                    <a:satOff val="44164"/>
                    <a:lumOff val="14231"/>
                  </a:schemeClr>
                </a:solidFill>
              </a:defRPr>
            </a:lvl1pPr>
          </a:lstStyle>
          <a:p>
            <a:r>
              <a:t>SCA TOOLS</a:t>
            </a:r>
          </a:p>
        </p:txBody>
      </p:sp>
      <p:sp>
        <p:nvSpPr>
          <p:cNvPr id="396" name="Slide Number"/>
          <p:cNvSpPr txBox="1">
            <a:spLocks noGrp="1"/>
          </p:cNvSpPr>
          <p:nvPr>
            <p:ph type="sldNum" sz="quarter" idx="4294967295"/>
          </p:nvPr>
        </p:nvSpPr>
        <p:spPr>
          <a:xfrm>
            <a:off x="3318216" y="13019484"/>
            <a:ext cx="494606" cy="48850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defRPr>
            </a:lvl1pPr>
          </a:lstStyle>
          <a:p>
            <a:fld id="{86CB4B4D-7CA3-9044-876B-883B54F8677D}" type="slidenum">
              <a:t>27</a:t>
            </a:fld>
            <a:endParaRPr/>
          </a:p>
        </p:txBody>
      </p:sp>
      <p:sp>
        <p:nvSpPr>
          <p:cNvPr id="397" name="Software Composition Analysis ·  www.linkedin.com/in/ealvarez  ·   Wednesday, May 22, 2024"/>
          <p:cNvSpPr txBox="1"/>
          <p:nvPr/>
        </p:nvSpPr>
        <p:spPr>
          <a:xfrm>
            <a:off x="3955020" y="13019366"/>
            <a:ext cx="17154827" cy="5622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3000" b="1"/>
            </a:lvl1pPr>
          </a:lstStyle>
          <a:p>
            <a:r>
              <a:t>Software Composition Analysis ·  www.linkedin.com/in/ealvarez  ·   Wednesday, May 22,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SCA IDE PlugINS"/>
          <p:cNvSpPr txBox="1">
            <a:spLocks noGrp="1"/>
          </p:cNvSpPr>
          <p:nvPr>
            <p:ph type="title"/>
          </p:nvPr>
        </p:nvSpPr>
        <p:spPr>
          <a:xfrm>
            <a:off x="3976687" y="857250"/>
            <a:ext cx="16430626" cy="1488298"/>
          </a:xfrm>
          <a:prstGeom prst="rect">
            <a:avLst/>
          </a:prstGeom>
        </p:spPr>
        <p:txBody>
          <a:bodyPr/>
          <a:lstStyle>
            <a:lvl1pPr algn="ctr">
              <a:defRPr sz="5600" b="1" spc="896">
                <a:solidFill>
                  <a:schemeClr val="accent2">
                    <a:satOff val="44164"/>
                    <a:lumOff val="14231"/>
                  </a:schemeClr>
                </a:solidFill>
              </a:defRPr>
            </a:lvl1pPr>
          </a:lstStyle>
          <a:p>
            <a:r>
              <a:t>SCA IDE PlugINS</a:t>
            </a:r>
          </a:p>
        </p:txBody>
      </p:sp>
      <p:sp>
        <p:nvSpPr>
          <p:cNvPr id="400" name="Slide Number"/>
          <p:cNvSpPr txBox="1">
            <a:spLocks noGrp="1"/>
          </p:cNvSpPr>
          <p:nvPr>
            <p:ph type="sldNum" sz="quarter" idx="4294967295"/>
          </p:nvPr>
        </p:nvSpPr>
        <p:spPr>
          <a:xfrm>
            <a:off x="3318216" y="13019484"/>
            <a:ext cx="494606" cy="48850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defRPr>
            </a:lvl1pPr>
          </a:lstStyle>
          <a:p>
            <a:fld id="{86CB4B4D-7CA3-9044-876B-883B54F8677D}" type="slidenum">
              <a:t>28</a:t>
            </a:fld>
            <a:endParaRPr/>
          </a:p>
        </p:txBody>
      </p:sp>
      <p:sp>
        <p:nvSpPr>
          <p:cNvPr id="401" name="Source: https://youtu.be/6cxi96CJB14"/>
          <p:cNvSpPr txBox="1"/>
          <p:nvPr/>
        </p:nvSpPr>
        <p:spPr>
          <a:xfrm>
            <a:off x="11206401" y="11908948"/>
            <a:ext cx="10317390" cy="5622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b="1"/>
            </a:pPr>
            <a:r>
              <a:rPr b="0"/>
              <a:t>   </a:t>
            </a:r>
            <a:r>
              <a:rPr sz="2500" b="0" i="1"/>
              <a:t>Source: https://youtu.be/6cxi96CJB14</a:t>
            </a:r>
          </a:p>
        </p:txBody>
      </p:sp>
      <p:pic>
        <p:nvPicPr>
          <p:cNvPr id="402" name="videoframe_166389-960x540-50.jpg" descr="videoframe_166389-960x540-50.jpg"/>
          <p:cNvPicPr>
            <a:picLocks noChangeAspect="1"/>
          </p:cNvPicPr>
          <p:nvPr/>
        </p:nvPicPr>
        <p:blipFill>
          <a:blip r:embed="rId3"/>
          <a:stretch>
            <a:fillRect/>
          </a:stretch>
        </p:blipFill>
        <p:spPr>
          <a:xfrm>
            <a:off x="3734133" y="2100450"/>
            <a:ext cx="16915734" cy="9515100"/>
          </a:xfrm>
          <a:prstGeom prst="rect">
            <a:avLst/>
          </a:prstGeom>
          <a:ln w="25400">
            <a:miter lim="400000"/>
          </a:ln>
        </p:spPr>
      </p:pic>
      <p:sp>
        <p:nvSpPr>
          <p:cNvPr id="403" name="Software Composition Analysis ·  www.linkedin.com/in/ealvarez  ·   Wednesday, May 22, 2024"/>
          <p:cNvSpPr txBox="1"/>
          <p:nvPr/>
        </p:nvSpPr>
        <p:spPr>
          <a:xfrm>
            <a:off x="3955020" y="13019366"/>
            <a:ext cx="17154827" cy="5622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3000" b="1"/>
            </a:lvl1pPr>
          </a:lstStyle>
          <a:p>
            <a:r>
              <a:t>Software Composition Analysis ·  www.linkedin.com/in/ealvarez  ·   Wednesday, May 22,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SCA IDE PlugINS"/>
          <p:cNvSpPr txBox="1">
            <a:spLocks noGrp="1"/>
          </p:cNvSpPr>
          <p:nvPr>
            <p:ph type="title"/>
          </p:nvPr>
        </p:nvSpPr>
        <p:spPr>
          <a:xfrm>
            <a:off x="3976687" y="857250"/>
            <a:ext cx="16430626" cy="1488298"/>
          </a:xfrm>
          <a:prstGeom prst="rect">
            <a:avLst/>
          </a:prstGeom>
        </p:spPr>
        <p:txBody>
          <a:bodyPr/>
          <a:lstStyle>
            <a:lvl1pPr algn="ctr">
              <a:defRPr sz="5600" b="1" spc="896">
                <a:solidFill>
                  <a:schemeClr val="accent2">
                    <a:satOff val="44164"/>
                    <a:lumOff val="14231"/>
                  </a:schemeClr>
                </a:solidFill>
              </a:defRPr>
            </a:lvl1pPr>
          </a:lstStyle>
          <a:p>
            <a:r>
              <a:t>SCA IDE PlugINS</a:t>
            </a:r>
          </a:p>
        </p:txBody>
      </p:sp>
      <p:sp>
        <p:nvSpPr>
          <p:cNvPr id="408" name="Slide Number"/>
          <p:cNvSpPr txBox="1">
            <a:spLocks noGrp="1"/>
          </p:cNvSpPr>
          <p:nvPr>
            <p:ph type="sldNum" sz="quarter" idx="4294967295"/>
          </p:nvPr>
        </p:nvSpPr>
        <p:spPr>
          <a:xfrm>
            <a:off x="3318216" y="13019484"/>
            <a:ext cx="494606" cy="48850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defRPr>
            </a:lvl1pPr>
          </a:lstStyle>
          <a:p>
            <a:fld id="{86CB4B4D-7CA3-9044-876B-883B54F8677D}" type="slidenum">
              <a:t>29</a:t>
            </a:fld>
            <a:endParaRPr/>
          </a:p>
        </p:txBody>
      </p:sp>
      <p:sp>
        <p:nvSpPr>
          <p:cNvPr id="409" name="Source: https://youtu.be/W9BHyXYw3vQ"/>
          <p:cNvSpPr txBox="1"/>
          <p:nvPr/>
        </p:nvSpPr>
        <p:spPr>
          <a:xfrm>
            <a:off x="11206401" y="11908948"/>
            <a:ext cx="10317390" cy="5622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b="1"/>
            </a:pPr>
            <a:r>
              <a:rPr b="0"/>
              <a:t>   </a:t>
            </a:r>
            <a:r>
              <a:rPr sz="2500" b="0" i="1"/>
              <a:t>Source: https://youtu.be/W9BHyXYw3vQ</a:t>
            </a:r>
          </a:p>
        </p:txBody>
      </p:sp>
      <p:pic>
        <p:nvPicPr>
          <p:cNvPr id="410" name="videoframe_59878-1273x750-50.jpg" descr="videoframe_59878-1273x750-50.jpg"/>
          <p:cNvPicPr>
            <a:picLocks noChangeAspect="1"/>
          </p:cNvPicPr>
          <p:nvPr/>
        </p:nvPicPr>
        <p:blipFill>
          <a:blip r:embed="rId3"/>
          <a:stretch>
            <a:fillRect/>
          </a:stretch>
        </p:blipFill>
        <p:spPr>
          <a:xfrm>
            <a:off x="4108450" y="2095500"/>
            <a:ext cx="16167100" cy="9525000"/>
          </a:xfrm>
          <a:prstGeom prst="rect">
            <a:avLst/>
          </a:prstGeom>
          <a:ln w="25400">
            <a:miter lim="400000"/>
          </a:ln>
        </p:spPr>
      </p:pic>
      <p:sp>
        <p:nvSpPr>
          <p:cNvPr id="411" name="Software Composition Analysis ·  www.linkedin.com/in/ealvarez  ·   Wednesday, May 22, 2024"/>
          <p:cNvSpPr txBox="1"/>
          <p:nvPr/>
        </p:nvSpPr>
        <p:spPr>
          <a:xfrm>
            <a:off x="3955020" y="13019366"/>
            <a:ext cx="17154827" cy="5622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3000" b="1"/>
            </a:lvl1pPr>
          </a:lstStyle>
          <a:p>
            <a:r>
              <a:t>Software Composition Analysis ·  www.linkedin.com/in/ealvarez  ·   Wednesday, May 22,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INTRODUCTION"/>
          <p:cNvSpPr txBox="1">
            <a:spLocks noGrp="1"/>
          </p:cNvSpPr>
          <p:nvPr>
            <p:ph type="title"/>
          </p:nvPr>
        </p:nvSpPr>
        <p:spPr>
          <a:xfrm>
            <a:off x="3976687" y="857250"/>
            <a:ext cx="16430626" cy="1488298"/>
          </a:xfrm>
          <a:prstGeom prst="rect">
            <a:avLst/>
          </a:prstGeom>
        </p:spPr>
        <p:txBody>
          <a:bodyPr/>
          <a:lstStyle>
            <a:lvl1pPr algn="ctr">
              <a:defRPr sz="5600" b="1" spc="896">
                <a:solidFill>
                  <a:schemeClr val="accent2">
                    <a:satOff val="44164"/>
                    <a:lumOff val="14231"/>
                  </a:schemeClr>
                </a:solidFill>
              </a:defRPr>
            </a:lvl1pPr>
          </a:lstStyle>
          <a:p>
            <a:r>
              <a:t>INTRODUCTION</a:t>
            </a:r>
          </a:p>
        </p:txBody>
      </p:sp>
      <p:sp>
        <p:nvSpPr>
          <p:cNvPr id="84" name="Slide Number"/>
          <p:cNvSpPr txBox="1">
            <a:spLocks noGrp="1"/>
          </p:cNvSpPr>
          <p:nvPr>
            <p:ph type="sldNum" sz="quarter" idx="4294967295"/>
          </p:nvPr>
        </p:nvSpPr>
        <p:spPr>
          <a:xfrm>
            <a:off x="3402974" y="13019484"/>
            <a:ext cx="325091" cy="48850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defRPr>
            </a:lvl1pPr>
          </a:lstStyle>
          <a:p>
            <a:fld id="{86CB4B4D-7CA3-9044-876B-883B54F8677D}" type="slidenum">
              <a:t>3</a:t>
            </a:fld>
            <a:endParaRPr/>
          </a:p>
        </p:txBody>
      </p:sp>
      <p:sp>
        <p:nvSpPr>
          <p:cNvPr id="85" name="Market forces are driving companies to accelerate the development of secure software to gain a competitive advantage and avoid costly security breaches.…"/>
          <p:cNvSpPr txBox="1">
            <a:spLocks noGrp="1"/>
          </p:cNvSpPr>
          <p:nvPr>
            <p:ph type="body" idx="1"/>
          </p:nvPr>
        </p:nvSpPr>
        <p:spPr>
          <a:xfrm>
            <a:off x="2681194" y="2321718"/>
            <a:ext cx="19021612" cy="10076007"/>
          </a:xfrm>
          <a:prstGeom prst="rect">
            <a:avLst/>
          </a:prstGeom>
        </p:spPr>
        <p:txBody>
          <a:bodyPr anchor="t"/>
          <a:lstStyle/>
          <a:p>
            <a:pPr marL="657859" indent="-657859">
              <a:lnSpc>
                <a:spcPct val="110000"/>
              </a:lnSpc>
              <a:spcBef>
                <a:spcPts val="4900"/>
              </a:spcBef>
              <a:defRPr sz="5600"/>
            </a:pPr>
            <a:r>
              <a:t>Market forces are driving companies to accelerate the development of secure software to gain a competitive advantage and avoid costly security breaches.</a:t>
            </a:r>
          </a:p>
          <a:p>
            <a:pPr marL="657859" indent="-657859">
              <a:lnSpc>
                <a:spcPct val="110000"/>
              </a:lnSpc>
              <a:spcBef>
                <a:spcPts val="4900"/>
              </a:spcBef>
              <a:defRPr sz="5600"/>
            </a:pPr>
            <a:r>
              <a:t>The software development community has found that Software Component Analysis tooling can improve the competitive need for increased security and speed.</a:t>
            </a:r>
          </a:p>
          <a:p>
            <a:pPr marL="657859" indent="-657859">
              <a:lnSpc>
                <a:spcPct val="110000"/>
              </a:lnSpc>
              <a:spcBef>
                <a:spcPts val="4900"/>
              </a:spcBef>
              <a:defRPr sz="5600"/>
            </a:pPr>
            <a:r>
              <a:t>Software Composition Analysis tooling provides an efficient way to reduce security threats from open-source software components.</a:t>
            </a:r>
          </a:p>
        </p:txBody>
      </p:sp>
      <p:sp>
        <p:nvSpPr>
          <p:cNvPr id="86" name="Software Composition Analysis ·  www.linkedin.com/in/ealvarez  ·   Wednesday, May 22, 2024"/>
          <p:cNvSpPr txBox="1"/>
          <p:nvPr/>
        </p:nvSpPr>
        <p:spPr>
          <a:xfrm>
            <a:off x="3955020" y="13019366"/>
            <a:ext cx="17154827" cy="5622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3000" b="1"/>
            </a:lvl1pPr>
          </a:lstStyle>
          <a:p>
            <a:r>
              <a:t>Software Composition Analysis ·  www.linkedin.com/in/ealvarez  ·   Wednesday, May 22,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85">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8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8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8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1" build="p" bldLvl="5"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Slide Number"/>
          <p:cNvSpPr txBox="1">
            <a:spLocks noGrp="1"/>
          </p:cNvSpPr>
          <p:nvPr>
            <p:ph type="sldNum" sz="quarter" idx="4294967295"/>
          </p:nvPr>
        </p:nvSpPr>
        <p:spPr>
          <a:xfrm>
            <a:off x="3318216" y="13019484"/>
            <a:ext cx="494606" cy="48850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defRPr>
            </a:lvl1pPr>
          </a:lstStyle>
          <a:p>
            <a:fld id="{86CB4B4D-7CA3-9044-876B-883B54F8677D}" type="slidenum">
              <a:t>30</a:t>
            </a:fld>
            <a:endParaRPr/>
          </a:p>
        </p:txBody>
      </p:sp>
      <p:sp>
        <p:nvSpPr>
          <p:cNvPr id="416" name="Source: https://plugins.jenkins.io/dependency-check-jenkins-plugin/"/>
          <p:cNvSpPr txBox="1"/>
          <p:nvPr/>
        </p:nvSpPr>
        <p:spPr>
          <a:xfrm>
            <a:off x="7419730" y="11690529"/>
            <a:ext cx="10910426" cy="5007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2500" i="1"/>
            </a:lvl1pPr>
          </a:lstStyle>
          <a:p>
            <a:pPr>
              <a:defRPr sz="3000" b="1" i="0"/>
            </a:pPr>
            <a:r>
              <a:rPr sz="2500" b="0" i="1"/>
              <a:t>Source: https://plugins.jenkins.io/dependency-check-jenkins-plugin/</a:t>
            </a:r>
          </a:p>
        </p:txBody>
      </p:sp>
      <p:sp>
        <p:nvSpPr>
          <p:cNvPr id="417" name="DEPendency CHECK"/>
          <p:cNvSpPr txBox="1">
            <a:spLocks noGrp="1"/>
          </p:cNvSpPr>
          <p:nvPr>
            <p:ph type="title"/>
          </p:nvPr>
        </p:nvSpPr>
        <p:spPr>
          <a:xfrm>
            <a:off x="3976687" y="612968"/>
            <a:ext cx="16430626" cy="2083009"/>
          </a:xfrm>
          <a:prstGeom prst="rect">
            <a:avLst/>
          </a:prstGeom>
        </p:spPr>
        <p:txBody>
          <a:bodyPr/>
          <a:lstStyle>
            <a:lvl1pPr algn="ctr">
              <a:defRPr sz="5600" b="1" spc="896">
                <a:solidFill>
                  <a:schemeClr val="accent2">
                    <a:satOff val="44164"/>
                    <a:lumOff val="14231"/>
                  </a:schemeClr>
                </a:solidFill>
              </a:defRPr>
            </a:lvl1pPr>
          </a:lstStyle>
          <a:p>
            <a:r>
              <a:t>DEPendency CHECK</a:t>
            </a:r>
          </a:p>
        </p:txBody>
      </p:sp>
      <p:pic>
        <p:nvPicPr>
          <p:cNvPr id="418" name="publisher-trend-hover-526x250.png" descr="publisher-trend-hover-526x250.png"/>
          <p:cNvPicPr>
            <a:picLocks noChangeAspect="1"/>
          </p:cNvPicPr>
          <p:nvPr/>
        </p:nvPicPr>
        <p:blipFill>
          <a:blip r:embed="rId3"/>
          <a:stretch>
            <a:fillRect/>
          </a:stretch>
        </p:blipFill>
        <p:spPr>
          <a:xfrm>
            <a:off x="1852367" y="3484577"/>
            <a:ext cx="11416202" cy="5425951"/>
          </a:xfrm>
          <a:prstGeom prst="rect">
            <a:avLst/>
          </a:prstGeom>
          <a:ln w="25400">
            <a:miter lim="400000"/>
          </a:ln>
        </p:spPr>
      </p:pic>
      <p:pic>
        <p:nvPicPr>
          <p:cNvPr id="419" name="publisher-results-expanded-779x456.png" descr="publisher-results-expanded-779x456.png"/>
          <p:cNvPicPr>
            <a:picLocks noChangeAspect="1"/>
          </p:cNvPicPr>
          <p:nvPr/>
        </p:nvPicPr>
        <p:blipFill>
          <a:blip r:embed="rId4"/>
          <a:stretch>
            <a:fillRect/>
          </a:stretch>
        </p:blipFill>
        <p:spPr>
          <a:xfrm>
            <a:off x="13422425" y="3512687"/>
            <a:ext cx="9173291" cy="5369731"/>
          </a:xfrm>
          <a:prstGeom prst="rect">
            <a:avLst/>
          </a:prstGeom>
          <a:ln w="25400">
            <a:miter lim="400000"/>
          </a:ln>
        </p:spPr>
      </p:pic>
      <p:sp>
        <p:nvSpPr>
          <p:cNvPr id="420" name="Software Composition Analysis ·  www.linkedin.com/in/ealvarez  ·   Wednesday, May 22, 2024"/>
          <p:cNvSpPr txBox="1"/>
          <p:nvPr/>
        </p:nvSpPr>
        <p:spPr>
          <a:xfrm>
            <a:off x="3955020" y="13019366"/>
            <a:ext cx="17154827" cy="5622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3000" b="1"/>
            </a:lvl1pPr>
          </a:lstStyle>
          <a:p>
            <a:r>
              <a:t>Software Composition Analysis ·  www.linkedin.com/in/ealvarez  ·   Wednesday, May 22,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DEPendency TRACK"/>
          <p:cNvSpPr txBox="1">
            <a:spLocks noGrp="1"/>
          </p:cNvSpPr>
          <p:nvPr>
            <p:ph type="title"/>
          </p:nvPr>
        </p:nvSpPr>
        <p:spPr>
          <a:xfrm>
            <a:off x="3976687" y="612968"/>
            <a:ext cx="16430626" cy="1976064"/>
          </a:xfrm>
          <a:prstGeom prst="rect">
            <a:avLst/>
          </a:prstGeom>
        </p:spPr>
        <p:txBody>
          <a:bodyPr/>
          <a:lstStyle>
            <a:lvl1pPr algn="ctr">
              <a:defRPr sz="5600" b="1" spc="896">
                <a:solidFill>
                  <a:schemeClr val="accent2">
                    <a:satOff val="44164"/>
                    <a:lumOff val="14231"/>
                  </a:schemeClr>
                </a:solidFill>
              </a:defRPr>
            </a:lvl1pPr>
          </a:lstStyle>
          <a:p>
            <a:r>
              <a:t>DEPendency TRACK</a:t>
            </a:r>
          </a:p>
        </p:txBody>
      </p:sp>
      <p:sp>
        <p:nvSpPr>
          <p:cNvPr id="425" name="Slide Number"/>
          <p:cNvSpPr txBox="1">
            <a:spLocks noGrp="1"/>
          </p:cNvSpPr>
          <p:nvPr>
            <p:ph type="sldNum" sz="quarter" idx="4294967295"/>
          </p:nvPr>
        </p:nvSpPr>
        <p:spPr>
          <a:xfrm>
            <a:off x="3318216" y="13019484"/>
            <a:ext cx="494606" cy="48850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defRPr>
            </a:lvl1pPr>
          </a:lstStyle>
          <a:p>
            <a:fld id="{86CB4B4D-7CA3-9044-876B-883B54F8677D}" type="slidenum">
              <a:t>31</a:t>
            </a:fld>
            <a:endParaRPr/>
          </a:p>
        </p:txBody>
      </p:sp>
      <p:sp>
        <p:nvSpPr>
          <p:cNvPr id="426" name="Source: https://www.dependencytrack.org/"/>
          <p:cNvSpPr txBox="1"/>
          <p:nvPr/>
        </p:nvSpPr>
        <p:spPr>
          <a:xfrm>
            <a:off x="12517834" y="11836672"/>
            <a:ext cx="8922119" cy="5622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b="1"/>
            </a:pPr>
            <a:r>
              <a:rPr b="0"/>
              <a:t>   </a:t>
            </a:r>
            <a:r>
              <a:rPr sz="2500" b="0" i="1"/>
              <a:t>Source: https://www.dependencytrack.org/</a:t>
            </a:r>
          </a:p>
        </p:txBody>
      </p:sp>
      <p:pic>
        <p:nvPicPr>
          <p:cNvPr id="427" name="dependency-track-902x534-50.jpg" descr="dependency-track-902x534-50.jpg"/>
          <p:cNvPicPr>
            <a:picLocks noChangeAspect="1"/>
          </p:cNvPicPr>
          <p:nvPr/>
        </p:nvPicPr>
        <p:blipFill>
          <a:blip r:embed="rId3"/>
          <a:stretch>
            <a:fillRect/>
          </a:stretch>
        </p:blipFill>
        <p:spPr>
          <a:xfrm>
            <a:off x="4241800" y="1955800"/>
            <a:ext cx="16586200" cy="9819324"/>
          </a:xfrm>
          <a:prstGeom prst="rect">
            <a:avLst/>
          </a:prstGeom>
          <a:ln w="25400">
            <a:miter lim="400000"/>
          </a:ln>
        </p:spPr>
      </p:pic>
      <p:sp>
        <p:nvSpPr>
          <p:cNvPr id="428" name="Software Composition Analysis ·  www.linkedin.com/in/ealvarez  ·   Wednesday, May 22, 2024"/>
          <p:cNvSpPr txBox="1"/>
          <p:nvPr/>
        </p:nvSpPr>
        <p:spPr>
          <a:xfrm>
            <a:off x="3955020" y="13019366"/>
            <a:ext cx="17154827" cy="5622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3000" b="1"/>
            </a:lvl1pPr>
          </a:lstStyle>
          <a:p>
            <a:r>
              <a:t>Software Composition Analysis ·  www.linkedin.com/in/ealvarez  ·   Wednesday, May 22,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Thank You"/>
          <p:cNvSpPr txBox="1"/>
          <p:nvPr/>
        </p:nvSpPr>
        <p:spPr>
          <a:xfrm>
            <a:off x="2474061" y="6266222"/>
            <a:ext cx="12994181" cy="28079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8800" b="1"/>
            </a:lvl1pPr>
          </a:lstStyle>
          <a:p>
            <a:r>
              <a:t>Thank You</a:t>
            </a:r>
          </a:p>
        </p:txBody>
      </p:sp>
      <p:sp>
        <p:nvSpPr>
          <p:cNvPr id="433" name="SOFTWARE Composition Analysis"/>
          <p:cNvSpPr txBox="1">
            <a:spLocks noGrp="1"/>
          </p:cNvSpPr>
          <p:nvPr>
            <p:ph type="title"/>
          </p:nvPr>
        </p:nvSpPr>
        <p:spPr>
          <a:xfrm>
            <a:off x="3110962" y="320675"/>
            <a:ext cx="18842943" cy="2000250"/>
          </a:xfrm>
          <a:prstGeom prst="rect">
            <a:avLst/>
          </a:prstGeom>
        </p:spPr>
        <p:txBody>
          <a:bodyPr/>
          <a:lstStyle>
            <a:lvl1pPr algn="ctr">
              <a:defRPr b="1">
                <a:solidFill>
                  <a:schemeClr val="accent2">
                    <a:satOff val="44164"/>
                    <a:lumOff val="14231"/>
                  </a:schemeClr>
                </a:solidFill>
              </a:defRPr>
            </a:lvl1pPr>
          </a:lstStyle>
          <a:p>
            <a:r>
              <a:t>SOFTWARE Composition Analysis</a:t>
            </a:r>
          </a:p>
        </p:txBody>
      </p:sp>
      <p:sp>
        <p:nvSpPr>
          <p:cNvPr id="434" name="Slide Number"/>
          <p:cNvSpPr txBox="1">
            <a:spLocks noGrp="1"/>
          </p:cNvSpPr>
          <p:nvPr>
            <p:ph type="sldNum" sz="quarter" idx="4294967295"/>
          </p:nvPr>
        </p:nvSpPr>
        <p:spPr>
          <a:xfrm>
            <a:off x="3405415" y="13019484"/>
            <a:ext cx="494607" cy="48850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defRPr>
            </a:lvl1pPr>
          </a:lstStyle>
          <a:p>
            <a:fld id="{86CB4B4D-7CA3-9044-876B-883B54F8677D}" type="slidenum">
              <a:t>32</a:t>
            </a:fld>
            <a:endParaRPr/>
          </a:p>
        </p:txBody>
      </p:sp>
      <p:sp>
        <p:nvSpPr>
          <p:cNvPr id="435" name="www.linkedin.com/in/ealvarez"/>
          <p:cNvSpPr txBox="1"/>
          <p:nvPr/>
        </p:nvSpPr>
        <p:spPr>
          <a:xfrm>
            <a:off x="15296660" y="11602919"/>
            <a:ext cx="7293825" cy="759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4000">
                <a:hlinkClick r:id="rId2"/>
              </a:defRPr>
            </a:lvl1pPr>
          </a:lstStyle>
          <a:p>
            <a:r>
              <a:rPr dirty="0">
                <a:solidFill>
                  <a:schemeClr val="tx1"/>
                </a:solidFill>
                <a:hlinkClick r:id="rId2">
                  <a:extLst>
                    <a:ext uri="{A12FA001-AC4F-418D-AE19-62706E023703}">
                      <ahyp:hlinkClr xmlns:ahyp="http://schemas.microsoft.com/office/drawing/2018/hyperlinkcolor" val="tx"/>
                    </a:ext>
                  </a:extLst>
                </a:hlinkClick>
              </a:rPr>
              <a:t>www.linkedin.com/in/ealvarez</a:t>
            </a:r>
          </a:p>
        </p:txBody>
      </p:sp>
      <p:sp>
        <p:nvSpPr>
          <p:cNvPr id="436" name="Eugenio Alvarez"/>
          <p:cNvSpPr txBox="1"/>
          <p:nvPr/>
        </p:nvSpPr>
        <p:spPr>
          <a:xfrm>
            <a:off x="8014385" y="3014058"/>
            <a:ext cx="9380646" cy="9451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b="1"/>
            </a:lvl1pPr>
          </a:lstStyle>
          <a:p>
            <a:r>
              <a:t>Eugenio Alvarez</a:t>
            </a:r>
          </a:p>
        </p:txBody>
      </p:sp>
      <p:pic>
        <p:nvPicPr>
          <p:cNvPr id="437" name="LinkedIn_URL-Black-Background.png" descr="LinkedIn_URL-Black-Background.png"/>
          <p:cNvPicPr>
            <a:picLocks noChangeAspect="1"/>
          </p:cNvPicPr>
          <p:nvPr/>
        </p:nvPicPr>
        <p:blipFill>
          <a:blip r:embed="rId3"/>
          <a:stretch>
            <a:fillRect/>
          </a:stretch>
        </p:blipFill>
        <p:spPr>
          <a:xfrm>
            <a:off x="15824548" y="5032365"/>
            <a:ext cx="6238049" cy="6338663"/>
          </a:xfrm>
          <a:prstGeom prst="rect">
            <a:avLst/>
          </a:prstGeom>
          <a:ln w="12700">
            <a:miter lim="400000"/>
          </a:ln>
        </p:spPr>
      </p:pic>
      <p:sp>
        <p:nvSpPr>
          <p:cNvPr id="438" name="Software Composition Analysis ·  www.linkedin.com/in/ealvarez  ·   Wednesday, May 22, 2024"/>
          <p:cNvSpPr txBox="1"/>
          <p:nvPr/>
        </p:nvSpPr>
        <p:spPr>
          <a:xfrm>
            <a:off x="3955020" y="13019366"/>
            <a:ext cx="17154827" cy="5622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3000" b="1"/>
            </a:lvl1pPr>
          </a:lstStyle>
          <a:p>
            <a:r>
              <a:t>Software Composition Analysis ·  www.linkedin.com/in/ealvarez  ·   Wednesday, May 22,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REFERENCES"/>
          <p:cNvSpPr txBox="1">
            <a:spLocks noGrp="1"/>
          </p:cNvSpPr>
          <p:nvPr>
            <p:ph type="title"/>
          </p:nvPr>
        </p:nvSpPr>
        <p:spPr>
          <a:prstGeom prst="rect">
            <a:avLst/>
          </a:prstGeom>
        </p:spPr>
        <p:txBody>
          <a:bodyPr/>
          <a:lstStyle>
            <a:lvl1pPr>
              <a:defRPr b="1">
                <a:solidFill>
                  <a:schemeClr val="accent2">
                    <a:satOff val="44164"/>
                    <a:lumOff val="14231"/>
                  </a:schemeClr>
                </a:solidFill>
              </a:defRPr>
            </a:lvl1pPr>
          </a:lstStyle>
          <a:p>
            <a:r>
              <a:t>REFERENCES</a:t>
            </a:r>
          </a:p>
        </p:txBody>
      </p:sp>
      <p:sp>
        <p:nvSpPr>
          <p:cNvPr id="441" name="Synopsys 2024 Open Source Security and Risk Analysis Report (OSSRA)…"/>
          <p:cNvSpPr txBox="1">
            <a:spLocks noGrp="1"/>
          </p:cNvSpPr>
          <p:nvPr>
            <p:ph type="body" idx="1"/>
          </p:nvPr>
        </p:nvSpPr>
        <p:spPr>
          <a:xfrm>
            <a:off x="3976687" y="1957982"/>
            <a:ext cx="19558001" cy="10542005"/>
          </a:xfrm>
          <a:prstGeom prst="rect">
            <a:avLst/>
          </a:prstGeom>
        </p:spPr>
        <p:txBody>
          <a:bodyPr anchor="t">
            <a:noAutofit/>
          </a:bodyPr>
          <a:lstStyle/>
          <a:p>
            <a:pPr marL="637721" indent="-637721">
              <a:spcBef>
                <a:spcPts val="1700"/>
              </a:spcBef>
              <a:defRPr sz="2700"/>
            </a:pPr>
            <a:r>
              <a:rPr dirty="0"/>
              <a:t>Synopsys 2024 Open Source Security and Risk Analysis Report (OSSRA)</a:t>
            </a:r>
          </a:p>
          <a:p>
            <a:pPr marL="637721" indent="-637721">
              <a:spcBef>
                <a:spcPts val="1700"/>
              </a:spcBef>
              <a:defRPr sz="2700"/>
            </a:pPr>
            <a:r>
              <a:rPr dirty="0">
                <a:solidFill>
                  <a:schemeClr val="tx1"/>
                </a:solidFill>
                <a:hlinkClick r:id="rId2">
                  <a:extLst>
                    <a:ext uri="{A12FA001-AC4F-418D-AE19-62706E023703}">
                      <ahyp:hlinkClr xmlns:ahyp="http://schemas.microsoft.com/office/drawing/2018/hyperlinkcolor" val="tx"/>
                    </a:ext>
                  </a:extLst>
                </a:hlinkClick>
              </a:rPr>
              <a:t>https://www.synopsys.com/content/dam/synopsys/sig-assets/reports/rep-ossra-2024.pdf</a:t>
            </a:r>
          </a:p>
          <a:p>
            <a:pPr marL="637721" indent="-637721">
              <a:spcBef>
                <a:spcPts val="1700"/>
              </a:spcBef>
              <a:defRPr sz="2700"/>
            </a:pPr>
            <a:endParaRPr dirty="0">
              <a:solidFill>
                <a:srgbClr val="0000FF"/>
              </a:solidFill>
              <a:hlinkClick r:id="rId2">
                <a:extLst>
                  <a:ext uri="{A12FA001-AC4F-418D-AE19-62706E023703}">
                    <ahyp:hlinkClr xmlns:ahyp="http://schemas.microsoft.com/office/drawing/2018/hyperlinkcolor" val="tx"/>
                  </a:ext>
                </a:extLst>
              </a:hlinkClick>
            </a:endParaRPr>
          </a:p>
          <a:p>
            <a:pPr marL="637721" indent="-637721">
              <a:spcBef>
                <a:spcPts val="1700"/>
              </a:spcBef>
              <a:defRPr sz="2700"/>
            </a:pPr>
            <a:r>
              <a:rPr dirty="0" err="1"/>
              <a:t>Sonatype</a:t>
            </a:r>
            <a:r>
              <a:rPr dirty="0"/>
              <a:t> 2023 9th Annual State of the Software Supply Chain Report</a:t>
            </a:r>
          </a:p>
          <a:p>
            <a:pPr marL="637721" indent="-637721">
              <a:spcBef>
                <a:spcPts val="1700"/>
              </a:spcBef>
              <a:defRPr sz="2700"/>
            </a:pPr>
            <a:r>
              <a:rPr dirty="0">
                <a:solidFill>
                  <a:schemeClr val="tx1"/>
                </a:solidFill>
                <a:hlinkClick r:id="rId3">
                  <a:extLst>
                    <a:ext uri="{A12FA001-AC4F-418D-AE19-62706E023703}">
                      <ahyp:hlinkClr xmlns:ahyp="http://schemas.microsoft.com/office/drawing/2018/hyperlinkcolor" val="tx"/>
                    </a:ext>
                  </a:extLst>
                </a:hlinkClick>
              </a:rPr>
              <a:t>https://www.sonatype.com/hubfs/2023 Sonatype- 9th Annual State of the Software Supply Chain- Update.pdf</a:t>
            </a:r>
          </a:p>
          <a:p>
            <a:pPr marL="637721" indent="-637721">
              <a:spcBef>
                <a:spcPts val="1700"/>
              </a:spcBef>
              <a:defRPr sz="2700"/>
            </a:pPr>
            <a:endParaRPr dirty="0">
              <a:solidFill>
                <a:srgbClr val="0000FF"/>
              </a:solidFill>
              <a:hlinkClick r:id="rId3">
                <a:extLst>
                  <a:ext uri="{A12FA001-AC4F-418D-AE19-62706E023703}">
                    <ahyp:hlinkClr xmlns:ahyp="http://schemas.microsoft.com/office/drawing/2018/hyperlinkcolor" val="tx"/>
                  </a:ext>
                </a:extLst>
              </a:hlinkClick>
            </a:endParaRPr>
          </a:p>
          <a:p>
            <a:pPr marL="637721" indent="-637721">
              <a:spcBef>
                <a:spcPts val="1700"/>
              </a:spcBef>
              <a:defRPr sz="2700"/>
            </a:pPr>
            <a:r>
              <a:rPr dirty="0"/>
              <a:t>GitHub </a:t>
            </a:r>
            <a:r>
              <a:rPr dirty="0" err="1"/>
              <a:t>Octoverse</a:t>
            </a:r>
            <a:r>
              <a:rPr dirty="0"/>
              <a:t> Report 2020</a:t>
            </a:r>
          </a:p>
          <a:p>
            <a:pPr marL="637721" indent="-637721">
              <a:spcBef>
                <a:spcPts val="1700"/>
              </a:spcBef>
              <a:defRPr sz="2700"/>
            </a:pPr>
            <a:r>
              <a:rPr dirty="0">
                <a:solidFill>
                  <a:schemeClr val="tx1"/>
                </a:solidFill>
                <a:hlinkClick r:id="rId4">
                  <a:extLst>
                    <a:ext uri="{A12FA001-AC4F-418D-AE19-62706E023703}">
                      <ahyp:hlinkClr xmlns:ahyp="http://schemas.microsoft.com/office/drawing/2018/hyperlinkcolor" val="tx"/>
                    </a:ext>
                  </a:extLst>
                </a:hlinkClick>
              </a:rPr>
              <a:t>https://octoverse.github.com/2020/</a:t>
            </a:r>
          </a:p>
          <a:p>
            <a:pPr marL="637721" indent="-637721">
              <a:spcBef>
                <a:spcPts val="1700"/>
              </a:spcBef>
              <a:defRPr sz="2700"/>
            </a:pPr>
            <a:endParaRPr dirty="0">
              <a:solidFill>
                <a:srgbClr val="0000FF"/>
              </a:solidFill>
              <a:hlinkClick r:id="rId4">
                <a:extLst>
                  <a:ext uri="{A12FA001-AC4F-418D-AE19-62706E023703}">
                    <ahyp:hlinkClr xmlns:ahyp="http://schemas.microsoft.com/office/drawing/2018/hyperlinkcolor" val="tx"/>
                  </a:ext>
                </a:extLst>
              </a:hlinkClick>
            </a:endParaRPr>
          </a:p>
          <a:p>
            <a:pPr marL="637721" indent="-637721">
              <a:spcBef>
                <a:spcPts val="1700"/>
              </a:spcBef>
              <a:defRPr sz="2700"/>
            </a:pPr>
            <a:r>
              <a:rPr dirty="0"/>
              <a:t>The Art of War: Sun Tzu</a:t>
            </a:r>
          </a:p>
          <a:p>
            <a:pPr marL="637721" indent="-637721">
              <a:spcBef>
                <a:spcPts val="1700"/>
              </a:spcBef>
              <a:defRPr sz="2700"/>
            </a:pPr>
            <a:r>
              <a:rPr dirty="0">
                <a:solidFill>
                  <a:schemeClr val="tx1"/>
                </a:solidFill>
                <a:hlinkClick r:id="rId5">
                  <a:extLst>
                    <a:ext uri="{A12FA001-AC4F-418D-AE19-62706E023703}">
                      <ahyp:hlinkClr xmlns:ahyp="http://schemas.microsoft.com/office/drawing/2018/hyperlinkcolor" val="tx"/>
                    </a:ext>
                  </a:extLst>
                </a:hlinkClick>
              </a:rPr>
              <a:t>https://www.amazon.com/Art-War-Sun-Tzu/dp/1599869772</a:t>
            </a:r>
          </a:p>
          <a:p>
            <a:pPr marL="637721" indent="-637721">
              <a:spcBef>
                <a:spcPts val="1700"/>
              </a:spcBef>
              <a:defRPr sz="2700"/>
            </a:pPr>
            <a:endParaRPr dirty="0">
              <a:solidFill>
                <a:srgbClr val="0000FF"/>
              </a:solidFill>
              <a:hlinkClick r:id="rId5">
                <a:extLst>
                  <a:ext uri="{A12FA001-AC4F-418D-AE19-62706E023703}">
                    <ahyp:hlinkClr xmlns:ahyp="http://schemas.microsoft.com/office/drawing/2018/hyperlinkcolor" val="tx"/>
                  </a:ext>
                </a:extLst>
              </a:hlinkClick>
            </a:endParaRPr>
          </a:p>
          <a:p>
            <a:pPr marL="637721" indent="-637721">
              <a:spcBef>
                <a:spcPts val="1700"/>
              </a:spcBef>
              <a:defRPr sz="2700"/>
            </a:pPr>
            <a:r>
              <a:rPr dirty="0"/>
              <a:t>CVE (Common Vulnerabilities and Exposures)</a:t>
            </a:r>
          </a:p>
          <a:p>
            <a:pPr marL="637721" indent="-637721">
              <a:spcBef>
                <a:spcPts val="1700"/>
              </a:spcBef>
              <a:defRPr sz="2700"/>
            </a:pPr>
            <a:r>
              <a:rPr dirty="0">
                <a:solidFill>
                  <a:schemeClr val="tx1"/>
                </a:solidFill>
                <a:hlinkClick r:id="rId6">
                  <a:extLst>
                    <a:ext uri="{A12FA001-AC4F-418D-AE19-62706E023703}">
                      <ahyp:hlinkClr xmlns:ahyp="http://schemas.microsoft.com/office/drawing/2018/hyperlinkcolor" val="tx"/>
                    </a:ext>
                  </a:extLst>
                </a:hlinkClick>
              </a:rPr>
              <a:t>https://www.cve.org</a:t>
            </a:r>
          </a:p>
          <a:p>
            <a:pPr marL="637721" indent="-637721">
              <a:spcBef>
                <a:spcPts val="1700"/>
              </a:spcBef>
              <a:defRPr sz="2700"/>
            </a:pPr>
            <a:endParaRPr dirty="0">
              <a:solidFill>
                <a:srgbClr val="0000FF"/>
              </a:solidFill>
              <a:hlinkClick r:id="rId6">
                <a:extLst>
                  <a:ext uri="{A12FA001-AC4F-418D-AE19-62706E023703}">
                    <ahyp:hlinkClr xmlns:ahyp="http://schemas.microsoft.com/office/drawing/2018/hyperlinkcolor" val="tx"/>
                  </a:ext>
                </a:extLst>
              </a:hlinkClick>
            </a:endParaRPr>
          </a:p>
          <a:p>
            <a:pPr marL="637721" indent="-637721">
              <a:spcBef>
                <a:spcPts val="1700"/>
              </a:spcBef>
              <a:defRPr sz="2700"/>
            </a:pPr>
            <a:r>
              <a:rPr dirty="0"/>
              <a:t>OWASP </a:t>
            </a:r>
            <a:r>
              <a:rPr dirty="0" err="1"/>
              <a:t>CycloneDX</a:t>
            </a:r>
            <a:r>
              <a:rPr dirty="0"/>
              <a:t> Software Bill of Materials (SBOM) Standard</a:t>
            </a:r>
          </a:p>
          <a:p>
            <a:pPr marL="637721" indent="-637721">
              <a:spcBef>
                <a:spcPts val="1700"/>
              </a:spcBef>
              <a:defRPr sz="2700"/>
            </a:pPr>
            <a:r>
              <a:rPr dirty="0">
                <a:solidFill>
                  <a:schemeClr val="tx1"/>
                </a:solidFill>
                <a:hlinkClick r:id="rId7">
                  <a:extLst>
                    <a:ext uri="{A12FA001-AC4F-418D-AE19-62706E023703}">
                      <ahyp:hlinkClr xmlns:ahyp="http://schemas.microsoft.com/office/drawing/2018/hyperlinkcolor" val="tx"/>
                    </a:ext>
                  </a:extLst>
                </a:hlinkClick>
              </a:rPr>
              <a:t>https://cyclonedx.org/</a:t>
            </a:r>
          </a:p>
        </p:txBody>
      </p:sp>
      <p:sp>
        <p:nvSpPr>
          <p:cNvPr id="442" name="Slide Number"/>
          <p:cNvSpPr txBox="1">
            <a:spLocks noGrp="1"/>
          </p:cNvSpPr>
          <p:nvPr>
            <p:ph type="sldNum" sz="quarter" idx="4294967295"/>
          </p:nvPr>
        </p:nvSpPr>
        <p:spPr>
          <a:xfrm>
            <a:off x="3405415" y="13019484"/>
            <a:ext cx="494607" cy="48850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defRPr>
            </a:lvl1pPr>
          </a:lstStyle>
          <a:p>
            <a:fld id="{86CB4B4D-7CA3-9044-876B-883B54F8677D}" type="slidenum">
              <a:t>33</a:t>
            </a:fld>
            <a:endParaRPr/>
          </a:p>
        </p:txBody>
      </p:sp>
      <p:sp>
        <p:nvSpPr>
          <p:cNvPr id="443" name="Software Composition Analysis ·  www.linkedin.com/in/ealvarez  ·   Wednesday, May 22, 2024"/>
          <p:cNvSpPr txBox="1"/>
          <p:nvPr/>
        </p:nvSpPr>
        <p:spPr>
          <a:xfrm>
            <a:off x="3955020" y="13019366"/>
            <a:ext cx="17154827" cy="5622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3000" b="1"/>
            </a:lvl1pPr>
          </a:lstStyle>
          <a:p>
            <a:r>
              <a:t>Software Composition Analysis ·  www.linkedin.com/in/ealvarez  ·   Wednesday, May 22, 2024</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a14="http://schemas.microsoft.com/office/drawing/2010/main" xmlns:m="http://schemas.openxmlformats.org/officeDocument/2006/math"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REFERENCES"/>
          <p:cNvSpPr txBox="1">
            <a:spLocks noGrp="1"/>
          </p:cNvSpPr>
          <p:nvPr>
            <p:ph type="title"/>
          </p:nvPr>
        </p:nvSpPr>
        <p:spPr>
          <a:prstGeom prst="rect">
            <a:avLst/>
          </a:prstGeom>
        </p:spPr>
        <p:txBody>
          <a:bodyPr/>
          <a:lstStyle>
            <a:lvl1pPr>
              <a:defRPr b="1">
                <a:solidFill>
                  <a:schemeClr val="accent2">
                    <a:satOff val="44164"/>
                    <a:lumOff val="14231"/>
                  </a:schemeClr>
                </a:solidFill>
              </a:defRPr>
            </a:lvl1pPr>
          </a:lstStyle>
          <a:p>
            <a:r>
              <a:t>REFERENCES</a:t>
            </a:r>
          </a:p>
        </p:txBody>
      </p:sp>
      <p:sp>
        <p:nvSpPr>
          <p:cNvPr id="446" name="System Package Data Exchange (SPDX®) (SBOM) Standard…"/>
          <p:cNvSpPr txBox="1">
            <a:spLocks noGrp="1"/>
          </p:cNvSpPr>
          <p:nvPr>
            <p:ph type="body" idx="1"/>
          </p:nvPr>
        </p:nvSpPr>
        <p:spPr>
          <a:xfrm>
            <a:off x="3976687" y="2216908"/>
            <a:ext cx="19553245" cy="10283079"/>
          </a:xfrm>
          <a:prstGeom prst="rect">
            <a:avLst/>
          </a:prstGeom>
        </p:spPr>
        <p:txBody>
          <a:bodyPr anchor="t">
            <a:noAutofit/>
          </a:bodyPr>
          <a:lstStyle/>
          <a:p>
            <a:pPr marL="637721" indent="-637721">
              <a:spcBef>
                <a:spcPts val="1700"/>
              </a:spcBef>
              <a:defRPr sz="2500"/>
            </a:pPr>
            <a:r>
              <a:rPr dirty="0"/>
              <a:t>System Package Data Exchange (SPDX®) (SBOM) Standard</a:t>
            </a:r>
          </a:p>
          <a:p>
            <a:pPr marL="637721" indent="-637721">
              <a:spcBef>
                <a:spcPts val="1700"/>
              </a:spcBef>
              <a:defRPr sz="2500"/>
            </a:pPr>
            <a:r>
              <a:rPr u="sng" dirty="0">
                <a:solidFill>
                  <a:schemeClr val="tx1"/>
                </a:solidFill>
                <a:hlinkClick r:id="rId2">
                  <a:extLst>
                    <a:ext uri="{A12FA001-AC4F-418D-AE19-62706E023703}">
                      <ahyp:hlinkClr xmlns:ahyp="http://schemas.microsoft.com/office/drawing/2018/hyperlinkcolor" val="tx"/>
                    </a:ext>
                  </a:extLst>
                </a:hlinkClick>
              </a:rPr>
              <a:t>https://spdx.dev/</a:t>
            </a:r>
          </a:p>
          <a:p>
            <a:pPr marL="637721" indent="-637721">
              <a:spcBef>
                <a:spcPts val="1700"/>
              </a:spcBef>
              <a:defRPr sz="2500"/>
            </a:pPr>
            <a:endParaRPr u="sng" dirty="0">
              <a:solidFill>
                <a:srgbClr val="0000FF"/>
              </a:solidFill>
              <a:hlinkClick r:id="rId2">
                <a:extLst>
                  <a:ext uri="{A12FA001-AC4F-418D-AE19-62706E023703}">
                    <ahyp:hlinkClr xmlns:ahyp="http://schemas.microsoft.com/office/drawing/2018/hyperlinkcolor" val="tx"/>
                  </a:ext>
                </a:extLst>
              </a:hlinkClick>
            </a:endParaRPr>
          </a:p>
          <a:p>
            <a:pPr marL="637721" indent="-637721">
              <a:spcBef>
                <a:spcPts val="1700"/>
              </a:spcBef>
              <a:defRPr sz="2500"/>
            </a:pPr>
            <a:r>
              <a:rPr dirty="0"/>
              <a:t>SBOM: An Up-Close Look at a Software Bill of Materials</a:t>
            </a:r>
          </a:p>
          <a:p>
            <a:pPr marL="637721" indent="-637721">
              <a:spcBef>
                <a:spcPts val="1700"/>
              </a:spcBef>
              <a:defRPr sz="2500"/>
            </a:pPr>
            <a:r>
              <a:rPr u="sng" dirty="0">
                <a:solidFill>
                  <a:schemeClr val="tx1"/>
                </a:solidFill>
                <a:hlinkClick r:id="rId3">
                  <a:extLst>
                    <a:ext uri="{A12FA001-AC4F-418D-AE19-62706E023703}">
                      <ahyp:hlinkClr xmlns:ahyp="http://schemas.microsoft.com/office/drawing/2018/hyperlinkcolor" val="tx"/>
                    </a:ext>
                  </a:extLst>
                </a:hlinkClick>
              </a:rPr>
              <a:t>https://www.thesslstore.com/blog/sbom-an-up-close-look-at-a-software-bill-of-materials/</a:t>
            </a:r>
          </a:p>
          <a:p>
            <a:pPr marL="637721" indent="-637721">
              <a:spcBef>
                <a:spcPts val="1700"/>
              </a:spcBef>
              <a:defRPr sz="2500"/>
            </a:pPr>
            <a:endParaRPr u="sng" dirty="0">
              <a:solidFill>
                <a:srgbClr val="0000FF"/>
              </a:solidFill>
              <a:hlinkClick r:id="rId3">
                <a:extLst>
                  <a:ext uri="{A12FA001-AC4F-418D-AE19-62706E023703}">
                    <ahyp:hlinkClr xmlns:ahyp="http://schemas.microsoft.com/office/drawing/2018/hyperlinkcolor" val="tx"/>
                  </a:ext>
                </a:extLst>
              </a:hlinkClick>
            </a:endParaRPr>
          </a:p>
          <a:p>
            <a:pPr marL="637721" indent="-637721">
              <a:spcBef>
                <a:spcPts val="1700"/>
              </a:spcBef>
              <a:defRPr sz="2500"/>
            </a:pPr>
            <a:r>
              <a:rPr dirty="0"/>
              <a:t>Executive order 14028 (Cybersecurity)</a:t>
            </a:r>
          </a:p>
          <a:p>
            <a:pPr marL="637721" indent="-637721">
              <a:spcBef>
                <a:spcPts val="1700"/>
              </a:spcBef>
              <a:defRPr sz="2500"/>
            </a:pPr>
            <a:r>
              <a:rPr u="sng" dirty="0">
                <a:solidFill>
                  <a:schemeClr val="tx1"/>
                </a:solidFill>
                <a:hlinkClick r:id="rId4">
                  <a:extLst>
                    <a:ext uri="{A12FA001-AC4F-418D-AE19-62706E023703}">
                      <ahyp:hlinkClr xmlns:ahyp="http://schemas.microsoft.com/office/drawing/2018/hyperlinkcolor" val="tx"/>
                    </a:ext>
                  </a:extLst>
                </a:hlinkClick>
              </a:rPr>
              <a:t>https://www.whitehouse.gov/briefing-room/presidential-actions/2021/05/12/executive-order-on-improving-the-nations-cybersecurity/</a:t>
            </a:r>
          </a:p>
          <a:p>
            <a:pPr marL="637721" indent="-637721">
              <a:spcBef>
                <a:spcPts val="1700"/>
              </a:spcBef>
              <a:defRPr sz="2500"/>
            </a:pPr>
            <a:endParaRPr u="sng" dirty="0">
              <a:solidFill>
                <a:srgbClr val="0000FF"/>
              </a:solidFill>
              <a:hlinkClick r:id="rId4">
                <a:extLst>
                  <a:ext uri="{A12FA001-AC4F-418D-AE19-62706E023703}">
                    <ahyp:hlinkClr xmlns:ahyp="http://schemas.microsoft.com/office/drawing/2018/hyperlinkcolor" val="tx"/>
                  </a:ext>
                </a:extLst>
              </a:hlinkClick>
            </a:endParaRPr>
          </a:p>
          <a:p>
            <a:pPr marL="637721" indent="-637721">
              <a:spcBef>
                <a:spcPts val="1700"/>
              </a:spcBef>
              <a:defRPr sz="2500"/>
            </a:pPr>
            <a:r>
              <a:rPr dirty="0"/>
              <a:t>CI/CD security - 5 best practices</a:t>
            </a:r>
          </a:p>
          <a:p>
            <a:pPr marL="637721" indent="-637721">
              <a:spcBef>
                <a:spcPts val="1700"/>
              </a:spcBef>
              <a:defRPr sz="2500"/>
            </a:pPr>
            <a:r>
              <a:rPr u="sng" dirty="0">
                <a:solidFill>
                  <a:schemeClr val="tx1"/>
                </a:solidFill>
                <a:hlinkClick r:id="rId5">
                  <a:extLst>
                    <a:ext uri="{A12FA001-AC4F-418D-AE19-62706E023703}">
                      <ahyp:hlinkClr xmlns:ahyp="http://schemas.microsoft.com/office/drawing/2018/hyperlinkcolor" val="tx"/>
                    </a:ext>
                  </a:extLst>
                </a:hlinkClick>
              </a:rPr>
              <a:t>https://vulcan.io/blog/ci-cd-security-5-best-practices/</a:t>
            </a:r>
          </a:p>
          <a:p>
            <a:pPr marL="637721" indent="-637721">
              <a:spcBef>
                <a:spcPts val="1700"/>
              </a:spcBef>
              <a:defRPr sz="2500"/>
            </a:pPr>
            <a:endParaRPr u="sng" dirty="0">
              <a:solidFill>
                <a:srgbClr val="0000FF"/>
              </a:solidFill>
              <a:hlinkClick r:id="rId5">
                <a:extLst>
                  <a:ext uri="{A12FA001-AC4F-418D-AE19-62706E023703}">
                    <ahyp:hlinkClr xmlns:ahyp="http://schemas.microsoft.com/office/drawing/2018/hyperlinkcolor" val="tx"/>
                  </a:ext>
                </a:extLst>
              </a:hlinkClick>
            </a:endParaRPr>
          </a:p>
          <a:p>
            <a:pPr marL="637721" indent="-637721">
              <a:spcBef>
                <a:spcPts val="1700"/>
              </a:spcBef>
              <a:defRPr sz="2500"/>
            </a:pPr>
            <a:r>
              <a:rPr dirty="0"/>
              <a:t>GNU General Public License</a:t>
            </a:r>
          </a:p>
          <a:p>
            <a:pPr marL="637721" indent="-637721">
              <a:spcBef>
                <a:spcPts val="1700"/>
              </a:spcBef>
              <a:defRPr sz="2500"/>
            </a:pPr>
            <a:r>
              <a:rPr u="sng" dirty="0">
                <a:solidFill>
                  <a:schemeClr val="tx1"/>
                </a:solidFill>
                <a:hlinkClick r:id="rId6">
                  <a:extLst>
                    <a:ext uri="{A12FA001-AC4F-418D-AE19-62706E023703}">
                      <ahyp:hlinkClr xmlns:ahyp="http://schemas.microsoft.com/office/drawing/2018/hyperlinkcolor" val="tx"/>
                    </a:ext>
                  </a:extLst>
                </a:hlinkClick>
              </a:rPr>
              <a:t>https://www.gnu.org/licenses/gpl-3.0.en.html</a:t>
            </a:r>
          </a:p>
          <a:p>
            <a:pPr marL="637721" indent="-637721">
              <a:spcBef>
                <a:spcPts val="1700"/>
              </a:spcBef>
              <a:defRPr sz="2500"/>
            </a:pPr>
            <a:endParaRPr u="sng" dirty="0">
              <a:solidFill>
                <a:srgbClr val="0000FF"/>
              </a:solidFill>
              <a:hlinkClick r:id="rId6">
                <a:extLst>
                  <a:ext uri="{A12FA001-AC4F-418D-AE19-62706E023703}">
                    <ahyp:hlinkClr xmlns:ahyp="http://schemas.microsoft.com/office/drawing/2018/hyperlinkcolor" val="tx"/>
                  </a:ext>
                </a:extLst>
              </a:hlinkClick>
            </a:endParaRPr>
          </a:p>
          <a:p>
            <a:pPr marL="637721" indent="-637721">
              <a:spcBef>
                <a:spcPts val="1700"/>
              </a:spcBef>
              <a:defRPr sz="2500"/>
            </a:pPr>
            <a:r>
              <a:rPr dirty="0"/>
              <a:t>GPL Violation law suit</a:t>
            </a:r>
          </a:p>
          <a:p>
            <a:pPr marL="637721" indent="-637721">
              <a:spcBef>
                <a:spcPts val="1700"/>
              </a:spcBef>
              <a:defRPr sz="2500"/>
            </a:pPr>
            <a:r>
              <a:rPr u="sng" dirty="0">
                <a:solidFill>
                  <a:schemeClr val="tx1"/>
                </a:solidFill>
                <a:hlinkClick r:id="rId7">
                  <a:extLst>
                    <a:ext uri="{A12FA001-AC4F-418D-AE19-62706E023703}">
                      <ahyp:hlinkClr xmlns:ahyp="http://schemas.microsoft.com/office/drawing/2018/hyperlinkcolor" val="tx"/>
                    </a:ext>
                  </a:extLst>
                </a:hlinkClick>
              </a:rPr>
              <a:t>https://www.fsf.org/news/2008-12-cisco-suit</a:t>
            </a:r>
          </a:p>
        </p:txBody>
      </p:sp>
      <p:sp>
        <p:nvSpPr>
          <p:cNvPr id="447" name="Slide Number"/>
          <p:cNvSpPr txBox="1">
            <a:spLocks noGrp="1"/>
          </p:cNvSpPr>
          <p:nvPr>
            <p:ph type="sldNum" sz="quarter" idx="4294967295"/>
          </p:nvPr>
        </p:nvSpPr>
        <p:spPr>
          <a:xfrm>
            <a:off x="3405415" y="13019484"/>
            <a:ext cx="494607" cy="48850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defRPr>
            </a:lvl1pPr>
          </a:lstStyle>
          <a:p>
            <a:fld id="{86CB4B4D-7CA3-9044-876B-883B54F8677D}" type="slidenum">
              <a:t>34</a:t>
            </a:fld>
            <a:endParaRPr/>
          </a:p>
        </p:txBody>
      </p:sp>
      <p:sp>
        <p:nvSpPr>
          <p:cNvPr id="448" name="Software Composition Analysis ·  www.linkedin.com/in/ealvarez  ·   Wednesday, May 22, 2024"/>
          <p:cNvSpPr txBox="1"/>
          <p:nvPr/>
        </p:nvSpPr>
        <p:spPr>
          <a:xfrm>
            <a:off x="3955020" y="13019366"/>
            <a:ext cx="17154827" cy="5622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3000" b="1"/>
            </a:lvl1pPr>
          </a:lstStyle>
          <a:p>
            <a:r>
              <a:t>Software Composition Analysis ·  www.linkedin.com/in/ealvarez  ·   Wednesday, May 22,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REFERENCES"/>
          <p:cNvSpPr txBox="1">
            <a:spLocks noGrp="1"/>
          </p:cNvSpPr>
          <p:nvPr>
            <p:ph type="title"/>
          </p:nvPr>
        </p:nvSpPr>
        <p:spPr>
          <a:prstGeom prst="rect">
            <a:avLst/>
          </a:prstGeom>
        </p:spPr>
        <p:txBody>
          <a:bodyPr/>
          <a:lstStyle>
            <a:lvl1pPr>
              <a:defRPr b="1">
                <a:solidFill>
                  <a:schemeClr val="accent2">
                    <a:satOff val="44164"/>
                    <a:lumOff val="14231"/>
                  </a:schemeClr>
                </a:solidFill>
              </a:defRPr>
            </a:lvl1pPr>
          </a:lstStyle>
          <a:p>
            <a:r>
              <a:t>REFERENCES</a:t>
            </a:r>
          </a:p>
        </p:txBody>
      </p:sp>
      <p:sp>
        <p:nvSpPr>
          <p:cNvPr id="451" name="SecurityScoreCard Global Third-Party Cybersecurity Breaches Report, Feb 2024…"/>
          <p:cNvSpPr txBox="1">
            <a:spLocks noGrp="1"/>
          </p:cNvSpPr>
          <p:nvPr>
            <p:ph type="body" idx="1"/>
          </p:nvPr>
        </p:nvSpPr>
        <p:spPr>
          <a:xfrm>
            <a:off x="3976687" y="2216908"/>
            <a:ext cx="19558001" cy="9981372"/>
          </a:xfrm>
          <a:prstGeom prst="rect">
            <a:avLst/>
          </a:prstGeom>
        </p:spPr>
        <p:txBody>
          <a:bodyPr anchor="t">
            <a:noAutofit/>
          </a:bodyPr>
          <a:lstStyle/>
          <a:p>
            <a:pPr marL="637721" indent="-637721">
              <a:spcBef>
                <a:spcPts val="1700"/>
              </a:spcBef>
              <a:defRPr sz="2700"/>
            </a:pPr>
            <a:r>
              <a:rPr dirty="0" err="1"/>
              <a:t>SecurityScoreCard</a:t>
            </a:r>
            <a:r>
              <a:rPr dirty="0"/>
              <a:t> Global Third-Party Cybersecurity Breaches Report, Feb 2024</a:t>
            </a:r>
          </a:p>
          <a:p>
            <a:pPr marL="637721" indent="-637721">
              <a:spcBef>
                <a:spcPts val="1700"/>
              </a:spcBef>
              <a:defRPr sz="2700"/>
            </a:pPr>
            <a:r>
              <a:rPr u="sng" dirty="0">
                <a:solidFill>
                  <a:schemeClr val="tx1"/>
                </a:solidFill>
                <a:hlinkClick r:id="rId2">
                  <a:extLst>
                    <a:ext uri="{A12FA001-AC4F-418D-AE19-62706E023703}">
                      <ahyp:hlinkClr xmlns:ahyp="http://schemas.microsoft.com/office/drawing/2018/hyperlinkcolor" val="tx"/>
                    </a:ext>
                  </a:extLst>
                </a:hlinkClick>
              </a:rPr>
              <a:t>https://securityscorecard.com/wp-content/uploads/2024/02/Global-Third-Party-Cybersecurity-Breaches-Final-1.pdf</a:t>
            </a:r>
          </a:p>
          <a:p>
            <a:pPr marL="637721" indent="-637721">
              <a:spcBef>
                <a:spcPts val="1700"/>
              </a:spcBef>
              <a:defRPr sz="2700"/>
            </a:pPr>
            <a:endParaRPr u="sng" dirty="0">
              <a:solidFill>
                <a:srgbClr val="0000FF"/>
              </a:solidFill>
              <a:hlinkClick r:id="rId2">
                <a:extLst>
                  <a:ext uri="{A12FA001-AC4F-418D-AE19-62706E023703}">
                    <ahyp:hlinkClr xmlns:ahyp="http://schemas.microsoft.com/office/drawing/2018/hyperlinkcolor" val="tx"/>
                  </a:ext>
                </a:extLst>
              </a:hlinkClick>
            </a:endParaRPr>
          </a:p>
          <a:p>
            <a:pPr marL="637721" indent="-637721">
              <a:spcBef>
                <a:spcPts val="1700"/>
              </a:spcBef>
              <a:defRPr sz="2700"/>
            </a:pPr>
            <a:r>
              <a:rPr dirty="0"/>
              <a:t>Code Sight IDE Plugin for Application Security Testing | Synopsys</a:t>
            </a:r>
          </a:p>
          <a:p>
            <a:pPr marL="637721" indent="-637721">
              <a:spcBef>
                <a:spcPts val="1700"/>
              </a:spcBef>
              <a:defRPr sz="2700"/>
            </a:pPr>
            <a:r>
              <a:rPr u="sng" dirty="0">
                <a:solidFill>
                  <a:schemeClr val="tx1"/>
                </a:solidFill>
                <a:hlinkClick r:id="rId3">
                  <a:extLst>
                    <a:ext uri="{A12FA001-AC4F-418D-AE19-62706E023703}">
                      <ahyp:hlinkClr xmlns:ahyp="http://schemas.microsoft.com/office/drawing/2018/hyperlinkcolor" val="tx"/>
                    </a:ext>
                  </a:extLst>
                </a:hlinkClick>
              </a:rPr>
              <a:t>https://youtu.be/6cxi96CJB14</a:t>
            </a:r>
          </a:p>
          <a:p>
            <a:pPr marL="637721" indent="-637721">
              <a:spcBef>
                <a:spcPts val="1700"/>
              </a:spcBef>
              <a:defRPr sz="2700"/>
            </a:pPr>
            <a:endParaRPr u="sng" dirty="0">
              <a:solidFill>
                <a:srgbClr val="0000FF"/>
              </a:solidFill>
              <a:hlinkClick r:id="rId3">
                <a:extLst>
                  <a:ext uri="{A12FA001-AC4F-418D-AE19-62706E023703}">
                    <ahyp:hlinkClr xmlns:ahyp="http://schemas.microsoft.com/office/drawing/2018/hyperlinkcolor" val="tx"/>
                  </a:ext>
                </a:extLst>
              </a:hlinkClick>
            </a:endParaRPr>
          </a:p>
          <a:p>
            <a:pPr marL="637721" indent="-637721">
              <a:spcBef>
                <a:spcPts val="1700"/>
              </a:spcBef>
              <a:defRPr sz="2700"/>
            </a:pPr>
            <a:r>
              <a:rPr dirty="0"/>
              <a:t>Secure and manage open source risks in applications and contains with Black Duck SCA</a:t>
            </a:r>
          </a:p>
          <a:p>
            <a:pPr marL="637721" indent="-637721">
              <a:spcBef>
                <a:spcPts val="1700"/>
              </a:spcBef>
              <a:defRPr sz="2700"/>
            </a:pPr>
            <a:r>
              <a:rPr u="sng" dirty="0">
                <a:solidFill>
                  <a:schemeClr val="tx1"/>
                </a:solidFill>
                <a:hlinkClick r:id="rId4">
                  <a:extLst>
                    <a:ext uri="{A12FA001-AC4F-418D-AE19-62706E023703}">
                      <ahyp:hlinkClr xmlns:ahyp="http://schemas.microsoft.com/office/drawing/2018/hyperlinkcolor" val="tx"/>
                    </a:ext>
                  </a:extLst>
                </a:hlinkClick>
              </a:rPr>
              <a:t>https://youtu.be/W9BHyXYw3vQ</a:t>
            </a:r>
          </a:p>
          <a:p>
            <a:pPr marL="637721" indent="-637721">
              <a:spcBef>
                <a:spcPts val="1700"/>
              </a:spcBef>
              <a:defRPr sz="2700"/>
            </a:pPr>
            <a:endParaRPr u="sng" dirty="0">
              <a:solidFill>
                <a:srgbClr val="0000FF"/>
              </a:solidFill>
              <a:hlinkClick r:id="rId4">
                <a:extLst>
                  <a:ext uri="{A12FA001-AC4F-418D-AE19-62706E023703}">
                    <ahyp:hlinkClr xmlns:ahyp="http://schemas.microsoft.com/office/drawing/2018/hyperlinkcolor" val="tx"/>
                  </a:ext>
                </a:extLst>
              </a:hlinkClick>
            </a:endParaRPr>
          </a:p>
          <a:p>
            <a:pPr marL="637721" indent="-637721">
              <a:spcBef>
                <a:spcPts val="1700"/>
              </a:spcBef>
              <a:defRPr sz="2700"/>
            </a:pPr>
            <a:r>
              <a:rPr dirty="0"/>
              <a:t>OWASP Dependency Check</a:t>
            </a:r>
          </a:p>
          <a:p>
            <a:pPr marL="637721" indent="-637721">
              <a:spcBef>
                <a:spcPts val="1700"/>
              </a:spcBef>
              <a:defRPr sz="2700"/>
            </a:pPr>
            <a:r>
              <a:rPr u="sng" dirty="0">
                <a:solidFill>
                  <a:schemeClr val="tx1"/>
                </a:solidFill>
                <a:hlinkClick r:id="rId5">
                  <a:extLst>
                    <a:ext uri="{A12FA001-AC4F-418D-AE19-62706E023703}">
                      <ahyp:hlinkClr xmlns:ahyp="http://schemas.microsoft.com/office/drawing/2018/hyperlinkcolor" val="tx"/>
                    </a:ext>
                  </a:extLst>
                </a:hlinkClick>
              </a:rPr>
              <a:t>https://owasp.org/www-project-dependency-check/</a:t>
            </a:r>
          </a:p>
          <a:p>
            <a:pPr marL="637721" indent="-637721">
              <a:spcBef>
                <a:spcPts val="1700"/>
              </a:spcBef>
              <a:defRPr sz="2700"/>
            </a:pPr>
            <a:r>
              <a:rPr u="sng" dirty="0">
                <a:solidFill>
                  <a:schemeClr val="tx1"/>
                </a:solidFill>
                <a:hlinkClick r:id="rId6">
                  <a:extLst>
                    <a:ext uri="{A12FA001-AC4F-418D-AE19-62706E023703}">
                      <ahyp:hlinkClr xmlns:ahyp="http://schemas.microsoft.com/office/drawing/2018/hyperlinkcolor" val="tx"/>
                    </a:ext>
                  </a:extLst>
                </a:hlinkClick>
              </a:rPr>
              <a:t>https://plugins.jenkins.io/dependency-check-jenkins-plugin/</a:t>
            </a:r>
          </a:p>
          <a:p>
            <a:pPr marL="637721" indent="-637721">
              <a:spcBef>
                <a:spcPts val="1700"/>
              </a:spcBef>
              <a:defRPr sz="2700"/>
            </a:pPr>
            <a:endParaRPr u="sng" dirty="0">
              <a:solidFill>
                <a:srgbClr val="0000FF"/>
              </a:solidFill>
              <a:hlinkClick r:id="rId6">
                <a:extLst>
                  <a:ext uri="{A12FA001-AC4F-418D-AE19-62706E023703}">
                    <ahyp:hlinkClr xmlns:ahyp="http://schemas.microsoft.com/office/drawing/2018/hyperlinkcolor" val="tx"/>
                  </a:ext>
                </a:extLst>
              </a:hlinkClick>
            </a:endParaRPr>
          </a:p>
          <a:p>
            <a:pPr marL="637721" indent="-637721">
              <a:spcBef>
                <a:spcPts val="1700"/>
              </a:spcBef>
              <a:defRPr sz="2700"/>
            </a:pPr>
            <a:r>
              <a:rPr dirty="0"/>
              <a:t>OWASP Dependency Track</a:t>
            </a:r>
          </a:p>
          <a:p>
            <a:pPr marL="637721" indent="-637721">
              <a:spcBef>
                <a:spcPts val="1700"/>
              </a:spcBef>
              <a:defRPr sz="2700"/>
            </a:pPr>
            <a:r>
              <a:rPr u="sng" dirty="0">
                <a:solidFill>
                  <a:schemeClr val="tx1"/>
                </a:solidFill>
                <a:hlinkClick r:id="rId7">
                  <a:extLst>
                    <a:ext uri="{A12FA001-AC4F-418D-AE19-62706E023703}">
                      <ahyp:hlinkClr xmlns:ahyp="http://schemas.microsoft.com/office/drawing/2018/hyperlinkcolor" val="tx"/>
                    </a:ext>
                  </a:extLst>
                </a:hlinkClick>
              </a:rPr>
              <a:t>https://owasp.org/www-project-dependency-track/</a:t>
            </a:r>
          </a:p>
          <a:p>
            <a:pPr marL="637721" indent="-637721">
              <a:spcBef>
                <a:spcPts val="1700"/>
              </a:spcBef>
              <a:defRPr sz="2700"/>
            </a:pPr>
            <a:r>
              <a:rPr u="sng" dirty="0">
                <a:solidFill>
                  <a:schemeClr val="tx1"/>
                </a:solidFill>
                <a:hlinkClick r:id="rId8">
                  <a:extLst>
                    <a:ext uri="{A12FA001-AC4F-418D-AE19-62706E023703}">
                      <ahyp:hlinkClr xmlns:ahyp="http://schemas.microsoft.com/office/drawing/2018/hyperlinkcolor" val="tx"/>
                    </a:ext>
                  </a:extLst>
                </a:hlinkClick>
              </a:rPr>
              <a:t>https://www.dependencytrack.org/</a:t>
            </a:r>
          </a:p>
        </p:txBody>
      </p:sp>
      <p:sp>
        <p:nvSpPr>
          <p:cNvPr id="452" name="Slide Number"/>
          <p:cNvSpPr txBox="1">
            <a:spLocks noGrp="1"/>
          </p:cNvSpPr>
          <p:nvPr>
            <p:ph type="sldNum" sz="quarter" idx="4294967295"/>
          </p:nvPr>
        </p:nvSpPr>
        <p:spPr>
          <a:xfrm>
            <a:off x="3405415" y="13019484"/>
            <a:ext cx="494607" cy="48850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defRPr>
            </a:lvl1pPr>
          </a:lstStyle>
          <a:p>
            <a:fld id="{86CB4B4D-7CA3-9044-876B-883B54F8677D}" type="slidenum">
              <a:t>35</a:t>
            </a:fld>
            <a:endParaRPr/>
          </a:p>
        </p:txBody>
      </p:sp>
      <p:sp>
        <p:nvSpPr>
          <p:cNvPr id="453" name="Software Composition Analysis ·  www.linkedin.com/in/ealvarez  ·   Wednesday, May 22, 2024"/>
          <p:cNvSpPr txBox="1"/>
          <p:nvPr/>
        </p:nvSpPr>
        <p:spPr>
          <a:xfrm>
            <a:off x="3955020" y="13019366"/>
            <a:ext cx="17154827" cy="5622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3000" b="1"/>
            </a:lvl1pPr>
          </a:lstStyle>
          <a:p>
            <a:r>
              <a:t>Software Composition Analysis ·  www.linkedin.com/in/ealvarez  ·   Wednesday, May 22,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We Will DISCUSS"/>
          <p:cNvSpPr txBox="1">
            <a:spLocks noGrp="1"/>
          </p:cNvSpPr>
          <p:nvPr>
            <p:ph type="title"/>
          </p:nvPr>
        </p:nvSpPr>
        <p:spPr>
          <a:xfrm>
            <a:off x="786239" y="745686"/>
            <a:ext cx="22811522" cy="1488298"/>
          </a:xfrm>
          <a:prstGeom prst="rect">
            <a:avLst/>
          </a:prstGeom>
        </p:spPr>
        <p:txBody>
          <a:bodyPr/>
          <a:lstStyle>
            <a:lvl1pPr algn="ctr">
              <a:defRPr sz="5600" b="1" spc="896">
                <a:solidFill>
                  <a:schemeClr val="accent2">
                    <a:satOff val="44164"/>
                    <a:lumOff val="14231"/>
                  </a:schemeClr>
                </a:solidFill>
              </a:defRPr>
            </a:lvl1pPr>
          </a:lstStyle>
          <a:p>
            <a:r>
              <a:t>We Will DISCUSS</a:t>
            </a:r>
          </a:p>
        </p:txBody>
      </p:sp>
      <p:sp>
        <p:nvSpPr>
          <p:cNvPr id="89" name="Slide Number"/>
          <p:cNvSpPr txBox="1">
            <a:spLocks noGrp="1"/>
          </p:cNvSpPr>
          <p:nvPr>
            <p:ph type="sldNum" sz="quarter" idx="4294967295"/>
          </p:nvPr>
        </p:nvSpPr>
        <p:spPr>
          <a:xfrm>
            <a:off x="3402974" y="13019484"/>
            <a:ext cx="325091" cy="48850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defRPr>
            </a:lvl1pPr>
          </a:lstStyle>
          <a:p>
            <a:fld id="{86CB4B4D-7CA3-9044-876B-883B54F8677D}" type="slidenum">
              <a:t>4</a:t>
            </a:fld>
            <a:endParaRPr/>
          </a:p>
        </p:txBody>
      </p:sp>
      <p:sp>
        <p:nvSpPr>
          <p:cNvPr id="90" name="The need for SCA to manage open source.…"/>
          <p:cNvSpPr txBox="1">
            <a:spLocks noGrp="1"/>
          </p:cNvSpPr>
          <p:nvPr>
            <p:ph type="body" idx="1"/>
          </p:nvPr>
        </p:nvSpPr>
        <p:spPr>
          <a:xfrm>
            <a:off x="3706474" y="2321718"/>
            <a:ext cx="19520332" cy="9072564"/>
          </a:xfrm>
          <a:prstGeom prst="rect">
            <a:avLst/>
          </a:prstGeom>
        </p:spPr>
        <p:txBody>
          <a:bodyPr anchor="t">
            <a:noAutofit/>
          </a:bodyPr>
          <a:lstStyle/>
          <a:p>
            <a:pPr marL="657859" indent="-657859">
              <a:lnSpc>
                <a:spcPct val="110000"/>
              </a:lnSpc>
              <a:spcBef>
                <a:spcPts val="5000"/>
              </a:spcBef>
              <a:defRPr sz="5400"/>
            </a:pPr>
            <a:r>
              <a:t>The need for SCA to manage open source.</a:t>
            </a:r>
          </a:p>
          <a:p>
            <a:pPr marL="657859" indent="-657859">
              <a:lnSpc>
                <a:spcPct val="110000"/>
              </a:lnSpc>
              <a:spcBef>
                <a:spcPts val="5000"/>
              </a:spcBef>
              <a:defRPr sz="5400"/>
            </a:pPr>
            <a:r>
              <a:t>How do CVEs and SBOMs relate to SCA?</a:t>
            </a:r>
          </a:p>
          <a:p>
            <a:pPr marL="657859" indent="-657859">
              <a:lnSpc>
                <a:spcPct val="110000"/>
              </a:lnSpc>
              <a:spcBef>
                <a:spcPts val="5000"/>
              </a:spcBef>
              <a:defRPr sz="5400"/>
            </a:pPr>
            <a:r>
              <a:t>SCA tooling as part of a secure coding practice. </a:t>
            </a:r>
          </a:p>
          <a:p>
            <a:pPr marL="657859" indent="-657859">
              <a:lnSpc>
                <a:spcPct val="110000"/>
              </a:lnSpc>
              <a:spcBef>
                <a:spcPts val="5000"/>
              </a:spcBef>
              <a:defRPr sz="5400"/>
            </a:pPr>
            <a:r>
              <a:t>The Cybersecurity landscape that is requiring SCA.</a:t>
            </a:r>
          </a:p>
          <a:p>
            <a:pPr marL="657859" indent="-657859">
              <a:lnSpc>
                <a:spcPct val="110000"/>
              </a:lnSpc>
              <a:spcBef>
                <a:spcPts val="5000"/>
              </a:spcBef>
              <a:defRPr sz="5400"/>
            </a:pPr>
            <a:r>
              <a:t>The need for software license management with SCA.</a:t>
            </a:r>
          </a:p>
          <a:p>
            <a:pPr marL="657859" indent="-657859">
              <a:lnSpc>
                <a:spcPct val="110000"/>
              </a:lnSpc>
              <a:spcBef>
                <a:spcPts val="5000"/>
              </a:spcBef>
              <a:defRPr sz="5400"/>
            </a:pPr>
            <a:r>
              <a:t>Third-party risk management (TPRM) and SCA.</a:t>
            </a:r>
          </a:p>
        </p:txBody>
      </p:sp>
      <p:sp>
        <p:nvSpPr>
          <p:cNvPr id="91" name="Software Composition Analysis ·  www.linkedin.com/in/ealvarez  ·   Wednesday, May 22, 2024"/>
          <p:cNvSpPr txBox="1"/>
          <p:nvPr/>
        </p:nvSpPr>
        <p:spPr>
          <a:xfrm>
            <a:off x="3955020" y="13019366"/>
            <a:ext cx="17154827" cy="5622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3000" b="1"/>
            </a:lvl1pPr>
          </a:lstStyle>
          <a:p>
            <a:r>
              <a:t>Software Composition Analysis ·  www.linkedin.com/in/ealvarez  ·   Wednesday, May 22,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90">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9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9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9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9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90">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9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1" build="p" bldLvl="5"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lide Number"/>
          <p:cNvSpPr txBox="1">
            <a:spLocks noGrp="1"/>
          </p:cNvSpPr>
          <p:nvPr>
            <p:ph type="sldNum" sz="quarter" idx="4294967295"/>
          </p:nvPr>
        </p:nvSpPr>
        <p:spPr>
          <a:xfrm>
            <a:off x="3402974" y="13019484"/>
            <a:ext cx="325091" cy="48850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defRPr>
            </a:lvl1pPr>
          </a:lstStyle>
          <a:p>
            <a:fld id="{86CB4B4D-7CA3-9044-876B-883B54F8677D}" type="slidenum">
              <a:t>5</a:t>
            </a:fld>
            <a:endParaRPr/>
          </a:p>
        </p:txBody>
      </p:sp>
      <p:sp>
        <p:nvSpPr>
          <p:cNvPr id="94" name="Source: Synopsys Open Source Security and Risk Report 2024"/>
          <p:cNvSpPr txBox="1"/>
          <p:nvPr/>
        </p:nvSpPr>
        <p:spPr>
          <a:xfrm>
            <a:off x="6715042" y="12101847"/>
            <a:ext cx="10953916" cy="5622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b="1"/>
            </a:pPr>
            <a:r>
              <a:rPr b="0"/>
              <a:t>   </a:t>
            </a:r>
            <a:r>
              <a:rPr sz="2500" b="0" i="1"/>
              <a:t>Source: Synopsys Open Source Security and Risk Report 2024</a:t>
            </a:r>
          </a:p>
        </p:txBody>
      </p:sp>
      <p:pic>
        <p:nvPicPr>
          <p:cNvPr id="95" name="84-percent.pdf" descr="84-percent.pdf"/>
          <p:cNvPicPr>
            <a:picLocks noChangeAspect="1"/>
          </p:cNvPicPr>
          <p:nvPr/>
        </p:nvPicPr>
        <p:blipFill>
          <a:blip r:embed="rId3"/>
          <a:stretch>
            <a:fillRect/>
          </a:stretch>
        </p:blipFill>
        <p:spPr>
          <a:xfrm>
            <a:off x="3251200" y="5776932"/>
            <a:ext cx="18890398" cy="6193574"/>
          </a:xfrm>
          <a:prstGeom prst="rect">
            <a:avLst/>
          </a:prstGeom>
          <a:ln w="25400">
            <a:miter lim="400000"/>
          </a:ln>
        </p:spPr>
      </p:pic>
      <p:sp>
        <p:nvSpPr>
          <p:cNvPr id="96" name="Open SourcE Exposure"/>
          <p:cNvSpPr txBox="1">
            <a:spLocks noGrp="1"/>
          </p:cNvSpPr>
          <p:nvPr>
            <p:ph type="title"/>
          </p:nvPr>
        </p:nvSpPr>
        <p:spPr>
          <a:xfrm>
            <a:off x="1350489" y="276204"/>
            <a:ext cx="21683022" cy="2089192"/>
          </a:xfrm>
          <a:prstGeom prst="rect">
            <a:avLst/>
          </a:prstGeom>
        </p:spPr>
        <p:txBody>
          <a:bodyPr>
            <a:normAutofit fontScale="90000"/>
          </a:bodyPr>
          <a:lstStyle>
            <a:lvl1pPr algn="ctr" defTabSz="788669">
              <a:defRPr sz="10368" b="1" spc="1658">
                <a:solidFill>
                  <a:schemeClr val="accent2">
                    <a:satOff val="44164"/>
                    <a:lumOff val="14231"/>
                  </a:schemeClr>
                </a:solidFill>
              </a:defRPr>
            </a:lvl1pPr>
          </a:lstStyle>
          <a:p>
            <a:r>
              <a:t>Open SourcE Exposure</a:t>
            </a:r>
          </a:p>
        </p:txBody>
      </p:sp>
      <p:pic>
        <p:nvPicPr>
          <p:cNvPr id="97" name="96-percent.pdf" descr="96-percent.pdf"/>
          <p:cNvPicPr>
            <a:picLocks noChangeAspect="1"/>
          </p:cNvPicPr>
          <p:nvPr/>
        </p:nvPicPr>
        <p:blipFill>
          <a:blip r:embed="rId4"/>
          <a:stretch>
            <a:fillRect/>
          </a:stretch>
        </p:blipFill>
        <p:spPr>
          <a:xfrm>
            <a:off x="3850130" y="1638300"/>
            <a:ext cx="7610071" cy="4516547"/>
          </a:xfrm>
          <a:prstGeom prst="rect">
            <a:avLst/>
          </a:prstGeom>
          <a:ln w="25400">
            <a:miter lim="400000"/>
          </a:ln>
        </p:spPr>
      </p:pic>
      <p:pic>
        <p:nvPicPr>
          <p:cNvPr id="98" name="54-percent-increase.pdf" descr="54-percent-increase.pdf"/>
          <p:cNvPicPr>
            <a:picLocks noChangeAspect="1"/>
          </p:cNvPicPr>
          <p:nvPr/>
        </p:nvPicPr>
        <p:blipFill>
          <a:blip r:embed="rId5"/>
          <a:stretch>
            <a:fillRect/>
          </a:stretch>
        </p:blipFill>
        <p:spPr>
          <a:xfrm>
            <a:off x="12166600" y="1993900"/>
            <a:ext cx="8472659" cy="3721100"/>
          </a:xfrm>
          <a:prstGeom prst="rect">
            <a:avLst/>
          </a:prstGeom>
          <a:ln w="25400">
            <a:miter lim="400000"/>
          </a:ln>
        </p:spPr>
      </p:pic>
      <p:sp>
        <p:nvSpPr>
          <p:cNvPr id="99" name="Software Composition Analysis ·  www.linkedin.com/in/ealvarez  ·   Wednesday, May 22, 2024"/>
          <p:cNvSpPr txBox="1"/>
          <p:nvPr/>
        </p:nvSpPr>
        <p:spPr>
          <a:xfrm>
            <a:off x="3955020" y="13019366"/>
            <a:ext cx="17154827" cy="5622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3000" b="1"/>
            </a:lvl1pPr>
          </a:lstStyle>
          <a:p>
            <a:r>
              <a:t>Software Composition Analysis ·  www.linkedin.com/in/ealvarez  ·   Wednesday, May 22,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Open Source COMPONENTS…"/>
          <p:cNvSpPr txBox="1">
            <a:spLocks noGrp="1"/>
          </p:cNvSpPr>
          <p:nvPr>
            <p:ph type="title"/>
          </p:nvPr>
        </p:nvSpPr>
        <p:spPr>
          <a:xfrm>
            <a:off x="773550" y="531608"/>
            <a:ext cx="22953670" cy="2592765"/>
          </a:xfrm>
          <a:prstGeom prst="rect">
            <a:avLst/>
          </a:prstGeom>
        </p:spPr>
        <p:txBody>
          <a:bodyPr/>
          <a:lstStyle/>
          <a:p>
            <a:pPr algn="ctr">
              <a:defRPr sz="7800" b="1" spc="1248">
                <a:solidFill>
                  <a:schemeClr val="accent2">
                    <a:satOff val="44164"/>
                    <a:lumOff val="14231"/>
                  </a:schemeClr>
                </a:solidFill>
              </a:defRPr>
            </a:pPr>
            <a:r>
              <a:t>Open Source COMPONENTS</a:t>
            </a:r>
          </a:p>
          <a:p>
            <a:pPr algn="ctr">
              <a:defRPr sz="5600" b="1" spc="896">
                <a:solidFill>
                  <a:schemeClr val="accent2">
                    <a:satOff val="44164"/>
                    <a:lumOff val="14231"/>
                  </a:schemeClr>
                </a:solidFill>
              </a:defRPr>
            </a:pPr>
            <a:r>
              <a:rPr sz="5700" spc="912"/>
              <a:t>PER Application (2016-2024)</a:t>
            </a:r>
            <a:r>
              <a:t> </a:t>
            </a:r>
          </a:p>
        </p:txBody>
      </p:sp>
      <p:sp>
        <p:nvSpPr>
          <p:cNvPr id="104" name="Slide Number"/>
          <p:cNvSpPr txBox="1">
            <a:spLocks noGrp="1"/>
          </p:cNvSpPr>
          <p:nvPr>
            <p:ph type="sldNum" sz="quarter" idx="4294967295"/>
          </p:nvPr>
        </p:nvSpPr>
        <p:spPr>
          <a:xfrm>
            <a:off x="3402974" y="13019484"/>
            <a:ext cx="325091" cy="48850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defRPr>
            </a:lvl1pPr>
          </a:lstStyle>
          <a:p>
            <a:fld id="{86CB4B4D-7CA3-9044-876B-883B54F8677D}" type="slidenum">
              <a:t>6</a:t>
            </a:fld>
            <a:endParaRPr/>
          </a:p>
        </p:txBody>
      </p:sp>
      <p:graphicFrame>
        <p:nvGraphicFramePr>
          <p:cNvPr id="105" name="2D Stacked Column Chart"/>
          <p:cNvGraphicFramePr/>
          <p:nvPr/>
        </p:nvGraphicFramePr>
        <p:xfrm>
          <a:off x="6542032" y="2937921"/>
          <a:ext cx="11601063" cy="8320564"/>
        </p:xfrm>
        <a:graphic>
          <a:graphicData uri="http://schemas.openxmlformats.org/drawingml/2006/chart">
            <c:chart xmlns:c="http://schemas.openxmlformats.org/drawingml/2006/chart" xmlns:r="http://schemas.openxmlformats.org/officeDocument/2006/relationships" r:id="rId3"/>
          </a:graphicData>
        </a:graphic>
      </p:graphicFrame>
      <p:sp>
        <p:nvSpPr>
          <p:cNvPr id="106" name="Source: Meta-analysis from Synopsys BlackDuck Open Source Security and Risk Reports 2016-2024"/>
          <p:cNvSpPr txBox="1"/>
          <p:nvPr/>
        </p:nvSpPr>
        <p:spPr>
          <a:xfrm>
            <a:off x="4367459" y="11735175"/>
            <a:ext cx="16329949" cy="5376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b="1"/>
            </a:pPr>
            <a:r>
              <a:rPr sz="2500" b="0" i="1"/>
              <a:t>Source: Meta-analysis from Synopsys BlackDuck Open Source Security and Risk Reports 2016-2024</a:t>
            </a:r>
            <a:r>
              <a:rPr sz="2800" b="0" i="1"/>
              <a:t> </a:t>
            </a:r>
          </a:p>
        </p:txBody>
      </p:sp>
      <p:sp>
        <p:nvSpPr>
          <p:cNvPr id="107" name="Software Composition Analysis ·  www.linkedin.com/in/ealvarez  ·   Wednesday, May 22, 2024"/>
          <p:cNvSpPr txBox="1"/>
          <p:nvPr/>
        </p:nvSpPr>
        <p:spPr>
          <a:xfrm>
            <a:off x="3955020" y="13019366"/>
            <a:ext cx="17154827" cy="5622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3000" b="1"/>
            </a:lvl1pPr>
          </a:lstStyle>
          <a:p>
            <a:r>
              <a:t>Software Composition Analysis ·  www.linkedin.com/in/ealvarez  ·   Wednesday, May 22,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Why so Many Open Source COMPONENTS"/>
          <p:cNvSpPr txBox="1">
            <a:spLocks noGrp="1"/>
          </p:cNvSpPr>
          <p:nvPr>
            <p:ph type="title"/>
          </p:nvPr>
        </p:nvSpPr>
        <p:spPr>
          <a:xfrm>
            <a:off x="2960890" y="602972"/>
            <a:ext cx="18462220" cy="1435656"/>
          </a:xfrm>
          <a:prstGeom prst="rect">
            <a:avLst/>
          </a:prstGeom>
        </p:spPr>
        <p:txBody>
          <a:bodyPr>
            <a:normAutofit fontScale="90000"/>
          </a:bodyPr>
          <a:lstStyle>
            <a:lvl1pPr algn="ctr" defTabSz="764024">
              <a:defRPr sz="5208" b="1" spc="833">
                <a:solidFill>
                  <a:schemeClr val="accent2">
                    <a:satOff val="44164"/>
                    <a:lumOff val="14231"/>
                  </a:schemeClr>
                </a:solidFill>
              </a:defRPr>
            </a:lvl1pPr>
          </a:lstStyle>
          <a:p>
            <a:r>
              <a:t>Why so Many Open Source COMPONENTS</a:t>
            </a:r>
          </a:p>
        </p:txBody>
      </p:sp>
      <p:sp>
        <p:nvSpPr>
          <p:cNvPr id="112" name="Slide Number"/>
          <p:cNvSpPr txBox="1">
            <a:spLocks noGrp="1"/>
          </p:cNvSpPr>
          <p:nvPr>
            <p:ph type="sldNum" sz="quarter" idx="4294967295"/>
          </p:nvPr>
        </p:nvSpPr>
        <p:spPr>
          <a:xfrm>
            <a:off x="3402974" y="13019484"/>
            <a:ext cx="325091" cy="48850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defRPr>
            </a:lvl1pPr>
          </a:lstStyle>
          <a:p>
            <a:fld id="{86CB4B4D-7CA3-9044-876B-883B54F8677D}" type="slidenum">
              <a:t>7</a:t>
            </a:fld>
            <a:endParaRPr/>
          </a:p>
        </p:txBody>
      </p:sp>
      <p:sp>
        <p:nvSpPr>
          <p:cNvPr id="113" name="Median of 683…"/>
          <p:cNvSpPr txBox="1">
            <a:spLocks noGrp="1"/>
          </p:cNvSpPr>
          <p:nvPr>
            <p:ph type="body" sz="quarter" idx="1"/>
          </p:nvPr>
        </p:nvSpPr>
        <p:spPr>
          <a:xfrm>
            <a:off x="5126573" y="8798822"/>
            <a:ext cx="14811722" cy="3439938"/>
          </a:xfrm>
          <a:prstGeom prst="rect">
            <a:avLst/>
          </a:prstGeom>
        </p:spPr>
        <p:txBody>
          <a:bodyPr anchor="t"/>
          <a:lstStyle/>
          <a:p>
            <a:pPr marL="0" indent="0" algn="ctr">
              <a:lnSpc>
                <a:spcPct val="120000"/>
              </a:lnSpc>
              <a:spcBef>
                <a:spcPts val="7000"/>
              </a:spcBef>
              <a:buClrTx/>
              <a:buSzTx/>
              <a:buNone/>
              <a:defRPr b="1" cap="all" spc="800">
                <a:solidFill>
                  <a:schemeClr val="accent2">
                    <a:satOff val="44164"/>
                    <a:lumOff val="14231"/>
                  </a:schemeClr>
                </a:solidFill>
              </a:defRPr>
            </a:pPr>
            <a:r>
              <a:t>Median of 683</a:t>
            </a:r>
          </a:p>
          <a:p>
            <a:pPr marL="0" indent="0" algn="ctr">
              <a:lnSpc>
                <a:spcPct val="120000"/>
              </a:lnSpc>
              <a:spcBef>
                <a:spcPts val="0"/>
              </a:spcBef>
              <a:buClrTx/>
              <a:buSzTx/>
              <a:buNone/>
              <a:defRPr b="1" cap="all" spc="800">
                <a:solidFill>
                  <a:schemeClr val="accent2">
                    <a:satOff val="44164"/>
                    <a:lumOff val="14231"/>
                  </a:schemeClr>
                </a:solidFill>
              </a:defRPr>
            </a:pPr>
            <a:r>
              <a:t>for javaSCRIPT Applications</a:t>
            </a:r>
          </a:p>
          <a:p>
            <a:pPr marL="0" indent="0" algn="ctr">
              <a:lnSpc>
                <a:spcPct val="120000"/>
              </a:lnSpc>
              <a:spcBef>
                <a:spcPts val="0"/>
              </a:spcBef>
              <a:buClrTx/>
              <a:buSzTx/>
              <a:buNone/>
              <a:defRPr sz="3200" b="1" cap="all" spc="512">
                <a:solidFill>
                  <a:schemeClr val="accent2">
                    <a:satOff val="44164"/>
                    <a:lumOff val="14231"/>
                  </a:schemeClr>
                </a:solidFill>
              </a:defRPr>
            </a:pPr>
            <a:r>
              <a:t>(From a median of 10 direct)</a:t>
            </a:r>
          </a:p>
          <a:p>
            <a:pPr marL="0" indent="0" algn="ctr">
              <a:lnSpc>
                <a:spcPct val="120000"/>
              </a:lnSpc>
              <a:spcBef>
                <a:spcPts val="0"/>
              </a:spcBef>
              <a:buClrTx/>
              <a:buSzTx/>
              <a:buNone/>
              <a:defRPr sz="3000" b="1"/>
            </a:pPr>
            <a:r>
              <a:rPr sz="2500" b="0" i="1"/>
              <a:t>Source: GitHub Octoverse Report, Dec 2020</a:t>
            </a:r>
          </a:p>
        </p:txBody>
      </p:sp>
      <p:sp>
        <p:nvSpPr>
          <p:cNvPr id="114" name="AVERAGE OF 526…"/>
          <p:cNvSpPr txBox="1"/>
          <p:nvPr/>
        </p:nvSpPr>
        <p:spPr>
          <a:xfrm>
            <a:off x="5130800" y="2367845"/>
            <a:ext cx="14811721" cy="29475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a:bodyPr>
          <a:lstStyle/>
          <a:p>
            <a:pPr lvl="1" indent="38100">
              <a:lnSpc>
                <a:spcPct val="120000"/>
              </a:lnSpc>
              <a:spcBef>
                <a:spcPts val="4900"/>
              </a:spcBef>
              <a:buClr>
                <a:srgbClr val="646464"/>
              </a:buClr>
              <a:defRPr sz="5100" b="1">
                <a:solidFill>
                  <a:schemeClr val="accent2">
                    <a:satOff val="44164"/>
                    <a:lumOff val="14231"/>
                  </a:schemeClr>
                </a:solidFill>
              </a:defRPr>
            </a:pPr>
            <a:r>
              <a:t>AVERAGE OF 526</a:t>
            </a:r>
          </a:p>
          <a:p>
            <a:pPr>
              <a:lnSpc>
                <a:spcPct val="120000"/>
              </a:lnSpc>
              <a:defRPr sz="3000" b="1"/>
            </a:pPr>
            <a:r>
              <a:rPr b="0"/>
              <a:t>   </a:t>
            </a:r>
            <a:r>
              <a:rPr sz="2500" b="0" i="1"/>
              <a:t>Source: Synopsys BlackDuck Open Source Security and Risk Reports 2024</a:t>
            </a:r>
            <a:r>
              <a:rPr sz="2800" b="0" i="1"/>
              <a:t> </a:t>
            </a:r>
          </a:p>
        </p:txBody>
      </p:sp>
      <p:sp>
        <p:nvSpPr>
          <p:cNvPr id="115" name="Average of 148…"/>
          <p:cNvSpPr txBox="1"/>
          <p:nvPr/>
        </p:nvSpPr>
        <p:spPr>
          <a:xfrm>
            <a:off x="5130800" y="3503768"/>
            <a:ext cx="14811721" cy="55817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a:bodyPr>
          <a:lstStyle/>
          <a:p>
            <a:pPr>
              <a:defRPr sz="3000" b="1"/>
            </a:pPr>
            <a:endParaRPr sz="2800" b="0" i="1"/>
          </a:p>
          <a:p>
            <a:pPr>
              <a:lnSpc>
                <a:spcPct val="120000"/>
              </a:lnSpc>
              <a:spcBef>
                <a:spcPts val="7000"/>
              </a:spcBef>
              <a:defRPr sz="5000" b="1" cap="all" spc="800">
                <a:solidFill>
                  <a:schemeClr val="accent2">
                    <a:satOff val="44164"/>
                    <a:lumOff val="14231"/>
                  </a:schemeClr>
                </a:solidFill>
              </a:defRPr>
            </a:pPr>
            <a:r>
              <a:t>Average of 148</a:t>
            </a:r>
          </a:p>
          <a:p>
            <a:pPr>
              <a:lnSpc>
                <a:spcPct val="120000"/>
              </a:lnSpc>
              <a:defRPr sz="5000" b="1" cap="all" spc="800">
                <a:solidFill>
                  <a:schemeClr val="accent2">
                    <a:satOff val="44164"/>
                    <a:lumOff val="14231"/>
                  </a:schemeClr>
                </a:solidFill>
              </a:defRPr>
            </a:pPr>
            <a:r>
              <a:t>for java Applications</a:t>
            </a:r>
          </a:p>
          <a:p>
            <a:pPr>
              <a:lnSpc>
                <a:spcPct val="120000"/>
              </a:lnSpc>
              <a:defRPr sz="3200" b="1" cap="all" spc="512">
                <a:solidFill>
                  <a:schemeClr val="accent2">
                    <a:satOff val="44164"/>
                    <a:lumOff val="14231"/>
                  </a:schemeClr>
                </a:solidFill>
              </a:defRPr>
            </a:pPr>
            <a:r>
              <a:t>(ESt. 90% of that IS Open Source)</a:t>
            </a:r>
          </a:p>
          <a:p>
            <a:pPr>
              <a:lnSpc>
                <a:spcPct val="120000"/>
              </a:lnSpc>
              <a:defRPr sz="3000" b="1"/>
            </a:pPr>
            <a:r>
              <a:rPr b="0"/>
              <a:t>   </a:t>
            </a:r>
            <a:r>
              <a:rPr sz="2500" b="0" i="1"/>
              <a:t>Source: Sonatype 9th Annual State of the Software Supply Chain Report, Nov 2023</a:t>
            </a:r>
          </a:p>
        </p:txBody>
      </p:sp>
      <p:sp>
        <p:nvSpPr>
          <p:cNvPr id="116" name="Software Composition Analysis ·  www.linkedin.com/in/ealvarez  ·   Wednesday, May 22, 2024"/>
          <p:cNvSpPr txBox="1"/>
          <p:nvPr/>
        </p:nvSpPr>
        <p:spPr>
          <a:xfrm>
            <a:off x="3955020" y="13019366"/>
            <a:ext cx="17154827" cy="5622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3000" b="1"/>
            </a:lvl1pPr>
          </a:lstStyle>
          <a:p>
            <a:r>
              <a:t>Software Composition Analysis ·  www.linkedin.com/in/ealvarez  ·   Wednesday, May 22,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3" animBg="1" advAuto="0"/>
      <p:bldP spid="114" grpId="1" animBg="1" advAuto="0"/>
      <p:bldP spid="115" grpId="2"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ransitive Dependencies"/>
          <p:cNvSpPr txBox="1">
            <a:spLocks noGrp="1"/>
          </p:cNvSpPr>
          <p:nvPr>
            <p:ph type="title"/>
          </p:nvPr>
        </p:nvSpPr>
        <p:spPr>
          <a:prstGeom prst="rect">
            <a:avLst/>
          </a:prstGeom>
        </p:spPr>
        <p:txBody>
          <a:bodyPr/>
          <a:lstStyle>
            <a:lvl1pPr algn="ctr">
              <a:defRPr b="1">
                <a:solidFill>
                  <a:schemeClr val="accent2">
                    <a:satOff val="44164"/>
                    <a:lumOff val="14231"/>
                  </a:schemeClr>
                </a:solidFill>
              </a:defRPr>
            </a:lvl1pPr>
          </a:lstStyle>
          <a:p>
            <a:r>
              <a:t>Transitive Dependencies</a:t>
            </a:r>
          </a:p>
        </p:txBody>
      </p:sp>
      <p:sp>
        <p:nvSpPr>
          <p:cNvPr id="121" name="“Do you realize how many dependencies?”"/>
          <p:cNvSpPr txBox="1">
            <a:spLocks noGrp="1"/>
          </p:cNvSpPr>
          <p:nvPr>
            <p:ph type="body" sz="quarter" idx="1"/>
          </p:nvPr>
        </p:nvSpPr>
        <p:spPr>
          <a:xfrm>
            <a:off x="2368437" y="1821654"/>
            <a:ext cx="19647126" cy="2000251"/>
          </a:xfrm>
          <a:prstGeom prst="rect">
            <a:avLst/>
          </a:prstGeom>
        </p:spPr>
        <p:txBody>
          <a:bodyPr/>
          <a:lstStyle>
            <a:lvl1pPr marL="0" indent="0" algn="ctr">
              <a:buClrTx/>
              <a:buSzTx/>
              <a:buNone/>
              <a:defRPr sz="5600"/>
            </a:lvl1pPr>
          </a:lstStyle>
          <a:p>
            <a:r>
              <a:t>“Do you realize how many dependencies?”</a:t>
            </a:r>
          </a:p>
        </p:txBody>
      </p:sp>
      <p:grpSp>
        <p:nvGrpSpPr>
          <p:cNvPr id="124" name="Group"/>
          <p:cNvGrpSpPr/>
          <p:nvPr/>
        </p:nvGrpSpPr>
        <p:grpSpPr>
          <a:xfrm>
            <a:off x="6000889" y="6125835"/>
            <a:ext cx="3750470" cy="1785938"/>
            <a:chOff x="0" y="0"/>
            <a:chExt cx="3750468" cy="1785937"/>
          </a:xfrm>
        </p:grpSpPr>
        <p:sp>
          <p:nvSpPr>
            <p:cNvPr id="122" name="Rectangle"/>
            <p:cNvSpPr/>
            <p:nvPr/>
          </p:nvSpPr>
          <p:spPr>
            <a:xfrm>
              <a:off x="0" y="0"/>
              <a:ext cx="3750469" cy="1785938"/>
            </a:xfrm>
            <a:prstGeom prst="rect">
              <a:avLst/>
            </a:prstGeom>
            <a:blipFill rotWithShape="1">
              <a:blip r:embed="rId3"/>
              <a:srcRect/>
              <a:tile tx="0" ty="0" sx="100000" sy="100000" flip="none" algn="tl"/>
            </a:blipFill>
            <a:ln w="12700" cap="flat">
              <a:noFill/>
              <a:miter lim="400000"/>
            </a:ln>
            <a:effectLst/>
          </p:spPr>
          <p:txBody>
            <a:bodyPr wrap="square" lIns="71437" tIns="71437" rIns="71437" bIns="71437" numCol="1" anchor="ctr">
              <a:noAutofit/>
            </a:bodyPr>
            <a:lstStyle/>
            <a:p>
              <a:pPr defTabSz="584200">
                <a:defRPr sz="3200" b="1" cap="all" spc="512">
                  <a:solidFill>
                    <a:srgbClr val="000000"/>
                  </a:solidFill>
                </a:defRPr>
              </a:pPr>
              <a:endParaRPr/>
            </a:p>
          </p:txBody>
        </p:sp>
        <p:sp>
          <p:nvSpPr>
            <p:cNvPr id="123" name="A"/>
            <p:cNvSpPr txBox="1"/>
            <p:nvPr/>
          </p:nvSpPr>
          <p:spPr>
            <a:xfrm>
              <a:off x="637779" y="330398"/>
              <a:ext cx="2526551" cy="112514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lvl1pPr defTabSz="584200">
                <a:defRPr b="1">
                  <a:solidFill>
                    <a:srgbClr val="000000"/>
                  </a:solidFill>
                </a:defRPr>
              </a:lvl1pPr>
            </a:lstStyle>
            <a:p>
              <a:r>
                <a:t>A</a:t>
              </a:r>
            </a:p>
          </p:txBody>
        </p:sp>
      </p:grpSp>
      <p:grpSp>
        <p:nvGrpSpPr>
          <p:cNvPr id="127" name="Group"/>
          <p:cNvGrpSpPr/>
          <p:nvPr/>
        </p:nvGrpSpPr>
        <p:grpSpPr>
          <a:xfrm>
            <a:off x="10316765" y="6065989"/>
            <a:ext cx="3750470" cy="1785938"/>
            <a:chOff x="0" y="0"/>
            <a:chExt cx="3750468" cy="1785937"/>
          </a:xfrm>
        </p:grpSpPr>
        <p:sp>
          <p:nvSpPr>
            <p:cNvPr id="125" name="Rectangle"/>
            <p:cNvSpPr/>
            <p:nvPr/>
          </p:nvSpPr>
          <p:spPr>
            <a:xfrm>
              <a:off x="0" y="0"/>
              <a:ext cx="3750469" cy="1785938"/>
            </a:xfrm>
            <a:prstGeom prst="rect">
              <a:avLst/>
            </a:prstGeom>
            <a:solidFill>
              <a:schemeClr val="accent2">
                <a:satOff val="44164"/>
                <a:lumOff val="14231"/>
              </a:schemeClr>
            </a:solidFill>
            <a:ln w="12700" cap="flat">
              <a:noFill/>
              <a:miter lim="400000"/>
            </a:ln>
            <a:effectLst/>
          </p:spPr>
          <p:txBody>
            <a:bodyPr wrap="square" lIns="71437" tIns="71437" rIns="71437" bIns="71437" numCol="1" anchor="ctr">
              <a:noAutofit/>
            </a:bodyPr>
            <a:lstStyle/>
            <a:p>
              <a:pPr defTabSz="584200">
                <a:defRPr sz="3200" b="1" cap="all" spc="512">
                  <a:solidFill>
                    <a:srgbClr val="000000"/>
                  </a:solidFill>
                </a:defRPr>
              </a:pPr>
              <a:endParaRPr/>
            </a:p>
          </p:txBody>
        </p:sp>
        <p:sp>
          <p:nvSpPr>
            <p:cNvPr id="126" name="B"/>
            <p:cNvSpPr txBox="1"/>
            <p:nvPr/>
          </p:nvSpPr>
          <p:spPr>
            <a:xfrm>
              <a:off x="831488" y="420414"/>
              <a:ext cx="2163109" cy="9451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spAutoFit/>
            </a:bodyPr>
            <a:lstStyle>
              <a:lvl1pPr defTabSz="584200">
                <a:defRPr b="1">
                  <a:solidFill>
                    <a:srgbClr val="000000"/>
                  </a:solidFill>
                </a:defRPr>
              </a:lvl1pPr>
            </a:lstStyle>
            <a:p>
              <a:r>
                <a:t>B</a:t>
              </a:r>
            </a:p>
          </p:txBody>
        </p:sp>
      </p:grpSp>
      <p:grpSp>
        <p:nvGrpSpPr>
          <p:cNvPr id="130" name="Group"/>
          <p:cNvGrpSpPr/>
          <p:nvPr/>
        </p:nvGrpSpPr>
        <p:grpSpPr>
          <a:xfrm>
            <a:off x="14632641" y="6125835"/>
            <a:ext cx="3750470" cy="1785938"/>
            <a:chOff x="0" y="0"/>
            <a:chExt cx="3750468" cy="1785937"/>
          </a:xfrm>
        </p:grpSpPr>
        <p:sp>
          <p:nvSpPr>
            <p:cNvPr id="128" name="Rectangle"/>
            <p:cNvSpPr/>
            <p:nvPr/>
          </p:nvSpPr>
          <p:spPr>
            <a:xfrm>
              <a:off x="0" y="0"/>
              <a:ext cx="3750469" cy="1785938"/>
            </a:xfrm>
            <a:prstGeom prst="rect">
              <a:avLst/>
            </a:prstGeom>
            <a:solidFill>
              <a:schemeClr val="accent3">
                <a:lumOff val="5212"/>
              </a:schemeClr>
            </a:solidFill>
            <a:ln w="12700" cap="flat">
              <a:noFill/>
              <a:miter lim="400000"/>
            </a:ln>
            <a:effectLst/>
          </p:spPr>
          <p:txBody>
            <a:bodyPr wrap="square" lIns="71437" tIns="71437" rIns="71437" bIns="71437" numCol="1" anchor="ctr">
              <a:noAutofit/>
            </a:bodyPr>
            <a:lstStyle/>
            <a:p>
              <a:pPr defTabSz="584200">
                <a:defRPr sz="3200" b="1" cap="all" spc="512">
                  <a:solidFill>
                    <a:srgbClr val="000000"/>
                  </a:solidFill>
                </a:defRPr>
              </a:pPr>
              <a:endParaRPr/>
            </a:p>
          </p:txBody>
        </p:sp>
        <p:sp>
          <p:nvSpPr>
            <p:cNvPr id="129" name="C"/>
            <p:cNvSpPr txBox="1"/>
            <p:nvPr/>
          </p:nvSpPr>
          <p:spPr>
            <a:xfrm>
              <a:off x="886236" y="420414"/>
              <a:ext cx="1836502" cy="9451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spAutoFit/>
            </a:bodyPr>
            <a:lstStyle>
              <a:lvl1pPr defTabSz="584200">
                <a:defRPr b="1">
                  <a:solidFill>
                    <a:srgbClr val="000000"/>
                  </a:solidFill>
                </a:defRPr>
              </a:lvl1pPr>
            </a:lstStyle>
            <a:p>
              <a:r>
                <a:t>C</a:t>
              </a:r>
            </a:p>
          </p:txBody>
        </p:sp>
      </p:grpSp>
      <p:grpSp>
        <p:nvGrpSpPr>
          <p:cNvPr id="133" name="Group"/>
          <p:cNvGrpSpPr/>
          <p:nvPr/>
        </p:nvGrpSpPr>
        <p:grpSpPr>
          <a:xfrm>
            <a:off x="5968532" y="8476129"/>
            <a:ext cx="1785939" cy="1785938"/>
            <a:chOff x="0" y="0"/>
            <a:chExt cx="1785937" cy="1785937"/>
          </a:xfrm>
        </p:grpSpPr>
        <p:sp>
          <p:nvSpPr>
            <p:cNvPr id="131" name="Square"/>
            <p:cNvSpPr/>
            <p:nvPr/>
          </p:nvSpPr>
          <p:spPr>
            <a:xfrm>
              <a:off x="0" y="0"/>
              <a:ext cx="1785938" cy="1785938"/>
            </a:xfrm>
            <a:prstGeom prst="rect">
              <a:avLst/>
            </a:prstGeom>
            <a:blipFill rotWithShape="1">
              <a:blip r:embed="rId3"/>
              <a:srcRect/>
              <a:tile tx="0" ty="0" sx="100000" sy="100000" flip="none" algn="tl"/>
            </a:blipFill>
            <a:ln w="12700" cap="flat">
              <a:noFill/>
              <a:miter lim="400000"/>
            </a:ln>
            <a:effectLst/>
          </p:spPr>
          <p:txBody>
            <a:bodyPr wrap="square" lIns="71437" tIns="71437" rIns="71437" bIns="71437" numCol="1" anchor="ctr">
              <a:noAutofit/>
            </a:bodyPr>
            <a:lstStyle/>
            <a:p>
              <a:pPr defTabSz="584200">
                <a:defRPr sz="3200" b="1" cap="all" spc="512">
                  <a:solidFill>
                    <a:srgbClr val="000000"/>
                  </a:solidFill>
                </a:defRPr>
              </a:pPr>
              <a:endParaRPr/>
            </a:p>
          </p:txBody>
        </p:sp>
        <p:sp>
          <p:nvSpPr>
            <p:cNvPr id="132" name="AA"/>
            <p:cNvSpPr txBox="1"/>
            <p:nvPr/>
          </p:nvSpPr>
          <p:spPr>
            <a:xfrm>
              <a:off x="272197" y="420414"/>
              <a:ext cx="1348885" cy="9451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spAutoFit/>
            </a:bodyPr>
            <a:lstStyle>
              <a:lvl1pPr defTabSz="584200">
                <a:defRPr b="1">
                  <a:solidFill>
                    <a:srgbClr val="000000"/>
                  </a:solidFill>
                </a:defRPr>
              </a:lvl1pPr>
            </a:lstStyle>
            <a:p>
              <a:r>
                <a:t>AA</a:t>
              </a:r>
            </a:p>
          </p:txBody>
        </p:sp>
      </p:grpSp>
      <p:grpSp>
        <p:nvGrpSpPr>
          <p:cNvPr id="136" name="Group"/>
          <p:cNvGrpSpPr/>
          <p:nvPr/>
        </p:nvGrpSpPr>
        <p:grpSpPr>
          <a:xfrm>
            <a:off x="8100731" y="8476129"/>
            <a:ext cx="1785939" cy="1785938"/>
            <a:chOff x="0" y="0"/>
            <a:chExt cx="1785937" cy="1785937"/>
          </a:xfrm>
        </p:grpSpPr>
        <p:sp>
          <p:nvSpPr>
            <p:cNvPr id="134" name="Square"/>
            <p:cNvSpPr/>
            <p:nvPr/>
          </p:nvSpPr>
          <p:spPr>
            <a:xfrm>
              <a:off x="0" y="0"/>
              <a:ext cx="1785938" cy="1785938"/>
            </a:xfrm>
            <a:prstGeom prst="rect">
              <a:avLst/>
            </a:prstGeom>
            <a:solidFill>
              <a:schemeClr val="accent2">
                <a:satOff val="44164"/>
                <a:lumOff val="14231"/>
              </a:schemeClr>
            </a:solidFill>
            <a:ln w="12700" cap="flat">
              <a:noFill/>
              <a:miter lim="400000"/>
            </a:ln>
            <a:effectLst/>
          </p:spPr>
          <p:txBody>
            <a:bodyPr wrap="square" lIns="71437" tIns="71437" rIns="71437" bIns="71437" numCol="1" anchor="ctr">
              <a:noAutofit/>
            </a:bodyPr>
            <a:lstStyle/>
            <a:p>
              <a:pPr defTabSz="584200">
                <a:defRPr sz="3200" b="1" cap="all" spc="512">
                  <a:solidFill>
                    <a:srgbClr val="000000"/>
                  </a:solidFill>
                </a:defRPr>
              </a:pPr>
              <a:endParaRPr/>
            </a:p>
          </p:txBody>
        </p:sp>
        <p:sp>
          <p:nvSpPr>
            <p:cNvPr id="135" name="AB"/>
            <p:cNvSpPr txBox="1"/>
            <p:nvPr/>
          </p:nvSpPr>
          <p:spPr>
            <a:xfrm>
              <a:off x="196453" y="420414"/>
              <a:ext cx="1335700" cy="9451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spAutoFit/>
            </a:bodyPr>
            <a:lstStyle>
              <a:lvl1pPr defTabSz="584200">
                <a:defRPr b="1">
                  <a:solidFill>
                    <a:srgbClr val="000000"/>
                  </a:solidFill>
                </a:defRPr>
              </a:lvl1pPr>
            </a:lstStyle>
            <a:p>
              <a:r>
                <a:t>AB</a:t>
              </a:r>
            </a:p>
          </p:txBody>
        </p:sp>
      </p:grpSp>
      <p:grpSp>
        <p:nvGrpSpPr>
          <p:cNvPr id="139" name="Group"/>
          <p:cNvGrpSpPr/>
          <p:nvPr/>
        </p:nvGrpSpPr>
        <p:grpSpPr>
          <a:xfrm>
            <a:off x="11223531" y="8472475"/>
            <a:ext cx="1785938" cy="1785939"/>
            <a:chOff x="0" y="0"/>
            <a:chExt cx="1785937" cy="1785937"/>
          </a:xfrm>
        </p:grpSpPr>
        <p:sp>
          <p:nvSpPr>
            <p:cNvPr id="137" name="Square"/>
            <p:cNvSpPr/>
            <p:nvPr/>
          </p:nvSpPr>
          <p:spPr>
            <a:xfrm>
              <a:off x="0" y="0"/>
              <a:ext cx="1785938" cy="1785938"/>
            </a:xfrm>
            <a:prstGeom prst="rect">
              <a:avLst/>
            </a:prstGeom>
            <a:solidFill>
              <a:schemeClr val="accent3">
                <a:lumOff val="5212"/>
              </a:schemeClr>
            </a:solidFill>
            <a:ln w="12700" cap="flat">
              <a:noFill/>
              <a:miter lim="400000"/>
            </a:ln>
            <a:effectLst/>
          </p:spPr>
          <p:txBody>
            <a:bodyPr wrap="square" lIns="71437" tIns="71437" rIns="71437" bIns="71437" numCol="1" anchor="ctr">
              <a:noAutofit/>
            </a:bodyPr>
            <a:lstStyle/>
            <a:p>
              <a:pPr defTabSz="584200">
                <a:defRPr sz="3200" b="1" cap="all" spc="512">
                  <a:solidFill>
                    <a:srgbClr val="000000"/>
                  </a:solidFill>
                </a:defRPr>
              </a:pPr>
              <a:endParaRPr/>
            </a:p>
          </p:txBody>
        </p:sp>
        <p:sp>
          <p:nvSpPr>
            <p:cNvPr id="138" name="BC"/>
            <p:cNvSpPr txBox="1"/>
            <p:nvPr/>
          </p:nvSpPr>
          <p:spPr>
            <a:xfrm>
              <a:off x="222736" y="420414"/>
              <a:ext cx="1322574" cy="9451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spAutoFit/>
            </a:bodyPr>
            <a:lstStyle>
              <a:lvl1pPr defTabSz="584200">
                <a:defRPr b="1">
                  <a:solidFill>
                    <a:srgbClr val="000000"/>
                  </a:solidFill>
                </a:defRPr>
              </a:lvl1pPr>
            </a:lstStyle>
            <a:p>
              <a:r>
                <a:t>BC</a:t>
              </a:r>
            </a:p>
          </p:txBody>
        </p:sp>
      </p:grpSp>
      <p:grpSp>
        <p:nvGrpSpPr>
          <p:cNvPr id="142" name="Group"/>
          <p:cNvGrpSpPr/>
          <p:nvPr/>
        </p:nvGrpSpPr>
        <p:grpSpPr>
          <a:xfrm>
            <a:off x="13431930" y="8476129"/>
            <a:ext cx="1785939" cy="1785938"/>
            <a:chOff x="0" y="0"/>
            <a:chExt cx="1785937" cy="1785937"/>
          </a:xfrm>
        </p:grpSpPr>
        <p:sp>
          <p:nvSpPr>
            <p:cNvPr id="140" name="Square"/>
            <p:cNvSpPr/>
            <p:nvPr/>
          </p:nvSpPr>
          <p:spPr>
            <a:xfrm>
              <a:off x="0" y="0"/>
              <a:ext cx="1785938" cy="1785938"/>
            </a:xfrm>
            <a:prstGeom prst="rect">
              <a:avLst/>
            </a:prstGeom>
            <a:blipFill rotWithShape="1">
              <a:blip r:embed="rId3"/>
              <a:srcRect/>
              <a:tile tx="0" ty="0" sx="100000" sy="100000" flip="none" algn="tl"/>
            </a:blipFill>
            <a:ln w="12700" cap="flat">
              <a:noFill/>
              <a:miter lim="400000"/>
            </a:ln>
            <a:effectLst/>
          </p:spPr>
          <p:txBody>
            <a:bodyPr wrap="square" lIns="71437" tIns="71437" rIns="71437" bIns="71437" numCol="1" anchor="ctr">
              <a:noAutofit/>
            </a:bodyPr>
            <a:lstStyle/>
            <a:p>
              <a:pPr defTabSz="584200">
                <a:defRPr sz="3200" b="1" cap="all" spc="512">
                  <a:solidFill>
                    <a:srgbClr val="000000"/>
                  </a:solidFill>
                </a:defRPr>
              </a:pPr>
              <a:endParaRPr/>
            </a:p>
          </p:txBody>
        </p:sp>
        <p:sp>
          <p:nvSpPr>
            <p:cNvPr id="141" name="CA"/>
            <p:cNvSpPr txBox="1"/>
            <p:nvPr/>
          </p:nvSpPr>
          <p:spPr>
            <a:xfrm>
              <a:off x="227472" y="420414"/>
              <a:ext cx="1268380" cy="9451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spAutoFit/>
            </a:bodyPr>
            <a:lstStyle>
              <a:lvl1pPr defTabSz="584200">
                <a:defRPr b="1">
                  <a:solidFill>
                    <a:srgbClr val="000000"/>
                  </a:solidFill>
                </a:defRPr>
              </a:lvl1pPr>
            </a:lstStyle>
            <a:p>
              <a:r>
                <a:t>CA</a:t>
              </a:r>
            </a:p>
          </p:txBody>
        </p:sp>
      </p:grpSp>
      <p:grpSp>
        <p:nvGrpSpPr>
          <p:cNvPr id="145" name="Group"/>
          <p:cNvGrpSpPr/>
          <p:nvPr/>
        </p:nvGrpSpPr>
        <p:grpSpPr>
          <a:xfrm>
            <a:off x="15564130" y="8476129"/>
            <a:ext cx="1785939" cy="1785938"/>
            <a:chOff x="0" y="0"/>
            <a:chExt cx="1785937" cy="1785937"/>
          </a:xfrm>
        </p:grpSpPr>
        <p:sp>
          <p:nvSpPr>
            <p:cNvPr id="143" name="Square"/>
            <p:cNvSpPr/>
            <p:nvPr/>
          </p:nvSpPr>
          <p:spPr>
            <a:xfrm>
              <a:off x="0" y="0"/>
              <a:ext cx="1785938" cy="1785938"/>
            </a:xfrm>
            <a:prstGeom prst="rect">
              <a:avLst/>
            </a:prstGeom>
            <a:solidFill>
              <a:schemeClr val="accent2">
                <a:satOff val="44164"/>
                <a:lumOff val="14231"/>
              </a:schemeClr>
            </a:solidFill>
            <a:ln w="12700" cap="flat">
              <a:noFill/>
              <a:miter lim="400000"/>
            </a:ln>
            <a:effectLst/>
          </p:spPr>
          <p:txBody>
            <a:bodyPr wrap="square" lIns="71437" tIns="71437" rIns="71437" bIns="71437" numCol="1" anchor="ctr">
              <a:noAutofit/>
            </a:bodyPr>
            <a:lstStyle/>
            <a:p>
              <a:pPr defTabSz="584200">
                <a:defRPr sz="3200" b="1" cap="all" spc="512">
                  <a:solidFill>
                    <a:srgbClr val="000000"/>
                  </a:solidFill>
                </a:defRPr>
              </a:pPr>
              <a:endParaRPr/>
            </a:p>
          </p:txBody>
        </p:sp>
        <p:sp>
          <p:nvSpPr>
            <p:cNvPr id="144" name="CB"/>
            <p:cNvSpPr txBox="1"/>
            <p:nvPr/>
          </p:nvSpPr>
          <p:spPr>
            <a:xfrm>
              <a:off x="191170" y="420414"/>
              <a:ext cx="1349928" cy="9451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spAutoFit/>
            </a:bodyPr>
            <a:lstStyle>
              <a:lvl1pPr defTabSz="584200">
                <a:defRPr b="1">
                  <a:solidFill>
                    <a:srgbClr val="000000"/>
                  </a:solidFill>
                </a:defRPr>
              </a:lvl1pPr>
            </a:lstStyle>
            <a:p>
              <a:r>
                <a:t>CB</a:t>
              </a:r>
            </a:p>
          </p:txBody>
        </p:sp>
      </p:grpSp>
      <p:grpSp>
        <p:nvGrpSpPr>
          <p:cNvPr id="148" name="Group"/>
          <p:cNvGrpSpPr/>
          <p:nvPr/>
        </p:nvGrpSpPr>
        <p:grpSpPr>
          <a:xfrm>
            <a:off x="17696330" y="8476129"/>
            <a:ext cx="1785939" cy="1785938"/>
            <a:chOff x="0" y="0"/>
            <a:chExt cx="1785937" cy="1785937"/>
          </a:xfrm>
        </p:grpSpPr>
        <p:sp>
          <p:nvSpPr>
            <p:cNvPr id="146" name="Square"/>
            <p:cNvSpPr/>
            <p:nvPr/>
          </p:nvSpPr>
          <p:spPr>
            <a:xfrm>
              <a:off x="0" y="0"/>
              <a:ext cx="1785938" cy="1785938"/>
            </a:xfrm>
            <a:prstGeom prst="rect">
              <a:avLst/>
            </a:prstGeom>
            <a:solidFill>
              <a:schemeClr val="accent3">
                <a:lumOff val="5212"/>
              </a:schemeClr>
            </a:solidFill>
            <a:ln w="12700" cap="flat">
              <a:noFill/>
              <a:miter lim="400000"/>
            </a:ln>
            <a:effectLst/>
          </p:spPr>
          <p:txBody>
            <a:bodyPr wrap="square" lIns="71437" tIns="71437" rIns="71437" bIns="71437" numCol="1" anchor="ctr">
              <a:noAutofit/>
            </a:bodyPr>
            <a:lstStyle/>
            <a:p>
              <a:pPr defTabSz="584200">
                <a:defRPr sz="3200" b="1" cap="all" spc="512">
                  <a:solidFill>
                    <a:srgbClr val="000000"/>
                  </a:solidFill>
                </a:defRPr>
              </a:pPr>
              <a:endParaRPr/>
            </a:p>
          </p:txBody>
        </p:sp>
        <p:sp>
          <p:nvSpPr>
            <p:cNvPr id="147" name="CC"/>
            <p:cNvSpPr txBox="1"/>
            <p:nvPr/>
          </p:nvSpPr>
          <p:spPr>
            <a:xfrm>
              <a:off x="169069" y="420414"/>
              <a:ext cx="1358353" cy="9451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spAutoFit/>
            </a:bodyPr>
            <a:lstStyle>
              <a:lvl1pPr defTabSz="584200">
                <a:defRPr b="1">
                  <a:solidFill>
                    <a:srgbClr val="000000"/>
                  </a:solidFill>
                </a:defRPr>
              </a:lvl1pPr>
            </a:lstStyle>
            <a:p>
              <a:r>
                <a:t>CC</a:t>
              </a:r>
            </a:p>
          </p:txBody>
        </p:sp>
      </p:grpSp>
      <p:sp>
        <p:nvSpPr>
          <p:cNvPr id="149" name="Slide Number"/>
          <p:cNvSpPr txBox="1">
            <a:spLocks noGrp="1"/>
          </p:cNvSpPr>
          <p:nvPr>
            <p:ph type="sldNum" sz="quarter" idx="4294967295"/>
          </p:nvPr>
        </p:nvSpPr>
        <p:spPr>
          <a:xfrm>
            <a:off x="3490173" y="13019484"/>
            <a:ext cx="325091" cy="48850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584200">
              <a:defRPr sz="2400">
                <a:solidFill>
                  <a:srgbClr val="FFFFFF"/>
                </a:solidFill>
              </a:defRPr>
            </a:lvl1pPr>
          </a:lstStyle>
          <a:p>
            <a:fld id="{86CB4B4D-7CA3-9044-876B-883B54F8677D}" type="slidenum">
              <a:t>8</a:t>
            </a:fld>
            <a:endParaRPr/>
          </a:p>
        </p:txBody>
      </p:sp>
      <p:grpSp>
        <p:nvGrpSpPr>
          <p:cNvPr id="152" name="Group"/>
          <p:cNvGrpSpPr/>
          <p:nvPr/>
        </p:nvGrpSpPr>
        <p:grpSpPr>
          <a:xfrm>
            <a:off x="10316765" y="3684902"/>
            <a:ext cx="3750470" cy="1785939"/>
            <a:chOff x="0" y="0"/>
            <a:chExt cx="3750468" cy="1785937"/>
          </a:xfrm>
        </p:grpSpPr>
        <p:sp>
          <p:nvSpPr>
            <p:cNvPr id="150" name="Rectangle"/>
            <p:cNvSpPr/>
            <p:nvPr/>
          </p:nvSpPr>
          <p:spPr>
            <a:xfrm>
              <a:off x="0" y="0"/>
              <a:ext cx="3750469" cy="1785938"/>
            </a:xfrm>
            <a:prstGeom prst="rect">
              <a:avLst/>
            </a:prstGeom>
            <a:blipFill rotWithShape="1">
              <a:blip r:embed="rId3"/>
              <a:srcRect/>
              <a:tile tx="0" ty="0" sx="100000" sy="100000" flip="none" algn="tl"/>
            </a:blipFill>
            <a:ln w="12700" cap="flat">
              <a:noFill/>
              <a:miter lim="400000"/>
            </a:ln>
            <a:effectLst/>
          </p:spPr>
          <p:txBody>
            <a:bodyPr wrap="square" lIns="71437" tIns="71437" rIns="71437" bIns="71437" numCol="1" anchor="ctr">
              <a:noAutofit/>
            </a:bodyPr>
            <a:lstStyle/>
            <a:p>
              <a:pPr defTabSz="584200">
                <a:defRPr sz="3200" b="1" cap="all" spc="512">
                  <a:solidFill>
                    <a:srgbClr val="000000"/>
                  </a:solidFill>
                </a:defRPr>
              </a:pPr>
              <a:endParaRPr/>
            </a:p>
          </p:txBody>
        </p:sp>
        <p:sp>
          <p:nvSpPr>
            <p:cNvPr id="151" name="App"/>
            <p:cNvSpPr txBox="1"/>
            <p:nvPr/>
          </p:nvSpPr>
          <p:spPr>
            <a:xfrm>
              <a:off x="201710" y="330398"/>
              <a:ext cx="3346653" cy="112514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noAutofit/>
            </a:bodyPr>
            <a:lstStyle>
              <a:lvl1pPr defTabSz="584200">
                <a:defRPr b="1">
                  <a:solidFill>
                    <a:srgbClr val="000000"/>
                  </a:solidFill>
                </a:defRPr>
              </a:lvl1pPr>
            </a:lstStyle>
            <a:p>
              <a:r>
                <a:t>App</a:t>
              </a:r>
            </a:p>
          </p:txBody>
        </p:sp>
      </p:grpSp>
      <p:sp>
        <p:nvSpPr>
          <p:cNvPr id="171" name="Connection Line"/>
          <p:cNvSpPr/>
          <p:nvPr/>
        </p:nvSpPr>
        <p:spPr>
          <a:xfrm>
            <a:off x="8158523" y="4888553"/>
            <a:ext cx="2158239" cy="123728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3660" y="12010"/>
                  <a:pt x="10860" y="4810"/>
                  <a:pt x="21600" y="0"/>
                </a:cubicBezTo>
              </a:path>
            </a:pathLst>
          </a:custGeom>
          <a:ln w="50800">
            <a:solidFill>
              <a:srgbClr val="FFFFFF"/>
            </a:solidFill>
            <a:miter lim="400000"/>
            <a:headEnd type="triangle"/>
          </a:ln>
        </p:spPr>
        <p:txBody>
          <a:bodyPr/>
          <a:lstStyle/>
          <a:p>
            <a:endParaRPr/>
          </a:p>
        </p:txBody>
      </p:sp>
      <p:sp>
        <p:nvSpPr>
          <p:cNvPr id="172" name="Connection Line"/>
          <p:cNvSpPr/>
          <p:nvPr/>
        </p:nvSpPr>
        <p:spPr>
          <a:xfrm>
            <a:off x="12192000" y="5470840"/>
            <a:ext cx="0" cy="595150"/>
          </a:xfrm>
          <a:custGeom>
            <a:avLst/>
            <a:gdLst/>
            <a:ahLst/>
            <a:cxnLst>
              <a:cxn ang="0">
                <a:pos x="wd2" y="hd2"/>
              </a:cxn>
              <a:cxn ang="5400000">
                <a:pos x="wd2" y="hd2"/>
              </a:cxn>
              <a:cxn ang="10800000">
                <a:pos x="wd2" y="hd2"/>
              </a:cxn>
              <a:cxn ang="16200000">
                <a:pos x="wd2" y="hd2"/>
              </a:cxn>
            </a:cxnLst>
            <a:rect l="0" t="0" r="r" b="b"/>
            <a:pathLst>
              <a:path h="21600" extrusionOk="0">
                <a:moveTo>
                  <a:pt x="0" y="21600"/>
                </a:moveTo>
                <a:cubicBezTo>
                  <a:pt x="0" y="14400"/>
                  <a:pt x="0" y="7200"/>
                  <a:pt x="0" y="0"/>
                </a:cubicBezTo>
              </a:path>
            </a:pathLst>
          </a:custGeom>
          <a:ln w="50800">
            <a:solidFill>
              <a:srgbClr val="FFFFFF"/>
            </a:solidFill>
            <a:miter lim="400000"/>
            <a:headEnd type="triangle"/>
          </a:ln>
        </p:spPr>
        <p:txBody>
          <a:bodyPr/>
          <a:lstStyle/>
          <a:p>
            <a:endParaRPr/>
          </a:p>
        </p:txBody>
      </p:sp>
      <p:sp>
        <p:nvSpPr>
          <p:cNvPr id="173" name="Connection Line"/>
          <p:cNvSpPr/>
          <p:nvPr/>
        </p:nvSpPr>
        <p:spPr>
          <a:xfrm>
            <a:off x="14067239" y="4694837"/>
            <a:ext cx="2326613" cy="143099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8983" y="10318"/>
                  <a:pt x="11783" y="3118"/>
                  <a:pt x="0" y="0"/>
                </a:cubicBezTo>
              </a:path>
            </a:pathLst>
          </a:custGeom>
          <a:ln w="50800">
            <a:solidFill>
              <a:srgbClr val="FFFFFF"/>
            </a:solidFill>
            <a:miter lim="400000"/>
            <a:headEnd type="triangle"/>
          </a:ln>
        </p:spPr>
        <p:txBody>
          <a:bodyPr/>
          <a:lstStyle/>
          <a:p>
            <a:endParaRPr/>
          </a:p>
        </p:txBody>
      </p:sp>
      <p:sp>
        <p:nvSpPr>
          <p:cNvPr id="174" name="Connection Line"/>
          <p:cNvSpPr/>
          <p:nvPr/>
        </p:nvSpPr>
        <p:spPr>
          <a:xfrm>
            <a:off x="12144515" y="7851926"/>
            <a:ext cx="19470" cy="62055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50800">
            <a:solidFill>
              <a:srgbClr val="FFFFFF"/>
            </a:solidFill>
            <a:miter lim="400000"/>
            <a:headEnd type="triangle"/>
          </a:ln>
        </p:spPr>
        <p:txBody>
          <a:bodyPr/>
          <a:lstStyle/>
          <a:p>
            <a:endParaRPr/>
          </a:p>
        </p:txBody>
      </p:sp>
      <p:sp>
        <p:nvSpPr>
          <p:cNvPr id="175" name="Connection Line"/>
          <p:cNvSpPr/>
          <p:nvPr/>
        </p:nvSpPr>
        <p:spPr>
          <a:xfrm>
            <a:off x="15154297" y="7911772"/>
            <a:ext cx="524181" cy="5643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50800">
            <a:solidFill>
              <a:srgbClr val="FFFFFF"/>
            </a:solidFill>
            <a:miter lim="400000"/>
            <a:headEnd type="triangle"/>
          </a:ln>
        </p:spPr>
        <p:txBody>
          <a:bodyPr/>
          <a:lstStyle/>
          <a:p>
            <a:endParaRPr/>
          </a:p>
        </p:txBody>
      </p:sp>
      <p:sp>
        <p:nvSpPr>
          <p:cNvPr id="176" name="Connection Line"/>
          <p:cNvSpPr/>
          <p:nvPr/>
        </p:nvSpPr>
        <p:spPr>
          <a:xfrm>
            <a:off x="16476391" y="7911772"/>
            <a:ext cx="12194" cy="5643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50800">
            <a:solidFill>
              <a:srgbClr val="FFFFFF"/>
            </a:solidFill>
            <a:miter lim="400000"/>
            <a:headEnd type="triangle"/>
          </a:ln>
        </p:spPr>
        <p:txBody>
          <a:bodyPr/>
          <a:lstStyle/>
          <a:p>
            <a:endParaRPr/>
          </a:p>
        </p:txBody>
      </p:sp>
      <p:sp>
        <p:nvSpPr>
          <p:cNvPr id="177" name="Connection Line"/>
          <p:cNvSpPr/>
          <p:nvPr/>
        </p:nvSpPr>
        <p:spPr>
          <a:xfrm>
            <a:off x="17298690" y="7911772"/>
            <a:ext cx="499796" cy="56435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50800">
            <a:solidFill>
              <a:srgbClr val="FFFFFF"/>
            </a:solidFill>
            <a:miter lim="400000"/>
            <a:headEnd type="triangle"/>
          </a:ln>
        </p:spPr>
        <p:txBody>
          <a:bodyPr/>
          <a:lstStyle/>
          <a:p>
            <a:endParaRPr/>
          </a:p>
        </p:txBody>
      </p:sp>
      <p:grpSp>
        <p:nvGrpSpPr>
          <p:cNvPr id="162" name="Group"/>
          <p:cNvGrpSpPr/>
          <p:nvPr/>
        </p:nvGrpSpPr>
        <p:grpSpPr>
          <a:xfrm>
            <a:off x="9892275" y="10812929"/>
            <a:ext cx="2021471" cy="1785938"/>
            <a:chOff x="-127557" y="0"/>
            <a:chExt cx="2021470" cy="1785937"/>
          </a:xfrm>
        </p:grpSpPr>
        <p:sp>
          <p:nvSpPr>
            <p:cNvPr id="160" name="Square"/>
            <p:cNvSpPr/>
            <p:nvPr/>
          </p:nvSpPr>
          <p:spPr>
            <a:xfrm>
              <a:off x="0" y="0"/>
              <a:ext cx="1785938" cy="1785938"/>
            </a:xfrm>
            <a:prstGeom prst="rect">
              <a:avLst/>
            </a:prstGeom>
            <a:blipFill rotWithShape="1">
              <a:blip r:embed="rId3"/>
              <a:srcRect/>
              <a:tile tx="0" ty="0" sx="100000" sy="100000" flip="none" algn="tl"/>
            </a:blipFill>
            <a:ln w="12700" cap="flat">
              <a:noFill/>
              <a:miter lim="400000"/>
            </a:ln>
            <a:effectLst/>
          </p:spPr>
          <p:txBody>
            <a:bodyPr wrap="square" lIns="71437" tIns="71437" rIns="71437" bIns="71437" numCol="1" anchor="ctr">
              <a:noAutofit/>
            </a:bodyPr>
            <a:lstStyle/>
            <a:p>
              <a:pPr defTabSz="584200">
                <a:defRPr sz="3200" b="1" cap="all" spc="512">
                  <a:solidFill>
                    <a:srgbClr val="000000"/>
                  </a:solidFill>
                </a:defRPr>
              </a:pPr>
              <a:endParaRPr/>
            </a:p>
          </p:txBody>
        </p:sp>
        <p:sp>
          <p:nvSpPr>
            <p:cNvPr id="161" name="BCA"/>
            <p:cNvSpPr txBox="1"/>
            <p:nvPr/>
          </p:nvSpPr>
          <p:spPr>
            <a:xfrm>
              <a:off x="-127558" y="420414"/>
              <a:ext cx="2021471" cy="9451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spAutoFit/>
            </a:bodyPr>
            <a:lstStyle>
              <a:lvl1pPr defTabSz="584200">
                <a:defRPr b="1">
                  <a:solidFill>
                    <a:srgbClr val="000000"/>
                  </a:solidFill>
                </a:defRPr>
              </a:lvl1pPr>
            </a:lstStyle>
            <a:p>
              <a:r>
                <a:t>BCA</a:t>
              </a:r>
            </a:p>
          </p:txBody>
        </p:sp>
      </p:grpSp>
      <p:grpSp>
        <p:nvGrpSpPr>
          <p:cNvPr id="165" name="Group"/>
          <p:cNvGrpSpPr/>
          <p:nvPr/>
        </p:nvGrpSpPr>
        <p:grpSpPr>
          <a:xfrm>
            <a:off x="11958523" y="10812929"/>
            <a:ext cx="2173701" cy="1785938"/>
            <a:chOff x="-193508" y="0"/>
            <a:chExt cx="2173699" cy="1785937"/>
          </a:xfrm>
        </p:grpSpPr>
        <p:sp>
          <p:nvSpPr>
            <p:cNvPr id="163" name="Square"/>
            <p:cNvSpPr/>
            <p:nvPr/>
          </p:nvSpPr>
          <p:spPr>
            <a:xfrm>
              <a:off x="0" y="0"/>
              <a:ext cx="1785938" cy="1785938"/>
            </a:xfrm>
            <a:prstGeom prst="rect">
              <a:avLst/>
            </a:prstGeom>
            <a:solidFill>
              <a:schemeClr val="accent2">
                <a:satOff val="44164"/>
                <a:lumOff val="14231"/>
              </a:schemeClr>
            </a:solidFill>
            <a:ln w="12700" cap="flat">
              <a:noFill/>
              <a:miter lim="400000"/>
            </a:ln>
            <a:effectLst/>
          </p:spPr>
          <p:txBody>
            <a:bodyPr wrap="square" lIns="71437" tIns="71437" rIns="71437" bIns="71437" numCol="1" anchor="ctr">
              <a:noAutofit/>
            </a:bodyPr>
            <a:lstStyle/>
            <a:p>
              <a:pPr defTabSz="584200">
                <a:defRPr sz="3200" b="1" cap="all" spc="512">
                  <a:solidFill>
                    <a:srgbClr val="000000"/>
                  </a:solidFill>
                </a:defRPr>
              </a:pPr>
              <a:endParaRPr/>
            </a:p>
          </p:txBody>
        </p:sp>
        <p:sp>
          <p:nvSpPr>
            <p:cNvPr id="164" name="BCB"/>
            <p:cNvSpPr txBox="1"/>
            <p:nvPr/>
          </p:nvSpPr>
          <p:spPr>
            <a:xfrm>
              <a:off x="-193509" y="420414"/>
              <a:ext cx="2173701" cy="9451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ctr">
              <a:spAutoFit/>
            </a:bodyPr>
            <a:lstStyle>
              <a:lvl1pPr defTabSz="584200">
                <a:defRPr b="1">
                  <a:solidFill>
                    <a:srgbClr val="000000"/>
                  </a:solidFill>
                </a:defRPr>
              </a:lvl1pPr>
            </a:lstStyle>
            <a:p>
              <a:r>
                <a:t>BCB</a:t>
              </a:r>
            </a:p>
          </p:txBody>
        </p:sp>
      </p:grpSp>
      <p:sp>
        <p:nvSpPr>
          <p:cNvPr id="178" name="Connection Line"/>
          <p:cNvSpPr/>
          <p:nvPr/>
        </p:nvSpPr>
        <p:spPr>
          <a:xfrm>
            <a:off x="7246996" y="7911772"/>
            <a:ext cx="243634" cy="5643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50800">
            <a:solidFill>
              <a:srgbClr val="FFFFFF"/>
            </a:solidFill>
            <a:miter lim="400000"/>
            <a:headEnd type="triangle"/>
          </a:ln>
        </p:spPr>
        <p:txBody>
          <a:bodyPr/>
          <a:lstStyle/>
          <a:p>
            <a:endParaRPr/>
          </a:p>
        </p:txBody>
      </p:sp>
      <p:sp>
        <p:nvSpPr>
          <p:cNvPr id="179" name="Connection Line"/>
          <p:cNvSpPr/>
          <p:nvPr/>
        </p:nvSpPr>
        <p:spPr>
          <a:xfrm>
            <a:off x="8300735" y="7911772"/>
            <a:ext cx="268355" cy="56435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50800">
            <a:solidFill>
              <a:srgbClr val="FFFFFF"/>
            </a:solidFill>
            <a:miter lim="400000"/>
            <a:headEnd type="triangle"/>
          </a:ln>
        </p:spPr>
        <p:txBody>
          <a:bodyPr/>
          <a:lstStyle/>
          <a:p>
            <a:endParaRPr/>
          </a:p>
        </p:txBody>
      </p:sp>
      <p:sp>
        <p:nvSpPr>
          <p:cNvPr id="180" name="Connection Line"/>
          <p:cNvSpPr/>
          <p:nvPr/>
        </p:nvSpPr>
        <p:spPr>
          <a:xfrm>
            <a:off x="11366000" y="10258413"/>
            <a:ext cx="287510" cy="55451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50800">
            <a:solidFill>
              <a:srgbClr val="FFFFFF"/>
            </a:solidFill>
            <a:miter lim="400000"/>
            <a:headEnd type="triangle"/>
          </a:ln>
        </p:spPr>
        <p:txBody>
          <a:bodyPr/>
          <a:lstStyle/>
          <a:p>
            <a:endParaRPr/>
          </a:p>
        </p:txBody>
      </p:sp>
      <p:sp>
        <p:nvSpPr>
          <p:cNvPr id="181" name="Connection Line"/>
          <p:cNvSpPr/>
          <p:nvPr/>
        </p:nvSpPr>
        <p:spPr>
          <a:xfrm>
            <a:off x="12470899" y="10258413"/>
            <a:ext cx="220076" cy="5545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50800">
            <a:solidFill>
              <a:srgbClr val="FFFFFF"/>
            </a:solidFill>
            <a:miter lim="400000"/>
            <a:headEnd type="triangle"/>
          </a:ln>
        </p:spPr>
        <p:txBody>
          <a:bodyPr/>
          <a:lstStyle/>
          <a:p>
            <a:endParaRPr/>
          </a:p>
        </p:txBody>
      </p:sp>
      <p:sp>
        <p:nvSpPr>
          <p:cNvPr id="170" name="Software Composition Analysis ·  www.linkedin.com/in/ealvarez  ·   Wednesday, May 22, 2024"/>
          <p:cNvSpPr txBox="1"/>
          <p:nvPr/>
        </p:nvSpPr>
        <p:spPr>
          <a:xfrm>
            <a:off x="3955020" y="13019366"/>
            <a:ext cx="17154827" cy="5622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3000" b="1"/>
            </a:lvl1pPr>
          </a:lstStyle>
          <a:p>
            <a:r>
              <a:t>Software Composition Analysis ·  www.linkedin.com/in/ealvarez  ·   Wednesday, May 22,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hus, what is of supreme importance in war is to attack the enemy’s strategy.”…"/>
          <p:cNvSpPr txBox="1">
            <a:spLocks noGrp="1"/>
          </p:cNvSpPr>
          <p:nvPr>
            <p:ph type="title"/>
          </p:nvPr>
        </p:nvSpPr>
        <p:spPr>
          <a:xfrm>
            <a:off x="7620000" y="5387070"/>
            <a:ext cx="15392400" cy="6587393"/>
          </a:xfrm>
          <a:prstGeom prst="rect">
            <a:avLst/>
          </a:prstGeom>
        </p:spPr>
        <p:txBody>
          <a:bodyPr>
            <a:noAutofit/>
          </a:bodyPr>
          <a:lstStyle/>
          <a:p>
            <a:pPr>
              <a:defRPr sz="5600" b="1" spc="896">
                <a:solidFill>
                  <a:schemeClr val="accent2">
                    <a:satOff val="44164"/>
                    <a:lumOff val="14231"/>
                  </a:schemeClr>
                </a:solidFill>
              </a:defRPr>
            </a:pPr>
            <a:r>
              <a:t>“Thus, what is of supreme importance in war is to attack the enemy’s strategy.”</a:t>
            </a:r>
          </a:p>
          <a:p>
            <a:pPr>
              <a:defRPr sz="5600" b="1" spc="896">
                <a:solidFill>
                  <a:schemeClr val="accent2">
                    <a:satOff val="44164"/>
                    <a:lumOff val="14231"/>
                  </a:schemeClr>
                </a:solidFill>
              </a:defRPr>
            </a:pPr>
            <a:r>
              <a:t>       Tzu, Sun. </a:t>
            </a:r>
            <a:r>
              <a:rPr i="1"/>
              <a:t>The Art of WAr</a:t>
            </a:r>
          </a:p>
          <a:p>
            <a:pPr>
              <a:defRPr sz="5600" b="1" spc="896">
                <a:solidFill>
                  <a:schemeClr val="accent2">
                    <a:satOff val="44164"/>
                    <a:lumOff val="14231"/>
                  </a:schemeClr>
                </a:solidFill>
              </a:defRPr>
            </a:pPr>
            <a:endParaRPr i="1"/>
          </a:p>
          <a:p>
            <a:pPr algn="ctr">
              <a:defRPr sz="6900" b="1" cap="none" spc="0"/>
            </a:pPr>
            <a:r>
              <a:rPr i="1"/>
              <a:t>孫子</a:t>
            </a:r>
          </a:p>
        </p:txBody>
      </p:sp>
      <p:sp>
        <p:nvSpPr>
          <p:cNvPr id="186" name="Slide Number"/>
          <p:cNvSpPr txBox="1">
            <a:spLocks noGrp="1"/>
          </p:cNvSpPr>
          <p:nvPr>
            <p:ph type="sldNum" sz="quarter" idx="4294967295"/>
          </p:nvPr>
        </p:nvSpPr>
        <p:spPr>
          <a:xfrm>
            <a:off x="3402974" y="13019484"/>
            <a:ext cx="325091" cy="48850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t"/>
          <a:lstStyle>
            <a:lvl1pPr algn="ctr" defTabSz="821531">
              <a:defRPr sz="2400">
                <a:solidFill>
                  <a:srgbClr val="FFFFFF"/>
                </a:solidFill>
              </a:defRPr>
            </a:lvl1pPr>
          </a:lstStyle>
          <a:p>
            <a:fld id="{86CB4B4D-7CA3-9044-876B-883B54F8677D}" type="slidenum">
              <a:t>9</a:t>
            </a:fld>
            <a:endParaRPr/>
          </a:p>
        </p:txBody>
      </p:sp>
      <p:grpSp>
        <p:nvGrpSpPr>
          <p:cNvPr id="189" name="Group"/>
          <p:cNvGrpSpPr/>
          <p:nvPr/>
        </p:nvGrpSpPr>
        <p:grpSpPr>
          <a:xfrm>
            <a:off x="1092200" y="1178512"/>
            <a:ext cx="21914015" cy="9514889"/>
            <a:chOff x="0" y="0"/>
            <a:chExt cx="21914015" cy="9514887"/>
          </a:xfrm>
        </p:grpSpPr>
        <p:pic>
          <p:nvPicPr>
            <p:cNvPr id="187" name="Ming-soldier.jpg" descr="Ming-soldier.jpg"/>
            <p:cNvPicPr>
              <a:picLocks noChangeAspect="1"/>
            </p:cNvPicPr>
            <p:nvPr/>
          </p:nvPicPr>
          <p:blipFill>
            <a:blip r:embed="rId3"/>
            <a:stretch>
              <a:fillRect/>
            </a:stretch>
          </p:blipFill>
          <p:spPr>
            <a:xfrm>
              <a:off x="0" y="612187"/>
              <a:ext cx="5616105" cy="8902701"/>
            </a:xfrm>
            <a:prstGeom prst="rect">
              <a:avLst/>
            </a:prstGeom>
            <a:ln w="25400" cap="flat">
              <a:noFill/>
              <a:miter lim="400000"/>
            </a:ln>
            <a:effectLst/>
          </p:spPr>
        </p:pic>
        <p:sp>
          <p:nvSpPr>
            <p:cNvPr id="188" name="“Invincibility lies in the defence”…"/>
            <p:cNvSpPr txBox="1"/>
            <p:nvPr/>
          </p:nvSpPr>
          <p:spPr>
            <a:xfrm>
              <a:off x="6526115" y="0"/>
              <a:ext cx="15387901" cy="381336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t">
              <a:noAutofit/>
            </a:bodyPr>
            <a:lstStyle/>
            <a:p>
              <a:pPr algn="l">
                <a:defRPr b="1" cap="all" spc="896">
                  <a:solidFill>
                    <a:schemeClr val="accent2">
                      <a:satOff val="44164"/>
                      <a:lumOff val="14231"/>
                    </a:schemeClr>
                  </a:solidFill>
                </a:defRPr>
              </a:pPr>
              <a:r>
                <a:t>“Invincibility lies in the defence”</a:t>
              </a:r>
            </a:p>
            <a:p>
              <a:pPr algn="l">
                <a:defRPr b="1" cap="all" spc="896">
                  <a:solidFill>
                    <a:schemeClr val="accent2">
                      <a:satOff val="44164"/>
                      <a:lumOff val="14231"/>
                    </a:schemeClr>
                  </a:solidFill>
                </a:defRPr>
              </a:pPr>
              <a:r>
                <a:t>       Tzu, Sun. </a:t>
              </a:r>
              <a:r>
                <a:rPr i="1"/>
                <a:t>The Art of War</a:t>
              </a:r>
            </a:p>
          </p:txBody>
        </p:sp>
      </p:grpSp>
      <p:sp>
        <p:nvSpPr>
          <p:cNvPr id="190" name="Software Composition Analysis ·  www.linkedin.com/in/ealvarez  ·   Wednesday, May 22, 2024"/>
          <p:cNvSpPr txBox="1"/>
          <p:nvPr/>
        </p:nvSpPr>
        <p:spPr>
          <a:xfrm>
            <a:off x="3955020" y="13019366"/>
            <a:ext cx="17154827" cy="5622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3000" b="1"/>
            </a:lvl1pPr>
          </a:lstStyle>
          <a:p>
            <a:r>
              <a:t>Software Composition Analysis ·  www.linkedin.com/in/ealvarez  ·   Wednesday, May 22,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2" animBg="1" advAuto="0"/>
      <p:bldP spid="189" grpId="1" animBg="1" advAuto="0"/>
    </p:bldLst>
  </p:timing>
</p:sld>
</file>

<file path=ppt/theme/theme1.xml><?xml version="1.0" encoding="utf-8"?>
<a:theme xmlns:a="http://schemas.openxmlformats.org/drawingml/2006/main" name="New_Template1">
  <a:themeElements>
    <a:clrScheme name="New_Template1">
      <a:dk1>
        <a:srgbClr val="000000"/>
      </a:dk1>
      <a:lt1>
        <a:srgbClr val="FFFFFF"/>
      </a:lt1>
      <a:dk2>
        <a:srgbClr val="4F4F4F"/>
      </a:dk2>
      <a:lt2>
        <a:srgbClr val="BFBFBF"/>
      </a:lt2>
      <a:accent1>
        <a:srgbClr val="1B6BBC"/>
      </a:accent1>
      <a:accent2>
        <a:srgbClr val="42AAC9"/>
      </a:accent2>
      <a:accent3>
        <a:srgbClr val="518C15"/>
      </a:accent3>
      <a:accent4>
        <a:srgbClr val="DE9000"/>
      </a:accent4>
      <a:accent5>
        <a:srgbClr val="DB2800"/>
      </a:accent5>
      <a:accent6>
        <a:srgbClr val="B130C2"/>
      </a:accent6>
      <a:hlink>
        <a:srgbClr val="0000FF"/>
      </a:hlink>
      <a:folHlink>
        <a:srgbClr val="FF00FF"/>
      </a:folHlink>
    </a:clrScheme>
    <a:fontScheme name="New_Template1">
      <a:majorFont>
        <a:latin typeface="Arial"/>
        <a:ea typeface="Arial"/>
        <a:cs typeface="Arial"/>
      </a:majorFont>
      <a:minorFont>
        <a:latin typeface="Arial"/>
        <a:ea typeface="Arial"/>
        <a:cs typeface="Arial"/>
      </a:minorFont>
    </a:fontScheme>
    <a:fmtScheme name="New_Templa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450000"/>
            <a:satOff val="-18071"/>
            <a:lumOff val="-14609"/>
          </a:schemeClr>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all" spc="512" normalizeH="0" baseline="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1">
  <a:themeElements>
    <a:clrScheme name="New_Template1">
      <a:dk1>
        <a:srgbClr val="000000"/>
      </a:dk1>
      <a:lt1>
        <a:srgbClr val="FFFFFF"/>
      </a:lt1>
      <a:dk2>
        <a:srgbClr val="4F4F4F"/>
      </a:dk2>
      <a:lt2>
        <a:srgbClr val="BFBFBF"/>
      </a:lt2>
      <a:accent1>
        <a:srgbClr val="1B6BBC"/>
      </a:accent1>
      <a:accent2>
        <a:srgbClr val="42AAC9"/>
      </a:accent2>
      <a:accent3>
        <a:srgbClr val="518C15"/>
      </a:accent3>
      <a:accent4>
        <a:srgbClr val="DE9000"/>
      </a:accent4>
      <a:accent5>
        <a:srgbClr val="DB2800"/>
      </a:accent5>
      <a:accent6>
        <a:srgbClr val="B130C2"/>
      </a:accent6>
      <a:hlink>
        <a:srgbClr val="0000FF"/>
      </a:hlink>
      <a:folHlink>
        <a:srgbClr val="FF00FF"/>
      </a:folHlink>
    </a:clrScheme>
    <a:fontScheme name="New_Template1">
      <a:majorFont>
        <a:latin typeface="Arial"/>
        <a:ea typeface="Arial"/>
        <a:cs typeface="Arial"/>
      </a:majorFont>
      <a:minorFont>
        <a:latin typeface="Arial"/>
        <a:ea typeface="Arial"/>
        <a:cs typeface="Arial"/>
      </a:minorFont>
    </a:fontScheme>
    <a:fmtScheme name="New_Templa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450000"/>
            <a:satOff val="-18071"/>
            <a:lumOff val="-14609"/>
          </a:schemeClr>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all" spc="512" normalizeH="0" baseline="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2628</Words>
  <Application>Microsoft Macintosh PowerPoint</Application>
  <PresentationFormat>Custom</PresentationFormat>
  <Paragraphs>344</Paragraphs>
  <Slides>35</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Avenir Book</vt:lpstr>
      <vt:lpstr>Avenir Light</vt:lpstr>
      <vt:lpstr>Dosis Regular ExtraBold</vt:lpstr>
      <vt:lpstr>New_Template1</vt:lpstr>
      <vt:lpstr>PowerPoint Presentation</vt:lpstr>
      <vt:lpstr>Eugenio Alvarez</vt:lpstr>
      <vt:lpstr>INTRODUCTION</vt:lpstr>
      <vt:lpstr>We Will DISCUSS</vt:lpstr>
      <vt:lpstr>Open SourcE Exposure</vt:lpstr>
      <vt:lpstr>Open Source COMPONENTS PER Application (2016-2024) </vt:lpstr>
      <vt:lpstr>Why so Many Open Source COMPONENTS</vt:lpstr>
      <vt:lpstr>Transitive Dependencies</vt:lpstr>
      <vt:lpstr>“Thus, what is of supreme importance in war is to attack the enemy’s strategy.”        Tzu, Sun. The Art of WAr  孫子</vt:lpstr>
      <vt:lpstr>secure Coding DOJO</vt:lpstr>
      <vt:lpstr>SCA Tools in Action</vt:lpstr>
      <vt:lpstr>Software COmposition Analysis combined with Static Application Scan</vt:lpstr>
      <vt:lpstr>JUST a Simple UpdatE?</vt:lpstr>
      <vt:lpstr>CVE (Common Vulnerabilities and Exposures)</vt:lpstr>
      <vt:lpstr>SBOM Formats (Software Bill of Materials)</vt:lpstr>
      <vt:lpstr>Example SBOM?</vt:lpstr>
      <vt:lpstr>SBOM USAGE Survey Says</vt:lpstr>
      <vt:lpstr>SBOM Adoption DRIVERs</vt:lpstr>
      <vt:lpstr>Where is SCA in Build PIPELINE</vt:lpstr>
      <vt:lpstr>Open Source LICENSE IDENTIFICATION and Management</vt:lpstr>
      <vt:lpstr>Why GPL causes a conflict</vt:lpstr>
      <vt:lpstr>OPEN SOURCE Version management</vt:lpstr>
      <vt:lpstr>OPEN SOURCE QUality management</vt:lpstr>
      <vt:lpstr>Continuous Monitoring and NOTIFICATION</vt:lpstr>
      <vt:lpstr>SCA SCAN for VENDOR SOFTWARE</vt:lpstr>
      <vt:lpstr>THIRD-PARTY RISK MANAGEMENT (TPRM)</vt:lpstr>
      <vt:lpstr>SCA TOOLS</vt:lpstr>
      <vt:lpstr>SCA IDE PlugINS</vt:lpstr>
      <vt:lpstr>SCA IDE PlugINS</vt:lpstr>
      <vt:lpstr>DEPendency CHECK</vt:lpstr>
      <vt:lpstr>DEPendency TRACK</vt:lpstr>
      <vt:lpstr>SOFTWARE Composition Analysis</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Alejandro A</cp:lastModifiedBy>
  <cp:revision>1</cp:revision>
  <dcterms:modified xsi:type="dcterms:W3CDTF">2024-06-06T19:50:02Z</dcterms:modified>
</cp:coreProperties>
</file>