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889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889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1"/>
    <p:restoredTop sz="94575"/>
  </p:normalViewPr>
  <p:slideViewPr>
    <p:cSldViewPr snapToGrid="0" snapToObjects="1">
      <p:cViewPr varScale="1">
        <p:scale>
          <a:sx n="70" d="100"/>
          <a:sy n="70" d="100"/>
        </p:scale>
        <p:origin x="1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41466599999999998"/>
          <c:y val="6.0545500000000002E-2"/>
          <c:w val="0.58033400000000002"/>
          <c:h val="0.899631999999999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Methods</c:v>
                </c:pt>
              </c:strCache>
            </c:strRef>
          </c:tx>
          <c:spPr>
            <a:solidFill>
              <a:srgbClr val="32642C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4200" b="0" i="0" u="none" strike="noStrike">
                    <a:solidFill>
                      <a:srgbClr val="FFFFFF"/>
                    </a:solidFill>
                    <a:effectLst>
                      <a:outerShdw blurRad="190500" dist="41769" dir="5390317" algn="tl">
                        <a:srgbClr val="000000">
                          <a:alpha val="64951"/>
                        </a:srgbClr>
                      </a:outerShdw>
                    </a:effectLst>
                    <a:latin typeface="Avenir Medium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Scrum</c:v>
                </c:pt>
                <c:pt idx="1">
                  <c:v>Kanban</c:v>
                </c:pt>
                <c:pt idx="2">
                  <c:v>N/A</c:v>
                </c:pt>
                <c:pt idx="3">
                  <c:v>Lean</c:v>
                </c:pt>
                <c:pt idx="4">
                  <c:v>Extreme Programming (XP)</c:v>
                </c:pt>
                <c:pt idx="5">
                  <c:v>Feature Driven Development</c:v>
                </c:pt>
                <c:pt idx="6">
                  <c:v>Unified Process (e.g. RUP, AUP, OUP)</c:v>
                </c:pt>
                <c:pt idx="7">
                  <c:v>Other</c:v>
                </c:pt>
                <c:pt idx="8">
                  <c:v>Team Software Process (TSP)</c:v>
                </c:pt>
                <c:pt idx="9">
                  <c:v>Crystal (including Crystal Clear)</c:v>
                </c:pt>
                <c:pt idx="10">
                  <c:v>DSDM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0.4</c:v>
                </c:pt>
                <c:pt idx="1">
                  <c:v>0.15</c:v>
                </c:pt>
                <c:pt idx="2">
                  <c:v>0.12</c:v>
                </c:pt>
                <c:pt idx="3">
                  <c:v>0.11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0.04</c:v>
                </c:pt>
                <c:pt idx="7">
                  <c:v>0.02</c:v>
                </c:pt>
                <c:pt idx="8">
                  <c:v>0.02</c:v>
                </c:pt>
                <c:pt idx="9">
                  <c:v>0.01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F-A743-BA83-BF3060160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A9A9A9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Medium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797979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Medium"/>
              </a:defRPr>
            </a:pPr>
            <a:endParaRPr lang="en-US"/>
          </a:p>
        </c:txPr>
        <c:crossAx val="2094734552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414821"/>
          <c:y val="6.0545500000000002E-2"/>
          <c:w val="0.580179"/>
          <c:h val="0.899631999999999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Methods</c:v>
                </c:pt>
              </c:strCache>
            </c:strRef>
          </c:tx>
          <c:spPr>
            <a:solidFill>
              <a:srgbClr val="32642C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4200" b="0" i="0" u="none" strike="noStrike">
                    <a:solidFill>
                      <a:srgbClr val="FFFFFF"/>
                    </a:solidFill>
                    <a:effectLst>
                      <a:outerShdw blurRad="190500" dist="41769" dir="5390317" algn="tl">
                        <a:srgbClr val="000000">
                          <a:alpha val="64951"/>
                        </a:srgbClr>
                      </a:outerShdw>
                    </a:effectLst>
                    <a:latin typeface="Avenir Medium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Scrum</c:v>
                </c:pt>
                <c:pt idx="1">
                  <c:v>Kanban</c:v>
                </c:pt>
                <c:pt idx="2">
                  <c:v>Lean</c:v>
                </c:pt>
                <c:pt idx="3">
                  <c:v>Extreme Programming (XP)</c:v>
                </c:pt>
                <c:pt idx="4">
                  <c:v>Feature-Driven Development</c:v>
                </c:pt>
                <c:pt idx="5">
                  <c:v>Unified Process (e.g. RUP, AUP, OUP)</c:v>
                </c:pt>
                <c:pt idx="6">
                  <c:v>Other</c:v>
                </c:pt>
                <c:pt idx="7">
                  <c:v>Team Software Process (TSP)</c:v>
                </c:pt>
                <c:pt idx="8">
                  <c:v>Waterfall</c:v>
                </c:pt>
                <c:pt idx="9">
                  <c:v>DSDM</c:v>
                </c:pt>
                <c:pt idx="10">
                  <c:v>Crystal/Crystal Clear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0.95</c:v>
                </c:pt>
                <c:pt idx="1">
                  <c:v>0.43</c:v>
                </c:pt>
                <c:pt idx="2">
                  <c:v>0.21</c:v>
                </c:pt>
                <c:pt idx="3">
                  <c:v>0.13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0.04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F-3C4E-8026-0F3A775F5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A9A9A9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Medium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797979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Medium"/>
              </a:defRPr>
            </a:pPr>
            <a:endParaRPr lang="en-US"/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933600000000001"/>
          <c:y val="6.2972899999999998E-2"/>
          <c:w val="0.78011399999999997"/>
          <c:h val="0.832420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rgbClr val="EB860C">
                  <a:alpha val="85000"/>
                </a:srgb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EB860C">
                    <a:alpha val="85000"/>
                  </a:srgb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RUP</c:v>
                </c:pt>
                <c:pt idx="1">
                  <c:v>XP</c:v>
                </c:pt>
                <c:pt idx="2">
                  <c:v>Scrum</c:v>
                </c:pt>
                <c:pt idx="3">
                  <c:v>Kanban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120</c:v>
                </c:pt>
                <c:pt idx="1">
                  <c:v>13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DB-784A-BDAE-EEE34BC76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929292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FFFFFF"/>
                </a:solidFill>
                <a:latin typeface="Avenir Light"/>
              </a:defRPr>
            </a:pPr>
            <a:endParaRPr lang="en-US"/>
          </a:p>
        </c:txPr>
        <c:crossAx val="2094734552"/>
        <c:crosses val="autoZero"/>
        <c:crossBetween val="between"/>
        <c:majorUnit val="30"/>
        <c:minorUnit val="1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8322599999999998E-2"/>
          <c:y val="5.3776400000000002E-2"/>
          <c:w val="0.66470700000000005"/>
          <c:h val="0.8562220000000000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Deployed</c:v>
                </c:pt>
              </c:strCache>
            </c:strRef>
          </c:tx>
          <c:spPr>
            <a:solidFill>
              <a:srgbClr val="C0504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3-6F4C-B7FA-7198BFF293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Ready for deployment</c:v>
                </c:pt>
              </c:strCache>
            </c:strRef>
          </c:tx>
          <c:spPr>
            <a:solidFill>
              <a:srgbClr val="4F81B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63-6F4C-B7FA-7198BFF293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rgbClr val="F79646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63-6F4C-B7FA-7198BFF2933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Ready for test</c:v>
                </c:pt>
              </c:strCache>
            </c:strRef>
          </c:tx>
          <c:spPr>
            <a:solidFill>
              <a:srgbClr val="4BACC6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63-6F4C-B7FA-7198BFF2933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Coding</c:v>
                </c:pt>
              </c:strCache>
            </c:strRef>
          </c:tx>
          <c:spPr>
            <a:solidFill>
              <a:srgbClr val="8064A2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3-6F4C-B7FA-7198BFF2933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Ready for Dev</c:v>
                </c:pt>
              </c:strCache>
            </c:strRef>
          </c:tx>
          <c:spPr>
            <a:solidFill>
              <a:srgbClr val="9BBB59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63-6F4C-B7FA-7198BFF2933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Analysis</c:v>
                </c:pt>
              </c:strCache>
            </c:strRef>
          </c:tx>
          <c:spPr>
            <a:solidFill>
              <a:srgbClr val="C0504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63-6F4C-B7FA-7198BFF2933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Backlog</c:v>
                </c:pt>
              </c:strCache>
            </c:strRef>
          </c:tx>
          <c:spPr>
            <a:solidFill>
              <a:srgbClr val="4F81BD"/>
            </a:solidFill>
            <a:ln w="76200" cap="flat">
              <a:noFill/>
              <a:miter lim="400000"/>
            </a:ln>
            <a:effectLst/>
          </c:spPr>
          <c:cat>
            <c:strRef>
              <c:f>Sheet1!$A$2:$A$12</c:f>
              <c:strCache>
                <c:ptCount val="11"/>
                <c:pt idx="0">
                  <c:v>8/1/14</c:v>
                </c:pt>
                <c:pt idx="1">
                  <c:v>8/2/14</c:v>
                </c:pt>
                <c:pt idx="2">
                  <c:v>8/3/14</c:v>
                </c:pt>
                <c:pt idx="3">
                  <c:v>8/4/14</c:v>
                </c:pt>
                <c:pt idx="4">
                  <c:v>8/5/14</c:v>
                </c:pt>
                <c:pt idx="5">
                  <c:v>8/6/14</c:v>
                </c:pt>
                <c:pt idx="6">
                  <c:v>8/7/14</c:v>
                </c:pt>
                <c:pt idx="7">
                  <c:v>8/8/14</c:v>
                </c:pt>
                <c:pt idx="8">
                  <c:v>8/9/14</c:v>
                </c:pt>
                <c:pt idx="9">
                  <c:v>8/10/14</c:v>
                </c:pt>
                <c:pt idx="10">
                  <c:v>8/11/14</c:v>
                </c:pt>
              </c:strCache>
            </c:strRef>
          </c:cat>
          <c:val>
            <c:numRef>
              <c:f>Sheet1!$I$2:$I$12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3-6F4C-B7FA-7198BFF29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8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094734552"/>
        <c:crosses val="autoZero"/>
        <c:crossBetween val="midCat"/>
        <c:majorUnit val="7.5"/>
        <c:minorUnit val="3.7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320699999999995"/>
          <c:y val="0.34533199999999997"/>
          <c:w val="0.25679299999999999"/>
          <c:h val="0.455210999999999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800" b="0" i="0" u="none" strike="noStrike">
              <a:solidFill>
                <a:srgbClr val="FFFFFF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642937" latinLnBrk="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Why Kanban?</a:t>
            </a:r>
          </a:p>
          <a:p>
            <a:pPr defTabSz="457200">
              <a:defRPr sz="2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 presentation for the South Florida Agile Association at NSU on November 3th 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Mike Burrows. (2014). Kanban from the Inside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Not including Mike Burrows’ 9 values.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Eliyahu M. Goldratt. (1984). The Goal: A Process of  Ongoing Improvement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9" name="Shape 4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/>
            </a:pPr>
            <a:r>
              <a:t>Daily Scrum</a:t>
            </a:r>
          </a:p>
          <a:p>
            <a:pPr defTabSz="457200">
              <a:defRPr sz="2400"/>
            </a:pPr>
            <a:r>
              <a:t>Sprint Planning</a:t>
            </a:r>
          </a:p>
          <a:p>
            <a:pPr defTabSz="457200">
              <a:defRPr sz="2400"/>
            </a:pPr>
            <a:r>
              <a:t>Scrum Sprint Retrospective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Finishing Kanban principles and practices.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My name is Eugenio Alvarez. I am a South Florida software development professional focusing on agile software development since 2013.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/>
            </a:pPr>
            <a:r>
              <a:t>Working at a rapidly growing company created a need to organize the development team’s productivity.</a:t>
            </a:r>
          </a:p>
          <a:p>
            <a:pPr defTabSz="457200">
              <a:defRPr sz="2400"/>
            </a:pPr>
            <a:r>
              <a:t>Necessity is the mother of invention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Yoda quote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/>
            </a:pPr>
            <a:r>
              <a:t>The State of Scrum / Nearly 500 participants</a:t>
            </a:r>
          </a:p>
          <a:p>
            <a:pPr defTabSz="457200">
              <a:defRPr sz="2400"/>
            </a:pPr>
            <a:r>
              <a:t>Release: June 2013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/>
            </a:pPr>
            <a:r>
              <a:t>The 2015 State of Scrum Report / 4,452 took survey</a:t>
            </a:r>
          </a:p>
          <a:p>
            <a:pPr defTabSz="457200">
              <a:defRPr sz="2400"/>
            </a:pPr>
            <a:r>
              <a:t>Released: July 2015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Ladas worked with David Anderson.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2400"/>
            </a:lvl1pPr>
          </a:lstStyle>
          <a:p>
            <a:r>
              <a:t>Source: Henrik Kniberg &amp; Mattias Skarin (2010), Kanban and Scrum, making the most of both.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/>
            </a:pPr>
            <a:r>
              <a:t>Different from “mental state” of flow defined by Mihály Csíkszentmihályi (aka in the Zone).</a:t>
            </a:r>
          </a:p>
          <a:p>
            <a:pPr defTabSz="457200">
              <a:defRPr sz="2400"/>
            </a:pPr>
            <a:r>
              <a:t>Pronunciation guide: Me-high Cheek-sent-me-high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976687" y="6036468"/>
            <a:ext cx="16430626" cy="3125392"/>
          </a:xfrm>
          <a:prstGeom prst="rect">
            <a:avLst/>
          </a:prstGeom>
        </p:spPr>
        <p:txBody>
          <a:bodyPr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4804171"/>
            <a:ext cx="16430626" cy="12501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409917" y="13046378"/>
            <a:ext cx="472568" cy="5619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sz="half" idx="21"/>
          </p:nvPr>
        </p:nvSpPr>
        <p:spPr>
          <a:xfrm>
            <a:off x="11907501" y="6418274"/>
            <a:ext cx="10626329" cy="73473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sz="half" idx="22"/>
          </p:nvPr>
        </p:nvSpPr>
        <p:spPr>
          <a:xfrm>
            <a:off x="12192000" y="-1239490"/>
            <a:ext cx="9592570" cy="9601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idx="23"/>
          </p:nvPr>
        </p:nvSpPr>
        <p:spPr>
          <a:xfrm>
            <a:off x="-523875" y="-160735"/>
            <a:ext cx="12912329" cy="14019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4833937" y="8945364"/>
            <a:ext cx="14716126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4833937" y="5973960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4833937" y="4161234"/>
            <a:ext cx="14716126" cy="736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4833937" y="1893093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idx="23"/>
          </p:nvPr>
        </p:nvSpPr>
        <p:spPr>
          <a:xfrm>
            <a:off x="3048000" y="5021460"/>
            <a:ext cx="18461849" cy="10054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idx="21"/>
          </p:nvPr>
        </p:nvSpPr>
        <p:spPr>
          <a:xfrm>
            <a:off x="2212292" y="-35580"/>
            <a:ext cx="19942461" cy="137887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56129" y="13046378"/>
            <a:ext cx="472568" cy="5619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020799" y="12712700"/>
            <a:ext cx="4267201" cy="736600"/>
          </a:xfrm>
          <a:prstGeom prst="rect">
            <a:avLst/>
          </a:prstGeom>
        </p:spPr>
        <p:txBody>
          <a:bodyPr lIns="0" tIns="0" rIns="0" bIns="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2212292" y="-35580"/>
            <a:ext cx="19942461" cy="137887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>
            <a:spLocks noGrp="1"/>
          </p:cNvSpPr>
          <p:nvPr>
            <p:ph type="pic" idx="21"/>
          </p:nvPr>
        </p:nvSpPr>
        <p:spPr>
          <a:xfrm>
            <a:off x="2958703" y="3750468"/>
            <a:ext cx="18448735" cy="100476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76687" y="5286375"/>
            <a:ext cx="16430626" cy="3125391"/>
          </a:xfrm>
          <a:prstGeom prst="rect">
            <a:avLst/>
          </a:prstGeom>
        </p:spPr>
        <p:txBody>
          <a:bodyPr anchor="ctr"/>
          <a:lstStyle>
            <a:lvl1pPr>
              <a:defRPr sz="8600" spc="1375"/>
            </a:lvl1pPr>
          </a:lstStyle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98670" y="13153955"/>
            <a:ext cx="581733" cy="561976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>
            <a:spLocks noGrp="1"/>
          </p:cNvSpPr>
          <p:nvPr>
            <p:ph type="pic" idx="21"/>
          </p:nvPr>
        </p:nvSpPr>
        <p:spPr>
          <a:xfrm>
            <a:off x="9888140" y="-53579"/>
            <a:ext cx="13756503" cy="137734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3815953" y="6054328"/>
            <a:ext cx="7608094" cy="419695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5953" y="4822031"/>
            <a:ext cx="7608094" cy="125015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>
            <a:spLocks noGrp="1"/>
          </p:cNvSpPr>
          <p:nvPr>
            <p:ph type="pic" idx="21"/>
          </p:nvPr>
        </p:nvSpPr>
        <p:spPr>
          <a:xfrm>
            <a:off x="9888140" y="-35719"/>
            <a:ext cx="13756503" cy="137734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7143751" cy="260746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76687" y="3964781"/>
            <a:ext cx="7143751" cy="8518923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4500"/>
              </a:spcBef>
              <a:defRPr sz="4200"/>
            </a:lvl1pPr>
            <a:lvl2pPr marL="944879" indent="-551179">
              <a:spcBef>
                <a:spcPts val="4500"/>
              </a:spcBef>
              <a:defRPr sz="4200"/>
            </a:lvl2pPr>
            <a:lvl3pPr marL="1338579" indent="-551179">
              <a:spcBef>
                <a:spcPts val="4500"/>
              </a:spcBef>
              <a:defRPr sz="4200"/>
            </a:lvl3pPr>
            <a:lvl4pPr marL="1732279" indent="-551179">
              <a:spcBef>
                <a:spcPts val="4500"/>
              </a:spcBef>
              <a:defRPr sz="4200"/>
            </a:lvl4pPr>
            <a:lvl5pPr marL="2125979" indent="-551179">
              <a:spcBef>
                <a:spcPts val="45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3976687" y="2125265"/>
            <a:ext cx="16430626" cy="944761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20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976687" y="2839640"/>
            <a:ext cx="16430626" cy="944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19484"/>
            <a:ext cx="472568" cy="5619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526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1225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5924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0623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5322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0021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4720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9419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4118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tionary.org/w/index.php?title=%E3%81%8B%E3%82%93%E3%81%B0%E3%82%93&amp;action=edit&amp;redlink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uthfaa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eansoftwareengineering.com/ksse/scrum-ba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tionary.org/w/index.php?title=%E3%81%8B%E3%82%93%E3%81%B0%E3%82%93&amp;action=edit&amp;redlink=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jpeg"/><Relationship Id="rId3" Type="http://schemas.openxmlformats.org/officeDocument/2006/relationships/hyperlink" Target="https://www.linkedin.com/in/ealvarez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crumalliance.org/community/profile/ealvarez8" TargetMode="External"/><Relationship Id="rId11" Type="http://schemas.openxmlformats.org/officeDocument/2006/relationships/hyperlink" Target="https://www.axelos.com/successful-candidates-register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hyperlink" Target="http://edu.leankanban.com/users/eugenio-alvarez" TargetMode="External"/><Relationship Id="rId9" Type="http://schemas.openxmlformats.org/officeDocument/2006/relationships/hyperlink" Target="http://www.linkedin.com/in/ealvarez" TargetMode="External"/><Relationship Id="rId1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en.wikipedia.org/wiki/File:Frozen_dimsum.JPG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panese_language" TargetMode="External"/><Relationship Id="rId2" Type="http://schemas.openxmlformats.org/officeDocument/2006/relationships/hyperlink" Target="https://en.wikipedia.org/wiki/Chinese_languag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hyperlink" Target="http://www.bulsuk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Kanban-Successful-Evolutionary-Technology-Business/dp/098452140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tionary.org/w/index.php?title=%E3%81%8B%E3%82%93%E3%81%B0%E3%82%93&amp;action=edit&amp;redlink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omasschmukiphotography.com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mazon.com/Critical-Chain-Eliyahu-M-Goldratt/dp/0884271536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tionary.org/w/index.php?title=%E3%81%8B%E3%82%93%E3%81%B0%E3%82%93&amp;action=edit&amp;redlink=1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tionary.org/w/index.php?title=%E3%81%8B%E3%82%93%E3%81%B0%E3%82%93&amp;action=edit&amp;redlink=1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wledge21.org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du.leankanban.com/users/rodrigo-de-toledo" TargetMode="External"/><Relationship Id="rId5" Type="http://schemas.openxmlformats.org/officeDocument/2006/relationships/hyperlink" Target="https://www.linkedin.com/in/rodrigodetoledo" TargetMode="Externa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fficedepot.com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3back.com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hyperlink" Target="https://www.ipcoop.com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circlebacklending.com" TargetMode="External"/><Relationship Id="rId16" Type="http://schemas.openxmlformats.org/officeDocument/2006/relationships/hyperlink" Target="http://www.knowledge21.or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tionpoint.com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s://kaufmanrossin.com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://www.ultimatesoftware.com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spafinder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ultimatesoftware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hyperlink" Target="http://southfaa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alvarez" TargetMode="External"/><Relationship Id="rId2" Type="http://schemas.openxmlformats.org/officeDocument/2006/relationships/hyperlink" Target="http://pt.wiktionary.org/w/index.php?title=%E3%81%8B%E3%82%93%E3%81%B0%E3%82%93&amp;action=edit&amp;redlink=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commons.wikimedia.org/wiki/File:Dekum_Building,_Portland,_Oregon_(2012)_-_11.JPG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minibooks/kanban-scrum-minibook" TargetMode="External"/><Relationship Id="rId2" Type="http://schemas.openxmlformats.org/officeDocument/2006/relationships/hyperlink" Target="https://www.scrumalliance.org/why-scrum/state-of-scrum-repor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eansoftwareengineering.com/ksse/scrum-ba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a.com/kanban-successful-evolutionary-change-your-technology-business-0" TargetMode="External"/><Relationship Id="rId2" Type="http://schemas.openxmlformats.org/officeDocument/2006/relationships/hyperlink" Target="http://www.amazon.com/My-Life-Work-Autobiography-Henry/dp/149428300X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mazon.com/Critical-Chain-Eliyahu-M-Goldratt/dp/0884271536/" TargetMode="External"/><Relationship Id="rId5" Type="http://schemas.openxmlformats.org/officeDocument/2006/relationships/hyperlink" Target="http://www.amazon.com/Goal-Process-Ongoing-Improvement/dp/0884271951/" TargetMode="External"/><Relationship Id="rId4" Type="http://schemas.openxmlformats.org/officeDocument/2006/relationships/hyperlink" Target="http://www.djaa.com/kanban-insi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al"/>
          <p:cNvSpPr/>
          <p:nvPr/>
        </p:nvSpPr>
        <p:spPr>
          <a:xfrm>
            <a:off x="7429500" y="849664"/>
            <a:ext cx="9525000" cy="7620001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9" name="KanBAn"/>
          <p:cNvSpPr txBox="1">
            <a:spLocks noGrp="1"/>
          </p:cNvSpPr>
          <p:nvPr>
            <p:ph type="ctrTitle"/>
          </p:nvPr>
        </p:nvSpPr>
        <p:spPr>
          <a:xfrm>
            <a:off x="8048625" y="3883478"/>
            <a:ext cx="8346917" cy="24039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12700" spc="2032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rPr dirty="0" err="1"/>
              <a:t>KanBAn</a:t>
            </a:r>
            <a:endParaRPr dirty="0"/>
          </a:p>
        </p:txBody>
      </p:sp>
      <p:sp>
        <p:nvSpPr>
          <p:cNvPr id="150" name="かんばん"/>
          <p:cNvSpPr txBox="1"/>
          <p:nvPr/>
        </p:nvSpPr>
        <p:spPr>
          <a:xfrm>
            <a:off x="9676807" y="5797927"/>
            <a:ext cx="503038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 b="1" cap="all" spc="768">
                <a:solidFill>
                  <a:srgbClr val="00FDFF"/>
                </a:solidFill>
                <a:latin typeface="Verdana"/>
                <a:ea typeface="Verdana"/>
                <a:cs typeface="Verdana"/>
                <a:sym typeface="Verdana"/>
                <a:hlinkClick r:id="rId3"/>
              </a:defRPr>
            </a:lvl1pPr>
          </a:lstStyle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かんばん</a:t>
            </a:r>
          </a:p>
        </p:txBody>
      </p:sp>
      <p:sp>
        <p:nvSpPr>
          <p:cNvPr id="151" name="AN AGILE FRAMEWORK"/>
          <p:cNvSpPr txBox="1">
            <a:spLocks noGrp="1"/>
          </p:cNvSpPr>
          <p:nvPr>
            <p:ph type="subTitle" sz="quarter" idx="1"/>
          </p:nvPr>
        </p:nvSpPr>
        <p:spPr>
          <a:xfrm>
            <a:off x="4598535" y="8485903"/>
            <a:ext cx="15247097" cy="172488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755808">
              <a:defRPr sz="8280" spc="1324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AN AGILE FRAMEWORK</a:t>
            </a:r>
          </a:p>
        </p:txBody>
      </p:sp>
      <p:sp>
        <p:nvSpPr>
          <p:cNvPr id="152" name="South Florida Agile Association…"/>
          <p:cNvSpPr txBox="1"/>
          <p:nvPr/>
        </p:nvSpPr>
        <p:spPr>
          <a:xfrm>
            <a:off x="6810719" y="10360248"/>
            <a:ext cx="10762561" cy="239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rPr dirty="0"/>
              <a:t>South Florida Agile Association</a:t>
            </a:r>
          </a:p>
          <a:p>
            <a:pPr>
              <a:defRPr sz="45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http://southfaa.com</a:t>
            </a:r>
          </a:p>
          <a:p>
            <a:pPr>
              <a:defRPr sz="45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dirty="0"/>
              <a:t>November 3, 2015</a:t>
            </a:r>
          </a:p>
        </p:txBody>
      </p:sp>
      <p:sp>
        <p:nvSpPr>
          <p:cNvPr id="153" name="WHY"/>
          <p:cNvSpPr txBox="1"/>
          <p:nvPr/>
        </p:nvSpPr>
        <p:spPr>
          <a:xfrm>
            <a:off x="10314449" y="2727110"/>
            <a:ext cx="3755102" cy="172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>
              <a:defRPr sz="8000" cap="all" spc="1279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2015: What Agile approach is Your…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3103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 spc="832">
                <a:solidFill>
                  <a:schemeClr val="accent2">
                    <a:satOff val="44164"/>
                    <a:lumOff val="14231"/>
                  </a:schemeClr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2015: What Agile approach is Your</a:t>
            </a:r>
          </a:p>
          <a:p>
            <a:pPr>
              <a:defRPr sz="5200" spc="832">
                <a:solidFill>
                  <a:schemeClr val="accent2">
                    <a:satOff val="44164"/>
                    <a:lumOff val="14231"/>
                  </a:schemeClr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Organization USING (Select all that Apply)?</a:t>
            </a:r>
          </a:p>
        </p:txBody>
      </p:sp>
      <p:graphicFrame>
        <p:nvGraphicFramePr>
          <p:cNvPr id="214" name="2D Stacked Bar Chart"/>
          <p:cNvGraphicFramePr/>
          <p:nvPr/>
        </p:nvGraphicFramePr>
        <p:xfrm>
          <a:off x="3825958" y="3459341"/>
          <a:ext cx="17140944" cy="922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" name="Source: The State of Scrum Report, ScrumAlliance, July 2015"/>
          <p:cNvSpPr txBox="1"/>
          <p:nvPr/>
        </p:nvSpPr>
        <p:spPr>
          <a:xfrm>
            <a:off x="10419092" y="13008967"/>
            <a:ext cx="1060845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The State of Scrum Report, ScrumAlliance, July 2015</a:t>
            </a:r>
          </a:p>
        </p:txBody>
      </p:sp>
      <p:sp>
        <p:nvSpPr>
          <p:cNvPr id="216" name="Text"/>
          <p:cNvSpPr txBox="1"/>
          <p:nvPr/>
        </p:nvSpPr>
        <p:spPr>
          <a:xfrm>
            <a:off x="3332852" y="13019484"/>
            <a:ext cx="472568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10947618" y="4848954"/>
            <a:ext cx="4305762" cy="655638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  <a:alpha val="75625"/>
                </a:schemeClr>
              </a:gs>
              <a:gs pos="100000">
                <a:schemeClr val="accent5">
                  <a:hueOff val="-161200"/>
                  <a:lumOff val="-1194"/>
                  <a:alpha val="453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18" name="43%"/>
          <p:cNvSpPr txBox="1"/>
          <p:nvPr/>
        </p:nvSpPr>
        <p:spPr>
          <a:xfrm>
            <a:off x="14088939" y="4749735"/>
            <a:ext cx="121780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43%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any organizations mix and…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23196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39378">
              <a:defRPr sz="5040" spc="806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Many organizations mix and</a:t>
            </a:r>
          </a:p>
          <a:p>
            <a:pPr defTabSz="739378">
              <a:defRPr sz="5040" spc="806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match approaches and frameworks</a:t>
            </a:r>
          </a:p>
        </p:txBody>
      </p:sp>
      <p:sp>
        <p:nvSpPr>
          <p:cNvPr id="223" name="Of those using a combination of practices, 63% practice Scrum alongside Waterfall.…"/>
          <p:cNvSpPr txBox="1">
            <a:spLocks noGrp="1"/>
          </p:cNvSpPr>
          <p:nvPr>
            <p:ph type="body" idx="1"/>
          </p:nvPr>
        </p:nvSpPr>
        <p:spPr>
          <a:xfrm>
            <a:off x="3211906" y="3561573"/>
            <a:ext cx="17960188" cy="9064332"/>
          </a:xfrm>
          <a:prstGeom prst="rect">
            <a:avLst/>
          </a:prstGeom>
        </p:spPr>
        <p:txBody>
          <a:bodyPr anchor="t"/>
          <a:lstStyle/>
          <a:p>
            <a:pPr marL="657859" indent="-657859">
              <a:spcBef>
                <a:spcPts val="52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Of those using a combination of practices, 63% practice Scrum alongside Waterfall.</a:t>
            </a:r>
          </a:p>
          <a:p>
            <a:pPr marL="657859" indent="-657859">
              <a:spcBef>
                <a:spcPts val="49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43% combine Scrum with Kanban.</a:t>
            </a:r>
          </a:p>
          <a:p>
            <a:pPr marL="657859" indent="-657859">
              <a:spcBef>
                <a:spcPts val="49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21% combine Scrum with Lean.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3292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5" name="Source: The State of Scrum Report, ScrumAlliance, July 2015"/>
          <p:cNvSpPr txBox="1"/>
          <p:nvPr/>
        </p:nvSpPr>
        <p:spPr>
          <a:xfrm>
            <a:off x="10419092" y="13008967"/>
            <a:ext cx="1060845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The State of Scrum Report, ScrumAlliance, July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riangle"/>
          <p:cNvSpPr/>
          <p:nvPr/>
        </p:nvSpPr>
        <p:spPr>
          <a:xfrm rot="16200000">
            <a:off x="11738985" y="5853385"/>
            <a:ext cx="1785938" cy="416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8" name="Oval"/>
          <p:cNvSpPr/>
          <p:nvPr/>
        </p:nvSpPr>
        <p:spPr>
          <a:xfrm>
            <a:off x="13282496" y="6578482"/>
            <a:ext cx="6250782" cy="580429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29" name="Triangle"/>
          <p:cNvSpPr/>
          <p:nvPr/>
        </p:nvSpPr>
        <p:spPr>
          <a:xfrm rot="5400000">
            <a:off x="10768210" y="8838133"/>
            <a:ext cx="1785939" cy="416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30" name="Oval"/>
          <p:cNvSpPr/>
          <p:nvPr/>
        </p:nvSpPr>
        <p:spPr>
          <a:xfrm>
            <a:off x="4850722" y="6578482"/>
            <a:ext cx="6250782" cy="580429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31" name="SCRUMB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SCRUMBAN</a:t>
            </a:r>
          </a:p>
        </p:txBody>
      </p:sp>
      <p:sp>
        <p:nvSpPr>
          <p:cNvPr id="232" name="Combination of Scrum and Kanban…"/>
          <p:cNvSpPr txBox="1">
            <a:spLocks noGrp="1"/>
          </p:cNvSpPr>
          <p:nvPr>
            <p:ph type="body" sz="quarter" idx="1"/>
          </p:nvPr>
        </p:nvSpPr>
        <p:spPr>
          <a:xfrm>
            <a:off x="4080271" y="2247970"/>
            <a:ext cx="16223457" cy="264823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Combination of Scrum and Kanban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Coined and described by Corey Ladas</a:t>
            </a:r>
          </a:p>
        </p:txBody>
      </p:sp>
      <p:sp>
        <p:nvSpPr>
          <p:cNvPr id="233" name="Oval"/>
          <p:cNvSpPr/>
          <p:nvPr/>
        </p:nvSpPr>
        <p:spPr>
          <a:xfrm>
            <a:off x="4850722" y="6578482"/>
            <a:ext cx="6250782" cy="5804298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34" name="Circle"/>
          <p:cNvSpPr/>
          <p:nvPr/>
        </p:nvSpPr>
        <p:spPr>
          <a:xfrm>
            <a:off x="6190175" y="7964861"/>
            <a:ext cx="3571876" cy="3571876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35" name="Scrum"/>
          <p:cNvSpPr txBox="1"/>
          <p:nvPr/>
        </p:nvSpPr>
        <p:spPr>
          <a:xfrm>
            <a:off x="6910468" y="6711007"/>
            <a:ext cx="213128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Scrum</a:t>
            </a:r>
          </a:p>
        </p:txBody>
      </p:sp>
      <p:sp>
        <p:nvSpPr>
          <p:cNvPr id="236" name="Kanban"/>
          <p:cNvSpPr txBox="1"/>
          <p:nvPr/>
        </p:nvSpPr>
        <p:spPr>
          <a:xfrm>
            <a:off x="6699241" y="9196760"/>
            <a:ext cx="2553743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Kanban</a:t>
            </a:r>
          </a:p>
        </p:txBody>
      </p:sp>
      <p:sp>
        <p:nvSpPr>
          <p:cNvPr id="237" name="Oval"/>
          <p:cNvSpPr/>
          <p:nvPr/>
        </p:nvSpPr>
        <p:spPr>
          <a:xfrm>
            <a:off x="13282496" y="6578482"/>
            <a:ext cx="6250782" cy="5804298"/>
          </a:xfrm>
          <a:prstGeom prst="ellipse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38" name="Circle"/>
          <p:cNvSpPr/>
          <p:nvPr/>
        </p:nvSpPr>
        <p:spPr>
          <a:xfrm>
            <a:off x="14621949" y="7964861"/>
            <a:ext cx="3571876" cy="3571876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39" name="Scrum"/>
          <p:cNvSpPr txBox="1"/>
          <p:nvPr/>
        </p:nvSpPr>
        <p:spPr>
          <a:xfrm>
            <a:off x="15342242" y="9196760"/>
            <a:ext cx="2131290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Scrum</a:t>
            </a:r>
          </a:p>
        </p:txBody>
      </p:sp>
      <p:sp>
        <p:nvSpPr>
          <p:cNvPr id="240" name="Kanban"/>
          <p:cNvSpPr txBox="1"/>
          <p:nvPr/>
        </p:nvSpPr>
        <p:spPr>
          <a:xfrm>
            <a:off x="15131016" y="6741442"/>
            <a:ext cx="2553742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Kanban</a:t>
            </a:r>
          </a:p>
        </p:txBody>
      </p:sp>
      <p:sp>
        <p:nvSpPr>
          <p:cNvPr id="241" name="Spectrum of combining Scrum and Kanban"/>
          <p:cNvSpPr txBox="1"/>
          <p:nvPr/>
        </p:nvSpPr>
        <p:spPr>
          <a:xfrm>
            <a:off x="4866436" y="5058848"/>
            <a:ext cx="13898093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Spectrum of combining Scrum and Kanban</a:t>
            </a:r>
          </a:p>
        </p:txBody>
      </p:sp>
      <p:sp>
        <p:nvSpPr>
          <p:cNvPr id="2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3" name="Source: http://leansoftwareengineering.com/ksse/scrum-ban/"/>
          <p:cNvSpPr txBox="1"/>
          <p:nvPr/>
        </p:nvSpPr>
        <p:spPr>
          <a:xfrm>
            <a:off x="9550358" y="13008967"/>
            <a:ext cx="11477186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>
                <a:hlinkClick r:id="rId4"/>
              </a:rPr>
              <a:t>http://leansoftwareengineering.com/ksse/scrum-ban/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AMEWORK Versus MethoD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947">
              <a:defRPr sz="5456" spc="87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FRAMEWORK Versus MethoDOLOGY</a:t>
            </a:r>
          </a:p>
        </p:txBody>
      </p:sp>
      <p:sp>
        <p:nvSpPr>
          <p:cNvPr id="248" name="A software development framework is an incomplete set of practices needed for software construction. Gaps are filled with additional methods and/or tools to make a working methodology.…"/>
          <p:cNvSpPr txBox="1">
            <a:spLocks noGrp="1"/>
          </p:cNvSpPr>
          <p:nvPr>
            <p:ph type="body" idx="1"/>
          </p:nvPr>
        </p:nvSpPr>
        <p:spPr>
          <a:xfrm>
            <a:off x="2991787" y="2430128"/>
            <a:ext cx="18400426" cy="10284494"/>
          </a:xfrm>
          <a:prstGeom prst="rect">
            <a:avLst/>
          </a:prstGeom>
        </p:spPr>
        <p:txBody>
          <a:bodyPr anchor="t"/>
          <a:lstStyle/>
          <a:p>
            <a:pPr marL="657859" indent="-657859">
              <a:spcBef>
                <a:spcPts val="4200"/>
              </a:spcBef>
              <a:defRPr sz="5600"/>
            </a:pPr>
            <a:r>
              <a:t>A software development framework is an incomplete set of practices needed for software construction. Gaps are filled with additional methods and/or tools to make a working methodology.</a:t>
            </a:r>
          </a:p>
          <a:p>
            <a:pPr marL="657859" indent="-657859">
              <a:spcBef>
                <a:spcPts val="4200"/>
              </a:spcBef>
              <a:defRPr sz="5600"/>
            </a:pPr>
            <a:r>
              <a:t>A software development methodology includes a full set of practices and tools needed for software construction. It is common to omit parts of a full methodology that are not appropriate for a given environment.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332852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GILE METHODS are becoming MORE ADAPTIVE and LESS PRESCRIP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0086">
              <a:defRPr sz="5208" spc="833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AGILE METHODS are becoming MORE ADAPTIVE and LESS PRESCRIPTIVE</a:t>
            </a:r>
          </a:p>
        </p:txBody>
      </p:sp>
      <p:sp>
        <p:nvSpPr>
          <p:cNvPr id="252" name="Counting method roles, activities and artifacts"/>
          <p:cNvSpPr txBox="1">
            <a:spLocks noGrp="1"/>
          </p:cNvSpPr>
          <p:nvPr>
            <p:ph type="body" sz="half" idx="1"/>
          </p:nvPr>
        </p:nvSpPr>
        <p:spPr>
          <a:xfrm>
            <a:off x="3976687" y="2839640"/>
            <a:ext cx="8042554" cy="944761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Counting method roles, activities and artifacts</a:t>
            </a:r>
          </a:p>
        </p:txBody>
      </p:sp>
      <p:graphicFrame>
        <p:nvGraphicFramePr>
          <p:cNvPr id="253" name="2 Axis Chart"/>
          <p:cNvGraphicFramePr/>
          <p:nvPr/>
        </p:nvGraphicFramePr>
        <p:xfrm>
          <a:off x="12272806" y="3375592"/>
          <a:ext cx="7637113" cy="887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4" name="Source: Henrik Kniberg &amp; Mattias Skarin (2010), Kanban and Scrum, making the most of both."/>
          <p:cNvSpPr txBox="1"/>
          <p:nvPr/>
        </p:nvSpPr>
        <p:spPr>
          <a:xfrm>
            <a:off x="4774791" y="13076435"/>
            <a:ext cx="16430626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Henrik Kniberg &amp; Mattias Skarin (2010), Kanban and Scrum, making the most of both.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332852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HE LEAN KANBAN METHOD"/>
          <p:cNvSpPr txBox="1">
            <a:spLocks noGrp="1"/>
          </p:cNvSpPr>
          <p:nvPr>
            <p:ph type="title"/>
          </p:nvPr>
        </p:nvSpPr>
        <p:spPr>
          <a:xfrm>
            <a:off x="8105880" y="1481172"/>
            <a:ext cx="13490249" cy="13763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88669">
              <a:defRPr sz="5952" spc="95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THE LEAN KANBAN METHOD</a:t>
            </a:r>
          </a:p>
        </p:txBody>
      </p:sp>
      <p:sp>
        <p:nvSpPr>
          <p:cNvPr id="260" name="A software development agility framework…"/>
          <p:cNvSpPr txBox="1">
            <a:spLocks noGrp="1"/>
          </p:cNvSpPr>
          <p:nvPr>
            <p:ph type="body" idx="1"/>
          </p:nvPr>
        </p:nvSpPr>
        <p:spPr>
          <a:xfrm>
            <a:off x="3438838" y="4076770"/>
            <a:ext cx="17506324" cy="8080528"/>
          </a:xfrm>
          <a:prstGeom prst="rect">
            <a:avLst/>
          </a:prstGeom>
        </p:spPr>
        <p:txBody>
          <a:bodyPr anchor="t"/>
          <a:lstStyle/>
          <a:p>
            <a:pPr marL="643021" indent="-643021">
              <a:spcBef>
                <a:spcPts val="3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 software development agility framework</a:t>
            </a:r>
          </a:p>
          <a:p>
            <a:pPr marL="643021" indent="-643021">
              <a:spcBef>
                <a:spcPts val="3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originates from Japanese [</a:t>
            </a:r>
            <a:r>
              <a:rPr>
                <a:hlinkClick r:id="rId2"/>
              </a:rPr>
              <a:t>かんばん</a:t>
            </a:r>
            <a:r>
              <a:t>] where kan means “visual” and ban means “card” or “board”</a:t>
            </a:r>
          </a:p>
          <a:p>
            <a:pPr marL="643021" indent="-643021">
              <a:spcBef>
                <a:spcPts val="3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Influenced by Lean Manufacturing, the Toyota Production System (TPS) and Eliyahu Goldratt’s Theory of Constraints (TOC)</a:t>
            </a:r>
          </a:p>
          <a:p>
            <a:pPr marL="643021" indent="-643021">
              <a:spcBef>
                <a:spcPts val="3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Developed by David J. Anderson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265" name="Group"/>
          <p:cNvGrpSpPr/>
          <p:nvPr/>
        </p:nvGrpSpPr>
        <p:grpSpPr>
          <a:xfrm>
            <a:off x="4266421" y="535781"/>
            <a:ext cx="3669754" cy="3267111"/>
            <a:chOff x="0" y="0"/>
            <a:chExt cx="3669752" cy="3267110"/>
          </a:xfrm>
        </p:grpSpPr>
        <p:sp>
          <p:nvSpPr>
            <p:cNvPr id="262" name="Oval"/>
            <p:cNvSpPr/>
            <p:nvPr/>
          </p:nvSpPr>
          <p:spPr>
            <a:xfrm>
              <a:off x="68689" y="0"/>
              <a:ext cx="3532375" cy="326711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129837"/>
                    <a:lumOff val="6998"/>
                  </a:schemeClr>
                </a:gs>
                <a:gs pos="100000">
                  <a:schemeClr val="accent5">
                    <a:hueOff val="-161200"/>
                    <a:lumOff val="-1194"/>
                    <a:alpha val="6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263" name="かんばん"/>
            <p:cNvSpPr txBox="1"/>
            <p:nvPr/>
          </p:nvSpPr>
          <p:spPr>
            <a:xfrm>
              <a:off x="804939" y="835204"/>
              <a:ext cx="2059875" cy="972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200" b="1" cap="all" spc="512">
                  <a:latin typeface="Verdana"/>
                  <a:ea typeface="Verdana"/>
                  <a:cs typeface="Verdana"/>
                  <a:sym typeface="Verdana"/>
                  <a:hlinkClick r:id="rId2"/>
                </a:defRPr>
              </a:lvl1pPr>
            </a:lstStyle>
            <a:p>
              <a:r>
                <a:rPr>
                  <a:hlinkClick r:id="rId2"/>
                </a:rPr>
                <a:t>かんばん</a:t>
              </a:r>
            </a:p>
          </p:txBody>
        </p:sp>
        <p:sp>
          <p:nvSpPr>
            <p:cNvPr id="264" name="KanBAn"/>
            <p:cNvSpPr txBox="1"/>
            <p:nvPr/>
          </p:nvSpPr>
          <p:spPr>
            <a:xfrm>
              <a:off x="0" y="1413989"/>
              <a:ext cx="3669753" cy="972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>
              <a:lvl1pPr>
                <a:defRPr sz="4600" cap="all" spc="735">
                  <a:solidFill>
                    <a:schemeClr val="accent2">
                      <a:satOff val="44164"/>
                      <a:lumOff val="14231"/>
                    </a:schemeClr>
                  </a:solidFill>
                </a:defRPr>
              </a:lvl1pPr>
            </a:lstStyle>
            <a:p>
              <a:r>
                <a:t>KanBAn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KANBAN HELPS AGILE BE AG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 HELPS AGILE BE AGILE</a:t>
            </a:r>
          </a:p>
        </p:txBody>
      </p:sp>
      <p:sp>
        <p:nvSpPr>
          <p:cNvPr id="268" name="Accelerate time to market…"/>
          <p:cNvSpPr txBox="1">
            <a:spLocks noGrp="1"/>
          </p:cNvSpPr>
          <p:nvPr>
            <p:ph type="body" idx="1"/>
          </p:nvPr>
        </p:nvSpPr>
        <p:spPr>
          <a:xfrm>
            <a:off x="3976687" y="2329292"/>
            <a:ext cx="16430626" cy="965434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Accelerate time to market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More easily manage changing priorities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Better align IT and business objectives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Increase productivity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Enhance software quality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Project visibility</a:t>
            </a:r>
          </a:p>
        </p:txBody>
      </p:sp>
      <p:sp>
        <p:nvSpPr>
          <p:cNvPr id="2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aSONS FOR KANBAN Adoption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322010"/>
          </a:xfrm>
          <a:prstGeom prst="rect">
            <a:avLst/>
          </a:prstGeom>
        </p:spPr>
        <p:txBody>
          <a:bodyPr/>
          <a:lstStyle>
            <a:lvl1pPr defTabSz="780454">
              <a:defRPr sz="5890" spc="94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ReaSONS FOR KANBAN Adoption</a:t>
            </a:r>
          </a:p>
        </p:txBody>
      </p:sp>
      <p:sp>
        <p:nvSpPr>
          <p:cNvPr id="272" name="Other Agile methods didn’t make sense…"/>
          <p:cNvSpPr txBox="1">
            <a:spLocks noGrp="1"/>
          </p:cNvSpPr>
          <p:nvPr>
            <p:ph type="body" idx="1"/>
          </p:nvPr>
        </p:nvSpPr>
        <p:spPr>
          <a:xfrm>
            <a:off x="3976687" y="2329292"/>
            <a:ext cx="16430626" cy="965434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Other Agile methods didn’t make sense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Evolutionary step for Agile methods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Need ability for daily task reschedule</a:t>
            </a:r>
          </a:p>
          <a:p>
            <a:pPr>
              <a:spcBef>
                <a:spcPts val="42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Organization resistance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IMPORTANT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IMPORTANT CONCEPTS</a:t>
            </a:r>
          </a:p>
        </p:txBody>
      </p:sp>
      <p:sp>
        <p:nvSpPr>
          <p:cNvPr id="276" name="Let’s discuss a few terms…"/>
          <p:cNvSpPr txBox="1">
            <a:spLocks noGrp="1"/>
          </p:cNvSpPr>
          <p:nvPr>
            <p:ph type="body" idx="1"/>
          </p:nvPr>
        </p:nvSpPr>
        <p:spPr>
          <a:xfrm>
            <a:off x="4453075" y="2398855"/>
            <a:ext cx="14691935" cy="944761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Let’s discuss a few terms</a:t>
            </a:r>
          </a:p>
          <a:p>
            <a:pPr lvl="1"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Flow</a:t>
            </a:r>
          </a:p>
          <a:p>
            <a:pPr lvl="1"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Pull</a:t>
            </a:r>
          </a:p>
          <a:p>
            <a:pPr lvl="1"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Kaizen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WHAT IS FLO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FLOW?</a:t>
            </a:r>
          </a:p>
        </p:txBody>
      </p:sp>
      <p:sp>
        <p:nvSpPr>
          <p:cNvPr id="280" name="Henry Ford pioneered the assembly line aka “flow lines”"/>
          <p:cNvSpPr txBox="1">
            <a:spLocks noGrp="1"/>
          </p:cNvSpPr>
          <p:nvPr>
            <p:ph type="body" sz="quarter" idx="1"/>
          </p:nvPr>
        </p:nvSpPr>
        <p:spPr>
          <a:xfrm>
            <a:off x="3976687" y="2839640"/>
            <a:ext cx="16430626" cy="1615891"/>
          </a:xfrm>
          <a:prstGeom prst="rect">
            <a:avLst/>
          </a:prstGeom>
        </p:spPr>
        <p:txBody>
          <a:bodyPr/>
          <a:lstStyle/>
          <a:p>
            <a:pPr marL="626533" indent="-626533" defTabSz="788669">
              <a:spcBef>
                <a:spcPts val="5600"/>
              </a:spcBef>
              <a:defRPr sz="48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Henry Ford pioneered the assembly line aka “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flow lines</a:t>
            </a:r>
            <a:r>
              <a:t>”</a:t>
            </a:r>
          </a:p>
        </p:txBody>
      </p:sp>
      <p:pic>
        <p:nvPicPr>
          <p:cNvPr id="281" name="Henry_ford_1919.jpg" descr="Henry_ford_191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6593" y="5357812"/>
            <a:ext cx="4444518" cy="5673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Ford_assembly_line_-_1913.jpg" descr="Ford_assembly_line_-_191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6883" y="8048360"/>
            <a:ext cx="3932253" cy="4165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Ford_Motor_Company_assembly_line_despeckle_bw.jpg" descr="Ford_Motor_Company_assembly_line_despeckle_bw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05807" y="5143500"/>
            <a:ext cx="5593972" cy="358306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ugenio Alvarez"/>
          <p:cNvSpPr txBox="1">
            <a:spLocks noGrp="1"/>
          </p:cNvSpPr>
          <p:nvPr>
            <p:ph type="title"/>
          </p:nvPr>
        </p:nvSpPr>
        <p:spPr>
          <a:xfrm>
            <a:off x="3976687" y="622286"/>
            <a:ext cx="16430626" cy="136355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Eugenio Alvarez</a:t>
            </a:r>
          </a:p>
        </p:txBody>
      </p:sp>
      <p:sp>
        <p:nvSpPr>
          <p:cNvPr id="158" name="A South Florida software development professional with 20 plus years of experience in the design, construction and deployment of software. The bulk of my experience is as a software developer. Unit test infected since 1999.  I have been working as a Soft"/>
          <p:cNvSpPr txBox="1"/>
          <p:nvPr/>
        </p:nvSpPr>
        <p:spPr>
          <a:xfrm>
            <a:off x="2108200" y="7378700"/>
            <a:ext cx="19621500" cy="391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642937">
              <a:defRPr sz="4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 South Florida software development professional with 20 plus years of experience in the design, constructi</a:t>
            </a:r>
            <a:r>
              <a:rPr sz="4600"/>
              <a:t>on and deployment of software. The bulk of my experience is as a software developer. Unit test inf</a:t>
            </a:r>
            <a:r>
              <a:t>ected since 1999.  I have been working as a Software Development Director, focusing on agile development methods since 2013.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2100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0" name="www.linkedin.com/in/ealvarez">
            <a:hlinkClick r:id="rId3"/>
          </p:cNvPr>
          <p:cNvSpPr txBox="1"/>
          <p:nvPr/>
        </p:nvSpPr>
        <p:spPr>
          <a:xfrm>
            <a:off x="8782748" y="12110398"/>
            <a:ext cx="681850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hlinkClick r:id="rId3"/>
              </a:defRPr>
            </a:lvl1pPr>
          </a:lstStyle>
          <a:p>
            <a:r>
              <a:rPr>
                <a:hlinkClick r:id="rId3"/>
              </a:rPr>
              <a:t>www.linkedin.com/in/ealvarez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6814799" y="2243360"/>
            <a:ext cx="3028944" cy="4502594"/>
            <a:chOff x="0" y="0"/>
            <a:chExt cx="3028942" cy="4502593"/>
          </a:xfrm>
        </p:grpSpPr>
        <p:sp>
          <p:nvSpPr>
            <p:cNvPr id="161" name="Rectangle"/>
            <p:cNvSpPr/>
            <p:nvPr/>
          </p:nvSpPr>
          <p:spPr>
            <a:xfrm>
              <a:off x="1493088" y="20928"/>
              <a:ext cx="1232298" cy="1143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solidFill>
                    <a:schemeClr val="accent2">
                      <a:satOff val="44164"/>
                      <a:lumOff val="14231"/>
                    </a:schemeClr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62" name="lku-colors-vertical-box-blackfont-transpbg_0_0_0.png" descr="lku-colors-vertical-box-blackfont-transpbg_0_0_0.png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rcRect/>
            <a:stretch>
              <a:fillRect/>
            </a:stretch>
          </p:blipFill>
          <p:spPr>
            <a:xfrm>
              <a:off x="1491541" y="0"/>
              <a:ext cx="1232298" cy="11337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SCR20146-Seals-Final-CSM.png" descr="SCR20146-Seals-Final-CSM.png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1478199"/>
              <a:ext cx="1592687" cy="1592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SCR20146-Seals-Final-CSPO.png" descr="SCR20146-Seals-Final-CSPO.png">
              <a:hlinkClick r:id="rId6"/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36256" y="1478199"/>
              <a:ext cx="1592687" cy="1592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InBug-60px-R.png" descr="InBug-60px-R.png">
              <a:hlinkClick r:id="rId9"/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7380" y="46490"/>
              <a:ext cx="1297931" cy="1096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til.gif" descr="itil.gif">
              <a:hlinkClick r:id="rId11"/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rcRect/>
            <a:stretch>
              <a:fillRect/>
            </a:stretch>
          </p:blipFill>
          <p:spPr>
            <a:xfrm>
              <a:off x="247925" y="3405751"/>
              <a:ext cx="2226591" cy="1096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10801856_617842765005711_6029313432564090121_n-2.jpg" descr="10801856_617842765005711_6029313432564090121_n-2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875797" y="2006037"/>
            <a:ext cx="3634940" cy="5199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highres_444323597.jpg" descr="highres_444323597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927886" y="1920752"/>
            <a:ext cx="9234312" cy="519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hat is Pul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Pull?</a:t>
            </a:r>
          </a:p>
        </p:txBody>
      </p:sp>
      <p:sp>
        <p:nvSpPr>
          <p:cNvPr id="289" name="Grocery store refills items based on customer “pulling” inventory"/>
          <p:cNvSpPr txBox="1">
            <a:spLocks noGrp="1"/>
          </p:cNvSpPr>
          <p:nvPr>
            <p:ph type="body" sz="quarter" idx="1"/>
          </p:nvPr>
        </p:nvSpPr>
        <p:spPr>
          <a:xfrm>
            <a:off x="3976687" y="2499051"/>
            <a:ext cx="16430626" cy="1512931"/>
          </a:xfrm>
          <a:prstGeom prst="rect">
            <a:avLst/>
          </a:prstGeom>
        </p:spPr>
        <p:txBody>
          <a:bodyPr/>
          <a:lstStyle>
            <a:lvl1pPr marL="548216" indent="-548216" defTabSz="690086">
              <a:spcBef>
                <a:spcPts val="4900"/>
              </a:spcBef>
              <a:defRPr sz="4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Grocery store refills items based on customer “pulling” inventory</a:t>
            </a:r>
          </a:p>
        </p:txBody>
      </p:sp>
      <p:sp>
        <p:nvSpPr>
          <p:cNvPr id="290" name="Source: http://en.wikipedia.org/wiki/File:Frozen_dimsum.JPG"/>
          <p:cNvSpPr txBox="1"/>
          <p:nvPr/>
        </p:nvSpPr>
        <p:spPr>
          <a:xfrm>
            <a:off x="10372269" y="13031787"/>
            <a:ext cx="1056994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>
                <a:hlinkClick r:id="rId2"/>
              </a:rPr>
              <a:t>http://en.wikipedia.org/wiki/File:Frozen_dimsum.JPG</a:t>
            </a:r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92" name="Frozen_dimsum-6945-7698.jpg" descr="Frozen_dimsum-6945-769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7630" y="4580594"/>
            <a:ext cx="8988740" cy="6728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WHAT IS Kaize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Kaizen?</a:t>
            </a:r>
          </a:p>
        </p:txBody>
      </p:sp>
      <p:sp>
        <p:nvSpPr>
          <p:cNvPr id="295" name="Kaizen (改善), Chinese and Japanese for &quot;improvement&quot;"/>
          <p:cNvSpPr txBox="1">
            <a:spLocks noGrp="1"/>
          </p:cNvSpPr>
          <p:nvPr>
            <p:ph type="body" sz="quarter" idx="1"/>
          </p:nvPr>
        </p:nvSpPr>
        <p:spPr>
          <a:xfrm>
            <a:off x="3976687" y="2499051"/>
            <a:ext cx="16430626" cy="1512931"/>
          </a:xfrm>
          <a:prstGeom prst="rect">
            <a:avLst/>
          </a:prstGeom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None/>
              <a:defRPr sz="46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Black"/>
                <a:ea typeface="Avenir Black"/>
                <a:cs typeface="Avenir Black"/>
                <a:sym typeface="Avenir Black"/>
              </a:rPr>
              <a:t>Kaizen</a:t>
            </a:r>
            <a:r>
              <a:t> (改善), </a:t>
            </a:r>
            <a:r>
              <a:rPr>
                <a:hlinkClick r:id="rId2"/>
              </a:rPr>
              <a:t>Chinese</a:t>
            </a:r>
            <a:r>
              <a:t> and </a:t>
            </a:r>
            <a:r>
              <a:rPr>
                <a:hlinkClick r:id="rId3"/>
              </a:rPr>
              <a:t>Japanese</a:t>
            </a:r>
            <a:r>
              <a:t> for "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improvement</a:t>
            </a:r>
            <a:r>
              <a:t>"</a:t>
            </a:r>
          </a:p>
        </p:txBody>
      </p:sp>
      <p:sp>
        <p:nvSpPr>
          <p:cNvPr id="296" name="Source: Diagram by Karn G. Bulsuk (http://www.bulsuk.com)."/>
          <p:cNvSpPr txBox="1"/>
          <p:nvPr/>
        </p:nvSpPr>
        <p:spPr>
          <a:xfrm>
            <a:off x="10419586" y="13026826"/>
            <a:ext cx="1056994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Diagram by Karn G. Bulsuk (</a:t>
            </a:r>
            <a:r>
              <a:rPr>
                <a:hlinkClick r:id="rId4"/>
              </a:rPr>
              <a:t>http://www.bulsuk.com</a:t>
            </a:r>
            <a:r>
              <a:t>).</a:t>
            </a: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98" name="pasted-image-8095.jpg" descr="pasted-image-8095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29847" y="4663725"/>
            <a:ext cx="11324306" cy="771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ONCEP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CONCEPT Review</a:t>
            </a:r>
          </a:p>
        </p:txBody>
      </p:sp>
      <p:sp>
        <p:nvSpPr>
          <p:cNvPr id="301" name="Quick review of important concepts…"/>
          <p:cNvSpPr txBox="1">
            <a:spLocks noGrp="1"/>
          </p:cNvSpPr>
          <p:nvPr>
            <p:ph type="body" idx="1"/>
          </p:nvPr>
        </p:nvSpPr>
        <p:spPr>
          <a:xfrm>
            <a:off x="3976687" y="2520522"/>
            <a:ext cx="16430626" cy="9061283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Quick review of important concepts</a:t>
            </a:r>
          </a:p>
          <a:p>
            <a:pPr lvl="1"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Flow</a:t>
            </a:r>
          </a:p>
          <a:p>
            <a:pPr lvl="1"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Pull</a:t>
            </a:r>
          </a:p>
          <a:p>
            <a:pPr lvl="1">
              <a:spcBef>
                <a:spcPts val="49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Kaizen</a:t>
            </a:r>
          </a:p>
        </p:txBody>
      </p:sp>
      <p:sp>
        <p:nvSpPr>
          <p:cNvPr id="30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WHAT is the KANBAN METHOD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WHAT is the KANBAN METHOD?</a:t>
            </a:r>
          </a:p>
        </p:txBody>
      </p:sp>
      <p:sp>
        <p:nvSpPr>
          <p:cNvPr id="305" name="“… I describe Kanban (capital K) as the evolutionary change method that utilizes a kanban (small k) pull system, visualization, and other tools to catalyze the introduction of Lean ideas into technology development and IT operations.”"/>
          <p:cNvSpPr txBox="1"/>
          <p:nvPr/>
        </p:nvSpPr>
        <p:spPr>
          <a:xfrm>
            <a:off x="3815927" y="2268780"/>
            <a:ext cx="16752146" cy="446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“… I describe Kanban (capital K) as the evolutionary change method that utilizes a kanban (small k) pull system, visualization, and other tools to catalyze the introduction of Lean ideas into technology development and IT operations.”</a:t>
            </a:r>
          </a:p>
        </p:txBody>
      </p:sp>
      <p:sp>
        <p:nvSpPr>
          <p:cNvPr id="306" name="David J. Anderson (2010)."/>
          <p:cNvSpPr txBox="1"/>
          <p:nvPr/>
        </p:nvSpPr>
        <p:spPr>
          <a:xfrm>
            <a:off x="3819774" y="7050087"/>
            <a:ext cx="7851878" cy="104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David J. Anderson (2010).</a:t>
            </a:r>
          </a:p>
        </p:txBody>
      </p:sp>
      <p:pic>
        <p:nvPicPr>
          <p:cNvPr id="307" name="DavidAndersonKanban.jpg" descr="DavidAndersonKanban.jpg">
            <a:hlinkClick r:id="rId3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04333" y="7073042"/>
            <a:ext cx="3744152" cy="4622588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Kanban"/>
          <p:cNvSpPr txBox="1"/>
          <p:nvPr/>
        </p:nvSpPr>
        <p:spPr>
          <a:xfrm>
            <a:off x="3842743" y="8312346"/>
            <a:ext cx="2406879" cy="104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Kanban</a:t>
            </a:r>
          </a:p>
        </p:txBody>
      </p:sp>
      <p:sp>
        <p:nvSpPr>
          <p:cNvPr id="309" name="Successful Evolutionary Change"/>
          <p:cNvSpPr txBox="1"/>
          <p:nvPr/>
        </p:nvSpPr>
        <p:spPr>
          <a:xfrm>
            <a:off x="3794765" y="9239046"/>
            <a:ext cx="8907604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Successful Evolutionary Change</a:t>
            </a:r>
          </a:p>
        </p:txBody>
      </p:sp>
      <p:sp>
        <p:nvSpPr>
          <p:cNvPr id="310" name="for Your Technology Business"/>
          <p:cNvSpPr txBox="1"/>
          <p:nvPr/>
        </p:nvSpPr>
        <p:spPr>
          <a:xfrm>
            <a:off x="3864218" y="10078700"/>
            <a:ext cx="8186447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for Your Technology Business</a:t>
            </a:r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uiding Principles…"/>
          <p:cNvSpPr txBox="1">
            <a:spLocks noGrp="1"/>
          </p:cNvSpPr>
          <p:nvPr>
            <p:ph type="body" sz="quarter" idx="1"/>
          </p:nvPr>
        </p:nvSpPr>
        <p:spPr>
          <a:xfrm>
            <a:off x="3976687" y="4363255"/>
            <a:ext cx="8144402" cy="7923995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Guiding Principles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Core Practices</a:t>
            </a:r>
          </a:p>
        </p:txBody>
      </p:sp>
      <p:sp>
        <p:nvSpPr>
          <p:cNvPr id="316" name="THE KANBAN METHOD"/>
          <p:cNvSpPr txBox="1">
            <a:spLocks noGrp="1"/>
          </p:cNvSpPr>
          <p:nvPr>
            <p:ph type="title"/>
          </p:nvPr>
        </p:nvSpPr>
        <p:spPr>
          <a:xfrm>
            <a:off x="8165865" y="1481172"/>
            <a:ext cx="11874280" cy="13763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THE KANBAN METHOD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4266421" y="535781"/>
            <a:ext cx="3669754" cy="3267111"/>
            <a:chOff x="0" y="0"/>
            <a:chExt cx="3669752" cy="3267110"/>
          </a:xfrm>
        </p:grpSpPr>
        <p:sp>
          <p:nvSpPr>
            <p:cNvPr id="317" name="Oval"/>
            <p:cNvSpPr/>
            <p:nvPr/>
          </p:nvSpPr>
          <p:spPr>
            <a:xfrm>
              <a:off x="68689" y="0"/>
              <a:ext cx="3532375" cy="326711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129837"/>
                    <a:lumOff val="6998"/>
                  </a:schemeClr>
                </a:gs>
                <a:gs pos="100000">
                  <a:schemeClr val="accent5">
                    <a:hueOff val="-161200"/>
                    <a:lumOff val="-1194"/>
                    <a:alpha val="6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318" name="かんばん"/>
            <p:cNvSpPr txBox="1"/>
            <p:nvPr/>
          </p:nvSpPr>
          <p:spPr>
            <a:xfrm>
              <a:off x="804939" y="835204"/>
              <a:ext cx="2059875" cy="972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200" b="1" cap="all" spc="512">
                  <a:latin typeface="Verdana"/>
                  <a:ea typeface="Verdana"/>
                  <a:cs typeface="Verdana"/>
                  <a:sym typeface="Verdana"/>
                  <a:hlinkClick r:id="rId3"/>
                </a:defRPr>
              </a:lvl1pPr>
            </a:lstStyle>
            <a:p>
              <a:r>
                <a:rPr>
                  <a:hlinkClick r:id="rId3"/>
                </a:rPr>
                <a:t>かんばん</a:t>
              </a:r>
            </a:p>
          </p:txBody>
        </p:sp>
        <p:sp>
          <p:nvSpPr>
            <p:cNvPr id="319" name="KanBAn"/>
            <p:cNvSpPr txBox="1"/>
            <p:nvPr/>
          </p:nvSpPr>
          <p:spPr>
            <a:xfrm>
              <a:off x="0" y="1413989"/>
              <a:ext cx="3669753" cy="972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>
              <a:lvl1pPr>
                <a:defRPr sz="4600" cap="all" spc="735">
                  <a:solidFill>
                    <a:schemeClr val="accent2">
                      <a:satOff val="44164"/>
                      <a:lumOff val="14231"/>
                    </a:schemeClr>
                  </a:solidFill>
                </a:defRPr>
              </a:lvl1pPr>
            </a:lstStyle>
            <a:p>
              <a:r>
                <a:t>KanBAn</a:t>
              </a:r>
            </a:p>
          </p:txBody>
        </p:sp>
      </p:grpSp>
      <p:sp>
        <p:nvSpPr>
          <p:cNvPr id="3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Kanban Method princi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 Method principles</a:t>
            </a:r>
          </a:p>
        </p:txBody>
      </p:sp>
      <p:sp>
        <p:nvSpPr>
          <p:cNvPr id="326" name="Start with what you know…"/>
          <p:cNvSpPr txBox="1">
            <a:spLocks noGrp="1"/>
          </p:cNvSpPr>
          <p:nvPr>
            <p:ph type="body" idx="1"/>
          </p:nvPr>
        </p:nvSpPr>
        <p:spPr>
          <a:xfrm>
            <a:off x="3976687" y="2839640"/>
            <a:ext cx="16844632" cy="9447610"/>
          </a:xfrm>
          <a:prstGeom prst="rect">
            <a:avLst/>
          </a:prstGeom>
        </p:spPr>
        <p:txBody>
          <a:bodyPr anchor="t"/>
          <a:lstStyle/>
          <a:p>
            <a:pPr marL="650630" indent="-650630">
              <a:spcBef>
                <a:spcPts val="5300"/>
              </a:spcBef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Start with what you know</a:t>
            </a:r>
          </a:p>
          <a:p>
            <a:pPr marL="650630" indent="-650630">
              <a:spcBef>
                <a:spcPts val="5300"/>
              </a:spcBef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Agree to pursue evolutionary change</a:t>
            </a:r>
          </a:p>
          <a:p>
            <a:pPr marL="650630" indent="-650630">
              <a:spcBef>
                <a:spcPts val="5300"/>
              </a:spcBef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Initially, respect roles, responsibilities and job titles</a:t>
            </a:r>
          </a:p>
          <a:p>
            <a:pPr marL="650630" indent="-650630">
              <a:spcBef>
                <a:spcPts val="5300"/>
              </a:spcBef>
              <a:defRPr sz="5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Encourage acts of leadership at all levels</a:t>
            </a:r>
          </a:p>
        </p:txBody>
      </p:sp>
      <p:sp>
        <p:nvSpPr>
          <p:cNvPr id="32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28" name="Source: Mike Burrows (2014), Kanban from the Inside."/>
          <p:cNvSpPr txBox="1"/>
          <p:nvPr/>
        </p:nvSpPr>
        <p:spPr>
          <a:xfrm>
            <a:off x="11651698" y="13076435"/>
            <a:ext cx="9553719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1"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Mike Burrows (2014),</a:t>
            </a:r>
            <a:r>
              <a:rPr i="1"/>
              <a:t> Kanban from the Inside.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Kanban Method PRACT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 Method PRACTICES</a:t>
            </a:r>
          </a:p>
        </p:txBody>
      </p:sp>
      <p:sp>
        <p:nvSpPr>
          <p:cNvPr id="331" name="Visualize…"/>
          <p:cNvSpPr txBox="1">
            <a:spLocks noGrp="1"/>
          </p:cNvSpPr>
          <p:nvPr>
            <p:ph type="body" idx="1"/>
          </p:nvPr>
        </p:nvSpPr>
        <p:spPr>
          <a:xfrm>
            <a:off x="3976687" y="2651381"/>
            <a:ext cx="16430626" cy="9447611"/>
          </a:xfrm>
          <a:prstGeom prst="rect">
            <a:avLst/>
          </a:prstGeom>
        </p:spPr>
        <p:txBody>
          <a:bodyPr anchor="t"/>
          <a:lstStyle/>
          <a:p>
            <a:pPr marL="644702" indent="-644702" defTabSz="805100">
              <a:spcBef>
                <a:spcPts val="4100"/>
              </a:spcBef>
              <a:defRPr sz="5488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Visualize</a:t>
            </a:r>
          </a:p>
          <a:p>
            <a:pPr marL="644702" indent="-644702" defTabSz="805100">
              <a:spcBef>
                <a:spcPts val="4100"/>
              </a:spcBef>
              <a:defRPr sz="5488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Limit work-in-progress (WIP)</a:t>
            </a:r>
          </a:p>
          <a:p>
            <a:pPr marL="644702" indent="-644702" defTabSz="805100">
              <a:spcBef>
                <a:spcPts val="4100"/>
              </a:spcBef>
              <a:defRPr sz="5488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Manage flow</a:t>
            </a:r>
          </a:p>
          <a:p>
            <a:pPr marL="644702" indent="-644702" defTabSz="805100">
              <a:spcBef>
                <a:spcPts val="4100"/>
              </a:spcBef>
              <a:defRPr sz="5488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Make policies explicit</a:t>
            </a:r>
          </a:p>
          <a:p>
            <a:pPr marL="644702" indent="-644702" defTabSz="805100">
              <a:spcBef>
                <a:spcPts val="4100"/>
              </a:spcBef>
              <a:defRPr sz="5488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Implement feedback loops</a:t>
            </a:r>
          </a:p>
          <a:p>
            <a:pPr marL="644702" indent="-644702" defTabSz="805100">
              <a:spcBef>
                <a:spcPts val="4100"/>
              </a:spcBef>
              <a:defRPr sz="5488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Improve collaboratively, evolve experimentally (using models and the scientific method)</a:t>
            </a:r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333" name="Source: Mike Burrows (2014), Kanban from the Inside."/>
          <p:cNvSpPr txBox="1"/>
          <p:nvPr/>
        </p:nvSpPr>
        <p:spPr>
          <a:xfrm>
            <a:off x="11724694" y="13076435"/>
            <a:ext cx="9480723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1" algn="r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Mike Burrows (2014),</a:t>
            </a:r>
            <a:r>
              <a:rPr i="1"/>
              <a:t> Kanban from the Inside.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VISUALIZE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6458161" cy="200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VISUALIZE</a:t>
            </a:r>
          </a:p>
        </p:txBody>
      </p:sp>
      <p:sp>
        <p:nvSpPr>
          <p:cNvPr id="336" name="Kanban boards…"/>
          <p:cNvSpPr txBox="1">
            <a:spLocks noGrp="1"/>
          </p:cNvSpPr>
          <p:nvPr>
            <p:ph type="body" sz="quarter" idx="1"/>
          </p:nvPr>
        </p:nvSpPr>
        <p:spPr>
          <a:xfrm>
            <a:off x="3976687" y="2839640"/>
            <a:ext cx="8972466" cy="453820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boards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Visual work management</a:t>
            </a:r>
          </a:p>
        </p:txBody>
      </p:sp>
      <p:pic>
        <p:nvPicPr>
          <p:cNvPr id="337" name="LeanKit-Kanban.jpg" descr="LeanKit-Kanba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083" y="7445236"/>
            <a:ext cx="12358689" cy="5054204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339" name="mp_kanban_board2.jpg" descr="mp_kanban_board2.jpg">
            <a:hlinkClick r:id="rId3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00487" y="884508"/>
            <a:ext cx="7791438" cy="5970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LIMIT WORK IN PROGRESS (WI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LIMIT WORK IN PROGRESS (WIP)</a:t>
            </a:r>
          </a:p>
        </p:txBody>
      </p:sp>
      <p:sp>
        <p:nvSpPr>
          <p:cNvPr id="342" name="“Do you realize what impact multi-tasking has on lead time?”"/>
          <p:cNvSpPr txBox="1">
            <a:spLocks noGrp="1"/>
          </p:cNvSpPr>
          <p:nvPr>
            <p:ph type="body" sz="quarter" idx="1"/>
          </p:nvPr>
        </p:nvSpPr>
        <p:spPr>
          <a:xfrm>
            <a:off x="3531254" y="2543805"/>
            <a:ext cx="17321493" cy="200025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4800"/>
            </a:pPr>
            <a:r>
              <a:t>“Do you realize what impact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multi-tasking</a:t>
            </a:r>
            <a:r>
              <a:t> has on lead time?”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5911593" y="4944735"/>
            <a:ext cx="12560814" cy="7197329"/>
            <a:chOff x="0" y="0"/>
            <a:chExt cx="12560813" cy="7197328"/>
          </a:xfrm>
        </p:grpSpPr>
        <p:grpSp>
          <p:nvGrpSpPr>
            <p:cNvPr id="345" name="Group"/>
            <p:cNvGrpSpPr/>
            <p:nvPr/>
          </p:nvGrpSpPr>
          <p:grpSpPr>
            <a:xfrm>
              <a:off x="89296" y="0"/>
              <a:ext cx="3750470" cy="1785938"/>
              <a:chOff x="0" y="0"/>
              <a:chExt cx="3750468" cy="1785937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0"/>
                <a:ext cx="3750469" cy="1785938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rgbClr val="000000"/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44" name="A"/>
              <p:cNvSpPr txBox="1"/>
              <p:nvPr/>
            </p:nvSpPr>
            <p:spPr>
              <a:xfrm>
                <a:off x="1440894" y="330398"/>
                <a:ext cx="690087" cy="11251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>
                    <a:solidFill>
                      <a:srgbClr val="000000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348" name="Group"/>
            <p:cNvGrpSpPr/>
            <p:nvPr/>
          </p:nvGrpSpPr>
          <p:grpSpPr>
            <a:xfrm>
              <a:off x="4405172" y="0"/>
              <a:ext cx="3750469" cy="1785938"/>
              <a:chOff x="0" y="0"/>
              <a:chExt cx="3750468" cy="1785937"/>
            </a:xfrm>
          </p:grpSpPr>
          <p:sp>
            <p:nvSpPr>
              <p:cNvPr id="346" name="Rectangle"/>
              <p:cNvSpPr/>
              <p:nvPr/>
            </p:nvSpPr>
            <p:spPr>
              <a:xfrm>
                <a:off x="0" y="0"/>
                <a:ext cx="3750469" cy="1785938"/>
              </a:xfrm>
              <a:prstGeom prst="rect">
                <a:avLst/>
              </a:prstGeom>
              <a:solidFill>
                <a:schemeClr val="accent2">
                  <a:satOff val="44164"/>
                  <a:lumOff val="14231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rgbClr val="000000"/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47" name="B"/>
              <p:cNvSpPr txBox="1"/>
              <p:nvPr/>
            </p:nvSpPr>
            <p:spPr>
              <a:xfrm>
                <a:off x="1567017" y="338931"/>
                <a:ext cx="616434" cy="1108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351" name="Group"/>
            <p:cNvGrpSpPr/>
            <p:nvPr/>
          </p:nvGrpSpPr>
          <p:grpSpPr>
            <a:xfrm>
              <a:off x="8721048" y="0"/>
              <a:ext cx="3750470" cy="1785938"/>
              <a:chOff x="0" y="0"/>
              <a:chExt cx="3750468" cy="1785937"/>
            </a:xfrm>
          </p:grpSpPr>
          <p:sp>
            <p:nvSpPr>
              <p:cNvPr id="349" name="Rectangle"/>
              <p:cNvSpPr/>
              <p:nvPr/>
            </p:nvSpPr>
            <p:spPr>
              <a:xfrm>
                <a:off x="0" y="0"/>
                <a:ext cx="3750469" cy="1785938"/>
              </a:xfrm>
              <a:prstGeom prst="rect">
                <a:avLst/>
              </a:prstGeom>
              <a:solidFill>
                <a:schemeClr val="accent3">
                  <a:lumOff val="521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rgbClr val="000000"/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50" name="C"/>
              <p:cNvSpPr txBox="1"/>
              <p:nvPr/>
            </p:nvSpPr>
            <p:spPr>
              <a:xfrm>
                <a:off x="1553860" y="338931"/>
                <a:ext cx="642748" cy="1108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370" name="Group"/>
            <p:cNvGrpSpPr/>
            <p:nvPr/>
          </p:nvGrpSpPr>
          <p:grpSpPr>
            <a:xfrm>
              <a:off x="56939" y="3036093"/>
              <a:ext cx="12446936" cy="1785939"/>
              <a:chOff x="0" y="0"/>
              <a:chExt cx="12446934" cy="1785937"/>
            </a:xfrm>
          </p:grpSpPr>
          <p:grpSp>
            <p:nvGrpSpPr>
              <p:cNvPr id="354" name="Group"/>
              <p:cNvGrpSpPr/>
              <p:nvPr/>
            </p:nvGrpSpPr>
            <p:grpSpPr>
              <a:xfrm>
                <a:off x="0" y="0"/>
                <a:ext cx="1785938" cy="1785938"/>
                <a:chOff x="0" y="0"/>
                <a:chExt cx="1785937" cy="1785937"/>
              </a:xfrm>
            </p:grpSpPr>
            <p:sp>
              <p:nvSpPr>
                <p:cNvPr id="352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353" name="A"/>
                <p:cNvSpPr txBox="1"/>
                <p:nvPr/>
              </p:nvSpPr>
              <p:spPr>
                <a:xfrm>
                  <a:off x="558438" y="338931"/>
                  <a:ext cx="669062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357" name="Group"/>
              <p:cNvGrpSpPr/>
              <p:nvPr/>
            </p:nvGrpSpPr>
            <p:grpSpPr>
              <a:xfrm>
                <a:off x="2132199" y="0"/>
                <a:ext cx="1785939" cy="1785938"/>
                <a:chOff x="0" y="0"/>
                <a:chExt cx="1785937" cy="1785937"/>
              </a:xfrm>
            </p:grpSpPr>
            <p:sp>
              <p:nvSpPr>
                <p:cNvPr id="355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2">
                    <a:satOff val="44164"/>
                    <a:lumOff val="142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356" name="B"/>
                <p:cNvSpPr txBox="1"/>
                <p:nvPr/>
              </p:nvSpPr>
              <p:spPr>
                <a:xfrm>
                  <a:off x="584752" y="338931"/>
                  <a:ext cx="616434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360" name="Group"/>
              <p:cNvGrpSpPr/>
              <p:nvPr/>
            </p:nvGrpSpPr>
            <p:grpSpPr>
              <a:xfrm>
                <a:off x="4264399" y="0"/>
                <a:ext cx="1785938" cy="1785938"/>
                <a:chOff x="0" y="0"/>
                <a:chExt cx="1785937" cy="1785937"/>
              </a:xfrm>
            </p:grpSpPr>
            <p:sp>
              <p:nvSpPr>
                <p:cNvPr id="358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3">
                    <a:lumOff val="521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359" name="C"/>
                <p:cNvSpPr txBox="1"/>
                <p:nvPr/>
              </p:nvSpPr>
              <p:spPr>
                <a:xfrm>
                  <a:off x="571595" y="338931"/>
                  <a:ext cx="642748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grpSp>
            <p:nvGrpSpPr>
              <p:cNvPr id="363" name="Group"/>
              <p:cNvGrpSpPr/>
              <p:nvPr/>
            </p:nvGrpSpPr>
            <p:grpSpPr>
              <a:xfrm>
                <a:off x="6396598" y="0"/>
                <a:ext cx="1785938" cy="1785938"/>
                <a:chOff x="0" y="0"/>
                <a:chExt cx="1785937" cy="1785937"/>
              </a:xfrm>
            </p:grpSpPr>
            <p:sp>
              <p:nvSpPr>
                <p:cNvPr id="361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362" name="A"/>
                <p:cNvSpPr txBox="1"/>
                <p:nvPr/>
              </p:nvSpPr>
              <p:spPr>
                <a:xfrm>
                  <a:off x="558438" y="338931"/>
                  <a:ext cx="669062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366" name="Group"/>
              <p:cNvGrpSpPr/>
              <p:nvPr/>
            </p:nvGrpSpPr>
            <p:grpSpPr>
              <a:xfrm>
                <a:off x="8528798" y="0"/>
                <a:ext cx="1785938" cy="1785938"/>
                <a:chOff x="0" y="0"/>
                <a:chExt cx="1785937" cy="1785937"/>
              </a:xfrm>
            </p:grpSpPr>
            <p:sp>
              <p:nvSpPr>
                <p:cNvPr id="364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2">
                    <a:satOff val="44164"/>
                    <a:lumOff val="1423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365" name="B"/>
                <p:cNvSpPr txBox="1"/>
                <p:nvPr/>
              </p:nvSpPr>
              <p:spPr>
                <a:xfrm>
                  <a:off x="584752" y="338931"/>
                  <a:ext cx="616434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369" name="Group"/>
              <p:cNvGrpSpPr/>
              <p:nvPr/>
            </p:nvGrpSpPr>
            <p:grpSpPr>
              <a:xfrm>
                <a:off x="10660997" y="0"/>
                <a:ext cx="1785938" cy="1785938"/>
                <a:chOff x="0" y="0"/>
                <a:chExt cx="1785937" cy="1785937"/>
              </a:xfrm>
            </p:grpSpPr>
            <p:sp>
              <p:nvSpPr>
                <p:cNvPr id="367" name="Square"/>
                <p:cNvSpPr/>
                <p:nvPr/>
              </p:nvSpPr>
              <p:spPr>
                <a:xfrm>
                  <a:off x="0" y="0"/>
                  <a:ext cx="1785938" cy="1785938"/>
                </a:xfrm>
                <a:prstGeom prst="rect">
                  <a:avLst/>
                </a:prstGeom>
                <a:solidFill>
                  <a:schemeClr val="accent3">
                    <a:lumOff val="521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 cap="all" spc="512">
                      <a:solidFill>
                        <a:srgbClr val="000000"/>
                      </a:solidFill>
                      <a:latin typeface="Avenir Medium"/>
                      <a:ea typeface="Avenir Medium"/>
                      <a:cs typeface="Avenir Medium"/>
                      <a:sym typeface="Avenir Medium"/>
                    </a:defRPr>
                  </a:pPr>
                  <a:endParaRPr/>
                </a:p>
              </p:txBody>
            </p:sp>
            <p:sp>
              <p:nvSpPr>
                <p:cNvPr id="368" name="C"/>
                <p:cNvSpPr txBox="1"/>
                <p:nvPr/>
              </p:nvSpPr>
              <p:spPr>
                <a:xfrm>
                  <a:off x="571595" y="338931"/>
                  <a:ext cx="642748" cy="11080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71437" tIns="71437" rIns="71437" bIns="71437" numCol="1" anchor="ctr">
                  <a:spAutoFit/>
                </a:bodyPr>
                <a:lstStyle>
                  <a:lvl1pPr>
                    <a:defRPr>
                      <a:solidFill>
                        <a:srgbClr val="000000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grpSp>
          <p:nvGrpSpPr>
            <p:cNvPr id="373" name="Group"/>
            <p:cNvGrpSpPr/>
            <p:nvPr/>
          </p:nvGrpSpPr>
          <p:grpSpPr>
            <a:xfrm>
              <a:off x="4315875" y="2437804"/>
              <a:ext cx="3929063" cy="1270001"/>
              <a:chOff x="0" y="554037"/>
              <a:chExt cx="3929062" cy="1270000"/>
            </a:xfrm>
          </p:grpSpPr>
          <p:sp>
            <p:nvSpPr>
              <p:cNvPr id="371" name="Line"/>
              <p:cNvSpPr/>
              <p:nvPr/>
            </p:nvSpPr>
            <p:spPr>
              <a:xfrm>
                <a:off x="0" y="554037"/>
                <a:ext cx="3929063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72" name="10"/>
              <p:cNvSpPr/>
              <p:nvPr/>
            </p:nvSpPr>
            <p:spPr>
              <a:xfrm>
                <a:off x="1964531" y="554037"/>
                <a:ext cx="1270001" cy="1270001"/>
              </a:xfrm>
              <a:prstGeom prst="lin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t>10</a:t>
                </a:r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0" y="4848990"/>
              <a:ext cx="8339698" cy="1125142"/>
              <a:chOff x="0" y="0"/>
              <a:chExt cx="8339697" cy="1125140"/>
            </a:xfrm>
          </p:grpSpPr>
          <p:sp>
            <p:nvSpPr>
              <p:cNvPr id="374" name="Line"/>
              <p:cNvSpPr/>
              <p:nvPr/>
            </p:nvSpPr>
            <p:spPr>
              <a:xfrm>
                <a:off x="0" y="562570"/>
                <a:ext cx="8339698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75" name="20"/>
              <p:cNvSpPr txBox="1"/>
              <p:nvPr/>
            </p:nvSpPr>
            <p:spPr>
              <a:xfrm>
                <a:off x="3718006" y="0"/>
                <a:ext cx="903686" cy="11251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20</a:t>
                </a:r>
              </a:p>
            </p:txBody>
          </p:sp>
        </p:grpSp>
        <p:grpSp>
          <p:nvGrpSpPr>
            <p:cNvPr id="379" name="Group"/>
            <p:cNvGrpSpPr/>
            <p:nvPr/>
          </p:nvGrpSpPr>
          <p:grpSpPr>
            <a:xfrm>
              <a:off x="8631751" y="2437804"/>
              <a:ext cx="3929063" cy="1270001"/>
              <a:chOff x="0" y="554037"/>
              <a:chExt cx="3929062" cy="1270000"/>
            </a:xfrm>
          </p:grpSpPr>
          <p:sp>
            <p:nvSpPr>
              <p:cNvPr id="377" name="Line"/>
              <p:cNvSpPr/>
              <p:nvPr/>
            </p:nvSpPr>
            <p:spPr>
              <a:xfrm>
                <a:off x="0" y="554037"/>
                <a:ext cx="3929063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78" name="10"/>
              <p:cNvSpPr/>
              <p:nvPr/>
            </p:nvSpPr>
            <p:spPr>
              <a:xfrm>
                <a:off x="1964531" y="554037"/>
                <a:ext cx="1270001" cy="1270001"/>
              </a:xfrm>
              <a:prstGeom prst="lin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t>10</a:t>
                </a:r>
              </a:p>
            </p:txBody>
          </p:sp>
        </p:grpSp>
        <p:grpSp>
          <p:nvGrpSpPr>
            <p:cNvPr id="382" name="Group"/>
            <p:cNvGrpSpPr/>
            <p:nvPr/>
          </p:nvGrpSpPr>
          <p:grpSpPr>
            <a:xfrm>
              <a:off x="-1" y="2437804"/>
              <a:ext cx="3929064" cy="1270001"/>
              <a:chOff x="0" y="554037"/>
              <a:chExt cx="3929062" cy="1270000"/>
            </a:xfrm>
          </p:grpSpPr>
          <p:sp>
            <p:nvSpPr>
              <p:cNvPr id="380" name="Line"/>
              <p:cNvSpPr/>
              <p:nvPr/>
            </p:nvSpPr>
            <p:spPr>
              <a:xfrm>
                <a:off x="0" y="554037"/>
                <a:ext cx="3929063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81" name="10"/>
              <p:cNvSpPr/>
              <p:nvPr/>
            </p:nvSpPr>
            <p:spPr>
              <a:xfrm>
                <a:off x="1964531" y="554037"/>
                <a:ext cx="1270001" cy="1270001"/>
              </a:xfrm>
              <a:prstGeom prst="lin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r>
                  <a:t>10</a:t>
                </a:r>
              </a:p>
            </p:txBody>
          </p:sp>
        </p:grpSp>
        <p:grpSp>
          <p:nvGrpSpPr>
            <p:cNvPr id="385" name="Group"/>
            <p:cNvGrpSpPr/>
            <p:nvPr/>
          </p:nvGrpSpPr>
          <p:grpSpPr>
            <a:xfrm>
              <a:off x="2110557" y="5404103"/>
              <a:ext cx="8339699" cy="1125141"/>
              <a:chOff x="0" y="0"/>
              <a:chExt cx="8339697" cy="1125140"/>
            </a:xfrm>
          </p:grpSpPr>
          <p:sp>
            <p:nvSpPr>
              <p:cNvPr id="383" name="Line"/>
              <p:cNvSpPr/>
              <p:nvPr/>
            </p:nvSpPr>
            <p:spPr>
              <a:xfrm>
                <a:off x="0" y="562570"/>
                <a:ext cx="8339698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84" name="20"/>
              <p:cNvSpPr txBox="1"/>
              <p:nvPr/>
            </p:nvSpPr>
            <p:spPr>
              <a:xfrm>
                <a:off x="3718006" y="0"/>
                <a:ext cx="903686" cy="11251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20</a:t>
                </a:r>
              </a:p>
            </p:txBody>
          </p:sp>
        </p:grpSp>
        <p:grpSp>
          <p:nvGrpSpPr>
            <p:cNvPr id="388" name="Group"/>
            <p:cNvGrpSpPr/>
            <p:nvPr/>
          </p:nvGrpSpPr>
          <p:grpSpPr>
            <a:xfrm>
              <a:off x="4212711" y="6072187"/>
              <a:ext cx="8339698" cy="1125142"/>
              <a:chOff x="0" y="0"/>
              <a:chExt cx="8339697" cy="1125140"/>
            </a:xfrm>
          </p:grpSpPr>
          <p:sp>
            <p:nvSpPr>
              <p:cNvPr id="386" name="Line"/>
              <p:cNvSpPr/>
              <p:nvPr/>
            </p:nvSpPr>
            <p:spPr>
              <a:xfrm>
                <a:off x="0" y="562570"/>
                <a:ext cx="8339698" cy="1"/>
              </a:xfrm>
              <a:prstGeom prst="line">
                <a:avLst/>
              </a:prstGeom>
              <a:noFill/>
              <a:ln w="101600" cap="rnd">
                <a:solidFill>
                  <a:srgbClr val="DEDDD5"/>
                </a:solidFill>
                <a:custDash>
                  <a:ds d="100000" sp="200000"/>
                </a:custDash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 cap="all" spc="512">
                    <a:solidFill>
                      <a:schemeClr val="accent2">
                        <a:satOff val="44164"/>
                        <a:lumOff val="14231"/>
                      </a:schemeClr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pPr>
                <a:endParaRPr/>
              </a:p>
            </p:txBody>
          </p:sp>
          <p:sp>
            <p:nvSpPr>
              <p:cNvPr id="387" name="20"/>
              <p:cNvSpPr txBox="1"/>
              <p:nvPr/>
            </p:nvSpPr>
            <p:spPr>
              <a:xfrm>
                <a:off x="3718006" y="0"/>
                <a:ext cx="903686" cy="11251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r>
                  <a:t>20</a:t>
                </a:r>
              </a:p>
            </p:txBody>
          </p:sp>
        </p:grpSp>
      </p:grpSp>
      <p:sp>
        <p:nvSpPr>
          <p:cNvPr id="390" name="Source: Eliyahu M. Goldratt (1997), Critical Chain">
            <a:hlinkClick r:id="rId4"/>
          </p:cNvPr>
          <p:cNvSpPr txBox="1"/>
          <p:nvPr/>
        </p:nvSpPr>
        <p:spPr>
          <a:xfrm>
            <a:off x="11938774" y="13044685"/>
            <a:ext cx="904157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Eliyahu M. Goldratt (1997), </a:t>
            </a:r>
            <a:r>
              <a:rPr i="1"/>
              <a:t>Critical Chain</a:t>
            </a:r>
          </a:p>
        </p:txBody>
      </p:sp>
      <p:sp>
        <p:nvSpPr>
          <p:cNvPr id="3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MANAGE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MANAGE FLOW</a:t>
            </a:r>
          </a:p>
        </p:txBody>
      </p:sp>
      <p:sp>
        <p:nvSpPr>
          <p:cNvPr id="396" name="Cumulative Flow Diagrams (CFD)"/>
          <p:cNvSpPr txBox="1">
            <a:spLocks noGrp="1"/>
          </p:cNvSpPr>
          <p:nvPr>
            <p:ph type="body" sz="quarter" idx="1"/>
          </p:nvPr>
        </p:nvSpPr>
        <p:spPr>
          <a:xfrm>
            <a:off x="3976687" y="2678906"/>
            <a:ext cx="15480822" cy="1578246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Cumulative Flow Diagrams (CFD)</a:t>
            </a:r>
          </a:p>
        </p:txBody>
      </p:sp>
      <p:graphicFrame>
        <p:nvGraphicFramePr>
          <p:cNvPr id="397" name="2D Stacked Area Chart"/>
          <p:cNvGraphicFramePr/>
          <p:nvPr/>
        </p:nvGraphicFramePr>
        <p:xfrm>
          <a:off x="3562322" y="3984107"/>
          <a:ext cx="17943326" cy="8029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DUCTION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88298"/>
          </a:xfrm>
          <a:prstGeom prst="rect">
            <a:avLst/>
          </a:prstGeom>
        </p:spPr>
        <p:txBody>
          <a:bodyPr/>
          <a:lstStyle>
            <a:lvl1pPr algn="ctr">
              <a:defRPr sz="5600" spc="896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INTRODUCTION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5" name="Economic forces are driving companies to develop software faster to gain competitive advantage.…"/>
          <p:cNvSpPr txBox="1">
            <a:spLocks noGrp="1"/>
          </p:cNvSpPr>
          <p:nvPr>
            <p:ph type="body" idx="1"/>
          </p:nvPr>
        </p:nvSpPr>
        <p:spPr>
          <a:xfrm>
            <a:off x="2681194" y="2321718"/>
            <a:ext cx="19021612" cy="10076007"/>
          </a:xfrm>
          <a:prstGeom prst="rect">
            <a:avLst/>
          </a:prstGeom>
        </p:spPr>
        <p:txBody>
          <a:bodyPr anchor="t"/>
          <a:lstStyle/>
          <a:p>
            <a:pPr marL="657859" indent="-657859">
              <a:spcBef>
                <a:spcPts val="52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Economic forces are driving companies to develop software faster to gain competitive advantage. </a:t>
            </a:r>
          </a:p>
          <a:p>
            <a:pPr marL="657859" indent="-657859">
              <a:spcBef>
                <a:spcPts val="49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The software development community has found that agile software development can address the competitive need for speed.</a:t>
            </a:r>
          </a:p>
          <a:p>
            <a:pPr marL="657859" indent="-657859">
              <a:spcBef>
                <a:spcPts val="4900"/>
              </a:spcBef>
              <a:defRPr sz="56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The Lean Kanban Method adds an agility framework for software development that is simple, efficient with the capacity to improve quality.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Make Policies EXPLIC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Make Policies EXPLICIT</a:t>
            </a:r>
          </a:p>
        </p:txBody>
      </p:sp>
      <p:sp>
        <p:nvSpPr>
          <p:cNvPr id="401" name="Explicit policies are on the board.…"/>
          <p:cNvSpPr txBox="1">
            <a:spLocks noGrp="1"/>
          </p:cNvSpPr>
          <p:nvPr>
            <p:ph type="body" sz="quarter" idx="1"/>
          </p:nvPr>
        </p:nvSpPr>
        <p:spPr>
          <a:xfrm>
            <a:off x="3976687" y="2839640"/>
            <a:ext cx="16430626" cy="26431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3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Explicit policies are on the board. </a:t>
            </a:r>
          </a:p>
          <a:p>
            <a:pPr>
              <a:spcBef>
                <a:spcPts val="53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Board rules</a:t>
            </a:r>
          </a:p>
        </p:txBody>
      </p:sp>
      <p:pic>
        <p:nvPicPr>
          <p:cNvPr id="402" name="LeanKit-Kanban.jpg" descr="LeanKit-Kanba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7208" y="5921749"/>
            <a:ext cx="14989585" cy="6130133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IMPLEMENT FEEDBACK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IMPLEMENT FEEDBACK LOOPS</a:t>
            </a:r>
          </a:p>
        </p:txBody>
      </p:sp>
      <p:sp>
        <p:nvSpPr>
          <p:cNvPr id="406" name="Daily standup meet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Daily standup meetings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Weekly replenishment meetings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Monthly operations review meetings</a:t>
            </a:r>
          </a:p>
        </p:txBody>
      </p:sp>
      <p:sp>
        <p:nvSpPr>
          <p:cNvPr id="40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IMPROVE, EVOL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IMPROVE, EVOLVE</a:t>
            </a:r>
          </a:p>
        </p:txBody>
      </p:sp>
      <p:sp>
        <p:nvSpPr>
          <p:cNvPr id="412" name="Improve collaboratively, evolve experimentally (using models and the scientific method)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Improve collaboratively, evolve experimentally (using models and the scientific method).</a:t>
            </a:r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CRUM, KANBAN OR SCRUMBA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13315">
              <a:defRPr sz="6138" spc="982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SCRUM, KANBAN OR SCRUMBAN?</a:t>
            </a:r>
          </a:p>
        </p:txBody>
      </p:sp>
      <p:sp>
        <p:nvSpPr>
          <p:cNvPr id="418" name="Do you have separate teams for new development and maintenanc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Do you have separate teams for new development and maintenance?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Do you have a enough people for a cross-functional Scrum team?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Can your team focus for 2-4 weeks with minimal interruption?</a:t>
            </a:r>
          </a:p>
          <a:p>
            <a:pPr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Is the company culture against Agile?</a:t>
            </a:r>
          </a:p>
        </p:txBody>
      </p:sp>
      <p:sp>
        <p:nvSpPr>
          <p:cNvPr id="41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op TEN SIGNS YOUR KANBAN IS not Working"/>
          <p:cNvSpPr txBox="1">
            <a:spLocks noGrp="1"/>
          </p:cNvSpPr>
          <p:nvPr>
            <p:ph type="title"/>
          </p:nvPr>
        </p:nvSpPr>
        <p:spPr>
          <a:xfrm>
            <a:off x="7587571" y="857250"/>
            <a:ext cx="12819742" cy="2000250"/>
          </a:xfrm>
          <a:prstGeom prst="rect">
            <a:avLst/>
          </a:prstGeom>
        </p:spPr>
        <p:txBody>
          <a:bodyPr/>
          <a:lstStyle>
            <a:lvl1pPr defTabSz="706516">
              <a:defRPr sz="5332" spc="853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Top TEN SIGNS YOUR KANBAN IS not Working</a:t>
            </a:r>
          </a:p>
        </p:txBody>
      </p:sp>
      <p:sp>
        <p:nvSpPr>
          <p:cNvPr id="42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grpSp>
        <p:nvGrpSpPr>
          <p:cNvPr id="426" name="Group"/>
          <p:cNvGrpSpPr/>
          <p:nvPr/>
        </p:nvGrpSpPr>
        <p:grpSpPr>
          <a:xfrm>
            <a:off x="3970498" y="560885"/>
            <a:ext cx="3261642" cy="2477734"/>
            <a:chOff x="0" y="0"/>
            <a:chExt cx="3261640" cy="2477733"/>
          </a:xfrm>
        </p:grpSpPr>
        <p:sp>
          <p:nvSpPr>
            <p:cNvPr id="423" name="Oval"/>
            <p:cNvSpPr/>
            <p:nvPr/>
          </p:nvSpPr>
          <p:spPr>
            <a:xfrm>
              <a:off x="273507" y="0"/>
              <a:ext cx="2678907" cy="247773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129837"/>
                    <a:lumOff val="6998"/>
                  </a:schemeClr>
                </a:gs>
                <a:gs pos="100000">
                  <a:schemeClr val="accent5">
                    <a:hueOff val="-161200"/>
                    <a:lumOff val="-1194"/>
                    <a:alpha val="6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424" name="かんばん"/>
            <p:cNvSpPr txBox="1"/>
            <p:nvPr/>
          </p:nvSpPr>
          <p:spPr>
            <a:xfrm>
              <a:off x="697563" y="356411"/>
              <a:ext cx="1830796" cy="864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200" b="1" cap="all" spc="512">
                  <a:latin typeface="Verdana"/>
                  <a:ea typeface="Verdana"/>
                  <a:cs typeface="Verdana"/>
                  <a:sym typeface="Verdana"/>
                  <a:hlinkClick r:id="rId2"/>
                </a:defRPr>
              </a:lvl1pPr>
            </a:lstStyle>
            <a:p>
              <a:r>
                <a:rPr>
                  <a:hlinkClick r:id="rId2"/>
                </a:rPr>
                <a:t>かんばん</a:t>
              </a:r>
            </a:p>
          </p:txBody>
        </p:sp>
        <p:sp>
          <p:nvSpPr>
            <p:cNvPr id="425" name="KanBAn"/>
            <p:cNvSpPr txBox="1"/>
            <p:nvPr/>
          </p:nvSpPr>
          <p:spPr>
            <a:xfrm>
              <a:off x="0" y="860147"/>
              <a:ext cx="3261641" cy="864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>
              <a:lvl1pPr defTabSz="755808">
                <a:defRPr sz="4232" cap="all" spc="677">
                  <a:solidFill>
                    <a:schemeClr val="accent2">
                      <a:satOff val="44164"/>
                      <a:lumOff val="14231"/>
                    </a:schemeClr>
                  </a:solidFill>
                </a:defRPr>
              </a:lvl1pPr>
            </a:lstStyle>
            <a:p>
              <a:r>
                <a:t>KanBAn</a:t>
              </a:r>
            </a:p>
          </p:txBody>
        </p:sp>
      </p:grpSp>
      <p:sp>
        <p:nvSpPr>
          <p:cNvPr id="427" name="10. We can’t start till we get everything right."/>
          <p:cNvSpPr txBox="1"/>
          <p:nvPr/>
        </p:nvSpPr>
        <p:spPr>
          <a:xfrm>
            <a:off x="4124899" y="11745884"/>
            <a:ext cx="14287501" cy="10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10. We can’t start till we get everything right.</a:t>
            </a:r>
          </a:p>
        </p:txBody>
      </p:sp>
      <p:sp>
        <p:nvSpPr>
          <p:cNvPr id="428" name="9. Missing work on the board."/>
          <p:cNvSpPr txBox="1"/>
          <p:nvPr/>
        </p:nvSpPr>
        <p:spPr>
          <a:xfrm>
            <a:off x="4482086" y="10832207"/>
            <a:ext cx="14287501" cy="10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9. Missing work on the board.</a:t>
            </a:r>
          </a:p>
        </p:txBody>
      </p:sp>
      <p:sp>
        <p:nvSpPr>
          <p:cNvPr id="429" name="8. Not showing actual work on the board."/>
          <p:cNvSpPr txBox="1"/>
          <p:nvPr/>
        </p:nvSpPr>
        <p:spPr>
          <a:xfrm>
            <a:off x="4482086" y="9918531"/>
            <a:ext cx="14287501" cy="10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8. Not showing actual work on the board.</a:t>
            </a:r>
          </a:p>
        </p:txBody>
      </p:sp>
      <p:sp>
        <p:nvSpPr>
          <p:cNvPr id="430" name="7. Not updating the board."/>
          <p:cNvSpPr txBox="1"/>
          <p:nvPr/>
        </p:nvSpPr>
        <p:spPr>
          <a:xfrm>
            <a:off x="4482086" y="9004854"/>
            <a:ext cx="14287501" cy="107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7. Not updating the board.</a:t>
            </a:r>
          </a:p>
        </p:txBody>
      </p:sp>
      <p:sp>
        <p:nvSpPr>
          <p:cNvPr id="431" name="6. Tasks are not flowing."/>
          <p:cNvSpPr txBox="1"/>
          <p:nvPr/>
        </p:nvSpPr>
        <p:spPr>
          <a:xfrm>
            <a:off x="4482086" y="8091178"/>
            <a:ext cx="14287501" cy="10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6. Tasks are not flowing.</a:t>
            </a:r>
          </a:p>
        </p:txBody>
      </p:sp>
      <p:sp>
        <p:nvSpPr>
          <p:cNvPr id="432" name="5. No visual workflow."/>
          <p:cNvSpPr txBox="1"/>
          <p:nvPr/>
        </p:nvSpPr>
        <p:spPr>
          <a:xfrm>
            <a:off x="4482086" y="7177502"/>
            <a:ext cx="14287501" cy="107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5. No visual workflow.</a:t>
            </a:r>
          </a:p>
        </p:txBody>
      </p:sp>
      <p:sp>
        <p:nvSpPr>
          <p:cNvPr id="433" name="4. Not knowing what to do (explicit rules)."/>
          <p:cNvSpPr txBox="1"/>
          <p:nvPr/>
        </p:nvSpPr>
        <p:spPr>
          <a:xfrm>
            <a:off x="4482086" y="6263825"/>
            <a:ext cx="14287501" cy="107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4. Not knowing what to do (explicit rules).</a:t>
            </a:r>
          </a:p>
        </p:txBody>
      </p:sp>
      <p:sp>
        <p:nvSpPr>
          <p:cNvPr id="434" name="3. Lacking Agile Engineering practices."/>
          <p:cNvSpPr txBox="1"/>
          <p:nvPr/>
        </p:nvSpPr>
        <p:spPr>
          <a:xfrm>
            <a:off x="4482086" y="5350149"/>
            <a:ext cx="14287501" cy="107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3. Lacking Agile Engineering practices.</a:t>
            </a:r>
          </a:p>
        </p:txBody>
      </p:sp>
      <p:sp>
        <p:nvSpPr>
          <p:cNvPr id="435" name="2. Violating WIP limits."/>
          <p:cNvSpPr txBox="1"/>
          <p:nvPr/>
        </p:nvSpPr>
        <p:spPr>
          <a:xfrm>
            <a:off x="4482086" y="4436473"/>
            <a:ext cx="14287501" cy="107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spcBef>
                <a:spcPts val="1400"/>
              </a:spcBef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2. Violating WIP limits.</a:t>
            </a:r>
          </a:p>
        </p:txBody>
      </p:sp>
      <p:sp>
        <p:nvSpPr>
          <p:cNvPr id="436" name="1. Where is Kaizen?"/>
          <p:cNvSpPr txBox="1"/>
          <p:nvPr/>
        </p:nvSpPr>
        <p:spPr>
          <a:xfrm>
            <a:off x="4423346" y="3457213"/>
            <a:ext cx="16073438" cy="129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1. Where is Kaizen?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1" build="p" animBg="1" advAuto="0"/>
      <p:bldP spid="428" grpId="2" build="p" animBg="1" advAuto="0"/>
      <p:bldP spid="429" grpId="3" build="p" animBg="1" advAuto="0"/>
      <p:bldP spid="430" grpId="4" build="p" animBg="1" advAuto="0"/>
      <p:bldP spid="431" grpId="5" build="p" animBg="1" advAuto="0"/>
      <p:bldP spid="432" grpId="6" build="p" animBg="1" advAuto="0"/>
      <p:bldP spid="433" grpId="7" build="p" animBg="1" advAuto="0"/>
      <p:bldP spid="434" grpId="8" build="p" animBg="1" advAuto="0"/>
      <p:bldP spid="435" grpId="9" build="p" animBg="1" advAuto="0"/>
      <p:bldP spid="436" grpId="10" build="p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onclusion"/>
          <p:cNvSpPr txBox="1">
            <a:spLocks noGrp="1"/>
          </p:cNvSpPr>
          <p:nvPr>
            <p:ph type="title"/>
          </p:nvPr>
        </p:nvSpPr>
        <p:spPr>
          <a:xfrm>
            <a:off x="7587571" y="1035843"/>
            <a:ext cx="12819742" cy="12746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Conclusion</a:t>
            </a:r>
          </a:p>
        </p:txBody>
      </p:sp>
      <p:sp>
        <p:nvSpPr>
          <p:cNvPr id="439" name="Kanban provides an agile framework that works along with other software development methods or by itself.…"/>
          <p:cNvSpPr txBox="1">
            <a:spLocks noGrp="1"/>
          </p:cNvSpPr>
          <p:nvPr>
            <p:ph type="body" idx="1"/>
          </p:nvPr>
        </p:nvSpPr>
        <p:spPr>
          <a:xfrm>
            <a:off x="3976687" y="3272777"/>
            <a:ext cx="16430626" cy="944761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35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provides an agile framework that works along with other software development methods or by itself.</a:t>
            </a:r>
          </a:p>
          <a:p>
            <a:pPr>
              <a:spcBef>
                <a:spcPts val="35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Kanban’s ease of implementation allows for its deployment in a wide variety of environments.</a:t>
            </a:r>
          </a:p>
          <a:p>
            <a:pPr>
              <a:spcBef>
                <a:spcPts val="3500"/>
              </a:spcBef>
              <a:defRPr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Kanban is a method that can be incorporated into all aspects of IT include portfolio management, software development and operations.</a:t>
            </a:r>
          </a:p>
        </p:txBody>
      </p:sp>
      <p:sp>
        <p:nvSpPr>
          <p:cNvPr id="44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444" name="Group"/>
          <p:cNvGrpSpPr/>
          <p:nvPr/>
        </p:nvGrpSpPr>
        <p:grpSpPr>
          <a:xfrm>
            <a:off x="3970498" y="560885"/>
            <a:ext cx="3261642" cy="2477734"/>
            <a:chOff x="0" y="0"/>
            <a:chExt cx="3261640" cy="2477733"/>
          </a:xfrm>
        </p:grpSpPr>
        <p:sp>
          <p:nvSpPr>
            <p:cNvPr id="441" name="Oval"/>
            <p:cNvSpPr/>
            <p:nvPr/>
          </p:nvSpPr>
          <p:spPr>
            <a:xfrm>
              <a:off x="273507" y="0"/>
              <a:ext cx="2678907" cy="247773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129837"/>
                    <a:lumOff val="6998"/>
                  </a:schemeClr>
                </a:gs>
                <a:gs pos="100000">
                  <a:schemeClr val="accent5">
                    <a:hueOff val="-161200"/>
                    <a:lumOff val="-1194"/>
                    <a:alpha val="6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442" name="かんばん"/>
            <p:cNvSpPr txBox="1"/>
            <p:nvPr/>
          </p:nvSpPr>
          <p:spPr>
            <a:xfrm>
              <a:off x="697563" y="356411"/>
              <a:ext cx="1830796" cy="864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200" b="1" cap="all" spc="512">
                  <a:latin typeface="Verdana"/>
                  <a:ea typeface="Verdana"/>
                  <a:cs typeface="Verdana"/>
                  <a:sym typeface="Verdana"/>
                  <a:hlinkClick r:id="rId2"/>
                </a:defRPr>
              </a:lvl1pPr>
            </a:lstStyle>
            <a:p>
              <a:r>
                <a:rPr>
                  <a:hlinkClick r:id="rId2"/>
                </a:rPr>
                <a:t>かんばん</a:t>
              </a:r>
            </a:p>
          </p:txBody>
        </p:sp>
        <p:sp>
          <p:nvSpPr>
            <p:cNvPr id="443" name="KanBAn"/>
            <p:cNvSpPr txBox="1"/>
            <p:nvPr/>
          </p:nvSpPr>
          <p:spPr>
            <a:xfrm>
              <a:off x="0" y="860147"/>
              <a:ext cx="3261641" cy="864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>
              <a:lvl1pPr defTabSz="755808">
                <a:defRPr sz="4232" cap="all" spc="677">
                  <a:solidFill>
                    <a:schemeClr val="accent2">
                      <a:satOff val="44164"/>
                      <a:lumOff val="14231"/>
                    </a:schemeClr>
                  </a:solidFill>
                </a:defRPr>
              </a:lvl1pPr>
            </a:lstStyle>
            <a:p>
              <a:r>
                <a:t>KanBAn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1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ctangle"/>
          <p:cNvSpPr/>
          <p:nvPr/>
        </p:nvSpPr>
        <p:spPr>
          <a:xfrm>
            <a:off x="3842716" y="2094741"/>
            <a:ext cx="16676884" cy="97092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447" name="Kanban Training/MEnTO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 Training/MEnTORING</a:t>
            </a:r>
          </a:p>
        </p:txBody>
      </p:sp>
      <p:sp>
        <p:nvSpPr>
          <p:cNvPr id="44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449" name="Rodrigo.jpg" descr="Rodri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728" y="6512067"/>
            <a:ext cx="3571876" cy="3571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Knowledge21.png" descr="Knowledge21.png">
            <a:hlinkClick r:id="rId3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8331" y="10637211"/>
            <a:ext cx="5625704" cy="821533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Rodrigo de Toledo provided training and mentoring for me and my team.…"/>
          <p:cNvSpPr txBox="1"/>
          <p:nvPr/>
        </p:nvSpPr>
        <p:spPr>
          <a:xfrm>
            <a:off x="4518505" y="2614612"/>
            <a:ext cx="15346991" cy="848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5900"/>
              </a:spcBef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Rodrigo de Toledo provided training and mentoring for me and my team. </a:t>
            </a:r>
          </a:p>
          <a:p>
            <a:pPr algn="l">
              <a:spcBef>
                <a:spcPts val="2300"/>
              </a:spcBef>
              <a:defRPr sz="50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Thank you Rodrigo.</a:t>
            </a:r>
          </a:p>
          <a:p>
            <a:pPr algn="r">
              <a:spcBef>
                <a:spcPts val="2300"/>
              </a:spcBef>
              <a:defRPr sz="42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rPr u="sng">
                <a:hlinkClick r:id="rId5"/>
              </a:rPr>
              <a:t>www.linkedin.com/in/rodrigodetoledo</a:t>
            </a:r>
          </a:p>
          <a:p>
            <a:pPr algn="r">
              <a:spcBef>
                <a:spcPts val="5900"/>
              </a:spcBef>
              <a:defRPr sz="4200">
                <a:latin typeface="Avenir Medium"/>
                <a:ea typeface="Avenir Medium"/>
                <a:cs typeface="Avenir Medium"/>
                <a:sym typeface="Avenir Medium"/>
              </a:defRPr>
            </a:pPr>
            <a:endParaRPr u="sng">
              <a:hlinkClick r:id="rId5"/>
            </a:endParaRPr>
          </a:p>
          <a:p>
            <a:pPr algn="r">
              <a:spcBef>
                <a:spcPts val="5900"/>
              </a:spcBef>
              <a:defRPr sz="4200">
                <a:latin typeface="Avenir Medium"/>
                <a:ea typeface="Avenir Medium"/>
                <a:cs typeface="Avenir Medium"/>
                <a:sym typeface="Avenir Medium"/>
              </a:defRPr>
            </a:pPr>
            <a:endParaRPr u="sng">
              <a:hlinkClick r:id="rId5"/>
            </a:endParaRPr>
          </a:p>
        </p:txBody>
      </p:sp>
      <p:pic>
        <p:nvPicPr>
          <p:cNvPr id="452" name="badge-trainer-sm.png" descr="badge-trainer-sm.png">
            <a:hlinkClick r:id="rId6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67623" y="6891539"/>
            <a:ext cx="3053954" cy="1857376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edu.leankanban.com/users/rodrigo-de-toledo"/>
          <p:cNvSpPr txBox="1"/>
          <p:nvPr/>
        </p:nvSpPr>
        <p:spPr>
          <a:xfrm>
            <a:off x="9986330" y="9180763"/>
            <a:ext cx="10049568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600" u="sng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  <a:hlinkClick r:id="rId6"/>
              </a:defRPr>
            </a:lvl1pPr>
          </a:lstStyle>
          <a:p>
            <a:pPr>
              <a:defRPr u="none"/>
            </a:pPr>
            <a:r>
              <a:rPr u="sng">
                <a:hlinkClick r:id="rId6"/>
              </a:rPr>
              <a:t>edu.leankanban.com/users/rodrigo-de-toledo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"/>
          <p:cNvSpPr/>
          <p:nvPr/>
        </p:nvSpPr>
        <p:spPr>
          <a:xfrm>
            <a:off x="3945840" y="2989896"/>
            <a:ext cx="16430626" cy="85060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456" name="South Florida KANB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South Florida KANBAN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458" name="logo_cbl.png" descr="logo_cbl.png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7143" y="4247844"/>
            <a:ext cx="5892801" cy="1217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logo_ultimate.png" descr="logo_ultimate.png">
            <a:hlinkClick r:id="rId4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07062" y="6200869"/>
            <a:ext cx="3962401" cy="131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logo_mp.png" descr="logo_mp.png">
            <a:hlinkClick r:id="rId6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91705" y="8098955"/>
            <a:ext cx="4343401" cy="1316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logo_od.png" descr="logo_od.png">
            <a:hlinkClick r:id="rId8"/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446038" y="4171379"/>
            <a:ext cx="3962401" cy="1370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logo_kr.png" descr="logo_kr.png">
            <a:hlinkClick r:id="rId10"/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197098" y="7778602"/>
            <a:ext cx="5930901" cy="1668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logo_ipc.png" descr="logo_ipc.png">
            <a:hlinkClick r:id="rId12"/>
          </p:cNvPr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299031" y="6322218"/>
            <a:ext cx="1968501" cy="118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logo_sf.png" descr="logo_sf.png">
            <a:hlinkClick r:id="rId14"/>
          </p:cNvPr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3975878" y="6156707"/>
            <a:ext cx="4241801" cy="1512124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You Are Not Alone"/>
          <p:cNvSpPr/>
          <p:nvPr/>
        </p:nvSpPr>
        <p:spPr>
          <a:xfrm>
            <a:off x="9060129" y="2966871"/>
            <a:ext cx="5617592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 cap="all" spc="512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You Are Not Alone</a:t>
            </a:r>
          </a:p>
        </p:txBody>
      </p:sp>
      <p:pic>
        <p:nvPicPr>
          <p:cNvPr id="466" name="Image" descr="Image">
            <a:hlinkClick r:id="rId16"/>
          </p:cNvPr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518727" y="9940120"/>
            <a:ext cx="5511801" cy="804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thumb_3back-logo-scrum-training_1024.jpg" descr="thumb_3back-logo-scrum-training_1024.jpg">
            <a:hlinkClick r:id="rId18"/>
          </p:cNvPr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4820769" y="9507517"/>
            <a:ext cx="2971801" cy="1670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Rectangle"/>
          <p:cNvSpPr/>
          <p:nvPr/>
        </p:nvSpPr>
        <p:spPr>
          <a:xfrm>
            <a:off x="3945840" y="2989896"/>
            <a:ext cx="16430626" cy="85060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470" name="South Florida KANB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South Florida KANBAN</a:t>
            </a:r>
          </a:p>
        </p:txBody>
      </p:sp>
      <p:sp>
        <p:nvSpPr>
          <p:cNvPr id="47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472" name="logo_ultimate.png" descr="logo_ultimate.png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062" y="6200869"/>
            <a:ext cx="3962401" cy="131426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THANK YOU MEETING SPONSORS"/>
          <p:cNvSpPr/>
          <p:nvPr/>
        </p:nvSpPr>
        <p:spPr>
          <a:xfrm>
            <a:off x="6628082" y="2966871"/>
            <a:ext cx="10774754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200" cap="all" spc="512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THANK YOU MEETING SPONSORS</a:t>
            </a:r>
          </a:p>
        </p:txBody>
      </p:sp>
      <p:pic>
        <p:nvPicPr>
          <p:cNvPr id="474" name="image3.png" descr="image3.png">
            <a:hlinkClick r:id="rId4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17368" y="5059910"/>
            <a:ext cx="3596181" cy="3596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pasted-image-10023.jpg" descr="pasted-image-10023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61455" y="5562600"/>
            <a:ext cx="3429001" cy="259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WHY KANB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WHY KANBAN</a:t>
            </a:r>
          </a:p>
        </p:txBody>
      </p:sp>
      <p:sp>
        <p:nvSpPr>
          <p:cNvPr id="4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79" name="THANK YOU MEETING SPONSORS"/>
          <p:cNvSpPr/>
          <p:nvPr/>
        </p:nvSpPr>
        <p:spPr>
          <a:xfrm>
            <a:off x="6628082" y="2966871"/>
            <a:ext cx="10774754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200" cap="all" spc="512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THANK YOU MEETING SPONSORS</a:t>
            </a:r>
          </a:p>
        </p:txBody>
      </p:sp>
      <p:sp>
        <p:nvSpPr>
          <p:cNvPr id="480" name="Thank You"/>
          <p:cNvSpPr txBox="1"/>
          <p:nvPr/>
        </p:nvSpPr>
        <p:spPr>
          <a:xfrm>
            <a:off x="6295618" y="5573712"/>
            <a:ext cx="11792764" cy="256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4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Thank You</a:t>
            </a:r>
          </a:p>
        </p:txBody>
      </p:sp>
      <p:grpSp>
        <p:nvGrpSpPr>
          <p:cNvPr id="484" name="Group"/>
          <p:cNvGrpSpPr/>
          <p:nvPr/>
        </p:nvGrpSpPr>
        <p:grpSpPr>
          <a:xfrm>
            <a:off x="10561180" y="2578871"/>
            <a:ext cx="3261641" cy="2477734"/>
            <a:chOff x="0" y="0"/>
            <a:chExt cx="3261640" cy="2477733"/>
          </a:xfrm>
        </p:grpSpPr>
        <p:sp>
          <p:nvSpPr>
            <p:cNvPr id="481" name="Oval"/>
            <p:cNvSpPr/>
            <p:nvPr/>
          </p:nvSpPr>
          <p:spPr>
            <a:xfrm>
              <a:off x="273507" y="0"/>
              <a:ext cx="2678907" cy="247773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129837"/>
                    <a:lumOff val="6998"/>
                  </a:schemeClr>
                </a:gs>
                <a:gs pos="100000">
                  <a:schemeClr val="accent5">
                    <a:hueOff val="-161200"/>
                    <a:lumOff val="-1194"/>
                    <a:alpha val="6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cap="all" spc="512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482" name="かんばん"/>
            <p:cNvSpPr txBox="1"/>
            <p:nvPr/>
          </p:nvSpPr>
          <p:spPr>
            <a:xfrm>
              <a:off x="697563" y="356411"/>
              <a:ext cx="1830796" cy="864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200" b="1" cap="all" spc="512">
                  <a:latin typeface="Verdana"/>
                  <a:ea typeface="Verdana"/>
                  <a:cs typeface="Verdana"/>
                  <a:sym typeface="Verdana"/>
                  <a:hlinkClick r:id="rId2"/>
                </a:defRPr>
              </a:lvl1pPr>
            </a:lstStyle>
            <a:p>
              <a:r>
                <a:rPr>
                  <a:hlinkClick r:id="rId2"/>
                </a:rPr>
                <a:t>かんばん</a:t>
              </a:r>
            </a:p>
          </p:txBody>
        </p:sp>
        <p:sp>
          <p:nvSpPr>
            <p:cNvPr id="483" name="KanBAn"/>
            <p:cNvSpPr txBox="1"/>
            <p:nvPr/>
          </p:nvSpPr>
          <p:spPr>
            <a:xfrm>
              <a:off x="0" y="860147"/>
              <a:ext cx="3261641" cy="864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t">
              <a:normAutofit/>
            </a:bodyPr>
            <a:lstStyle>
              <a:lvl1pPr defTabSz="755808">
                <a:defRPr sz="4232" cap="all" spc="677">
                  <a:solidFill>
                    <a:schemeClr val="accent2">
                      <a:satOff val="44164"/>
                      <a:lumOff val="14231"/>
                    </a:schemeClr>
                  </a:solidFill>
                </a:defRPr>
              </a:lvl1pPr>
            </a:lstStyle>
            <a:p>
              <a:r>
                <a:t>KanBAn</a:t>
              </a:r>
            </a:p>
          </p:txBody>
        </p:sp>
      </p:grpSp>
      <p:sp>
        <p:nvSpPr>
          <p:cNvPr id="485" name="www.linkedin.com/in/ealvarez"/>
          <p:cNvSpPr txBox="1"/>
          <p:nvPr/>
        </p:nvSpPr>
        <p:spPr>
          <a:xfrm>
            <a:off x="8737529" y="10088231"/>
            <a:ext cx="690894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hlinkClick r:id="rId3"/>
              </a:defRPr>
            </a:lvl1pPr>
          </a:lstStyle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www.linkedin.com/in/ealvarez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KANBAN’S ElEVATOR PITCH"/>
          <p:cNvSpPr txBox="1">
            <a:spLocks noGrp="1"/>
          </p:cNvSpPr>
          <p:nvPr>
            <p:ph type="title"/>
          </p:nvPr>
        </p:nvSpPr>
        <p:spPr>
          <a:xfrm>
            <a:off x="3976687" y="803671"/>
            <a:ext cx="16430626" cy="1488299"/>
          </a:xfrm>
          <a:prstGeom prst="rect">
            <a:avLst/>
          </a:prstGeom>
        </p:spPr>
        <p:txBody>
          <a:bodyPr/>
          <a:lstStyle>
            <a:lvl1pPr algn="ctr">
              <a:defRPr sz="5600" spc="896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KANBAN’S ElEVATOR PITCH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9" name="Source: https://commons.wikimedia.org/wiki/File:Dekum_Building,_Portland,_Oregon_(2012)_-_11.JPG"/>
          <p:cNvSpPr txBox="1"/>
          <p:nvPr/>
        </p:nvSpPr>
        <p:spPr>
          <a:xfrm>
            <a:off x="4293747" y="13008967"/>
            <a:ext cx="1673379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Source: </a:t>
            </a:r>
            <a:r>
              <a:rPr u="sng">
                <a:hlinkClick r:id="rId2"/>
              </a:rPr>
              <a:t>https://commons.wikimedia.org/wiki/File:Dekum_Building,_Portland,_Oregon_(2012)_-_11.JPG</a:t>
            </a:r>
          </a:p>
        </p:txBody>
      </p:sp>
      <p:pic>
        <p:nvPicPr>
          <p:cNvPr id="180" name="thumb_576px-Dekum_Building,_Portland,_Oregon_(2012)_-_11_1024.jpg" descr="thumb_576px-Dekum_Building,_Portland,_Oregon_(2012)_-_11_102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1007" y="1960675"/>
            <a:ext cx="10161986" cy="10340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REFERENCES</a:t>
            </a:r>
          </a:p>
        </p:txBody>
      </p:sp>
      <p:sp>
        <p:nvSpPr>
          <p:cNvPr id="488" name="ScrumAlliance, (June 2013). The State of Scrum Report…"/>
          <p:cNvSpPr txBox="1">
            <a:spLocks noGrp="1"/>
          </p:cNvSpPr>
          <p:nvPr>
            <p:ph type="body" idx="1"/>
          </p:nvPr>
        </p:nvSpPr>
        <p:spPr>
          <a:xfrm>
            <a:off x="3976687" y="2500312"/>
            <a:ext cx="16430626" cy="9999675"/>
          </a:xfrm>
          <a:prstGeom prst="rect">
            <a:avLst/>
          </a:prstGeom>
        </p:spPr>
        <p:txBody>
          <a:bodyPr anchor="t"/>
          <a:lstStyle/>
          <a:p>
            <a:pPr marL="63772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ScrumAlliance</a:t>
            </a:r>
            <a:r>
              <a:rPr dirty="0"/>
              <a:t>, (June 2013). </a:t>
            </a:r>
            <a:r>
              <a:rPr i="1" dirty="0"/>
              <a:t>The State of Scrum Report</a:t>
            </a:r>
          </a:p>
          <a:p>
            <a:pPr marL="1107621" lvl="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https://www.scrumalliance.org/why-scrum/state-of-scrum-report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63772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ScrumAlliance</a:t>
            </a:r>
            <a:r>
              <a:rPr dirty="0"/>
              <a:t>, (July 2015). </a:t>
            </a:r>
            <a:r>
              <a:rPr i="1" dirty="0"/>
              <a:t>The State of Scrum Report</a:t>
            </a:r>
          </a:p>
          <a:p>
            <a:pPr marL="1107621" lvl="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https://www.scrumalliance.org/why-scrum/state-of-scrum-report</a:t>
            </a:r>
          </a:p>
          <a:p>
            <a:pPr marL="63772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Henrik </a:t>
            </a:r>
            <a:r>
              <a:rPr dirty="0" err="1"/>
              <a:t>Kniberg</a:t>
            </a:r>
            <a:r>
              <a:rPr dirty="0"/>
              <a:t> &amp; Mattias </a:t>
            </a:r>
            <a:r>
              <a:rPr dirty="0" err="1"/>
              <a:t>Skarin</a:t>
            </a:r>
            <a:r>
              <a:rPr dirty="0"/>
              <a:t>. (2010). </a:t>
            </a:r>
            <a:r>
              <a:rPr i="1" dirty="0"/>
              <a:t>Kanban and Scrum, making the most of both</a:t>
            </a:r>
            <a:r>
              <a:rPr dirty="0"/>
              <a:t>. </a:t>
            </a:r>
          </a:p>
          <a:p>
            <a:pPr marL="1107621" lvl="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http://www.infoq.com/minibooks/kanban-scrum-minibook</a:t>
            </a:r>
          </a:p>
          <a:p>
            <a:pPr marL="63772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Corey Ladas. (2008).</a:t>
            </a:r>
            <a:r>
              <a:rPr i="1" dirty="0"/>
              <a:t> Scrum-ban</a:t>
            </a:r>
          </a:p>
          <a:p>
            <a:pPr marL="1107621" lvl="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http://leansoftwareengineering.com/ksse/scrum-ban/</a:t>
            </a:r>
          </a:p>
        </p:txBody>
      </p:sp>
      <p:sp>
        <p:nvSpPr>
          <p:cNvPr id="48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REFERENCES</a:t>
            </a:r>
          </a:p>
        </p:txBody>
      </p:sp>
      <p:sp>
        <p:nvSpPr>
          <p:cNvPr id="492" name="Henry Ford. (1922). My Life and Work…"/>
          <p:cNvSpPr txBox="1">
            <a:spLocks noGrp="1"/>
          </p:cNvSpPr>
          <p:nvPr>
            <p:ph type="body" idx="1"/>
          </p:nvPr>
        </p:nvSpPr>
        <p:spPr>
          <a:xfrm>
            <a:off x="3976687" y="2500312"/>
            <a:ext cx="16430626" cy="9999675"/>
          </a:xfrm>
          <a:prstGeom prst="rect">
            <a:avLst/>
          </a:prstGeom>
        </p:spPr>
        <p:txBody>
          <a:bodyPr anchor="t"/>
          <a:lstStyle/>
          <a:p>
            <a:pPr marL="63772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Henry Ford. (1922). </a:t>
            </a:r>
            <a:r>
              <a:rPr i="1" dirty="0"/>
              <a:t>My Life and Work</a:t>
            </a:r>
          </a:p>
          <a:p>
            <a:pPr marL="1096433" lvl="1" indent="-626533">
              <a:spcBef>
                <a:spcPts val="28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http://www.amazon.com/My-Life-Work-Autobiography-Henry/dp/149428300X/</a:t>
            </a:r>
          </a:p>
          <a:p>
            <a:pPr marL="637721" indent="-637721">
              <a:spcBef>
                <a:spcPts val="28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David J. Anderson. (2010). </a:t>
            </a:r>
            <a:r>
              <a:rPr i="1" dirty="0"/>
              <a:t>Kanban Successful Evolutionary Change</a:t>
            </a:r>
          </a:p>
          <a:p>
            <a:pPr marL="1096433" lvl="1" indent="-626533">
              <a:spcBef>
                <a:spcPts val="28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http://www.djaa.com/kanban-successful-evolutionary-change-your-technology-business-0</a:t>
            </a:r>
          </a:p>
          <a:p>
            <a:pPr marL="637721" indent="-637721">
              <a:spcBef>
                <a:spcPts val="35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Mike Burrows. (2014). </a:t>
            </a:r>
            <a:r>
              <a:rPr i="1" dirty="0"/>
              <a:t>Kanban from the Inside</a:t>
            </a:r>
          </a:p>
          <a:p>
            <a:pPr marL="1096433" lvl="1" indent="-626533">
              <a:spcBef>
                <a:spcPts val="35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http://www.djaa.com/kanban-inside</a:t>
            </a:r>
          </a:p>
          <a:p>
            <a:pPr marL="637721" indent="-637721">
              <a:spcBef>
                <a:spcPts val="35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Eliyahu M. Goldratt. (1984). </a:t>
            </a:r>
            <a:r>
              <a:rPr i="1" dirty="0"/>
              <a:t>The Goal: A Process of  Ongoing Improvement</a:t>
            </a:r>
          </a:p>
          <a:p>
            <a:pPr marL="1110672" lvl="1" indent="-640772">
              <a:spcBef>
                <a:spcPts val="3500"/>
              </a:spcBef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http://www.amazon.com/Goal-Process-Ongoing-Improvement/dp/0884271951/</a:t>
            </a:r>
            <a:endParaRPr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637721" indent="-637721">
              <a:spcBef>
                <a:spcPts val="350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Eliyahu M. Goldratt. (1997). </a:t>
            </a:r>
            <a:r>
              <a:rPr i="1" dirty="0"/>
              <a:t>Critical Chain</a:t>
            </a:r>
          </a:p>
          <a:p>
            <a:pPr marL="1110672" lvl="1" indent="-640772">
              <a:spcBef>
                <a:spcPts val="3500"/>
              </a:spcBef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http://www.amazon.com/Critical-Chain-Eliyahu-M-Goldratt/dp/0884271536/</a:t>
            </a:r>
          </a:p>
        </p:txBody>
      </p:sp>
      <p:sp>
        <p:nvSpPr>
          <p:cNvPr id="49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16435" y="13019484"/>
            <a:ext cx="472568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KANBAN’S ElEVATOR PITCH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88298"/>
          </a:xfrm>
          <a:prstGeom prst="rect">
            <a:avLst/>
          </a:prstGeom>
        </p:spPr>
        <p:txBody>
          <a:bodyPr/>
          <a:lstStyle>
            <a:lvl1pPr algn="ctr">
              <a:defRPr sz="5600" spc="896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KANBAN’S ElEVATOR PITCH</a:t>
            </a:r>
          </a:p>
        </p:txBody>
      </p:sp>
      <p:sp>
        <p:nvSpPr>
          <p:cNvPr id="183" name="“For companies with software development teams…"/>
          <p:cNvSpPr txBox="1">
            <a:spLocks noGrp="1"/>
          </p:cNvSpPr>
          <p:nvPr>
            <p:ph type="body" idx="1"/>
          </p:nvPr>
        </p:nvSpPr>
        <p:spPr>
          <a:xfrm>
            <a:off x="3743994" y="2533851"/>
            <a:ext cx="16896012" cy="9235477"/>
          </a:xfrm>
          <a:prstGeom prst="rect">
            <a:avLst/>
          </a:prstGeom>
        </p:spPr>
        <p:txBody>
          <a:bodyPr anchor="t"/>
          <a:lstStyle/>
          <a:p>
            <a:pPr marL="0" indent="0" defTabSz="642937">
              <a:lnSpc>
                <a:spcPts val="9400"/>
              </a:lnSpc>
              <a:spcBef>
                <a:spcPts val="0"/>
              </a:spcBef>
              <a:buClrTx/>
              <a:buSzTx/>
              <a:buNone/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“For companies with software development teams</a:t>
            </a:r>
          </a:p>
          <a:p>
            <a:pPr marL="0" indent="0" defTabSz="642937">
              <a:lnSpc>
                <a:spcPts val="9400"/>
              </a:lnSpc>
              <a:spcBef>
                <a:spcPts val="0"/>
              </a:spcBef>
              <a:buClrTx/>
              <a:buSzTx/>
              <a:buNone/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who are dissatisfied with speed/quality of software development.</a:t>
            </a:r>
          </a:p>
          <a:p>
            <a:pPr marL="0" indent="0" defTabSz="642937">
              <a:lnSpc>
                <a:spcPts val="9400"/>
              </a:lnSpc>
              <a:spcBef>
                <a:spcPts val="0"/>
              </a:spcBef>
              <a:buClrTx/>
              <a:buSzTx/>
              <a:buNone/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The Lean Kanban Method is a new option to improve responsiveness.</a:t>
            </a:r>
          </a:p>
          <a:p>
            <a:pPr marL="0" indent="0" defTabSz="642937">
              <a:lnSpc>
                <a:spcPts val="9400"/>
              </a:lnSpc>
              <a:spcBef>
                <a:spcPts val="0"/>
              </a:spcBef>
              <a:buClrTx/>
              <a:buSzTx/>
              <a:buNone/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Unlike Scrum it does not require hiring new roles.</a:t>
            </a:r>
          </a:p>
          <a:p>
            <a:pPr marL="0" indent="0" defTabSz="642937">
              <a:lnSpc>
                <a:spcPts val="9400"/>
              </a:lnSpc>
              <a:spcBef>
                <a:spcPts val="0"/>
              </a:spcBef>
              <a:buClrTx/>
              <a:buSzTx/>
              <a:buNone/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It is an inexpensive method to improve business value.”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questions?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43954"/>
          </a:xfrm>
          <a:prstGeom prst="rect">
            <a:avLst/>
          </a:prstGeom>
        </p:spPr>
        <p:txBody>
          <a:bodyPr/>
          <a:lstStyle>
            <a:lvl1pPr>
              <a:defRPr sz="5600" spc="896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questions?</a:t>
            </a:r>
          </a:p>
        </p:txBody>
      </p:sp>
      <p:sp>
        <p:nvSpPr>
          <p:cNvPr id="187" name="Why Kanban?…"/>
          <p:cNvSpPr txBox="1">
            <a:spLocks noGrp="1"/>
          </p:cNvSpPr>
          <p:nvPr>
            <p:ph type="body" idx="1"/>
          </p:nvPr>
        </p:nvSpPr>
        <p:spPr>
          <a:xfrm>
            <a:off x="3976687" y="2329881"/>
            <a:ext cx="16430626" cy="9429751"/>
          </a:xfrm>
          <a:prstGeom prst="rect">
            <a:avLst/>
          </a:prstGeom>
        </p:spPr>
        <p:txBody>
          <a:bodyPr anchor="t"/>
          <a:lstStyle/>
          <a:p>
            <a:pPr marL="643021" indent="-643021">
              <a:spcBef>
                <a:spcPts val="4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Why Kanban?</a:t>
            </a:r>
          </a:p>
          <a:p>
            <a:pPr marL="643021" indent="-643021">
              <a:spcBef>
                <a:spcPts val="4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Challenges in moving to Kanban? </a:t>
            </a:r>
          </a:p>
          <a:p>
            <a:pPr marL="643021" indent="-643021">
              <a:spcBef>
                <a:spcPts val="4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How can Kanban transform a team? </a:t>
            </a:r>
          </a:p>
          <a:p>
            <a:pPr marL="643021" indent="-643021">
              <a:spcBef>
                <a:spcPts val="4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How were obstacles tackled?</a:t>
            </a:r>
          </a:p>
          <a:p>
            <a:pPr marL="643021" indent="-643021">
              <a:spcBef>
                <a:spcPts val="4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What were the benefits realized?</a:t>
            </a:r>
          </a:p>
          <a:p>
            <a:pPr marL="643021" indent="-643021">
              <a:spcBef>
                <a:spcPts val="4900"/>
              </a:spcBef>
              <a:defRPr sz="52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Recommendations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Y KANBAN?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43954"/>
          </a:xfrm>
          <a:prstGeom prst="rect">
            <a:avLst/>
          </a:prstGeom>
        </p:spPr>
        <p:txBody>
          <a:bodyPr/>
          <a:lstStyle>
            <a:lvl1pPr algn="ctr">
              <a:defRPr sz="5600" spc="896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WHY KANBAN?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2" name="Source: https://www.flickr.com/photos/8047705@N02/5816198695/"/>
          <p:cNvSpPr txBox="1"/>
          <p:nvPr/>
        </p:nvSpPr>
        <p:spPr>
          <a:xfrm>
            <a:off x="10135254" y="13008967"/>
            <a:ext cx="10892291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https://www.flickr.com/photos/8047705@N02/5816198695/</a:t>
            </a:r>
          </a:p>
        </p:txBody>
      </p:sp>
      <p:pic>
        <p:nvPicPr>
          <p:cNvPr id="193" name="pasted-image-8357.jpg" descr="pasted-image-835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2861" y="2163650"/>
            <a:ext cx="14138278" cy="938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“Do. Or do not. There is no try.”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14439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05100">
              <a:defRPr sz="5488" spc="878">
                <a:solidFill>
                  <a:schemeClr val="accent2">
                    <a:satOff val="44164"/>
                    <a:lumOff val="1423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“Do. Or do not. There is no try.”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3408483" y="13019484"/>
            <a:ext cx="314072" cy="561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9" name="01-400x225.jpg" descr="01-400x22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7647" y="2951801"/>
            <a:ext cx="13888706" cy="78123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ource: http://www.starwars.com/news/the-starwars-com-10-best-yoda-quotes"/>
          <p:cNvSpPr txBox="1"/>
          <p:nvPr/>
        </p:nvSpPr>
        <p:spPr>
          <a:xfrm>
            <a:off x="8420754" y="12793067"/>
            <a:ext cx="1260679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http://www.starwars.com/news/the-starwars-com-10-best-yoda-quotes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2D Stacked Bar Chart"/>
          <p:cNvGraphicFramePr/>
          <p:nvPr/>
        </p:nvGraphicFramePr>
        <p:xfrm>
          <a:off x="3825958" y="3459341"/>
          <a:ext cx="17147353" cy="922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" name="2013: What Agile approach is Your…"/>
          <p:cNvSpPr txBox="1">
            <a:spLocks noGrp="1"/>
          </p:cNvSpPr>
          <p:nvPr>
            <p:ph type="title"/>
          </p:nvPr>
        </p:nvSpPr>
        <p:spPr>
          <a:xfrm>
            <a:off x="3976687" y="857250"/>
            <a:ext cx="16430626" cy="3103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 spc="832">
                <a:solidFill>
                  <a:schemeClr val="accent2">
                    <a:satOff val="44164"/>
                    <a:lumOff val="14231"/>
                  </a:schemeClr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2013: What Agile approach is Your</a:t>
            </a:r>
          </a:p>
          <a:p>
            <a:pPr>
              <a:defRPr sz="5200" spc="832">
                <a:solidFill>
                  <a:schemeClr val="accent2">
                    <a:satOff val="44164"/>
                    <a:lumOff val="14231"/>
                  </a:schemeClr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Organization USING (Select all that Apply)?</a:t>
            </a:r>
          </a:p>
        </p:txBody>
      </p:sp>
      <p:sp>
        <p:nvSpPr>
          <p:cNvPr id="206" name="Source: The State of Scrum Report, ScrumAlliance, June 2013"/>
          <p:cNvSpPr txBox="1"/>
          <p:nvPr/>
        </p:nvSpPr>
        <p:spPr>
          <a:xfrm>
            <a:off x="10419092" y="13008967"/>
            <a:ext cx="1060845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Source: The State of Scrum Report, ScrumAlliance, June 2013</a:t>
            </a:r>
          </a:p>
        </p:txBody>
      </p:sp>
      <p:sp>
        <p:nvSpPr>
          <p:cNvPr id="207" name="Text"/>
          <p:cNvSpPr txBox="1"/>
          <p:nvPr/>
        </p:nvSpPr>
        <p:spPr>
          <a:xfrm>
            <a:off x="3412100" y="13019484"/>
            <a:ext cx="314072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10947618" y="4848954"/>
            <a:ext cx="3741942" cy="655638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  <a:alpha val="75625"/>
                </a:schemeClr>
              </a:gs>
              <a:gs pos="100000">
                <a:schemeClr val="accent5">
                  <a:hueOff val="-161200"/>
                  <a:lumOff val="-1194"/>
                  <a:alpha val="453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09" name="15%"/>
          <p:cNvSpPr txBox="1"/>
          <p:nvPr/>
        </p:nvSpPr>
        <p:spPr>
          <a:xfrm>
            <a:off x="13533643" y="4749735"/>
            <a:ext cx="121780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15%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Microsoft Macintosh PowerPoint</Application>
  <PresentationFormat>Custom</PresentationFormat>
  <Paragraphs>276</Paragraphs>
  <Slides>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Avenir Black</vt:lpstr>
      <vt:lpstr>Avenir Book</vt:lpstr>
      <vt:lpstr>Avenir Book Oblique</vt:lpstr>
      <vt:lpstr>Avenir Heavy</vt:lpstr>
      <vt:lpstr>Avenir Light</vt:lpstr>
      <vt:lpstr>Avenir Medium</vt:lpstr>
      <vt:lpstr>Avenir Roman</vt:lpstr>
      <vt:lpstr>Helvetica</vt:lpstr>
      <vt:lpstr>Verdana</vt:lpstr>
      <vt:lpstr>New_Template1</vt:lpstr>
      <vt:lpstr>KanBAn</vt:lpstr>
      <vt:lpstr>Eugenio Alvarez</vt:lpstr>
      <vt:lpstr>INTRODUCTION</vt:lpstr>
      <vt:lpstr>KANBAN’S ElEVATOR PITCH</vt:lpstr>
      <vt:lpstr>KANBAN’S ElEVATOR PITCH</vt:lpstr>
      <vt:lpstr>questions?</vt:lpstr>
      <vt:lpstr>WHY KANBAN?</vt:lpstr>
      <vt:lpstr>“Do. Or do not. There is no try.”</vt:lpstr>
      <vt:lpstr>2013: What Agile approach is Your Organization USING (Select all that Apply)?</vt:lpstr>
      <vt:lpstr>2015: What Agile approach is Your Organization USING (Select all that Apply)?</vt:lpstr>
      <vt:lpstr>Many organizations mix and match approaches and frameworks</vt:lpstr>
      <vt:lpstr>SCRUMBAN</vt:lpstr>
      <vt:lpstr>FRAMEWORK Versus MethoDOLOGY</vt:lpstr>
      <vt:lpstr>AGILE METHODS are becoming MORE ADAPTIVE and LESS PRESCRIPTIVE</vt:lpstr>
      <vt:lpstr>THE LEAN KANBAN METHOD</vt:lpstr>
      <vt:lpstr>KANBAN HELPS AGILE BE AGILE</vt:lpstr>
      <vt:lpstr>ReaSONS FOR KANBAN Adoption</vt:lpstr>
      <vt:lpstr>IMPORTANT CONCEPTS</vt:lpstr>
      <vt:lpstr>WHAT IS FLOW?</vt:lpstr>
      <vt:lpstr>What is Pull?</vt:lpstr>
      <vt:lpstr>WHAT IS Kaizen?</vt:lpstr>
      <vt:lpstr>CONCEPT Review</vt:lpstr>
      <vt:lpstr>WHAT is the KANBAN METHOD?</vt:lpstr>
      <vt:lpstr>THE KANBAN METHOD</vt:lpstr>
      <vt:lpstr>Kanban Method principles</vt:lpstr>
      <vt:lpstr>Kanban Method PRACTICES</vt:lpstr>
      <vt:lpstr>VISUALIZE</vt:lpstr>
      <vt:lpstr>LIMIT WORK IN PROGRESS (WIP)</vt:lpstr>
      <vt:lpstr>MANAGE FLOW</vt:lpstr>
      <vt:lpstr>Make Policies EXPLICIT</vt:lpstr>
      <vt:lpstr>IMPLEMENT FEEDBACK LOOPS</vt:lpstr>
      <vt:lpstr>IMPROVE, EVOLVE</vt:lpstr>
      <vt:lpstr>SCRUM, KANBAN OR SCRUMBAN?</vt:lpstr>
      <vt:lpstr>Top TEN SIGNS YOUR KANBAN IS not Working</vt:lpstr>
      <vt:lpstr>Conclusion</vt:lpstr>
      <vt:lpstr>Kanban Training/MEnTORING</vt:lpstr>
      <vt:lpstr>South Florida KANBAN</vt:lpstr>
      <vt:lpstr>South Florida KANBAN</vt:lpstr>
      <vt:lpstr>WHY KANBAN</vt:lpstr>
      <vt:lpstr>REFERENCES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cp:lastModifiedBy>Eugenio Alvarez</cp:lastModifiedBy>
  <cp:revision>1</cp:revision>
  <dcterms:modified xsi:type="dcterms:W3CDTF">2024-03-16T17:39:01Z</dcterms:modified>
</cp:coreProperties>
</file>