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2.xml" ContentType="application/vnd.openxmlformats-officedocument.drawingml.chart+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1pPr>
    <a:lvl2pPr marL="0" marR="0" indent="2286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2pPr>
    <a:lvl3pPr marL="0" marR="0" indent="4572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3pPr>
    <a:lvl4pPr marL="0" marR="0" indent="6858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4pPr>
    <a:lvl5pPr marL="0" marR="0" indent="9144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889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889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889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2540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508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508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76"/>
    <p:restoredTop sz="94604"/>
  </p:normalViewPr>
  <p:slideViewPr>
    <p:cSldViewPr snapToGrid="0" snapToObjects="1">
      <p:cViewPr>
        <p:scale>
          <a:sx n="70" d="100"/>
          <a:sy n="70" d="100"/>
        </p:scale>
        <p:origin x="75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2.3303399999999998E-2"/>
          <c:y val="3.91426E-2"/>
          <c:w val="0.94718000000000002"/>
          <c:h val="0.65975799999999996"/>
        </c:manualLayout>
      </c:layout>
      <c:barChart>
        <c:barDir val="col"/>
        <c:grouping val="clustered"/>
        <c:varyColors val="0"/>
        <c:ser>
          <c:idx val="0"/>
          <c:order val="0"/>
          <c:tx>
            <c:strRef>
              <c:f>Sheet1!$A$2</c:f>
              <c:strCache>
                <c:ptCount val="1"/>
                <c:pt idx="0">
                  <c:v>Methods</c:v>
                </c:pt>
              </c:strCache>
            </c:strRef>
          </c:tx>
          <c:spPr>
            <a:solidFill>
              <a:srgbClr val="2F7202">
                <a:alpha val="90000"/>
              </a:srgbClr>
            </a:solidFill>
            <a:ln w="12700" cap="flat">
              <a:noFill/>
              <a:miter lim="400000"/>
            </a:ln>
            <a:effectLst/>
          </c:spPr>
          <c:invertIfNegative val="0"/>
          <c:dLbls>
            <c:numFmt formatCode="#,##0%" sourceLinked="0"/>
            <c:spPr>
              <a:noFill/>
              <a:ln>
                <a:noFill/>
              </a:ln>
              <a:effectLst/>
            </c:spPr>
            <c:txPr>
              <a:bodyPr/>
              <a:lstStyle/>
              <a:p>
                <a:pPr>
                  <a:defRPr sz="3000" b="0" i="0" u="none" strike="noStrike">
                    <a:solidFill>
                      <a:srgbClr val="FFFFFF"/>
                    </a:solidFill>
                    <a:effectLst>
                      <a:outerShdw blurRad="190500" dist="41769" dir="5390317" algn="tl">
                        <a:srgbClr val="000000">
                          <a:alpha val="64951"/>
                        </a:srgbClr>
                      </a:outerShdw>
                    </a:effectLst>
                    <a:latin typeface="Avenir Ligh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Sheet1!$B$1:$K$1</c:f>
              <c:strCache>
                <c:ptCount val="10"/>
                <c:pt idx="0">
                  <c:v>C</c:v>
                </c:pt>
                <c:pt idx="1">
                  <c:v>C#</c:v>
                </c:pt>
                <c:pt idx="2">
                  <c:v>C++</c:v>
                </c:pt>
                <c:pt idx="3">
                  <c:v>Go</c:v>
                </c:pt>
                <c:pt idx="4">
                  <c:v>Java</c:v>
                </c:pt>
                <c:pt idx="5">
                  <c:v>JavaScript</c:v>
                </c:pt>
                <c:pt idx="6">
                  <c:v>PHP</c:v>
                </c:pt>
                <c:pt idx="7">
                  <c:v>Ruby</c:v>
                </c:pt>
                <c:pt idx="8">
                  <c:v>Scala</c:v>
                </c:pt>
                <c:pt idx="9">
                  <c:v>Swift / Objective -C</c:v>
                </c:pt>
              </c:strCache>
            </c:strRef>
          </c:cat>
          <c:val>
            <c:numRef>
              <c:f>Sheet1!$B$2:$K$2</c:f>
              <c:numCache>
                <c:formatCode>General</c:formatCode>
                <c:ptCount val="10"/>
                <c:pt idx="0">
                  <c:v>0.66</c:v>
                </c:pt>
                <c:pt idx="1">
                  <c:v>0.84</c:v>
                </c:pt>
                <c:pt idx="2">
                  <c:v>0.74</c:v>
                </c:pt>
                <c:pt idx="3">
                  <c:v>0.81</c:v>
                </c:pt>
                <c:pt idx="4">
                  <c:v>0.94</c:v>
                </c:pt>
                <c:pt idx="5">
                  <c:v>0.69</c:v>
                </c:pt>
                <c:pt idx="6">
                  <c:v>0.67</c:v>
                </c:pt>
                <c:pt idx="7">
                  <c:v>0.95</c:v>
                </c:pt>
                <c:pt idx="8">
                  <c:v>0.94</c:v>
                </c:pt>
                <c:pt idx="9">
                  <c:v>0.38</c:v>
                </c:pt>
              </c:numCache>
            </c:numRef>
          </c:val>
          <c:extLst>
            <c:ext xmlns:c16="http://schemas.microsoft.com/office/drawing/2014/chart" uri="{C3380CC4-5D6E-409C-BE32-E72D297353CC}">
              <c16:uniqueId val="{00000000-2E89-EA49-B96F-15DDE8D6598F}"/>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5E5E5E"/>
            </a:solidFill>
            <a:prstDash val="solid"/>
            <a:miter lim="400000"/>
          </a:ln>
        </c:spPr>
        <c:txPr>
          <a:bodyPr rot="-17340000"/>
          <a:lstStyle/>
          <a:p>
            <a:pPr>
              <a:defRPr sz="2400" b="0" i="0" u="none" strike="noStrike">
                <a:solidFill>
                  <a:srgbClr val="FFFFFF"/>
                </a:solidFill>
                <a:latin typeface="Helvetica"/>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5E5E5E"/>
              </a:solidFill>
              <a:prstDash val="solid"/>
              <a:miter lim="400000"/>
            </a:ln>
          </c:spPr>
        </c:majorGridlines>
        <c:numFmt formatCode="General" sourceLinked="0"/>
        <c:majorTickMark val="in"/>
        <c:minorTickMark val="none"/>
        <c:tickLblPos val="none"/>
        <c:spPr>
          <a:ln w="12700" cap="flat">
            <a:noFill/>
            <a:prstDash val="solid"/>
            <a:miter lim="400000"/>
          </a:ln>
        </c:spPr>
        <c:txPr>
          <a:bodyPr rot="0"/>
          <a:lstStyle/>
          <a:p>
            <a:pPr>
              <a:defRPr sz="2400" b="0" i="0" u="none" strike="noStrike">
                <a:solidFill>
                  <a:srgbClr val="FFFFFF"/>
                </a:solidFill>
                <a:latin typeface="Avenir Light"/>
              </a:defRPr>
            </a:pPr>
            <a:endParaRPr lang="en-US"/>
          </a:p>
        </c:txPr>
        <c:crossAx val="2094734552"/>
        <c:crosses val="autoZero"/>
        <c:crossBetween val="between"/>
        <c:majorUnit val="0.25"/>
        <c:minorUnit val="0.125"/>
      </c:valAx>
      <c:spPr>
        <a:noFill/>
        <a:ln w="12700" cap="flat">
          <a:solidFill>
            <a:srgbClr val="5E5E5E"/>
          </a:solidFill>
          <a:prstDash val="solid"/>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2.27177E-2"/>
          <c:y val="3.9378700000000003E-2"/>
          <c:w val="0.97228199999999998"/>
          <c:h val="0.74336199999999997"/>
        </c:manualLayout>
      </c:layout>
      <c:barChart>
        <c:barDir val="col"/>
        <c:grouping val="clustered"/>
        <c:varyColors val="0"/>
        <c:ser>
          <c:idx val="0"/>
          <c:order val="0"/>
          <c:tx>
            <c:strRef>
              <c:f>Sheet1!$A$2</c:f>
              <c:strCache>
                <c:ptCount val="1"/>
                <c:pt idx="0">
                  <c:v>Methods</c:v>
                </c:pt>
              </c:strCache>
            </c:strRef>
          </c:tx>
          <c:spPr>
            <a:solidFill>
              <a:srgbClr val="4CAAE8"/>
            </a:solidFill>
            <a:ln w="12700" cap="flat">
              <a:noFill/>
              <a:miter lim="400000"/>
            </a:ln>
            <a:effectLst/>
          </c:spPr>
          <c:invertIfNegative val="0"/>
          <c:dLbls>
            <c:numFmt formatCode="#,##0%" sourceLinked="0"/>
            <c:spPr>
              <a:noFill/>
              <a:ln>
                <a:noFill/>
              </a:ln>
              <a:effectLst/>
            </c:spPr>
            <c:txPr>
              <a:bodyPr/>
              <a:lstStyle/>
              <a:p>
                <a:pPr>
                  <a:defRPr sz="3000" b="0" i="0" u="none" strike="noStrike">
                    <a:solidFill>
                      <a:srgbClr val="FFFFFF"/>
                    </a:solidFill>
                    <a:effectLst>
                      <a:outerShdw blurRad="190500" dist="41769" dir="5390317" algn="tl">
                        <a:srgbClr val="000000">
                          <a:alpha val="64951"/>
                        </a:srgbClr>
                      </a:outerShdw>
                    </a:effectLst>
                    <a:latin typeface="Avenir Ligh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Unit</c:v>
                </c:pt>
                <c:pt idx="1">
                  <c:v>Integration</c:v>
                </c:pt>
                <c:pt idx="2">
                  <c:v>End-to-End</c:v>
                </c:pt>
                <c:pt idx="3">
                  <c:v>Performance</c:v>
                </c:pt>
                <c:pt idx="4">
                  <c:v>Other</c:v>
                </c:pt>
                <c:pt idx="5">
                  <c:v>None</c:v>
                </c:pt>
              </c:strCache>
            </c:strRef>
          </c:cat>
          <c:val>
            <c:numRef>
              <c:f>Sheet1!$B$2:$G$2</c:f>
              <c:numCache>
                <c:formatCode>General</c:formatCode>
                <c:ptCount val="6"/>
                <c:pt idx="0">
                  <c:v>0.67</c:v>
                </c:pt>
                <c:pt idx="1">
                  <c:v>0.45</c:v>
                </c:pt>
                <c:pt idx="2">
                  <c:v>0.33</c:v>
                </c:pt>
                <c:pt idx="3">
                  <c:v>0.31</c:v>
                </c:pt>
                <c:pt idx="4">
                  <c:v>0.02</c:v>
                </c:pt>
                <c:pt idx="5">
                  <c:v>0.15</c:v>
                </c:pt>
              </c:numCache>
            </c:numRef>
          </c:val>
          <c:extLst>
            <c:ext xmlns:c16="http://schemas.microsoft.com/office/drawing/2014/chart" uri="{C3380CC4-5D6E-409C-BE32-E72D297353CC}">
              <c16:uniqueId val="{00000000-8ACE-DD49-A45D-DBD8793C58F0}"/>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5E5E5E"/>
            </a:solidFill>
            <a:prstDash val="solid"/>
            <a:miter lim="400000"/>
          </a:ln>
        </c:spPr>
        <c:txPr>
          <a:bodyPr rot="-17340000"/>
          <a:lstStyle/>
          <a:p>
            <a:pPr>
              <a:defRPr sz="2400" b="0" i="0" u="none" strike="noStrike">
                <a:solidFill>
                  <a:srgbClr val="FFFFFF"/>
                </a:solidFill>
                <a:latin typeface="Helvetica"/>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5E5E5E"/>
              </a:solidFill>
              <a:prstDash val="solid"/>
              <a:miter lim="400000"/>
            </a:ln>
          </c:spPr>
        </c:majorGridlines>
        <c:numFmt formatCode="General" sourceLinked="0"/>
        <c:majorTickMark val="in"/>
        <c:minorTickMark val="none"/>
        <c:tickLblPos val="none"/>
        <c:spPr>
          <a:ln w="12700" cap="flat">
            <a:noFill/>
            <a:prstDash val="solid"/>
            <a:miter lim="400000"/>
          </a:ln>
        </c:spPr>
        <c:txPr>
          <a:bodyPr rot="0"/>
          <a:lstStyle/>
          <a:p>
            <a:pPr>
              <a:defRPr sz="2400" b="0" i="0" u="none" strike="noStrike">
                <a:solidFill>
                  <a:srgbClr val="FFFFFF"/>
                </a:solidFill>
                <a:latin typeface="Avenir Light"/>
              </a:defRPr>
            </a:pPr>
            <a:endParaRPr lang="en-US"/>
          </a:p>
        </c:txPr>
        <c:crossAx val="2094734552"/>
        <c:crosses val="autoZero"/>
        <c:crossBetween val="between"/>
        <c:majorUnit val="0.17499999999999999"/>
        <c:minorUnit val="8.7499999999999994E-2"/>
      </c:valAx>
      <c:spPr>
        <a:noFill/>
        <a:ln w="12700" cap="flat">
          <a:solidFill>
            <a:srgbClr val="5E5E5E"/>
          </a:solidFill>
          <a:prstDash val="solid"/>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1143000" y="685800"/>
            <a:ext cx="4572000" cy="3429000"/>
          </a:xfrm>
          <a:prstGeom prst="rect">
            <a:avLst/>
          </a:prstGeom>
        </p:spPr>
        <p:txBody>
          <a:bodyPr/>
          <a:lstStyle/>
          <a:p>
            <a:endParaRPr/>
          </a:p>
        </p:txBody>
      </p:sp>
      <p:sp>
        <p:nvSpPr>
          <p:cNvPr id="146" name="Shape 1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642937" latinLnBrk="0">
      <a:lnSpc>
        <a:spcPct val="125000"/>
      </a:lnSpc>
      <a:defRPr sz="3200">
        <a:latin typeface="Avenir Roman"/>
        <a:ea typeface="Avenir Roman"/>
        <a:cs typeface="Avenir Roman"/>
        <a:sym typeface="Avenir Roman"/>
      </a:defRPr>
    </a:lvl1pPr>
    <a:lvl2pPr indent="228600" defTabSz="642937" latinLnBrk="0">
      <a:lnSpc>
        <a:spcPct val="125000"/>
      </a:lnSpc>
      <a:defRPr sz="3200">
        <a:latin typeface="Avenir Roman"/>
        <a:ea typeface="Avenir Roman"/>
        <a:cs typeface="Avenir Roman"/>
        <a:sym typeface="Avenir Roman"/>
      </a:defRPr>
    </a:lvl2pPr>
    <a:lvl3pPr indent="457200" defTabSz="642937" latinLnBrk="0">
      <a:lnSpc>
        <a:spcPct val="125000"/>
      </a:lnSpc>
      <a:defRPr sz="3200">
        <a:latin typeface="Avenir Roman"/>
        <a:ea typeface="Avenir Roman"/>
        <a:cs typeface="Avenir Roman"/>
        <a:sym typeface="Avenir Roman"/>
      </a:defRPr>
    </a:lvl3pPr>
    <a:lvl4pPr indent="685800" defTabSz="642937" latinLnBrk="0">
      <a:lnSpc>
        <a:spcPct val="125000"/>
      </a:lnSpc>
      <a:defRPr sz="3200">
        <a:latin typeface="Avenir Roman"/>
        <a:ea typeface="Avenir Roman"/>
        <a:cs typeface="Avenir Roman"/>
        <a:sym typeface="Avenir Roman"/>
      </a:defRPr>
    </a:lvl4pPr>
    <a:lvl5pPr indent="914400" defTabSz="642937" latinLnBrk="0">
      <a:lnSpc>
        <a:spcPct val="125000"/>
      </a:lnSpc>
      <a:defRPr sz="3200">
        <a:latin typeface="Avenir Roman"/>
        <a:ea typeface="Avenir Roman"/>
        <a:cs typeface="Avenir Roman"/>
        <a:sym typeface="Avenir Roman"/>
      </a:defRPr>
    </a:lvl5pPr>
    <a:lvl6pPr indent="1143000" defTabSz="642937" latinLnBrk="0">
      <a:lnSpc>
        <a:spcPct val="125000"/>
      </a:lnSpc>
      <a:defRPr sz="3200">
        <a:latin typeface="Avenir Roman"/>
        <a:ea typeface="Avenir Roman"/>
        <a:cs typeface="Avenir Roman"/>
        <a:sym typeface="Avenir Roman"/>
      </a:defRPr>
    </a:lvl6pPr>
    <a:lvl7pPr indent="1371600" defTabSz="642937" latinLnBrk="0">
      <a:lnSpc>
        <a:spcPct val="125000"/>
      </a:lnSpc>
      <a:defRPr sz="3200">
        <a:latin typeface="Avenir Roman"/>
        <a:ea typeface="Avenir Roman"/>
        <a:cs typeface="Avenir Roman"/>
        <a:sym typeface="Avenir Roman"/>
      </a:defRPr>
    </a:lvl7pPr>
    <a:lvl8pPr indent="1600200" defTabSz="642937" latinLnBrk="0">
      <a:lnSpc>
        <a:spcPct val="125000"/>
      </a:lnSpc>
      <a:defRPr sz="3200">
        <a:latin typeface="Avenir Roman"/>
        <a:ea typeface="Avenir Roman"/>
        <a:cs typeface="Avenir Roman"/>
        <a:sym typeface="Avenir Roman"/>
      </a:defRPr>
    </a:lvl8pPr>
    <a:lvl9pPr indent="1828800" defTabSz="642937" latinLnBrk="0">
      <a:lnSpc>
        <a:spcPct val="125000"/>
      </a:lnSpc>
      <a:defRPr sz="32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pPr defTabSz="457200">
              <a:defRPr sz="2400" b="1">
                <a:latin typeface="Helvetica"/>
                <a:ea typeface="Helvetica"/>
                <a:cs typeface="Helvetica"/>
                <a:sym typeface="Helvetica"/>
              </a:defRPr>
            </a:pPr>
            <a:r>
              <a:t>Software Engineering Management: Integrating Software Testing</a:t>
            </a:r>
          </a:p>
          <a:p>
            <a:pPr defTabSz="457200">
              <a:defRPr sz="2400" b="1">
                <a:latin typeface="Helvetica"/>
                <a:ea typeface="Helvetica"/>
                <a:cs typeface="Helvetica"/>
                <a:sym typeface="Helvetica"/>
              </a:defRPr>
            </a:pPr>
            <a:r>
              <a:t>A presentation for the South Florida Developer Conference (SoFloDevCon) 2023. Saturday, April 15, 2023</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noRot="1" noChangeAspect="1"/>
          </p:cNvSpPr>
          <p:nvPr>
            <p:ph type="sldImg"/>
          </p:nvPr>
        </p:nvSpPr>
        <p:spPr>
          <a:xfrm>
            <a:off x="381000" y="685800"/>
            <a:ext cx="6096000" cy="3429000"/>
          </a:xfrm>
          <a:prstGeom prst="rect">
            <a:avLst/>
          </a:prstGeom>
        </p:spPr>
        <p:txBody>
          <a:bodyPr/>
          <a:lstStyle/>
          <a:p>
            <a:endParaRPr/>
          </a:p>
        </p:txBody>
      </p:sp>
      <p:sp>
        <p:nvSpPr>
          <p:cNvPr id="246" name="Shape 246"/>
          <p:cNvSpPr>
            <a:spLocks noGrp="1"/>
          </p:cNvSpPr>
          <p:nvPr>
            <p:ph type="body" sz="quarter" idx="1"/>
          </p:nvPr>
        </p:nvSpPr>
        <p:spPr>
          <a:prstGeom prst="rect">
            <a:avLst/>
          </a:prstGeom>
        </p:spPr>
        <p:txBody>
          <a:bodyPr/>
          <a:lstStyle>
            <a:lvl1pPr defTabSz="457200">
              <a:defRPr sz="2400"/>
            </a:lvl1pPr>
          </a:lstStyle>
          <a:p>
            <a:r>
              <a:t>Each slice is an iteration with feedback. You end up with what you reality want.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xfrm>
            <a:off x="381000" y="685800"/>
            <a:ext cx="6096000" cy="3429000"/>
          </a:xfrm>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Modular design and design software with testability in mind.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xfrm>
            <a:off x="381000" y="685800"/>
            <a:ext cx="6096000" cy="3429000"/>
          </a:xfrm>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r>
              <a:t>The journey from default path to ideal is unique to each organization.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noRot="1" noChangeAspect="1"/>
          </p:cNvSpPr>
          <p:nvPr>
            <p:ph type="sldImg"/>
          </p:nvPr>
        </p:nvSpPr>
        <p:spPr>
          <a:xfrm>
            <a:off x="381000" y="685800"/>
            <a:ext cx="6096000" cy="3429000"/>
          </a:xfrm>
          <a:prstGeom prst="rect">
            <a:avLst/>
          </a:prstGeom>
        </p:spPr>
        <p:txBody>
          <a:bodyPr/>
          <a:lstStyle/>
          <a:p>
            <a:endParaRPr/>
          </a:p>
        </p:txBody>
      </p:sp>
      <p:sp>
        <p:nvSpPr>
          <p:cNvPr id="282" name="Shape 282"/>
          <p:cNvSpPr>
            <a:spLocks noGrp="1"/>
          </p:cNvSpPr>
          <p:nvPr>
            <p:ph type="body" sz="quarter" idx="1"/>
          </p:nvPr>
        </p:nvSpPr>
        <p:spPr>
          <a:prstGeom prst="rect">
            <a:avLst/>
          </a:prstGeom>
        </p:spPr>
        <p:txBody>
          <a:bodyPr/>
          <a:lstStyle/>
          <a:p>
            <a:r>
              <a:t>Static analysis helps to find bug before testing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noRot="1" noChangeAspect="1"/>
          </p:cNvSpPr>
          <p:nvPr>
            <p:ph type="sldImg"/>
          </p:nvPr>
        </p:nvSpPr>
        <p:spPr>
          <a:xfrm>
            <a:off x="381000" y="685800"/>
            <a:ext cx="6096000" cy="3429000"/>
          </a:xfrm>
          <a:prstGeom prst="rect">
            <a:avLst/>
          </a:prstGeom>
        </p:spPr>
        <p:txBody>
          <a:bodyPr/>
          <a:lstStyle/>
          <a:p>
            <a:endParaRPr/>
          </a:p>
        </p:txBody>
      </p:sp>
      <p:sp>
        <p:nvSpPr>
          <p:cNvPr id="291" name="Shape 291"/>
          <p:cNvSpPr>
            <a:spLocks noGrp="1"/>
          </p:cNvSpPr>
          <p:nvPr>
            <p:ph type="body" sz="quarter" idx="1"/>
          </p:nvPr>
        </p:nvSpPr>
        <p:spPr>
          <a:prstGeom prst="rect">
            <a:avLst/>
          </a:prstGeom>
        </p:spPr>
        <p:txBody>
          <a:bodyPr/>
          <a:lstStyle/>
          <a:p>
            <a:r>
              <a:t>Software Composition Analysis (SCA) finds bug and security issue from open source libraries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a:spLocks noGrp="1" noRot="1" noChangeAspect="1"/>
          </p:cNvSpPr>
          <p:nvPr>
            <p:ph type="sldImg"/>
          </p:nvPr>
        </p:nvSpPr>
        <p:spPr>
          <a:xfrm>
            <a:off x="381000" y="685800"/>
            <a:ext cx="6096000" cy="3429000"/>
          </a:xfrm>
          <a:prstGeom prst="rect">
            <a:avLst/>
          </a:prstGeom>
        </p:spPr>
        <p:txBody>
          <a:bodyPr/>
          <a:lstStyle/>
          <a:p>
            <a:endParaRPr/>
          </a:p>
        </p:txBody>
      </p:sp>
      <p:sp>
        <p:nvSpPr>
          <p:cNvPr id="298" name="Shape 298"/>
          <p:cNvSpPr>
            <a:spLocks noGrp="1"/>
          </p:cNvSpPr>
          <p:nvPr>
            <p:ph type="body" sz="quarter" idx="1"/>
          </p:nvPr>
        </p:nvSpPr>
        <p:spPr>
          <a:prstGeom prst="rect">
            <a:avLst/>
          </a:prstGeom>
        </p:spPr>
        <p:txBody>
          <a:bodyPr/>
          <a:lstStyle/>
          <a:p>
            <a:r>
              <a:t>Test levels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xfrm>
            <a:off x="381000" y="685800"/>
            <a:ext cx="6096000" cy="3429000"/>
          </a:xfrm>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r>
              <a:t>Test levels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noRot="1" noChangeAspect="1"/>
          </p:cNvSpPr>
          <p:nvPr>
            <p:ph type="sldImg"/>
          </p:nvPr>
        </p:nvSpPr>
        <p:spPr>
          <a:xfrm>
            <a:off x="381000" y="685800"/>
            <a:ext cx="6096000" cy="3429000"/>
          </a:xfrm>
          <a:prstGeom prst="rect">
            <a:avLst/>
          </a:prstGeom>
        </p:spPr>
        <p:txBody>
          <a:bodyPr/>
          <a:lstStyle/>
          <a:p>
            <a:endParaRPr/>
          </a:p>
        </p:txBody>
      </p:sp>
      <p:sp>
        <p:nvSpPr>
          <p:cNvPr id="313" name="Shape 313"/>
          <p:cNvSpPr>
            <a:spLocks noGrp="1"/>
          </p:cNvSpPr>
          <p:nvPr>
            <p:ph type="body" sz="quarter" idx="1"/>
          </p:nvPr>
        </p:nvSpPr>
        <p:spPr>
          <a:prstGeom prst="rect">
            <a:avLst/>
          </a:prstGeom>
        </p:spPr>
        <p:txBody>
          <a:bodyPr/>
          <a:lstStyle/>
          <a:p>
            <a:r>
              <a:t>Test levels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Shape 320"/>
          <p:cNvSpPr>
            <a:spLocks noGrp="1" noRot="1" noChangeAspect="1"/>
          </p:cNvSpPr>
          <p:nvPr>
            <p:ph type="sldImg"/>
          </p:nvPr>
        </p:nvSpPr>
        <p:spPr>
          <a:xfrm>
            <a:off x="381000" y="685800"/>
            <a:ext cx="6096000" cy="3429000"/>
          </a:xfrm>
          <a:prstGeom prst="rect">
            <a:avLst/>
          </a:prstGeom>
        </p:spPr>
        <p:txBody>
          <a:bodyPr/>
          <a:lstStyle/>
          <a:p>
            <a:endParaRPr/>
          </a:p>
        </p:txBody>
      </p:sp>
      <p:sp>
        <p:nvSpPr>
          <p:cNvPr id="321" name="Shape 321"/>
          <p:cNvSpPr>
            <a:spLocks noGrp="1"/>
          </p:cNvSpPr>
          <p:nvPr>
            <p:ph type="body" sz="quarter" idx="1"/>
          </p:nvPr>
        </p:nvSpPr>
        <p:spPr>
          <a:prstGeom prst="rect">
            <a:avLst/>
          </a:prstGeom>
        </p:spPr>
        <p:txBody>
          <a:bodyPr/>
          <a:lstStyle/>
          <a:p>
            <a:r>
              <a:t>Test levels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27"/>
          <p:cNvSpPr>
            <a:spLocks noGrp="1" noRot="1" noChangeAspect="1"/>
          </p:cNvSpPr>
          <p:nvPr>
            <p:ph type="sldImg"/>
          </p:nvPr>
        </p:nvSpPr>
        <p:spPr>
          <a:xfrm>
            <a:off x="381000" y="685800"/>
            <a:ext cx="6096000" cy="3429000"/>
          </a:xfrm>
          <a:prstGeom prst="rect">
            <a:avLst/>
          </a:prstGeom>
        </p:spPr>
        <p:txBody>
          <a:bodyPr/>
          <a:lstStyle/>
          <a:p>
            <a:endParaRPr/>
          </a:p>
        </p:txBody>
      </p:sp>
      <p:sp>
        <p:nvSpPr>
          <p:cNvPr id="328" name="Shape 328"/>
          <p:cNvSpPr>
            <a:spLocks noGrp="1"/>
          </p:cNvSpPr>
          <p:nvPr>
            <p:ph type="body" sz="quarter" idx="1"/>
          </p:nvPr>
        </p:nvSpPr>
        <p:spPr>
          <a:prstGeom prst="rect">
            <a:avLst/>
          </a:prstGeom>
        </p:spPr>
        <p:txBody>
          <a:bodyPr/>
          <a:lstStyle/>
          <a:p>
            <a:r>
              <a:t>Software unit testing is a type of testing in which individual units or components of a software application are tested in isolation from the rest of the application. The purpose of unit testing is to verify that each unit of the software is working as expected and that it meets its functional and non-functional requirements.</a:t>
            </a:r>
          </a:p>
          <a:p>
            <a:endParaRPr/>
          </a:p>
          <a:p>
            <a:r>
              <a:t>During unit testing, each unit is tested using a set of test cases that exercise the code and check its behavior against expected results. The test cases are typically designed to cover a range of scenarios, including typical inputs, edge cases, and error conditions.</a:t>
            </a:r>
          </a:p>
          <a:p>
            <a:endParaRPr/>
          </a:p>
          <a:p>
            <a:r>
              <a:t>Unit testing is usually performed by developers as part of the software development process, and it is often automated using testing frameworks and tools. The benefits of unit testing include the early detection and prevention of defects, improved code quality, and reduced development and maintenance costs.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xfrm>
            <a:off x="381000" y="685800"/>
            <a:ext cx="6096000" cy="3429000"/>
          </a:xfrm>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lvl1pPr defTabSz="457200">
              <a:defRPr sz="2400"/>
            </a:lvl1pPr>
          </a:lstStyle>
          <a:p>
            <a:r>
              <a:t>New organizer of Miami JVM Group</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noRot="1" noChangeAspect="1"/>
          </p:cNvSpPr>
          <p:nvPr>
            <p:ph type="sldImg"/>
          </p:nvPr>
        </p:nvSpPr>
        <p:spPr>
          <a:xfrm>
            <a:off x="381000" y="685800"/>
            <a:ext cx="6096000" cy="3429000"/>
          </a:xfrm>
          <a:prstGeom prst="rect">
            <a:avLst/>
          </a:prstGeom>
        </p:spPr>
        <p:txBody>
          <a:bodyPr/>
          <a:lstStyle/>
          <a:p>
            <a:endParaRPr/>
          </a:p>
        </p:txBody>
      </p:sp>
      <p:sp>
        <p:nvSpPr>
          <p:cNvPr id="336" name="Shape 336"/>
          <p:cNvSpPr>
            <a:spLocks noGrp="1"/>
          </p:cNvSpPr>
          <p:nvPr>
            <p:ph type="body" sz="quarter" idx="1"/>
          </p:nvPr>
        </p:nvSpPr>
        <p:spPr>
          <a:prstGeom prst="rect">
            <a:avLst/>
          </a:prstGeom>
        </p:spPr>
        <p:txBody>
          <a:bodyPr/>
          <a:lstStyle/>
          <a:p>
            <a:r>
              <a:t>Code coverage measures how much of the code is used during testing</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noRot="1" noChangeAspect="1"/>
          </p:cNvSpPr>
          <p:nvPr>
            <p:ph type="sldImg"/>
          </p:nvPr>
        </p:nvSpPr>
        <p:spPr>
          <a:xfrm>
            <a:off x="381000" y="685800"/>
            <a:ext cx="6096000" cy="3429000"/>
          </a:xfrm>
          <a:prstGeom prst="rect">
            <a:avLst/>
          </a:prstGeom>
        </p:spPr>
        <p:txBody>
          <a:bodyPr/>
          <a:lstStyle/>
          <a:p>
            <a:endParaRPr/>
          </a:p>
        </p:txBody>
      </p:sp>
      <p:sp>
        <p:nvSpPr>
          <p:cNvPr id="343" name="Shape 343"/>
          <p:cNvSpPr>
            <a:spLocks noGrp="1"/>
          </p:cNvSpPr>
          <p:nvPr>
            <p:ph type="body" sz="quarter" idx="1"/>
          </p:nvPr>
        </p:nvSpPr>
        <p:spPr>
          <a:prstGeom prst="rect">
            <a:avLst/>
          </a:prstGeom>
        </p:spPr>
        <p:txBody>
          <a:bodyPr/>
          <a:lstStyle/>
          <a:p>
            <a:r>
              <a:t>Software integration testing is a type of testing in which multiple components or modules of a software system are tested together to verify that they work as expected when integrated. The purpose of integration testing is to identify any issues or defects that arise from the interaction between different parts of the software.</a:t>
            </a:r>
          </a:p>
          <a:p>
            <a:endParaRPr/>
          </a:p>
          <a:p>
            <a:r>
              <a:t>During integration testing, the individual components are combined and tested as a group to ensure that they work together seamlessly and that there are no compatibility issues. The testing may be performed using different approaches such as top-down, bottom-up, or a combination of both, depending on the software architecture and the testing objectives.</a:t>
            </a:r>
          </a:p>
          <a:p>
            <a:endParaRPr/>
          </a:p>
          <a:p>
            <a:r>
              <a:t>Integration testing is usually performed after unit testing and before system testing, and it is typically conducted by a separate team of testers. The benefits of integration testing include early detection of defects, improved reliability and quality of the software, and reduced risk of failures in the production environment.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hape 349"/>
          <p:cNvSpPr>
            <a:spLocks noGrp="1" noRot="1" noChangeAspect="1"/>
          </p:cNvSpPr>
          <p:nvPr>
            <p:ph type="sldImg"/>
          </p:nvPr>
        </p:nvSpPr>
        <p:spPr>
          <a:xfrm>
            <a:off x="381000" y="685800"/>
            <a:ext cx="6096000" cy="3429000"/>
          </a:xfrm>
          <a:prstGeom prst="rect">
            <a:avLst/>
          </a:prstGeom>
        </p:spPr>
        <p:txBody>
          <a:bodyPr/>
          <a:lstStyle/>
          <a:p>
            <a:endParaRPr/>
          </a:p>
        </p:txBody>
      </p:sp>
      <p:sp>
        <p:nvSpPr>
          <p:cNvPr id="350" name="Shape 350"/>
          <p:cNvSpPr>
            <a:spLocks noGrp="1"/>
          </p:cNvSpPr>
          <p:nvPr>
            <p:ph type="body" sz="quarter" idx="1"/>
          </p:nvPr>
        </p:nvSpPr>
        <p:spPr>
          <a:prstGeom prst="rect">
            <a:avLst/>
          </a:prstGeom>
        </p:spPr>
        <p:txBody>
          <a:bodyPr/>
          <a:lstStyle/>
          <a:p>
            <a:r>
              <a:t>Software system testing is a type of testing in which the entire software application is tested as a whole to ensure that it meets the specified requirements and functions as intended in the intended environment. The purpose of system testing is to validate the software application against the defined functional and non-functional requirements, including performance, reliability, security, and usability.</a:t>
            </a:r>
          </a:p>
          <a:p>
            <a:endParaRPr/>
          </a:p>
          <a:p>
            <a:r>
              <a:t>During system testing, the software application is tested from end-to-end to ensure that all the components work together correctly and meet the desired quality standards. This testing typically involves functional testing, non-functional testing, and user acceptance testing (UAT) to ensure that the software meets the expectations of the end-users.</a:t>
            </a:r>
          </a:p>
          <a:p>
            <a:endParaRPr/>
          </a:p>
          <a:p>
            <a:r>
              <a:t>System testing is usually performed after integration testing and before user acceptance testing (UAT) and it may be conducted by a separate team of testers or by the same team that performed the integration testing. The benefits of system testing include the identification of defects and issues that could impact the software's functionality, reliability, and performance, and the verification that the software application meets the specified requirements and quality standards.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Shape 356"/>
          <p:cNvSpPr>
            <a:spLocks noGrp="1" noRot="1" noChangeAspect="1"/>
          </p:cNvSpPr>
          <p:nvPr>
            <p:ph type="sldImg"/>
          </p:nvPr>
        </p:nvSpPr>
        <p:spPr>
          <a:xfrm>
            <a:off x="381000" y="685800"/>
            <a:ext cx="6096000" cy="3429000"/>
          </a:xfrm>
          <a:prstGeom prst="rect">
            <a:avLst/>
          </a:prstGeom>
        </p:spPr>
        <p:txBody>
          <a:bodyPr/>
          <a:lstStyle/>
          <a:p>
            <a:endParaRPr/>
          </a:p>
        </p:txBody>
      </p:sp>
      <p:sp>
        <p:nvSpPr>
          <p:cNvPr id="357" name="Shape 357"/>
          <p:cNvSpPr>
            <a:spLocks noGrp="1"/>
          </p:cNvSpPr>
          <p:nvPr>
            <p:ph type="body" sz="quarter" idx="1"/>
          </p:nvPr>
        </p:nvSpPr>
        <p:spPr>
          <a:prstGeom prst="rect">
            <a:avLst/>
          </a:prstGeom>
        </p:spPr>
        <p:txBody>
          <a:bodyPr/>
          <a:lstStyle/>
          <a:p>
            <a:r>
              <a:t>Software production testing with feature toggles is a testing approach that enables the release of new or modified software features to a subset of users or environments for testing and evaluation, while keeping the existing functionality intact. Feature toggles are a mechanism that allows developers to selectively enable or disable specific features of a software application at runtime, without modifying the code or requiring a full deployment.</a:t>
            </a:r>
          </a:p>
          <a:p>
            <a:endParaRPr/>
          </a:p>
          <a:p>
            <a:r>
              <a:t>During production testing with feature toggles, the new or modified features are released to a limited number of users or environments where they can be tested and evaluated in real-world scenarios. This enables developers to gather feedback, identify and fix any issues, and refine the features before they are released to the wider audience.</a:t>
            </a:r>
          </a:p>
          <a:p>
            <a:endParaRPr/>
          </a:p>
          <a:p>
            <a:r>
              <a:t>The feature toggles are used to control the access to the new or modified features, and they may be configured based on various criteria such as user roles, geographic locations, or user preferences. This enables developers to test and evaluate the features in different scenarios and environments, and to collect feedback from a diverse group of users.</a:t>
            </a:r>
          </a:p>
          <a:p>
            <a:endParaRPr/>
          </a:p>
          <a:p>
            <a:r>
              <a:t>The benefits of production testing with feature toggles include reduced risk and cost associated with software releases, faster feedback and validation of new or modified features, and improved quality and reliability of the software application.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noRot="1" noChangeAspect="1"/>
          </p:cNvSpPr>
          <p:nvPr>
            <p:ph type="sldImg"/>
          </p:nvPr>
        </p:nvSpPr>
        <p:spPr>
          <a:xfrm>
            <a:off x="381000" y="685800"/>
            <a:ext cx="6096000" cy="3429000"/>
          </a:xfrm>
          <a:prstGeom prst="rect">
            <a:avLst/>
          </a:prstGeom>
        </p:spPr>
        <p:txBody>
          <a:bodyPr/>
          <a:lstStyle/>
          <a:p>
            <a:endParaRPr/>
          </a:p>
        </p:txBody>
      </p:sp>
      <p:sp>
        <p:nvSpPr>
          <p:cNvPr id="366" name="Shape 366"/>
          <p:cNvSpPr>
            <a:spLocks noGrp="1"/>
          </p:cNvSpPr>
          <p:nvPr>
            <p:ph type="body" sz="quarter" idx="1"/>
          </p:nvPr>
        </p:nvSpPr>
        <p:spPr>
          <a:prstGeom prst="rect">
            <a:avLst/>
          </a:prstGeom>
        </p:spPr>
        <p:txBody>
          <a:bodyPr/>
          <a:lstStyle/>
          <a:p>
            <a:r>
              <a:t>Feature toggles used for production testing.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hape 373"/>
          <p:cNvSpPr>
            <a:spLocks noGrp="1" noRot="1" noChangeAspect="1"/>
          </p:cNvSpPr>
          <p:nvPr>
            <p:ph type="sldImg"/>
          </p:nvPr>
        </p:nvSpPr>
        <p:spPr>
          <a:xfrm>
            <a:off x="381000" y="685800"/>
            <a:ext cx="6096000" cy="3429000"/>
          </a:xfrm>
          <a:prstGeom prst="rect">
            <a:avLst/>
          </a:prstGeom>
        </p:spPr>
        <p:txBody>
          <a:bodyPr/>
          <a:lstStyle/>
          <a:p>
            <a:endParaRPr/>
          </a:p>
        </p:txBody>
      </p:sp>
      <p:sp>
        <p:nvSpPr>
          <p:cNvPr id="374" name="Shape 374"/>
          <p:cNvSpPr>
            <a:spLocks noGrp="1"/>
          </p:cNvSpPr>
          <p:nvPr>
            <p:ph type="body" sz="quarter" idx="1"/>
          </p:nvPr>
        </p:nvSpPr>
        <p:spPr>
          <a:prstGeom prst="rect">
            <a:avLst/>
          </a:prstGeom>
        </p:spPr>
        <p:txBody>
          <a:bodyPr/>
          <a:lstStyle>
            <a:lvl1pPr defTabSz="457200">
              <a:defRPr sz="2400"/>
            </a:lvl1pPr>
          </a:lstStyle>
          <a:p>
            <a:r>
              <a:t>What is an anti-pattern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hape 382"/>
          <p:cNvSpPr>
            <a:spLocks noGrp="1" noRot="1" noChangeAspect="1"/>
          </p:cNvSpPr>
          <p:nvPr>
            <p:ph type="sldImg"/>
          </p:nvPr>
        </p:nvSpPr>
        <p:spPr>
          <a:xfrm>
            <a:off x="381000" y="685800"/>
            <a:ext cx="6096000" cy="3429000"/>
          </a:xfrm>
          <a:prstGeom prst="rect">
            <a:avLst/>
          </a:prstGeom>
        </p:spPr>
        <p:txBody>
          <a:bodyPr/>
          <a:lstStyle/>
          <a:p>
            <a:endParaRPr/>
          </a:p>
        </p:txBody>
      </p:sp>
      <p:sp>
        <p:nvSpPr>
          <p:cNvPr id="383" name="Shape 383"/>
          <p:cNvSpPr>
            <a:spLocks noGrp="1"/>
          </p:cNvSpPr>
          <p:nvPr>
            <p:ph type="body" sz="quarter" idx="1"/>
          </p:nvPr>
        </p:nvSpPr>
        <p:spPr>
          <a:prstGeom prst="rect">
            <a:avLst/>
          </a:prstGeom>
        </p:spPr>
        <p:txBody>
          <a:bodyPr/>
          <a:lstStyle>
            <a:lvl1pPr defTabSz="457200">
              <a:defRPr sz="2400"/>
            </a:lvl1pPr>
          </a:lstStyle>
          <a:p>
            <a:r>
              <a:t>Testing pyramid from Google which is based on Mike Cohn’s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Shape 390"/>
          <p:cNvSpPr>
            <a:spLocks noGrp="1" noRot="1" noChangeAspect="1"/>
          </p:cNvSpPr>
          <p:nvPr>
            <p:ph type="sldImg"/>
          </p:nvPr>
        </p:nvSpPr>
        <p:spPr>
          <a:xfrm>
            <a:off x="381000" y="685800"/>
            <a:ext cx="6096000" cy="3429000"/>
          </a:xfrm>
          <a:prstGeom prst="rect">
            <a:avLst/>
          </a:prstGeom>
        </p:spPr>
        <p:txBody>
          <a:bodyPr/>
          <a:lstStyle/>
          <a:p>
            <a:endParaRPr/>
          </a:p>
        </p:txBody>
      </p:sp>
      <p:sp>
        <p:nvSpPr>
          <p:cNvPr id="391" name="Shape 391"/>
          <p:cNvSpPr>
            <a:spLocks noGrp="1"/>
          </p:cNvSpPr>
          <p:nvPr>
            <p:ph type="body" sz="quarter" idx="1"/>
          </p:nvPr>
        </p:nvSpPr>
        <p:spPr>
          <a:prstGeom prst="rect">
            <a:avLst/>
          </a:prstGeom>
        </p:spPr>
        <p:txBody>
          <a:bodyPr/>
          <a:lstStyle/>
          <a:p>
            <a:pPr>
              <a:defRPr sz="2400"/>
            </a:pPr>
            <a:r>
              <a:t>Ice cream cone testing anti-pattern</a:t>
            </a:r>
          </a:p>
          <a:p>
            <a:pPr>
              <a:defRPr sz="2400"/>
            </a:pPr>
            <a:r>
              <a:t>Often appears on project that were prototyped quickly and rushed to production never stopping to address testing technical debt.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noRot="1" noChangeAspect="1"/>
          </p:cNvSpPr>
          <p:nvPr>
            <p:ph type="sldImg"/>
          </p:nvPr>
        </p:nvSpPr>
        <p:spPr>
          <a:xfrm>
            <a:off x="381000" y="685800"/>
            <a:ext cx="6096000" cy="3429000"/>
          </a:xfrm>
          <a:prstGeom prst="rect">
            <a:avLst/>
          </a:prstGeom>
        </p:spPr>
        <p:txBody>
          <a:bodyPr/>
          <a:lstStyle/>
          <a:p>
            <a:endParaRPr/>
          </a:p>
        </p:txBody>
      </p:sp>
      <p:sp>
        <p:nvSpPr>
          <p:cNvPr id="399" name="Shape 399"/>
          <p:cNvSpPr>
            <a:spLocks noGrp="1"/>
          </p:cNvSpPr>
          <p:nvPr>
            <p:ph type="body" sz="quarter" idx="1"/>
          </p:nvPr>
        </p:nvSpPr>
        <p:spPr>
          <a:prstGeom prst="rect">
            <a:avLst/>
          </a:prstGeom>
        </p:spPr>
        <p:txBody>
          <a:bodyPr/>
          <a:lstStyle/>
          <a:p>
            <a:pPr defTabSz="457200">
              <a:defRPr sz="2400"/>
            </a:pPr>
            <a:r>
              <a:t>Hourglass testing anti-pattern</a:t>
            </a:r>
          </a:p>
          <a:p>
            <a:pPr defTabSz="457200">
              <a:defRPr sz="2400"/>
            </a:pPr>
            <a:r>
              <a:t>Better than ice cream cone, but dependance on E2E tests creates more failures that would be identified with integration tests.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xfrm>
            <a:off x="381000" y="685800"/>
            <a:ext cx="6096000" cy="3429000"/>
          </a:xfrm>
          <a:prstGeom prst="rect">
            <a:avLst/>
          </a:prstGeom>
        </p:spPr>
        <p:txBody>
          <a:bodyPr/>
          <a:lstStyle/>
          <a:p>
            <a:endParaRPr/>
          </a:p>
        </p:txBody>
      </p:sp>
      <p:sp>
        <p:nvSpPr>
          <p:cNvPr id="407" name="Shape 407"/>
          <p:cNvSpPr>
            <a:spLocks noGrp="1"/>
          </p:cNvSpPr>
          <p:nvPr>
            <p:ph type="body" sz="quarter" idx="1"/>
          </p:nvPr>
        </p:nvSpPr>
        <p:spPr>
          <a:prstGeom prst="rect">
            <a:avLst/>
          </a:prstGeom>
        </p:spPr>
        <p:txBody>
          <a:bodyPr/>
          <a:lstStyle/>
          <a:p>
            <a:pPr defTabSz="457200">
              <a:defRPr sz="2400"/>
            </a:pPr>
            <a:r>
              <a:t>Hexagonal testing anti-pattern</a:t>
            </a:r>
          </a:p>
          <a:p>
            <a:pPr defTabSz="457200">
              <a:defRPr sz="2400"/>
            </a:pPr>
            <a:r>
              <a:t>Initial project rushed to production without testing.</a:t>
            </a:r>
          </a:p>
          <a:p>
            <a:pPr defTabSz="457200">
              <a:defRPr sz="2400"/>
            </a:pPr>
            <a:r>
              <a:t>An integration test harness was provided to developers causing them to choose the easy path. Very little refactor for unit tests. Longer time executing tests.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381000" y="685800"/>
            <a:ext cx="6096000" cy="3429000"/>
          </a:xfrm>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lvl1pPr defTabSz="457200">
              <a:defRPr sz="2400"/>
            </a:lvl1pPr>
          </a:lstStyle>
          <a:p>
            <a:r>
              <a:t>Software testing considerations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Shape 413"/>
          <p:cNvSpPr>
            <a:spLocks noGrp="1" noRot="1" noChangeAspect="1"/>
          </p:cNvSpPr>
          <p:nvPr>
            <p:ph type="sldImg"/>
          </p:nvPr>
        </p:nvSpPr>
        <p:spPr>
          <a:xfrm>
            <a:off x="381000" y="685800"/>
            <a:ext cx="6096000" cy="3429000"/>
          </a:xfrm>
          <a:prstGeom prst="rect">
            <a:avLst/>
          </a:prstGeom>
        </p:spPr>
        <p:txBody>
          <a:bodyPr/>
          <a:lstStyle/>
          <a:p>
            <a:endParaRPr/>
          </a:p>
        </p:txBody>
      </p:sp>
      <p:sp>
        <p:nvSpPr>
          <p:cNvPr id="414" name="Shape 414"/>
          <p:cNvSpPr>
            <a:spLocks noGrp="1"/>
          </p:cNvSpPr>
          <p:nvPr>
            <p:ph type="body" sz="quarter" idx="1"/>
          </p:nvPr>
        </p:nvSpPr>
        <p:spPr>
          <a:prstGeom prst="rect">
            <a:avLst/>
          </a:prstGeom>
        </p:spPr>
        <p:txBody>
          <a:bodyPr/>
          <a:lstStyle/>
          <a:p>
            <a:r>
              <a:t>The journey from default path to ideal is unique to each organization.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Shape 422"/>
          <p:cNvSpPr>
            <a:spLocks noGrp="1" noRot="1" noChangeAspect="1"/>
          </p:cNvSpPr>
          <p:nvPr>
            <p:ph type="sldImg"/>
          </p:nvPr>
        </p:nvSpPr>
        <p:spPr>
          <a:xfrm>
            <a:off x="381000" y="685800"/>
            <a:ext cx="6096000" cy="3429000"/>
          </a:xfrm>
          <a:prstGeom prst="rect">
            <a:avLst/>
          </a:prstGeom>
        </p:spPr>
        <p:txBody>
          <a:bodyPr/>
          <a:lstStyle/>
          <a:p>
            <a:endParaRPr/>
          </a:p>
        </p:txBody>
      </p:sp>
      <p:sp>
        <p:nvSpPr>
          <p:cNvPr id="423" name="Shape 423"/>
          <p:cNvSpPr>
            <a:spLocks noGrp="1"/>
          </p:cNvSpPr>
          <p:nvPr>
            <p:ph type="body" sz="quarter" idx="1"/>
          </p:nvPr>
        </p:nvSpPr>
        <p:spPr>
          <a:prstGeom prst="rect">
            <a:avLst/>
          </a:prstGeom>
        </p:spPr>
        <p:txBody>
          <a:bodyPr/>
          <a:lstStyle>
            <a:lvl1pPr defTabSz="457200">
              <a:defRPr sz="2400"/>
            </a:lvl1pPr>
          </a:lstStyle>
          <a:p>
            <a:r>
              <a:t>It has always been done this way.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Shape 433"/>
          <p:cNvSpPr>
            <a:spLocks noGrp="1" noRot="1" noChangeAspect="1"/>
          </p:cNvSpPr>
          <p:nvPr>
            <p:ph type="sldImg"/>
          </p:nvPr>
        </p:nvSpPr>
        <p:spPr>
          <a:xfrm>
            <a:off x="381000" y="685800"/>
            <a:ext cx="6096000" cy="3429000"/>
          </a:xfrm>
          <a:prstGeom prst="rect">
            <a:avLst/>
          </a:prstGeom>
        </p:spPr>
        <p:txBody>
          <a:bodyPr/>
          <a:lstStyle/>
          <a:p>
            <a:endParaRPr/>
          </a:p>
        </p:txBody>
      </p:sp>
      <p:sp>
        <p:nvSpPr>
          <p:cNvPr id="434" name="Shape 434"/>
          <p:cNvSpPr>
            <a:spLocks noGrp="1"/>
          </p:cNvSpPr>
          <p:nvPr>
            <p:ph type="body" sz="quarter" idx="1"/>
          </p:nvPr>
        </p:nvSpPr>
        <p:spPr>
          <a:prstGeom prst="rect">
            <a:avLst/>
          </a:prstGeom>
        </p:spPr>
        <p:txBody>
          <a:bodyPr/>
          <a:lstStyle>
            <a:lvl1pPr defTabSz="457200">
              <a:defRPr sz="2400"/>
            </a:lvl1pPr>
          </a:lstStyle>
          <a:p>
            <a:r>
              <a:t>It has always been done this way.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Shape 443"/>
          <p:cNvSpPr>
            <a:spLocks noGrp="1" noRot="1" noChangeAspect="1"/>
          </p:cNvSpPr>
          <p:nvPr>
            <p:ph type="sldImg"/>
          </p:nvPr>
        </p:nvSpPr>
        <p:spPr>
          <a:xfrm>
            <a:off x="381000" y="685800"/>
            <a:ext cx="6096000" cy="3429000"/>
          </a:xfrm>
          <a:prstGeom prst="rect">
            <a:avLst/>
          </a:prstGeom>
        </p:spPr>
        <p:txBody>
          <a:bodyPr/>
          <a:lstStyle/>
          <a:p>
            <a:endParaRPr/>
          </a:p>
        </p:txBody>
      </p:sp>
      <p:sp>
        <p:nvSpPr>
          <p:cNvPr id="444" name="Shape 444"/>
          <p:cNvSpPr>
            <a:spLocks noGrp="1"/>
          </p:cNvSpPr>
          <p:nvPr>
            <p:ph type="body" sz="quarter" idx="1"/>
          </p:nvPr>
        </p:nvSpPr>
        <p:spPr>
          <a:prstGeom prst="rect">
            <a:avLst/>
          </a:prstGeom>
        </p:spPr>
        <p:txBody>
          <a:bodyPr/>
          <a:lstStyle>
            <a:lvl1pPr defTabSz="457200">
              <a:defRPr sz="2400"/>
            </a:lvl1pPr>
          </a:lstStyle>
          <a:p>
            <a:r>
              <a:t>A desire path (often referred to as a desire line in transportation planning), also known as a game trail, social trail, fishermen trail, herd path, cow path, elephant path, goat track, pig trail, use trail and bootleg trail, is an unplanned small trail created as a consequence of mechanical erosion caused by human or animal traffic. The path usually represents the shortest or the most easily navigated route between an origin and destination, and the width and severity of its surface erosion are often indicators of the traffic level it receives.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Shape 451"/>
          <p:cNvSpPr>
            <a:spLocks noGrp="1" noRot="1" noChangeAspect="1"/>
          </p:cNvSpPr>
          <p:nvPr>
            <p:ph type="sldImg"/>
          </p:nvPr>
        </p:nvSpPr>
        <p:spPr>
          <a:xfrm>
            <a:off x="381000" y="685800"/>
            <a:ext cx="6096000" cy="3429000"/>
          </a:xfrm>
          <a:prstGeom prst="rect">
            <a:avLst/>
          </a:prstGeom>
        </p:spPr>
        <p:txBody>
          <a:bodyPr/>
          <a:lstStyle/>
          <a:p>
            <a:endParaRPr/>
          </a:p>
        </p:txBody>
      </p:sp>
      <p:sp>
        <p:nvSpPr>
          <p:cNvPr id="452" name="Shape 452"/>
          <p:cNvSpPr>
            <a:spLocks noGrp="1"/>
          </p:cNvSpPr>
          <p:nvPr>
            <p:ph type="body" sz="quarter" idx="1"/>
          </p:nvPr>
        </p:nvSpPr>
        <p:spPr>
          <a:prstGeom prst="rect">
            <a:avLst/>
          </a:prstGeom>
        </p:spPr>
        <p:txBody>
          <a:bodyPr/>
          <a:lstStyle>
            <a:lvl1pPr defTabSz="457200">
              <a:defRPr sz="2400"/>
            </a:lvl1pPr>
          </a:lstStyle>
          <a:p>
            <a:r>
              <a:t>Dunning-Krugger effect.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Shape 459"/>
          <p:cNvSpPr>
            <a:spLocks noGrp="1" noRot="1" noChangeAspect="1"/>
          </p:cNvSpPr>
          <p:nvPr>
            <p:ph type="sldImg"/>
          </p:nvPr>
        </p:nvSpPr>
        <p:spPr>
          <a:xfrm>
            <a:off x="381000" y="685800"/>
            <a:ext cx="6096000" cy="3429000"/>
          </a:xfrm>
          <a:prstGeom prst="rect">
            <a:avLst/>
          </a:prstGeom>
        </p:spPr>
        <p:txBody>
          <a:bodyPr/>
          <a:lstStyle/>
          <a:p>
            <a:endParaRPr/>
          </a:p>
        </p:txBody>
      </p:sp>
      <p:sp>
        <p:nvSpPr>
          <p:cNvPr id="460" name="Shape 460"/>
          <p:cNvSpPr>
            <a:spLocks noGrp="1"/>
          </p:cNvSpPr>
          <p:nvPr>
            <p:ph type="body" sz="quarter" idx="1"/>
          </p:nvPr>
        </p:nvSpPr>
        <p:spPr>
          <a:prstGeom prst="rect">
            <a:avLst/>
          </a:prstGeom>
        </p:spPr>
        <p:txBody>
          <a:bodyPr/>
          <a:lstStyle>
            <a:lvl1pPr defTabSz="457200">
              <a:defRPr sz="2400"/>
            </a:lvl1pPr>
          </a:lstStyle>
          <a:p>
            <a:r>
              <a:t>Dunning-Krugger effect.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a:spLocks noGrp="1" noRot="1" noChangeAspect="1"/>
          </p:cNvSpPr>
          <p:nvPr>
            <p:ph type="sldImg"/>
          </p:nvPr>
        </p:nvSpPr>
        <p:spPr>
          <a:xfrm>
            <a:off x="381000" y="685800"/>
            <a:ext cx="6096000" cy="3429000"/>
          </a:xfrm>
          <a:prstGeom prst="rect">
            <a:avLst/>
          </a:prstGeom>
        </p:spPr>
        <p:txBody>
          <a:bodyPr/>
          <a:lstStyle/>
          <a:p>
            <a:endParaRPr/>
          </a:p>
        </p:txBody>
      </p:sp>
      <p:sp>
        <p:nvSpPr>
          <p:cNvPr id="468" name="Shape 468"/>
          <p:cNvSpPr>
            <a:spLocks noGrp="1"/>
          </p:cNvSpPr>
          <p:nvPr>
            <p:ph type="body" sz="quarter" idx="1"/>
          </p:nvPr>
        </p:nvSpPr>
        <p:spPr>
          <a:prstGeom prst="rect">
            <a:avLst/>
          </a:prstGeom>
        </p:spPr>
        <p:txBody>
          <a:bodyPr/>
          <a:lstStyle/>
          <a:p>
            <a:pPr>
              <a:defRPr sz="2400"/>
            </a:pPr>
            <a:r>
              <a:t>JetBrain’s The State of Developer Ecosystem 2022.</a:t>
            </a:r>
          </a:p>
          <a:p>
            <a:pPr>
              <a:defRPr sz="2400"/>
            </a:pPr>
            <a:r>
              <a:t>Report was created based on the responses of 29,269 developers from around the world who participated in May–July 2022.</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Shape 475"/>
          <p:cNvSpPr>
            <a:spLocks noGrp="1" noRot="1" noChangeAspect="1"/>
          </p:cNvSpPr>
          <p:nvPr>
            <p:ph type="sldImg"/>
          </p:nvPr>
        </p:nvSpPr>
        <p:spPr>
          <a:xfrm>
            <a:off x="381000" y="685800"/>
            <a:ext cx="6096000" cy="3429000"/>
          </a:xfrm>
          <a:prstGeom prst="rect">
            <a:avLst/>
          </a:prstGeom>
        </p:spPr>
        <p:txBody>
          <a:bodyPr/>
          <a:lstStyle/>
          <a:p>
            <a:endParaRPr/>
          </a:p>
        </p:txBody>
      </p:sp>
      <p:sp>
        <p:nvSpPr>
          <p:cNvPr id="476" name="Shape 476"/>
          <p:cNvSpPr>
            <a:spLocks noGrp="1"/>
          </p:cNvSpPr>
          <p:nvPr>
            <p:ph type="body" sz="quarter" idx="1"/>
          </p:nvPr>
        </p:nvSpPr>
        <p:spPr>
          <a:prstGeom prst="rect">
            <a:avLst/>
          </a:prstGeom>
        </p:spPr>
        <p:txBody>
          <a:bodyPr/>
          <a:lstStyle/>
          <a:p>
            <a:r>
              <a:t>The journey from default path to ideal is unique to each organization.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Shape 482"/>
          <p:cNvSpPr>
            <a:spLocks noGrp="1" noRot="1" noChangeAspect="1"/>
          </p:cNvSpPr>
          <p:nvPr>
            <p:ph type="sldImg"/>
          </p:nvPr>
        </p:nvSpPr>
        <p:spPr>
          <a:xfrm>
            <a:off x="381000" y="685800"/>
            <a:ext cx="6096000" cy="3429000"/>
          </a:xfrm>
          <a:prstGeom prst="rect">
            <a:avLst/>
          </a:prstGeom>
        </p:spPr>
        <p:txBody>
          <a:bodyPr/>
          <a:lstStyle/>
          <a:p>
            <a:endParaRPr/>
          </a:p>
        </p:txBody>
      </p:sp>
      <p:sp>
        <p:nvSpPr>
          <p:cNvPr id="483" name="Shape 483"/>
          <p:cNvSpPr>
            <a:spLocks noGrp="1"/>
          </p:cNvSpPr>
          <p:nvPr>
            <p:ph type="body" sz="quarter" idx="1"/>
          </p:nvPr>
        </p:nvSpPr>
        <p:spPr>
          <a:prstGeom prst="rect">
            <a:avLst/>
          </a:prstGeom>
        </p:spPr>
        <p:txBody>
          <a:bodyPr/>
          <a:lstStyle/>
          <a:p>
            <a:r>
              <a:t>Test levels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p:cNvSpPr>
            <a:spLocks noGrp="1" noRot="1" noChangeAspect="1"/>
          </p:cNvSpPr>
          <p:nvPr>
            <p:ph type="sldImg"/>
          </p:nvPr>
        </p:nvSpPr>
        <p:spPr>
          <a:xfrm>
            <a:off x="381000" y="685800"/>
            <a:ext cx="6096000" cy="3429000"/>
          </a:xfrm>
          <a:prstGeom prst="rect">
            <a:avLst/>
          </a:prstGeom>
        </p:spPr>
        <p:txBody>
          <a:bodyPr/>
          <a:lstStyle/>
          <a:p>
            <a:endParaRPr/>
          </a:p>
        </p:txBody>
      </p:sp>
      <p:sp>
        <p:nvSpPr>
          <p:cNvPr id="491" name="Shape 491"/>
          <p:cNvSpPr>
            <a:spLocks noGrp="1"/>
          </p:cNvSpPr>
          <p:nvPr>
            <p:ph type="body" sz="quarter" idx="1"/>
          </p:nvPr>
        </p:nvSpPr>
        <p:spPr>
          <a:prstGeom prst="rect">
            <a:avLst/>
          </a:prstGeom>
        </p:spPr>
        <p:txBody>
          <a:bodyPr/>
          <a:lstStyle/>
          <a:p>
            <a:r>
              <a:t>JetBrain’s The State of Developer Ecosystem 2022.</a:t>
            </a:r>
          </a:p>
          <a:p>
            <a:r>
              <a:t>Report was created based on the responses of 29,269 developers from around the world who participated in May–July 2022.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381000" y="685800"/>
            <a:ext cx="6096000" cy="3429000"/>
          </a:xfrm>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lvl1pPr defTabSz="457200">
              <a:defRPr sz="2400"/>
            </a:lvl1pPr>
          </a:lstStyle>
          <a:p>
            <a:r>
              <a:t>All budgets are not the same.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Shape 497"/>
          <p:cNvSpPr>
            <a:spLocks noGrp="1" noRot="1" noChangeAspect="1"/>
          </p:cNvSpPr>
          <p:nvPr>
            <p:ph type="sldImg"/>
          </p:nvPr>
        </p:nvSpPr>
        <p:spPr>
          <a:xfrm>
            <a:off x="381000" y="685800"/>
            <a:ext cx="6096000" cy="3429000"/>
          </a:xfrm>
          <a:prstGeom prst="rect">
            <a:avLst/>
          </a:prstGeom>
        </p:spPr>
        <p:txBody>
          <a:bodyPr/>
          <a:lstStyle/>
          <a:p>
            <a:endParaRPr/>
          </a:p>
        </p:txBody>
      </p:sp>
      <p:sp>
        <p:nvSpPr>
          <p:cNvPr id="498" name="Shape 498"/>
          <p:cNvSpPr>
            <a:spLocks noGrp="1"/>
          </p:cNvSpPr>
          <p:nvPr>
            <p:ph type="body" sz="quarter" idx="1"/>
          </p:nvPr>
        </p:nvSpPr>
        <p:spPr>
          <a:prstGeom prst="rect">
            <a:avLst/>
          </a:prstGeom>
        </p:spPr>
        <p:txBody>
          <a:bodyPr/>
          <a:lstStyle/>
          <a:p>
            <a:r>
              <a:t>The journey from default path to ideal is unique to each organization.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381000" y="685800"/>
            <a:ext cx="6096000" cy="3429000"/>
          </a:xfrm>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lvl1pPr defTabSz="457200">
              <a:defRPr sz="2400"/>
            </a:lvl1pPr>
          </a:lstStyle>
          <a:p>
            <a:r>
              <a:t>Corporate Lifecycle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xfrm>
            <a:off x="381000" y="685800"/>
            <a:ext cx="6096000" cy="3429000"/>
          </a:xfrm>
          <a:prstGeom prst="rect">
            <a:avLst/>
          </a:prstGeom>
        </p:spPr>
        <p:txBody>
          <a:bodyPr/>
          <a:lstStyle/>
          <a:p>
            <a:endParaRPr/>
          </a:p>
        </p:txBody>
      </p:sp>
      <p:sp>
        <p:nvSpPr>
          <p:cNvPr id="200" name="Shape 200"/>
          <p:cNvSpPr>
            <a:spLocks noGrp="1"/>
          </p:cNvSpPr>
          <p:nvPr>
            <p:ph type="body" sz="quarter" idx="1"/>
          </p:nvPr>
        </p:nvSpPr>
        <p:spPr>
          <a:prstGeom prst="rect">
            <a:avLst/>
          </a:prstGeom>
        </p:spPr>
        <p:txBody>
          <a:bodyPr/>
          <a:lstStyle>
            <a:lvl1pPr defTabSz="457200">
              <a:defRPr sz="2400"/>
            </a:lvl1pPr>
          </a:lstStyle>
          <a:p>
            <a:r>
              <a:t>Product Lifecycle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xfrm>
            <a:off x="381000" y="685800"/>
            <a:ext cx="6096000" cy="3429000"/>
          </a:xfrm>
          <a:prstGeom prst="rect">
            <a:avLst/>
          </a:prstGeom>
        </p:spPr>
        <p:txBody>
          <a:bodyPr/>
          <a:lstStyle/>
          <a:p>
            <a:endParaRPr/>
          </a:p>
        </p:txBody>
      </p:sp>
      <p:sp>
        <p:nvSpPr>
          <p:cNvPr id="208" name="Shape 208"/>
          <p:cNvSpPr>
            <a:spLocks noGrp="1"/>
          </p:cNvSpPr>
          <p:nvPr>
            <p:ph type="body" sz="quarter" idx="1"/>
          </p:nvPr>
        </p:nvSpPr>
        <p:spPr>
          <a:prstGeom prst="rect">
            <a:avLst/>
          </a:prstGeom>
        </p:spPr>
        <p:txBody>
          <a:bodyPr/>
          <a:lstStyle>
            <a:lvl1pPr defTabSz="457200">
              <a:defRPr sz="2400"/>
            </a:lvl1pPr>
          </a:lstStyle>
          <a:p>
            <a:r>
              <a:t>Organizational design’s influence on improved outcomes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xfrm>
            <a:off x="381000" y="685800"/>
            <a:ext cx="6096000" cy="3429000"/>
          </a:xfrm>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lvl1pPr defTabSz="457200">
              <a:defRPr sz="2400"/>
            </a:lvl1pPr>
          </a:lstStyle>
          <a:p>
            <a:r>
              <a:t>All budgets are not the same.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defTabSz="457200">
              <a:defRPr sz="2400"/>
            </a:lvl1pPr>
          </a:lstStyle>
          <a:p>
            <a:r>
              <a:t>All budgets are not the same.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976687" y="6036468"/>
            <a:ext cx="16430626" cy="3125392"/>
          </a:xfrm>
          <a:prstGeom prst="rect">
            <a:avLst/>
          </a:prstGeom>
        </p:spPr>
        <p:txBody>
          <a:bodyPr/>
          <a:lstStyle>
            <a:lvl1pPr>
              <a:defRPr sz="8600" spc="1375"/>
            </a:lvl1pPr>
          </a:lstStyle>
          <a:p>
            <a:r>
              <a:t>Title Text</a:t>
            </a:r>
          </a:p>
        </p:txBody>
      </p:sp>
      <p:sp>
        <p:nvSpPr>
          <p:cNvPr id="12" name="Body Level One…"/>
          <p:cNvSpPr txBox="1">
            <a:spLocks noGrp="1"/>
          </p:cNvSpPr>
          <p:nvPr>
            <p:ph type="body" sz="quarter" idx="1"/>
          </p:nvPr>
        </p:nvSpPr>
        <p:spPr>
          <a:xfrm>
            <a:off x="3976687" y="4804171"/>
            <a:ext cx="16430626" cy="1250158"/>
          </a:xfrm>
          <a:prstGeom prst="rect">
            <a:avLst/>
          </a:prstGeom>
        </p:spPr>
        <p:txBody>
          <a:bodyPr anchor="b"/>
          <a:lstStyle>
            <a:lvl1pPr marL="0" indent="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1pPr>
            <a:lvl2pPr marL="0" indent="22860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2pPr>
            <a:lvl3pPr marL="0" indent="45720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3pPr>
            <a:lvl4pPr marL="0" indent="68580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4pPr>
            <a:lvl5pPr marL="0" indent="91440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3409917" y="13046378"/>
            <a:ext cx="472568" cy="561976"/>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93" name="Image"/>
          <p:cNvSpPr>
            <a:spLocks noGrp="1"/>
          </p:cNvSpPr>
          <p:nvPr>
            <p:ph type="pic" sz="half" idx="21"/>
          </p:nvPr>
        </p:nvSpPr>
        <p:spPr>
          <a:xfrm>
            <a:off x="11907501" y="6418274"/>
            <a:ext cx="10626329" cy="7347339"/>
          </a:xfrm>
          <a:prstGeom prst="rect">
            <a:avLst/>
          </a:prstGeom>
        </p:spPr>
        <p:txBody>
          <a:bodyPr lIns="91439" tIns="45719" rIns="91439" bIns="45719" anchor="t">
            <a:noAutofit/>
          </a:bodyPr>
          <a:lstStyle/>
          <a:p>
            <a:endParaRPr/>
          </a:p>
        </p:txBody>
      </p:sp>
      <p:sp>
        <p:nvSpPr>
          <p:cNvPr id="94" name="Image"/>
          <p:cNvSpPr>
            <a:spLocks noGrp="1"/>
          </p:cNvSpPr>
          <p:nvPr>
            <p:ph type="pic" sz="half" idx="22"/>
          </p:nvPr>
        </p:nvSpPr>
        <p:spPr>
          <a:xfrm>
            <a:off x="12192000" y="-1239490"/>
            <a:ext cx="9592570" cy="9601688"/>
          </a:xfrm>
          <a:prstGeom prst="rect">
            <a:avLst/>
          </a:prstGeom>
        </p:spPr>
        <p:txBody>
          <a:bodyPr lIns="91439" tIns="45719" rIns="91439" bIns="45719" anchor="t">
            <a:noAutofit/>
          </a:bodyPr>
          <a:lstStyle/>
          <a:p>
            <a:endParaRPr/>
          </a:p>
        </p:txBody>
      </p:sp>
      <p:sp>
        <p:nvSpPr>
          <p:cNvPr id="95" name="Image"/>
          <p:cNvSpPr>
            <a:spLocks noGrp="1"/>
          </p:cNvSpPr>
          <p:nvPr>
            <p:ph type="pic" idx="23"/>
          </p:nvPr>
        </p:nvSpPr>
        <p:spPr>
          <a:xfrm>
            <a:off x="-523875" y="-160735"/>
            <a:ext cx="12912329" cy="14019610"/>
          </a:xfrm>
          <a:prstGeom prst="rect">
            <a:avLst/>
          </a:prstGeom>
        </p:spPr>
        <p:txBody>
          <a:bodyPr lIns="91439" tIns="45719" rIns="91439" bIns="45719" anchor="t">
            <a:noAutofit/>
          </a:bodyPr>
          <a:lstStyle/>
          <a:p>
            <a:endParaRP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03" name="–Johnny Appleseed"/>
          <p:cNvSpPr>
            <a:spLocks noGrp="1"/>
          </p:cNvSpPr>
          <p:nvPr>
            <p:ph type="body" sz="quarter" idx="21"/>
          </p:nvPr>
        </p:nvSpPr>
        <p:spPr>
          <a:xfrm>
            <a:off x="4833937" y="8945364"/>
            <a:ext cx="14716126" cy="736601"/>
          </a:xfrm>
          <a:prstGeom prst="rect">
            <a:avLst/>
          </a:prstGeom>
        </p:spPr>
        <p:txBody>
          <a:bodyPr>
            <a:spAutoFit/>
          </a:bodyPr>
          <a:lstStyle>
            <a:lvl1pPr marL="0" indent="0" algn="ctr">
              <a:spcBef>
                <a:spcPts val="0"/>
              </a:spcBef>
              <a:buClrTx/>
              <a:buSzTx/>
              <a:buNone/>
              <a:defRPr sz="3200" cap="all" spc="512">
                <a:solidFill>
                  <a:schemeClr val="accent2">
                    <a:satOff val="44164"/>
                    <a:lumOff val="14231"/>
                  </a:schemeClr>
                </a:solidFill>
              </a:defRPr>
            </a:lvl1pPr>
          </a:lstStyle>
          <a:p>
            <a:r>
              <a:t>–Johnny Appleseed</a:t>
            </a:r>
          </a:p>
        </p:txBody>
      </p:sp>
      <p:sp>
        <p:nvSpPr>
          <p:cNvPr id="104" name="“Type a quote here.”"/>
          <p:cNvSpPr>
            <a:spLocks noGrp="1"/>
          </p:cNvSpPr>
          <p:nvPr>
            <p:ph type="body" sz="quarter" idx="22"/>
          </p:nvPr>
        </p:nvSpPr>
        <p:spPr>
          <a:xfrm>
            <a:off x="4833937" y="5973960"/>
            <a:ext cx="14716126" cy="1017986"/>
          </a:xfrm>
          <a:prstGeom prst="rect">
            <a:avLst/>
          </a:prstGeom>
        </p:spPr>
        <p:txBody>
          <a:bodyPr>
            <a:spAutoFit/>
          </a:bodyPr>
          <a:lstStyle>
            <a:lvl1pPr marL="0" indent="0" algn="ctr">
              <a:spcBef>
                <a:spcPts val="0"/>
              </a:spcBef>
              <a:buClrTx/>
              <a:buSzTx/>
              <a:buNone/>
            </a:lvl1pPr>
          </a:lstStyle>
          <a:p>
            <a:r>
              <a:t>“Type a quote here.” </a:t>
            </a:r>
          </a:p>
        </p:txBody>
      </p:sp>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hoto">
    <p:spTree>
      <p:nvGrpSpPr>
        <p:cNvPr id="1" name=""/>
        <p:cNvGrpSpPr/>
        <p:nvPr/>
      </p:nvGrpSpPr>
      <p:grpSpPr>
        <a:xfrm>
          <a:off x="0" y="0"/>
          <a:ext cx="0" cy="0"/>
          <a:chOff x="0" y="0"/>
          <a:chExt cx="0" cy="0"/>
        </a:xfrm>
      </p:grpSpPr>
      <p:sp>
        <p:nvSpPr>
          <p:cNvPr id="112" name="–Johnny Appleseed"/>
          <p:cNvSpPr>
            <a:spLocks noGrp="1"/>
          </p:cNvSpPr>
          <p:nvPr>
            <p:ph type="body" sz="quarter" idx="21"/>
          </p:nvPr>
        </p:nvSpPr>
        <p:spPr>
          <a:xfrm>
            <a:off x="4833937" y="4161234"/>
            <a:ext cx="14716126" cy="736601"/>
          </a:xfrm>
          <a:prstGeom prst="rect">
            <a:avLst/>
          </a:prstGeom>
        </p:spPr>
        <p:txBody>
          <a:bodyPr anchor="t">
            <a:spAutoFit/>
          </a:bodyPr>
          <a:lstStyle>
            <a:lvl1pPr marL="0" indent="0" algn="ctr">
              <a:spcBef>
                <a:spcPts val="0"/>
              </a:spcBef>
              <a:buClrTx/>
              <a:buSzTx/>
              <a:buNone/>
              <a:defRPr sz="3200" cap="all" spc="512">
                <a:solidFill>
                  <a:schemeClr val="accent2">
                    <a:satOff val="44164"/>
                    <a:lumOff val="14231"/>
                  </a:schemeClr>
                </a:solidFill>
              </a:defRPr>
            </a:lvl1pPr>
          </a:lstStyle>
          <a:p>
            <a:r>
              <a:t>–Johnny Appleseed</a:t>
            </a:r>
          </a:p>
        </p:txBody>
      </p:sp>
      <p:sp>
        <p:nvSpPr>
          <p:cNvPr id="113" name="“Type a quote here.”"/>
          <p:cNvSpPr>
            <a:spLocks noGrp="1"/>
          </p:cNvSpPr>
          <p:nvPr>
            <p:ph type="body" sz="quarter" idx="22"/>
          </p:nvPr>
        </p:nvSpPr>
        <p:spPr>
          <a:xfrm>
            <a:off x="4833937" y="1893093"/>
            <a:ext cx="14716126" cy="1017986"/>
          </a:xfrm>
          <a:prstGeom prst="rect">
            <a:avLst/>
          </a:prstGeom>
        </p:spPr>
        <p:txBody>
          <a:bodyPr>
            <a:spAutoFit/>
          </a:bodyPr>
          <a:lstStyle>
            <a:lvl1pPr marL="0" indent="0" algn="ctr">
              <a:spcBef>
                <a:spcPts val="0"/>
              </a:spcBef>
              <a:buClrTx/>
              <a:buSzTx/>
              <a:buNone/>
            </a:lvl1pPr>
          </a:lstStyle>
          <a:p>
            <a:r>
              <a:t>“Type a quote here.” </a:t>
            </a:r>
          </a:p>
        </p:txBody>
      </p:sp>
      <p:sp>
        <p:nvSpPr>
          <p:cNvPr id="114" name="Image"/>
          <p:cNvSpPr>
            <a:spLocks noGrp="1"/>
          </p:cNvSpPr>
          <p:nvPr>
            <p:ph type="pic" idx="23"/>
          </p:nvPr>
        </p:nvSpPr>
        <p:spPr>
          <a:xfrm>
            <a:off x="3048000" y="5021460"/>
            <a:ext cx="18461849" cy="10054829"/>
          </a:xfrm>
          <a:prstGeom prst="rect">
            <a:avLst/>
          </a:prstGeom>
        </p:spPr>
        <p:txBody>
          <a:bodyPr lIns="91439" tIns="45719" rIns="91439" bIns="45719" anchor="t">
            <a:noAutofit/>
          </a:bodyPr>
          <a:lstStyle/>
          <a:p>
            <a:endParaRPr/>
          </a:p>
        </p:txBody>
      </p:sp>
      <p:sp>
        <p:nvSpPr>
          <p:cNvPr id="1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22" name="Image"/>
          <p:cNvSpPr>
            <a:spLocks noGrp="1"/>
          </p:cNvSpPr>
          <p:nvPr>
            <p:ph type="pic" idx="21"/>
          </p:nvPr>
        </p:nvSpPr>
        <p:spPr>
          <a:xfrm>
            <a:off x="2212292" y="-35580"/>
            <a:ext cx="19942461" cy="13788788"/>
          </a:xfrm>
          <a:prstGeom prst="rect">
            <a:avLst/>
          </a:prstGeom>
        </p:spPr>
        <p:txBody>
          <a:bodyPr lIns="91439" tIns="45719" rIns="91439" bIns="45719" anchor="t">
            <a:noAutofit/>
          </a:bodyPr>
          <a:lstStyle/>
          <a:p>
            <a:endParaRPr/>
          </a:p>
        </p:txBody>
      </p:sp>
      <p:sp>
        <p:nvSpPr>
          <p:cNvPr id="1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3356129" y="13046378"/>
            <a:ext cx="472568" cy="561976"/>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7" name="Title Text"/>
          <p:cNvSpPr txBox="1">
            <a:spLocks noGrp="1"/>
          </p:cNvSpPr>
          <p:nvPr>
            <p:ph type="title"/>
          </p:nvPr>
        </p:nvSpPr>
        <p:spPr>
          <a:prstGeom prst="rect">
            <a:avLst/>
          </a:prstGeom>
        </p:spPr>
        <p:txBody>
          <a:bodyPr lIns="0" tIns="0" rIns="0" bIns="0"/>
          <a:lstStyle/>
          <a:p>
            <a:r>
              <a:t>Title Text</a:t>
            </a:r>
          </a:p>
        </p:txBody>
      </p:sp>
      <p:sp>
        <p:nvSpPr>
          <p:cNvPr id="138" name="Body Level One…"/>
          <p:cNvSpPr txBox="1">
            <a:spLocks noGrp="1"/>
          </p:cNvSpPr>
          <p:nvPr>
            <p:ph type="body" idx="1"/>
          </p:nvPr>
        </p:nvSpPr>
        <p:spPr>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39" name="Slide Number"/>
          <p:cNvSpPr txBox="1">
            <a:spLocks noGrp="1"/>
          </p:cNvSpPr>
          <p:nvPr>
            <p:ph type="sldNum" sz="quarter" idx="2"/>
          </p:nvPr>
        </p:nvSpPr>
        <p:spPr>
          <a:xfrm>
            <a:off x="14020799" y="12712700"/>
            <a:ext cx="4267201" cy="736600"/>
          </a:xfrm>
          <a:prstGeom prst="rect">
            <a:avLst/>
          </a:prstGeom>
        </p:spPr>
        <p:txBody>
          <a:bodyPr lIns="0" tIns="0" rIns="0" bIns="0"/>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2212292" y="-35580"/>
            <a:ext cx="19942461" cy="13788788"/>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3976687" y="1410890"/>
            <a:ext cx="16430626" cy="2053829"/>
          </a:xfrm>
          <a:prstGeom prst="rect">
            <a:avLst/>
          </a:prstGeom>
        </p:spPr>
        <p:txBody>
          <a:bodyPr/>
          <a:lstStyle>
            <a:lvl1pPr>
              <a:defRPr sz="8600" spc="1375"/>
            </a:lvl1pPr>
          </a:lstStyle>
          <a:p>
            <a:r>
              <a:t>Title Text</a:t>
            </a:r>
          </a:p>
        </p:txBody>
      </p:sp>
      <p:sp>
        <p:nvSpPr>
          <p:cNvPr id="22" name="Body Level One…"/>
          <p:cNvSpPr txBox="1">
            <a:spLocks noGrp="1"/>
          </p:cNvSpPr>
          <p:nvPr>
            <p:ph type="body" sz="quarter" idx="1"/>
          </p:nvPr>
        </p:nvSpPr>
        <p:spPr>
          <a:xfrm>
            <a:off x="3976687" y="714375"/>
            <a:ext cx="16430626" cy="714375"/>
          </a:xfrm>
          <a:prstGeom prst="rect">
            <a:avLst/>
          </a:prstGeom>
        </p:spPr>
        <p:txBody>
          <a:bodyPr/>
          <a:lstStyle>
            <a:lvl1pPr marL="0" indent="0">
              <a:spcBef>
                <a:spcPts val="0"/>
              </a:spcBef>
              <a:buClrTx/>
              <a:buSzTx/>
              <a:buNone/>
              <a:defRPr sz="3200" cap="all" spc="512">
                <a:latin typeface="Avenir Book"/>
                <a:ea typeface="Avenir Book"/>
                <a:cs typeface="Avenir Book"/>
                <a:sym typeface="Avenir Book"/>
              </a:defRPr>
            </a:lvl1pPr>
            <a:lvl2pPr marL="0" indent="228600">
              <a:spcBef>
                <a:spcPts val="0"/>
              </a:spcBef>
              <a:buClrTx/>
              <a:buSzTx/>
              <a:buNone/>
              <a:defRPr sz="3200" cap="all" spc="512">
                <a:latin typeface="Avenir Book"/>
                <a:ea typeface="Avenir Book"/>
                <a:cs typeface="Avenir Book"/>
                <a:sym typeface="Avenir Book"/>
              </a:defRPr>
            </a:lvl2pPr>
            <a:lvl3pPr marL="0" indent="457200">
              <a:spcBef>
                <a:spcPts val="0"/>
              </a:spcBef>
              <a:buClrTx/>
              <a:buSzTx/>
              <a:buNone/>
              <a:defRPr sz="3200" cap="all" spc="512">
                <a:latin typeface="Avenir Book"/>
                <a:ea typeface="Avenir Book"/>
                <a:cs typeface="Avenir Book"/>
                <a:sym typeface="Avenir Book"/>
              </a:defRPr>
            </a:lvl3pPr>
            <a:lvl4pPr marL="0" indent="685800">
              <a:spcBef>
                <a:spcPts val="0"/>
              </a:spcBef>
              <a:buClrTx/>
              <a:buSzTx/>
              <a:buNone/>
              <a:defRPr sz="3200" cap="all" spc="512">
                <a:latin typeface="Avenir Book"/>
                <a:ea typeface="Avenir Book"/>
                <a:cs typeface="Avenir Book"/>
                <a:sym typeface="Avenir Book"/>
              </a:defRPr>
            </a:lvl4pPr>
            <a:lvl5pPr marL="0" indent="914400">
              <a:spcBef>
                <a:spcPts val="0"/>
              </a:spcBef>
              <a:buClrTx/>
              <a:buSzTx/>
              <a:buNone/>
              <a:defRPr sz="3200" cap="all" spc="512">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Alt">
    <p:spTree>
      <p:nvGrpSpPr>
        <p:cNvPr id="1" name=""/>
        <p:cNvGrpSpPr/>
        <p:nvPr/>
      </p:nvGrpSpPr>
      <p:grpSpPr>
        <a:xfrm>
          <a:off x="0" y="0"/>
          <a:ext cx="0" cy="0"/>
          <a:chOff x="0" y="0"/>
          <a:chExt cx="0" cy="0"/>
        </a:xfrm>
      </p:grpSpPr>
      <p:sp>
        <p:nvSpPr>
          <p:cNvPr id="30" name="Image"/>
          <p:cNvSpPr>
            <a:spLocks noGrp="1"/>
          </p:cNvSpPr>
          <p:nvPr>
            <p:ph type="pic" idx="21"/>
          </p:nvPr>
        </p:nvSpPr>
        <p:spPr>
          <a:xfrm>
            <a:off x="2958703" y="3750468"/>
            <a:ext cx="18448735" cy="10047687"/>
          </a:xfrm>
          <a:prstGeom prst="rect">
            <a:avLst/>
          </a:prstGeom>
        </p:spPr>
        <p:txBody>
          <a:bodyPr lIns="91439" tIns="45719" rIns="91439" bIns="45719" anchor="t">
            <a:noAutofit/>
          </a:bodyPr>
          <a:lstStyle/>
          <a:p>
            <a:endParaRPr/>
          </a:p>
        </p:txBody>
      </p:sp>
      <p:sp>
        <p:nvSpPr>
          <p:cNvPr id="31" name="Title Text"/>
          <p:cNvSpPr txBox="1">
            <a:spLocks noGrp="1"/>
          </p:cNvSpPr>
          <p:nvPr>
            <p:ph type="title"/>
          </p:nvPr>
        </p:nvSpPr>
        <p:spPr>
          <a:xfrm>
            <a:off x="3976687" y="1410890"/>
            <a:ext cx="16430626" cy="2053829"/>
          </a:xfrm>
          <a:prstGeom prst="rect">
            <a:avLst/>
          </a:prstGeom>
        </p:spPr>
        <p:txBody>
          <a:bodyPr/>
          <a:lstStyle>
            <a:lvl1pPr>
              <a:defRPr sz="8600" spc="1375"/>
            </a:lvl1pPr>
          </a:lstStyle>
          <a:p>
            <a:r>
              <a:t>Title Text</a:t>
            </a:r>
          </a:p>
        </p:txBody>
      </p:sp>
      <p:sp>
        <p:nvSpPr>
          <p:cNvPr id="32" name="Body Level One…"/>
          <p:cNvSpPr txBox="1">
            <a:spLocks noGrp="1"/>
          </p:cNvSpPr>
          <p:nvPr>
            <p:ph type="body" sz="quarter" idx="1"/>
          </p:nvPr>
        </p:nvSpPr>
        <p:spPr>
          <a:xfrm>
            <a:off x="3976687" y="714375"/>
            <a:ext cx="16430626" cy="714375"/>
          </a:xfrm>
          <a:prstGeom prst="rect">
            <a:avLst/>
          </a:prstGeom>
        </p:spPr>
        <p:txBody>
          <a:bodyPr/>
          <a:lstStyle>
            <a:lvl1pPr marL="0" indent="0">
              <a:spcBef>
                <a:spcPts val="0"/>
              </a:spcBef>
              <a:buClrTx/>
              <a:buSzTx/>
              <a:buNone/>
              <a:defRPr sz="3200" cap="all" spc="512">
                <a:latin typeface="Avenir Book"/>
                <a:ea typeface="Avenir Book"/>
                <a:cs typeface="Avenir Book"/>
                <a:sym typeface="Avenir Book"/>
              </a:defRPr>
            </a:lvl1pPr>
            <a:lvl2pPr marL="0" indent="228600">
              <a:spcBef>
                <a:spcPts val="0"/>
              </a:spcBef>
              <a:buClrTx/>
              <a:buSzTx/>
              <a:buNone/>
              <a:defRPr sz="3200" cap="all" spc="512">
                <a:latin typeface="Avenir Book"/>
                <a:ea typeface="Avenir Book"/>
                <a:cs typeface="Avenir Book"/>
                <a:sym typeface="Avenir Book"/>
              </a:defRPr>
            </a:lvl2pPr>
            <a:lvl3pPr marL="0" indent="457200">
              <a:spcBef>
                <a:spcPts val="0"/>
              </a:spcBef>
              <a:buClrTx/>
              <a:buSzTx/>
              <a:buNone/>
              <a:defRPr sz="3200" cap="all" spc="512">
                <a:latin typeface="Avenir Book"/>
                <a:ea typeface="Avenir Book"/>
                <a:cs typeface="Avenir Book"/>
                <a:sym typeface="Avenir Book"/>
              </a:defRPr>
            </a:lvl3pPr>
            <a:lvl4pPr marL="0" indent="685800">
              <a:spcBef>
                <a:spcPts val="0"/>
              </a:spcBef>
              <a:buClrTx/>
              <a:buSzTx/>
              <a:buNone/>
              <a:defRPr sz="3200" cap="all" spc="512">
                <a:latin typeface="Avenir Book"/>
                <a:ea typeface="Avenir Book"/>
                <a:cs typeface="Avenir Book"/>
                <a:sym typeface="Avenir Book"/>
              </a:defRPr>
            </a:lvl4pPr>
            <a:lvl5pPr marL="0" indent="914400">
              <a:spcBef>
                <a:spcPts val="0"/>
              </a:spcBef>
              <a:buClrTx/>
              <a:buSzTx/>
              <a:buNone/>
              <a:defRPr sz="3200" cap="all" spc="512">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40" name="Title Text"/>
          <p:cNvSpPr txBox="1">
            <a:spLocks noGrp="1"/>
          </p:cNvSpPr>
          <p:nvPr>
            <p:ph type="title"/>
          </p:nvPr>
        </p:nvSpPr>
        <p:spPr>
          <a:xfrm>
            <a:off x="3976687" y="5286375"/>
            <a:ext cx="16430626" cy="3125391"/>
          </a:xfrm>
          <a:prstGeom prst="rect">
            <a:avLst/>
          </a:prstGeom>
        </p:spPr>
        <p:txBody>
          <a:bodyPr anchor="ctr"/>
          <a:lstStyle>
            <a:lvl1pPr>
              <a:defRPr sz="8600" spc="1375"/>
            </a:lvl1pPr>
          </a:lstStyle>
          <a:p>
            <a:r>
              <a:t>Title Text</a:t>
            </a:r>
          </a:p>
        </p:txBody>
      </p:sp>
      <p:sp>
        <p:nvSpPr>
          <p:cNvPr id="41" name="Slide Number"/>
          <p:cNvSpPr txBox="1">
            <a:spLocks noGrp="1"/>
          </p:cNvSpPr>
          <p:nvPr>
            <p:ph type="sldNum" sz="quarter" idx="2"/>
          </p:nvPr>
        </p:nvSpPr>
        <p:spPr>
          <a:xfrm>
            <a:off x="3398670" y="13153955"/>
            <a:ext cx="581733" cy="561976"/>
          </a:xfrm>
          <a:prstGeom prst="rect">
            <a:avLst/>
          </a:prstGeom>
        </p:spPr>
        <p:txBody>
          <a:bodyPr wrap="square"/>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48" name="Image"/>
          <p:cNvSpPr>
            <a:spLocks noGrp="1"/>
          </p:cNvSpPr>
          <p:nvPr>
            <p:ph type="pic" idx="21"/>
          </p:nvPr>
        </p:nvSpPr>
        <p:spPr>
          <a:xfrm>
            <a:off x="9888140" y="-53579"/>
            <a:ext cx="13756503" cy="13773486"/>
          </a:xfrm>
          <a:prstGeom prst="rect">
            <a:avLst/>
          </a:prstGeom>
        </p:spPr>
        <p:txBody>
          <a:bodyPr lIns="91439" tIns="45719" rIns="91439" bIns="45719" anchor="t">
            <a:noAutofit/>
          </a:bodyPr>
          <a:lstStyle/>
          <a:p>
            <a:endParaRPr/>
          </a:p>
        </p:txBody>
      </p:sp>
      <p:sp>
        <p:nvSpPr>
          <p:cNvPr id="49" name="Title Text"/>
          <p:cNvSpPr txBox="1">
            <a:spLocks noGrp="1"/>
          </p:cNvSpPr>
          <p:nvPr>
            <p:ph type="title"/>
          </p:nvPr>
        </p:nvSpPr>
        <p:spPr>
          <a:xfrm>
            <a:off x="3815953" y="6054328"/>
            <a:ext cx="7608094" cy="4196954"/>
          </a:xfrm>
          <a:prstGeom prst="rect">
            <a:avLst/>
          </a:prstGeom>
        </p:spPr>
        <p:txBody>
          <a:bodyPr/>
          <a:lstStyle/>
          <a:p>
            <a:r>
              <a:t>Title Text</a:t>
            </a:r>
          </a:p>
        </p:txBody>
      </p:sp>
      <p:sp>
        <p:nvSpPr>
          <p:cNvPr id="50" name="Body Level One…"/>
          <p:cNvSpPr txBox="1">
            <a:spLocks noGrp="1"/>
          </p:cNvSpPr>
          <p:nvPr>
            <p:ph type="body" sz="quarter" idx="1"/>
          </p:nvPr>
        </p:nvSpPr>
        <p:spPr>
          <a:xfrm>
            <a:off x="3815953" y="4822031"/>
            <a:ext cx="7608094" cy="1250157"/>
          </a:xfrm>
          <a:prstGeom prst="rect">
            <a:avLst/>
          </a:prstGeom>
        </p:spPr>
        <p:txBody>
          <a:bodyPr/>
          <a:lstStyle>
            <a:lvl1pPr marL="0" indent="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1pPr>
            <a:lvl2pPr marL="0" indent="22860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2pPr>
            <a:lvl3pPr marL="0" indent="45720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3pPr>
            <a:lvl4pPr marL="0" indent="68580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4pPr>
            <a:lvl5pPr marL="0" indent="91440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5" name="Image"/>
          <p:cNvSpPr>
            <a:spLocks noGrp="1"/>
          </p:cNvSpPr>
          <p:nvPr>
            <p:ph type="pic" idx="21"/>
          </p:nvPr>
        </p:nvSpPr>
        <p:spPr>
          <a:xfrm>
            <a:off x="9888140" y="-35719"/>
            <a:ext cx="13756503" cy="13773486"/>
          </a:xfrm>
          <a:prstGeom prst="rect">
            <a:avLst/>
          </a:prstGeom>
        </p:spPr>
        <p:txBody>
          <a:bodyPr lIns="91439" tIns="45719" rIns="91439" bIns="45719" anchor="t">
            <a:noAutofit/>
          </a:bodyPr>
          <a:lstStyle/>
          <a:p>
            <a:endParaRPr/>
          </a:p>
        </p:txBody>
      </p:sp>
      <p:sp>
        <p:nvSpPr>
          <p:cNvPr id="76" name="Title Text"/>
          <p:cNvSpPr txBox="1">
            <a:spLocks noGrp="1"/>
          </p:cNvSpPr>
          <p:nvPr>
            <p:ph type="title"/>
          </p:nvPr>
        </p:nvSpPr>
        <p:spPr>
          <a:xfrm>
            <a:off x="3976687" y="857250"/>
            <a:ext cx="7143751" cy="2607469"/>
          </a:xfrm>
          <a:prstGeom prst="rect">
            <a:avLst/>
          </a:prstGeom>
        </p:spPr>
        <p:txBody>
          <a:bodyPr/>
          <a:lstStyle/>
          <a:p>
            <a:r>
              <a:t>Title Text</a:t>
            </a:r>
          </a:p>
        </p:txBody>
      </p:sp>
      <p:sp>
        <p:nvSpPr>
          <p:cNvPr id="77" name="Body Level One…"/>
          <p:cNvSpPr txBox="1">
            <a:spLocks noGrp="1"/>
          </p:cNvSpPr>
          <p:nvPr>
            <p:ph type="body" sz="quarter" idx="1"/>
          </p:nvPr>
        </p:nvSpPr>
        <p:spPr>
          <a:xfrm>
            <a:off x="3976687" y="3964781"/>
            <a:ext cx="7143751" cy="8518923"/>
          </a:xfrm>
          <a:prstGeom prst="rect">
            <a:avLst/>
          </a:prstGeom>
        </p:spPr>
        <p:txBody>
          <a:bodyPr/>
          <a:lstStyle>
            <a:lvl1pPr marL="551179" indent="-551179">
              <a:spcBef>
                <a:spcPts val="4500"/>
              </a:spcBef>
              <a:defRPr sz="4200"/>
            </a:lvl1pPr>
            <a:lvl2pPr marL="944879" indent="-551179">
              <a:spcBef>
                <a:spcPts val="4500"/>
              </a:spcBef>
              <a:defRPr sz="4200"/>
            </a:lvl2pPr>
            <a:lvl3pPr marL="1338579" indent="-551179">
              <a:spcBef>
                <a:spcPts val="4500"/>
              </a:spcBef>
              <a:defRPr sz="4200"/>
            </a:lvl3pPr>
            <a:lvl4pPr marL="1732279" indent="-551179">
              <a:spcBef>
                <a:spcPts val="4500"/>
              </a:spcBef>
              <a:defRPr sz="4200"/>
            </a:lvl4pPr>
            <a:lvl5pPr marL="2125979" indent="-551179">
              <a:spcBef>
                <a:spcPts val="4500"/>
              </a:spcBef>
              <a:defRPr sz="4200"/>
            </a:lvl5p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85" name="Body Level One…"/>
          <p:cNvSpPr txBox="1">
            <a:spLocks noGrp="1"/>
          </p:cNvSpPr>
          <p:nvPr>
            <p:ph type="body" idx="1"/>
          </p:nvPr>
        </p:nvSpPr>
        <p:spPr>
          <a:xfrm>
            <a:off x="3976687" y="2125265"/>
            <a:ext cx="16430626" cy="944761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976687" y="857250"/>
            <a:ext cx="16430626" cy="2000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r>
              <a:t>Title Text</a:t>
            </a:r>
          </a:p>
        </p:txBody>
      </p:sp>
      <p:sp>
        <p:nvSpPr>
          <p:cNvPr id="3" name="Body Level One…"/>
          <p:cNvSpPr txBox="1">
            <a:spLocks noGrp="1"/>
          </p:cNvSpPr>
          <p:nvPr>
            <p:ph type="body" idx="1"/>
          </p:nvPr>
        </p:nvSpPr>
        <p:spPr>
          <a:xfrm>
            <a:off x="3976687" y="2839640"/>
            <a:ext cx="16430626" cy="9447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35353" y="13019484"/>
            <a:ext cx="472568" cy="5619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1pPr>
      <a:lvl2pPr marL="0" marR="0" indent="22860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2pPr>
      <a:lvl3pPr marL="0" marR="0" indent="45720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3pPr>
      <a:lvl4pPr marL="0" marR="0" indent="68580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4pPr>
      <a:lvl5pPr marL="0" marR="0" indent="91440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5pPr>
      <a:lvl6pPr marL="0" marR="0" indent="114300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6pPr>
      <a:lvl7pPr marL="0" marR="0" indent="137160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7pPr>
      <a:lvl8pPr marL="0" marR="0" indent="160020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8pPr>
      <a:lvl9pPr marL="0" marR="0" indent="182880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9pPr>
    </p:titleStyle>
    <p:bodyStyle>
      <a:lvl1pPr marL="6526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1pPr>
      <a:lvl2pPr marL="11225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2pPr>
      <a:lvl3pPr marL="15924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3pPr>
      <a:lvl4pPr marL="20623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4pPr>
      <a:lvl5pPr marL="25322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0021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34720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39419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44118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tif"/></Relationships>
</file>

<file path=ppt/slides/_rels/slide11.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techhubsouthflorida.org/meetups/soflodevcon/"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techhubsouthflorida.org/meetups/soflodevcon/" TargetMode="External"/><Relationship Id="rId3" Type="http://schemas.openxmlformats.org/officeDocument/2006/relationships/hyperlink" Target="https://www.linkedin.com/in/ealvarez" TargetMode="External"/><Relationship Id="rId7" Type="http://schemas.openxmlformats.org/officeDocument/2006/relationships/image" Target="../media/image3.png"/><Relationship Id="rId12"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scrumalliance.org/community/profile/ealvarez8" TargetMode="External"/><Relationship Id="rId11" Type="http://schemas.openxmlformats.org/officeDocument/2006/relationships/image" Target="../media/image6.jpeg"/><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http://edu.leankanban.com/users/eugenio-alvarez" TargetMode="External"/><Relationship Id="rId9" Type="http://schemas.openxmlformats.org/officeDocument/2006/relationships/hyperlink" Target="http://www.linkedin.com/in/ealvarez"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7.tif"/><Relationship Id="rId4" Type="http://schemas.openxmlformats.org/officeDocument/2006/relationships/image" Target="../media/image26.tif"/></Relationships>
</file>

<file path=ppt/slides/_rels/slide27.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hyperlink" Target="https://techhubsouthflorida.org/meetups/soflodevcon/"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hyperlink" Target="https://techhubsouthflorida.org/meetups/soflodevcon/"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34.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Desire_path"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hyperlink" Target="https://techhubsouthflorida.org/meetups/soflodevcon/" TargetMode="External"/><Relationship Id="rId5" Type="http://schemas.openxmlformats.org/officeDocument/2006/relationships/image" Target="../media/image35.jpeg"/><Relationship Id="rId4" Type="http://schemas.openxmlformats.org/officeDocument/2006/relationships/image" Target="../media/image34.jpeg"/></Relationships>
</file>

<file path=ppt/slides/_rels/slide36.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hyperlink" Target="https://en.wikipedia.org/wiki/Dunning%E2%80%93Kruger_effect" TargetMode="Externa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39.xml.rels><?xml version="1.0" encoding="UTF-8" standalone="yes"?>
<Relationships xmlns="http://schemas.openxmlformats.org/package/2006/relationships"><Relationship Id="rId3" Type="http://schemas.openxmlformats.org/officeDocument/2006/relationships/hyperlink" Target="https://learn.microsoft.com/en-us/azure/architecture/patterns/strangler-fig"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hyperlink" Target="https://techhubsouthflorida.org/meetups/soflodevcon/" TargetMode="Externa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42.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whttps:/techhubsouthflorida.org/meetups/soflodevcon/ww.meetup.com/miami-java-user-group/" TargetMode="External"/><Relationship Id="rId2" Type="http://schemas.openxmlformats.org/officeDocument/2006/relationships/hyperlink" Target="https://www.linkedin.com/in/ealvarez" TargetMode="External"/><Relationship Id="rId1" Type="http://schemas.openxmlformats.org/officeDocument/2006/relationships/slideLayout" Target="../slideLayouts/slideLayout7.xml"/><Relationship Id="rId5" Type="http://schemas.openxmlformats.org/officeDocument/2006/relationships/hyperlink" Target="https://techhubsouthflorida.org/meetups/soflodevcon/" TargetMode="Externa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hyperlink" Target="https://techhubsouthflorida.org/meetups/soflodevcon/"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s://techhubsouthflorida.org/meetups/soflodevc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hyperlink" Target="https://techhubsouthflorida.org/meetups/soflodevcon/"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2023-04-15-Intro-image-11423-15894-15990-4.jpg" descr="2023-04-15-Intro-image-11423-15894-15990-4.jpg"/>
          <p:cNvPicPr>
            <a:picLocks noChangeAspect="1"/>
          </p:cNvPicPr>
          <p:nvPr/>
        </p:nvPicPr>
        <p:blipFill>
          <a:blip r:embed="rId3">
            <a:extLst/>
          </a:blip>
          <a:stretch>
            <a:fillRect/>
          </a:stretch>
        </p:blipFill>
        <p:spPr>
          <a:xfrm>
            <a:off x="0" y="0"/>
            <a:ext cx="24384000" cy="13716000"/>
          </a:xfrm>
          <a:prstGeom prst="rect">
            <a:avLst/>
          </a:prstGeom>
          <a:ln w="25400">
            <a:miter lim="400000"/>
          </a:ln>
          <a:effectLst>
            <a:reflection stA="50000" endPos="40000" dir="5400000" sy="-100000" algn="bl" rotWithShape="0"/>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34"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235" name="Source: “The New New Product Development Game” by Takeuchi and Nonaka. Harvard Business Review, January 1986"/>
          <p:cNvSpPr txBox="1"/>
          <p:nvPr/>
        </p:nvSpPr>
        <p:spPr>
          <a:xfrm>
            <a:off x="12537485" y="11269584"/>
            <a:ext cx="8922119" cy="11461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“The New New Product Development Game” by Takeuchi and Nonaka. Harvard Business Review, January 1986</a:t>
            </a:r>
            <a:r>
              <a:rPr sz="2800">
                <a:latin typeface="Avenir Book Oblique"/>
                <a:ea typeface="Avenir Book Oblique"/>
                <a:cs typeface="Avenir Book Oblique"/>
                <a:sym typeface="Avenir Book Oblique"/>
              </a:rPr>
              <a:t> </a:t>
            </a:r>
          </a:p>
        </p:txBody>
      </p:sp>
      <p:pic>
        <p:nvPicPr>
          <p:cNvPr id="236" name="Image" descr="Image"/>
          <p:cNvPicPr>
            <a:picLocks noChangeAspect="1"/>
          </p:cNvPicPr>
          <p:nvPr/>
        </p:nvPicPr>
        <p:blipFill>
          <a:blip r:embed="rId4">
            <a:extLst/>
          </a:blip>
          <a:stretch>
            <a:fillRect/>
          </a:stretch>
        </p:blipFill>
        <p:spPr>
          <a:xfrm>
            <a:off x="3167805" y="2467272"/>
            <a:ext cx="18243679" cy="8876474"/>
          </a:xfrm>
          <a:prstGeom prst="rect">
            <a:avLst/>
          </a:prstGeom>
          <a:ln w="12700">
            <a:miter lim="400000"/>
          </a:ln>
        </p:spPr>
      </p:pic>
      <p:sp>
        <p:nvSpPr>
          <p:cNvPr id="237" name="SOFTWARE TESTING…"/>
          <p:cNvSpPr txBox="1">
            <a:spLocks noGrp="1"/>
          </p:cNvSpPr>
          <p:nvPr>
            <p:ph type="title"/>
          </p:nvPr>
        </p:nvSpPr>
        <p:spPr>
          <a:xfrm>
            <a:off x="3976687" y="612968"/>
            <a:ext cx="16430626" cy="2083009"/>
          </a:xfrm>
          <a:prstGeom prst="rect">
            <a:avLst/>
          </a:prstGeom>
        </p:spPr>
        <p:txBody>
          <a:bodyPr/>
          <a:lstStyle/>
          <a:p>
            <a:pPr algn="ctr">
              <a:defRPr sz="5600" spc="896">
                <a:solidFill>
                  <a:schemeClr val="accent2">
                    <a:satOff val="44164"/>
                    <a:lumOff val="14231"/>
                  </a:schemeClr>
                </a:solidFill>
                <a:latin typeface="Avenir Heavy"/>
                <a:ea typeface="Avenir Heavy"/>
                <a:cs typeface="Avenir Heavy"/>
                <a:sym typeface="Avenir Heavy"/>
              </a:defRPr>
            </a:pPr>
            <a:r>
              <a:t>SOFTWARE TESTING</a:t>
            </a:r>
          </a:p>
          <a:p>
            <a:pPr algn="ctr">
              <a:defRPr sz="5600" spc="896">
                <a:solidFill>
                  <a:schemeClr val="accent2">
                    <a:satOff val="44164"/>
                    <a:lumOff val="14231"/>
                  </a:schemeClr>
                </a:solidFill>
                <a:latin typeface="Avenir Heavy"/>
                <a:ea typeface="Avenir Heavy"/>
                <a:cs typeface="Avenir Heavy"/>
                <a:sym typeface="Avenir Heavy"/>
              </a:defRPr>
            </a:pPr>
            <a:r>
              <a:t>Methodology / PrOCESS DESIGN</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BUT doesn’t that take longer"/>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BUT doesn’t that take longer</a:t>
            </a:r>
          </a:p>
        </p:txBody>
      </p:sp>
      <p:sp>
        <p:nvSpPr>
          <p:cNvPr id="242"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43"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pic>
        <p:nvPicPr>
          <p:cNvPr id="244" name="Image" descr="Image"/>
          <p:cNvPicPr>
            <a:picLocks noChangeAspect="1"/>
          </p:cNvPicPr>
          <p:nvPr/>
        </p:nvPicPr>
        <p:blipFill>
          <a:blip r:embed="rId4">
            <a:extLst/>
          </a:blip>
          <a:stretch>
            <a:fillRect/>
          </a:stretch>
        </p:blipFill>
        <p:spPr>
          <a:xfrm>
            <a:off x="4523370" y="2078446"/>
            <a:ext cx="15583871" cy="971281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stABLE Software DESIGNS PRODUCE BETTER Software ARCHITECTURE"/>
          <p:cNvSpPr txBox="1">
            <a:spLocks noGrp="1"/>
          </p:cNvSpPr>
          <p:nvPr>
            <p:ph type="title"/>
          </p:nvPr>
        </p:nvSpPr>
        <p:spPr>
          <a:xfrm>
            <a:off x="2744549" y="717550"/>
            <a:ext cx="18894902" cy="215592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TestABLE Software DESIGNS PRODUCE BETTER Software ARCHITECTURE</a:t>
            </a:r>
          </a:p>
        </p:txBody>
      </p:sp>
      <p:sp>
        <p:nvSpPr>
          <p:cNvPr id="249"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250"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251" name="Source: https://commons.wikimedia.org/wiki/File:OBD2-Buchse_am_Mercedes-Benz_IMG_1701.jpg"/>
          <p:cNvSpPr txBox="1"/>
          <p:nvPr/>
        </p:nvSpPr>
        <p:spPr>
          <a:xfrm>
            <a:off x="3085288" y="11877116"/>
            <a:ext cx="18213424" cy="57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https://commons.wikimedia.org/wiki/File:OBD2-Buchse_am_Mercedes-Benz_IMG_1701.jpg</a:t>
            </a:r>
          </a:p>
        </p:txBody>
      </p:sp>
      <p:pic>
        <p:nvPicPr>
          <p:cNvPr id="252" name="OBD2-Buchse_am_Mercedes-Benz_IMG_1701.jpeg" descr="OBD2-Buchse_am_Mercedes-Benz_IMG_1701.jpeg"/>
          <p:cNvPicPr>
            <a:picLocks noChangeAspect="1"/>
          </p:cNvPicPr>
          <p:nvPr/>
        </p:nvPicPr>
        <p:blipFill>
          <a:blip r:embed="rId4">
            <a:extLst/>
          </a:blip>
          <a:stretch>
            <a:fillRect/>
          </a:stretch>
        </p:blipFill>
        <p:spPr>
          <a:xfrm>
            <a:off x="15341511" y="4395152"/>
            <a:ext cx="6873946" cy="6099990"/>
          </a:xfrm>
          <a:prstGeom prst="rect">
            <a:avLst/>
          </a:prstGeom>
          <a:ln w="12700">
            <a:miter lim="400000"/>
          </a:ln>
        </p:spPr>
      </p:pic>
      <p:sp>
        <p:nvSpPr>
          <p:cNvPr id="253" name="Monolithic Software is Like MAKING a CAR Without A DiagnoStic Port"/>
          <p:cNvSpPr txBox="1"/>
          <p:nvPr/>
        </p:nvSpPr>
        <p:spPr>
          <a:xfrm>
            <a:off x="765188" y="3609920"/>
            <a:ext cx="12938610" cy="28570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defTabSz="764024">
              <a:defRPr sz="5208" cap="all" spc="833">
                <a:solidFill>
                  <a:schemeClr val="accent2">
                    <a:satOff val="44164"/>
                    <a:lumOff val="14231"/>
                  </a:schemeClr>
                </a:solidFill>
                <a:latin typeface="Avenir Heavy"/>
                <a:ea typeface="Avenir Heavy"/>
                <a:cs typeface="Avenir Heavy"/>
                <a:sym typeface="Avenir Heavy"/>
              </a:defRPr>
            </a:lvl1pPr>
          </a:lstStyle>
          <a:p>
            <a:r>
              <a:t>Monolithic Software is Like MAKING a CAR Without A DiagnoStic Port</a:t>
            </a:r>
          </a:p>
        </p:txBody>
      </p:sp>
      <p:sp>
        <p:nvSpPr>
          <p:cNvPr id="254" name="modular design…"/>
          <p:cNvSpPr txBox="1"/>
          <p:nvPr/>
        </p:nvSpPr>
        <p:spPr>
          <a:xfrm>
            <a:off x="667975" y="7203429"/>
            <a:ext cx="11205564" cy="31390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defTabSz="632579">
              <a:defRPr sz="4312" cap="all" spc="689">
                <a:solidFill>
                  <a:schemeClr val="accent2">
                    <a:satOff val="44164"/>
                    <a:lumOff val="14231"/>
                  </a:schemeClr>
                </a:solidFill>
                <a:latin typeface="Avenir Heavy"/>
                <a:ea typeface="Avenir Heavy"/>
                <a:cs typeface="Avenir Heavy"/>
                <a:sym typeface="Avenir Heavy"/>
              </a:defRPr>
            </a:pPr>
            <a:r>
              <a:t>modular design</a:t>
            </a:r>
          </a:p>
          <a:p>
            <a:pPr defTabSz="632579">
              <a:defRPr sz="4312" cap="all" spc="689">
                <a:solidFill>
                  <a:schemeClr val="accent2">
                    <a:satOff val="44164"/>
                    <a:lumOff val="14231"/>
                  </a:schemeClr>
                </a:solidFill>
                <a:latin typeface="Avenir Heavy"/>
                <a:ea typeface="Avenir Heavy"/>
                <a:cs typeface="Avenir Heavy"/>
                <a:sym typeface="Avenir Heavy"/>
              </a:defRPr>
            </a:pPr>
            <a:endParaRPr/>
          </a:p>
          <a:p>
            <a:pPr defTabSz="632579">
              <a:defRPr sz="4312" cap="all" spc="689">
                <a:solidFill>
                  <a:schemeClr val="accent2">
                    <a:satOff val="44164"/>
                    <a:lumOff val="14231"/>
                  </a:schemeClr>
                </a:solidFill>
                <a:latin typeface="Avenir Heavy"/>
                <a:ea typeface="Avenir Heavy"/>
                <a:cs typeface="Avenir Heavy"/>
                <a:sym typeface="Avenir Heavy"/>
              </a:defRPr>
            </a:pPr>
            <a:r>
              <a:t>Inversion of Control Design Pattern</a:t>
            </a:r>
          </a:p>
        </p:txBody>
      </p:sp>
      <p:sp>
        <p:nvSpPr>
          <p:cNvPr id="255" name="Source: https://en.wikipedia.org/wiki/Inversion_of_control"/>
          <p:cNvSpPr txBox="1"/>
          <p:nvPr/>
        </p:nvSpPr>
        <p:spPr>
          <a:xfrm>
            <a:off x="3212288" y="11483416"/>
            <a:ext cx="18213424" cy="57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https://en.wikipedia.org/wiki/Inversion_of_control</a:t>
            </a:r>
          </a:p>
        </p:txBody>
      </p:sp>
      <p:sp>
        <p:nvSpPr>
          <p:cNvPr id="256" name="OBD2 diagnostic port"/>
          <p:cNvSpPr txBox="1"/>
          <p:nvPr/>
        </p:nvSpPr>
        <p:spPr>
          <a:xfrm>
            <a:off x="13856730" y="3376445"/>
            <a:ext cx="9843506" cy="1099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a:defRPr sz="4200" cap="all" spc="672">
                <a:solidFill>
                  <a:schemeClr val="accent2">
                    <a:satOff val="44164"/>
                    <a:lumOff val="14231"/>
                  </a:schemeClr>
                </a:solidFill>
                <a:latin typeface="Avenir Oblique"/>
                <a:ea typeface="Avenir Oblique"/>
                <a:cs typeface="Avenir Oblique"/>
                <a:sym typeface="Avenir Oblique"/>
              </a:defRPr>
            </a:lvl1pPr>
          </a:lstStyle>
          <a:p>
            <a:r>
              <a:t>OBD2 diagnostic port</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261"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262" name="SOFTWARE TESTING NEWS"/>
          <p:cNvSpPr txBox="1">
            <a:spLocks noGrp="1"/>
          </p:cNvSpPr>
          <p:nvPr>
            <p:ph type="title"/>
          </p:nvPr>
        </p:nvSpPr>
        <p:spPr>
          <a:xfrm>
            <a:off x="3976687" y="7683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SOFTWARE TESTING NEWS</a:t>
            </a:r>
          </a:p>
        </p:txBody>
      </p:sp>
      <p:sp>
        <p:nvSpPr>
          <p:cNvPr id="263" name="No matter the Industry Trends, Corporate Lifecycle, Product Lifecycle, Company Culture or Software Architecture…"/>
          <p:cNvSpPr txBox="1">
            <a:spLocks noGrp="1"/>
          </p:cNvSpPr>
          <p:nvPr>
            <p:ph type="body" sz="half" idx="1"/>
          </p:nvPr>
        </p:nvSpPr>
        <p:spPr>
          <a:xfrm>
            <a:off x="10634790" y="2845341"/>
            <a:ext cx="11950508" cy="7468909"/>
          </a:xfrm>
          <a:prstGeom prst="rect">
            <a:avLst/>
          </a:prstGeom>
        </p:spPr>
        <p:txBody>
          <a:bodyPr anchor="t"/>
          <a:lstStyle/>
          <a:p>
            <a:pPr marL="657859" indent="-657859">
              <a:spcBef>
                <a:spcPts val="4900"/>
              </a:spcBef>
              <a:defRPr sz="5600">
                <a:latin typeface="Avenir Medium"/>
                <a:ea typeface="Avenir Medium"/>
                <a:cs typeface="Avenir Medium"/>
                <a:sym typeface="Avenir Medium"/>
              </a:defRPr>
            </a:pPr>
            <a:r>
              <a:t>No matter the Industry Trends, Corporate Lifecycle, Product Lifecycle, Company Culture or Software Architecture</a:t>
            </a:r>
          </a:p>
          <a:p>
            <a:pPr marL="657859" indent="-657859">
              <a:spcBef>
                <a:spcPts val="4900"/>
              </a:spcBef>
              <a:defRPr sz="5600">
                <a:latin typeface="Avenir Medium"/>
                <a:ea typeface="Avenir Medium"/>
                <a:cs typeface="Avenir Medium"/>
                <a:sym typeface="Avenir Medium"/>
              </a:defRPr>
            </a:pPr>
            <a:r>
              <a:t>There is always room for improving Software Testing</a:t>
            </a:r>
          </a:p>
        </p:txBody>
      </p:sp>
      <p:sp>
        <p:nvSpPr>
          <p:cNvPr id="264" name="Source: https://commons.wikimedia.org/wiki/File:Good_news_is_coming_%28Unsplash%29.jpg"/>
          <p:cNvSpPr txBox="1"/>
          <p:nvPr/>
        </p:nvSpPr>
        <p:spPr>
          <a:xfrm>
            <a:off x="9722319" y="12106871"/>
            <a:ext cx="14215248" cy="57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https://commons.wikimedia.org/wiki/File:Good_news_is_coming_%28Unsplash%29.jpg</a:t>
            </a:r>
          </a:p>
        </p:txBody>
      </p:sp>
      <p:pic>
        <p:nvPicPr>
          <p:cNvPr id="265" name="Good_news_is_coming_(Unsplash)-13547.jpg" descr="Good_news_is_coming_(Unsplash)-13547.jpg"/>
          <p:cNvPicPr>
            <a:picLocks noChangeAspect="1"/>
          </p:cNvPicPr>
          <p:nvPr/>
        </p:nvPicPr>
        <p:blipFill>
          <a:blip r:embed="rId3">
            <a:extLst/>
          </a:blip>
          <a:stretch>
            <a:fillRect/>
          </a:stretch>
        </p:blipFill>
        <p:spPr>
          <a:xfrm>
            <a:off x="2522787" y="1759692"/>
            <a:ext cx="7344503" cy="1019661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3">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6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1"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tart WiTH Training for TEsting"/>
          <p:cNvSpPr txBox="1">
            <a:spLocks noGrp="1"/>
          </p:cNvSpPr>
          <p:nvPr>
            <p:ph type="title"/>
          </p:nvPr>
        </p:nvSpPr>
        <p:spPr>
          <a:xfrm>
            <a:off x="4317121" y="576651"/>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Start WiTH Training for TEsting</a:t>
            </a:r>
          </a:p>
        </p:txBody>
      </p:sp>
      <p:sp>
        <p:nvSpPr>
          <p:cNvPr id="268"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269"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270" name="Source: https://www.istqb.org/certifications/certification-list/"/>
          <p:cNvSpPr txBox="1"/>
          <p:nvPr/>
        </p:nvSpPr>
        <p:spPr>
          <a:xfrm>
            <a:off x="12157031" y="11691887"/>
            <a:ext cx="92221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https://www.istqb.org/certifications/certification-list/</a:t>
            </a:r>
          </a:p>
        </p:txBody>
      </p:sp>
      <p:pic>
        <p:nvPicPr>
          <p:cNvPr id="271" name="pasted-image-13741.jpg" descr="pasted-image-13741.jpg"/>
          <p:cNvPicPr>
            <a:picLocks noChangeAspect="1"/>
          </p:cNvPicPr>
          <p:nvPr/>
        </p:nvPicPr>
        <p:blipFill>
          <a:blip r:embed="rId4">
            <a:extLst/>
          </a:blip>
          <a:srcRect l="21" r="21"/>
          <a:stretch>
            <a:fillRect/>
          </a:stretch>
        </p:blipFill>
        <p:spPr>
          <a:xfrm>
            <a:off x="6849221" y="2093503"/>
            <a:ext cx="11366425" cy="9528994"/>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TATIC CODE ANalysi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STATIC CODE ANalysis</a:t>
            </a:r>
          </a:p>
        </p:txBody>
      </p:sp>
      <p:sp>
        <p:nvSpPr>
          <p:cNvPr id="27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277"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278" name="Source: https://www.perforce.com/blog/sca/what-static-analysis"/>
          <p:cNvSpPr txBox="1"/>
          <p:nvPr/>
        </p:nvSpPr>
        <p:spPr>
          <a:xfrm>
            <a:off x="11206401" y="11858266"/>
            <a:ext cx="10317390"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https://www.perforce.com/blog/sca/what-static-analysis</a:t>
            </a:r>
            <a:r>
              <a:rPr sz="2800">
                <a:latin typeface="Avenir Book Oblique"/>
                <a:ea typeface="Avenir Book Oblique"/>
                <a:cs typeface="Avenir Book Oblique"/>
                <a:sym typeface="Avenir Book Oblique"/>
              </a:rPr>
              <a:t> </a:t>
            </a:r>
          </a:p>
        </p:txBody>
      </p:sp>
      <p:sp>
        <p:nvSpPr>
          <p:cNvPr id="279" name="Finding bugs and security issues before testing"/>
          <p:cNvSpPr txBox="1"/>
          <p:nvPr/>
        </p:nvSpPr>
        <p:spPr>
          <a:xfrm>
            <a:off x="7033304" y="10658947"/>
            <a:ext cx="10317391" cy="752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500">
                <a:latin typeface="Avenir Black"/>
                <a:ea typeface="Avenir Black"/>
                <a:cs typeface="Avenir Black"/>
                <a:sym typeface="Avenir Black"/>
              </a:defRPr>
            </a:pPr>
            <a:r>
              <a:rPr>
                <a:latin typeface="Avenir Book"/>
                <a:ea typeface="Avenir Book"/>
                <a:cs typeface="Avenir Book"/>
                <a:sym typeface="Avenir Book"/>
              </a:rPr>
              <a:t>   </a:t>
            </a:r>
            <a:r>
              <a:rPr>
                <a:latin typeface="Avenir Book Oblique"/>
                <a:ea typeface="Avenir Book Oblique"/>
                <a:cs typeface="Avenir Book Oblique"/>
                <a:sym typeface="Avenir Book Oblique"/>
              </a:rPr>
              <a:t>Finding bugs and security issues before testing</a:t>
            </a:r>
          </a:p>
        </p:txBody>
      </p:sp>
      <p:pic>
        <p:nvPicPr>
          <p:cNvPr id="280" name="pasted-image-13883.jpg" descr="pasted-image-13883.jpg"/>
          <p:cNvPicPr>
            <a:picLocks noChangeAspect="1"/>
          </p:cNvPicPr>
          <p:nvPr/>
        </p:nvPicPr>
        <p:blipFill>
          <a:blip r:embed="rId4">
            <a:extLst/>
          </a:blip>
          <a:stretch>
            <a:fillRect/>
          </a:stretch>
        </p:blipFill>
        <p:spPr>
          <a:xfrm>
            <a:off x="6435188" y="2664372"/>
            <a:ext cx="11513624" cy="767575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oftware Composition analysi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Software Composition analysis</a:t>
            </a:r>
          </a:p>
        </p:txBody>
      </p:sp>
      <p:sp>
        <p:nvSpPr>
          <p:cNvPr id="285"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286"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287" name="Source: https://fossa.com/blog/framework-for-evaluating-software-composition-analysis-tools/"/>
          <p:cNvSpPr txBox="1"/>
          <p:nvPr/>
        </p:nvSpPr>
        <p:spPr>
          <a:xfrm>
            <a:off x="7287726" y="12005257"/>
            <a:ext cx="14694068"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https://fossa.com/blog/framework-for-evaluating-software-composition-analysis-tools/</a:t>
            </a:r>
          </a:p>
        </p:txBody>
      </p:sp>
      <p:sp>
        <p:nvSpPr>
          <p:cNvPr id="288" name="Your bugs and security issues might be coming from the open source libraries"/>
          <p:cNvSpPr txBox="1"/>
          <p:nvPr/>
        </p:nvSpPr>
        <p:spPr>
          <a:xfrm>
            <a:off x="4021746" y="10952931"/>
            <a:ext cx="16340507" cy="752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500">
                <a:latin typeface="Avenir Black"/>
                <a:ea typeface="Avenir Black"/>
                <a:cs typeface="Avenir Black"/>
                <a:sym typeface="Avenir Black"/>
              </a:defRPr>
            </a:pPr>
            <a:r>
              <a:rPr>
                <a:latin typeface="Avenir Book"/>
                <a:ea typeface="Avenir Book"/>
                <a:cs typeface="Avenir Book"/>
                <a:sym typeface="Avenir Book"/>
              </a:rPr>
              <a:t>   </a:t>
            </a:r>
            <a:r>
              <a:rPr>
                <a:latin typeface="Avenir Book Oblique"/>
                <a:ea typeface="Avenir Book Oblique"/>
                <a:cs typeface="Avenir Book Oblique"/>
                <a:sym typeface="Avenir Book Oblique"/>
              </a:rPr>
              <a:t>Your bugs and security issues might be coming from the open source libraries</a:t>
            </a:r>
          </a:p>
        </p:txBody>
      </p:sp>
      <p:pic>
        <p:nvPicPr>
          <p:cNvPr id="289" name="SCA.jpg" descr="SCA.jpg"/>
          <p:cNvPicPr>
            <a:picLocks noChangeAspect="1"/>
          </p:cNvPicPr>
          <p:nvPr/>
        </p:nvPicPr>
        <p:blipFill>
          <a:blip r:embed="rId4">
            <a:extLst/>
          </a:blip>
          <a:stretch>
            <a:fillRect/>
          </a:stretch>
        </p:blipFill>
        <p:spPr>
          <a:xfrm>
            <a:off x="5026733" y="2896389"/>
            <a:ext cx="15011401" cy="75057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st Level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Test Levels</a:t>
            </a:r>
          </a:p>
        </p:txBody>
      </p:sp>
      <p:sp>
        <p:nvSpPr>
          <p:cNvPr id="294"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295"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pic>
        <p:nvPicPr>
          <p:cNvPr id="296" name="Test_Levels_cropped-15344.jpg" descr="Test_Levels_cropped-15344.jpg"/>
          <p:cNvPicPr>
            <a:picLocks noChangeAspect="1"/>
          </p:cNvPicPr>
          <p:nvPr/>
        </p:nvPicPr>
        <p:blipFill>
          <a:blip r:embed="rId4">
            <a:extLst/>
          </a:blip>
          <a:srcRect t="22" b="22"/>
          <a:stretch>
            <a:fillRect/>
          </a:stretch>
        </p:blipFill>
        <p:spPr>
          <a:xfrm>
            <a:off x="7116236" y="2217812"/>
            <a:ext cx="10151528" cy="1017226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OThER Kinds of TestING"/>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OThER Kinds of TestING</a:t>
            </a:r>
          </a:p>
        </p:txBody>
      </p:sp>
      <p:sp>
        <p:nvSpPr>
          <p:cNvPr id="301"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302"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303" name="Blackbox Testing…"/>
          <p:cNvSpPr txBox="1">
            <a:spLocks noGrp="1"/>
          </p:cNvSpPr>
          <p:nvPr>
            <p:ph type="body" idx="1"/>
          </p:nvPr>
        </p:nvSpPr>
        <p:spPr>
          <a:xfrm>
            <a:off x="2681194" y="2321718"/>
            <a:ext cx="19021612" cy="10076007"/>
          </a:xfrm>
          <a:prstGeom prst="rect">
            <a:avLst/>
          </a:prstGeom>
        </p:spPr>
        <p:txBody>
          <a:bodyPr anchor="t"/>
          <a:lstStyle/>
          <a:p>
            <a:pPr marL="657859" indent="-657859">
              <a:spcBef>
                <a:spcPts val="4900"/>
              </a:spcBef>
              <a:defRPr sz="5600">
                <a:latin typeface="Avenir Medium"/>
                <a:ea typeface="Avenir Medium"/>
                <a:cs typeface="Avenir Medium"/>
                <a:sym typeface="Avenir Medium"/>
              </a:defRPr>
            </a:pPr>
            <a:r>
              <a:t>Blackbox Testing</a:t>
            </a:r>
          </a:p>
          <a:p>
            <a:pPr marL="657859" indent="-657859">
              <a:spcBef>
                <a:spcPts val="4900"/>
              </a:spcBef>
              <a:defRPr sz="5600">
                <a:latin typeface="Avenir Medium"/>
                <a:ea typeface="Avenir Medium"/>
                <a:cs typeface="Avenir Medium"/>
                <a:sym typeface="Avenir Medium"/>
              </a:defRPr>
            </a:pPr>
            <a:r>
              <a:t>Whitebox Testing</a:t>
            </a:r>
          </a:p>
          <a:p>
            <a:pPr marL="657859" indent="-657859">
              <a:spcBef>
                <a:spcPts val="4900"/>
              </a:spcBef>
              <a:defRPr sz="5600">
                <a:latin typeface="Avenir Medium"/>
                <a:ea typeface="Avenir Medium"/>
                <a:cs typeface="Avenir Medium"/>
                <a:sym typeface="Avenir Medium"/>
              </a:defRPr>
            </a:pPr>
            <a:r>
              <a:t>Acceptance Testing</a:t>
            </a:r>
          </a:p>
          <a:p>
            <a:pPr marL="657859" indent="-657859">
              <a:spcBef>
                <a:spcPts val="4900"/>
              </a:spcBef>
              <a:defRPr sz="5600">
                <a:latin typeface="Avenir Medium"/>
                <a:ea typeface="Avenir Medium"/>
                <a:cs typeface="Avenir Medium"/>
                <a:sym typeface="Avenir Medium"/>
              </a:defRPr>
            </a:pPr>
            <a:r>
              <a:t>Performance Testing</a:t>
            </a:r>
          </a:p>
          <a:p>
            <a:pPr marL="657859" indent="-657859">
              <a:spcBef>
                <a:spcPts val="4900"/>
              </a:spcBef>
              <a:defRPr sz="5600">
                <a:latin typeface="Avenir Medium"/>
                <a:ea typeface="Avenir Medium"/>
                <a:cs typeface="Avenir Medium"/>
                <a:sym typeface="Avenir Medium"/>
              </a:defRPr>
            </a:pPr>
            <a:r>
              <a:t>Installation Testing</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3">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0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0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0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0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1"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Where does TestING FIT in?…"/>
          <p:cNvSpPr txBox="1">
            <a:spLocks noGrp="1"/>
          </p:cNvSpPr>
          <p:nvPr>
            <p:ph type="title"/>
          </p:nvPr>
        </p:nvSpPr>
        <p:spPr>
          <a:xfrm>
            <a:off x="3976687" y="857250"/>
            <a:ext cx="16430626" cy="1883139"/>
          </a:xfrm>
          <a:prstGeom prst="rect">
            <a:avLst/>
          </a:prstGeom>
        </p:spPr>
        <p:txBody>
          <a:bodyPr/>
          <a:lstStyle/>
          <a:p>
            <a:pPr algn="ctr" defTabSz="722947">
              <a:defRPr sz="4928" spc="788">
                <a:solidFill>
                  <a:schemeClr val="accent2">
                    <a:satOff val="44164"/>
                    <a:lumOff val="14231"/>
                  </a:schemeClr>
                </a:solidFill>
                <a:latin typeface="Avenir Heavy"/>
                <a:ea typeface="Avenir Heavy"/>
                <a:cs typeface="Avenir Heavy"/>
                <a:sym typeface="Avenir Heavy"/>
              </a:defRPr>
            </a:pPr>
            <a:r>
              <a:t>Where does TestING FIT in?</a:t>
            </a:r>
          </a:p>
          <a:p>
            <a:pPr algn="ctr" defTabSz="722947">
              <a:defRPr sz="4488" i="1" spc="718">
                <a:solidFill>
                  <a:schemeClr val="accent2">
                    <a:satOff val="44164"/>
                    <a:lumOff val="14231"/>
                  </a:schemeClr>
                </a:solidFill>
                <a:latin typeface="Avenir Medium"/>
                <a:ea typeface="Avenir Medium"/>
                <a:cs typeface="Avenir Medium"/>
                <a:sym typeface="Avenir Medium"/>
              </a:defRPr>
            </a:pPr>
            <a:r>
              <a:t>QUality Assurance encompasses testing</a:t>
            </a:r>
          </a:p>
        </p:txBody>
      </p:sp>
      <p:sp>
        <p:nvSpPr>
          <p:cNvPr id="308"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309"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pic>
        <p:nvPicPr>
          <p:cNvPr id="310" name="Screen Shot 2023-04-14 at 1.38.03 PM.png" descr="Screen Shot 2023-04-14 at 1.38.03 PM.png"/>
          <p:cNvPicPr>
            <a:picLocks noChangeAspect="1"/>
          </p:cNvPicPr>
          <p:nvPr/>
        </p:nvPicPr>
        <p:blipFill>
          <a:blip r:embed="rId4">
            <a:extLst/>
          </a:blip>
          <a:stretch>
            <a:fillRect/>
          </a:stretch>
        </p:blipFill>
        <p:spPr>
          <a:xfrm>
            <a:off x="3976687" y="3042228"/>
            <a:ext cx="16430626" cy="8892299"/>
          </a:xfrm>
          <a:prstGeom prst="rect">
            <a:avLst/>
          </a:prstGeom>
          <a:ln w="12700">
            <a:miter lim="400000"/>
          </a:ln>
        </p:spPr>
      </p:pic>
      <p:sp>
        <p:nvSpPr>
          <p:cNvPr id="311" name="Source: Object-Oriented Software Engineering: Conquering Complex and Changing Systems (Bernd Bruegge &amp; Allen H. Dutoit)"/>
          <p:cNvSpPr txBox="1"/>
          <p:nvPr/>
        </p:nvSpPr>
        <p:spPr>
          <a:xfrm>
            <a:off x="2100174" y="11930582"/>
            <a:ext cx="19447723"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Object-Oriented Software Engineering: Conquering Complex and Changing Systems (Bernd Bruegge &amp; Allen H. Dutoit)</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Eugenio Alvarez"/>
          <p:cNvSpPr txBox="1">
            <a:spLocks noGrp="1"/>
          </p:cNvSpPr>
          <p:nvPr>
            <p:ph type="title"/>
          </p:nvPr>
        </p:nvSpPr>
        <p:spPr>
          <a:xfrm>
            <a:off x="3976687" y="558786"/>
            <a:ext cx="16430626" cy="1363551"/>
          </a:xfrm>
          <a:prstGeom prst="rect">
            <a:avLst/>
          </a:prstGeom>
        </p:spPr>
        <p:txBody>
          <a:bodyPr/>
          <a:lstStyle>
            <a:lvl1pPr algn="ctr">
              <a:defRPr>
                <a:solidFill>
                  <a:schemeClr val="accent2">
                    <a:satOff val="44164"/>
                    <a:lumOff val="14231"/>
                  </a:schemeClr>
                </a:solidFill>
                <a:latin typeface="Avenir Heavy"/>
                <a:ea typeface="Avenir Heavy"/>
                <a:cs typeface="Avenir Heavy"/>
                <a:sym typeface="Avenir Heavy"/>
              </a:defRPr>
            </a:lvl1pPr>
          </a:lstStyle>
          <a:p>
            <a:r>
              <a:t>Eugenio Alvarez</a:t>
            </a:r>
          </a:p>
        </p:txBody>
      </p:sp>
      <p:sp>
        <p:nvSpPr>
          <p:cNvPr id="153" name="A South Florida software engineering professional. Experienced in organizational design, software design, construction, and deployment.  Started working with Java in 1996. Unit test infected since 1999.  An advocate for Agile Software Engineering methods"/>
          <p:cNvSpPr txBox="1"/>
          <p:nvPr/>
        </p:nvSpPr>
        <p:spPr>
          <a:xfrm>
            <a:off x="2108200" y="7975600"/>
            <a:ext cx="19621500" cy="3190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algn="l" defTabSz="642937">
              <a:defRPr sz="4200">
                <a:latin typeface="Avenir Medium"/>
                <a:ea typeface="Avenir Medium"/>
                <a:cs typeface="Avenir Medium"/>
                <a:sym typeface="Avenir Medium"/>
              </a:defRPr>
            </a:pPr>
            <a:r>
              <a:rPr dirty="0"/>
              <a:t>A South Florida software engineering professional. Experienced in organizational design, software design, constructi</a:t>
            </a:r>
            <a:r>
              <a:rPr sz="4600" dirty="0"/>
              <a:t>on, and deployment.  Started working with Java in 1996. Unit test inf</a:t>
            </a:r>
            <a:r>
              <a:rPr dirty="0"/>
              <a:t>ected since 1999.  An advocate for Agile Software Engineering methods using Kanban and Scrum.</a:t>
            </a:r>
          </a:p>
        </p:txBody>
      </p:sp>
      <p:sp>
        <p:nvSpPr>
          <p:cNvPr id="154" name="Slide Number"/>
          <p:cNvSpPr txBox="1">
            <a:spLocks noGrp="1"/>
          </p:cNvSpPr>
          <p:nvPr>
            <p:ph type="sldNum" sz="quarter" idx="4294967295"/>
          </p:nvPr>
        </p:nvSpPr>
        <p:spPr>
          <a:xfrm>
            <a:off x="3412100"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155" name="www.linkedin.com/in/ealvarez">
            <a:hlinkClick r:id="rId3"/>
          </p:cNvPr>
          <p:cNvSpPr txBox="1"/>
          <p:nvPr/>
        </p:nvSpPr>
        <p:spPr>
          <a:xfrm>
            <a:off x="8737529" y="11490775"/>
            <a:ext cx="6908943" cy="759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4000">
                <a:hlinkClick r:id="rId3"/>
              </a:defRPr>
            </a:lvl1pPr>
          </a:lstStyle>
          <a:p>
            <a:r>
              <a:rPr dirty="0">
                <a:solidFill>
                  <a:schemeClr val="accent1">
                    <a:lumMod val="20000"/>
                    <a:lumOff val="80000"/>
                  </a:schemeClr>
                </a:solidFill>
                <a:hlinkClick r:id="rId3">
                  <a:extLst>
                    <a:ext uri="{A12FA001-AC4F-418D-AE19-62706E023703}">
                      <ahyp:hlinkClr xmlns:ahyp="http://schemas.microsoft.com/office/drawing/2018/hyperlinkcolor" val="tx"/>
                    </a:ext>
                  </a:extLst>
                </a:hlinkClick>
              </a:rPr>
              <a:t>www.linkedin.com/in/ealvarez</a:t>
            </a:r>
          </a:p>
        </p:txBody>
      </p:sp>
      <p:sp>
        <p:nvSpPr>
          <p:cNvPr id="156" name="Rectangle"/>
          <p:cNvSpPr/>
          <p:nvPr/>
        </p:nvSpPr>
        <p:spPr>
          <a:xfrm>
            <a:off x="18307888" y="2264289"/>
            <a:ext cx="1232298" cy="1143001"/>
          </a:xfrm>
          <a:prstGeom prst="rect">
            <a:avLst/>
          </a:prstGeom>
          <a:solidFill>
            <a:srgbClr val="FFFFFF"/>
          </a:solidFill>
          <a:ln w="12700">
            <a:miter lim="400000"/>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pic>
        <p:nvPicPr>
          <p:cNvPr id="157" name="lku-colors-vertical-box-blackfont-transpbg_0_0_0.png" descr="lku-colors-vertical-box-blackfont-transpbg_0_0_0.png">
            <a:hlinkClick r:id="rId4"/>
          </p:cNvPr>
          <p:cNvPicPr>
            <a:picLocks noChangeAspect="1"/>
          </p:cNvPicPr>
          <p:nvPr/>
        </p:nvPicPr>
        <p:blipFill>
          <a:blip r:embed="rId5">
            <a:extLst/>
          </a:blip>
          <a:stretch>
            <a:fillRect/>
          </a:stretch>
        </p:blipFill>
        <p:spPr>
          <a:xfrm>
            <a:off x="18306341" y="2243360"/>
            <a:ext cx="1232298" cy="1133714"/>
          </a:xfrm>
          <a:prstGeom prst="rect">
            <a:avLst/>
          </a:prstGeom>
          <a:ln w="12700">
            <a:miter lim="400000"/>
          </a:ln>
        </p:spPr>
      </p:pic>
      <p:pic>
        <p:nvPicPr>
          <p:cNvPr id="158" name="SCR20146-Seals-Final-CSM.png" descr="SCR20146-Seals-Final-CSM.png">
            <a:hlinkClick r:id="rId6"/>
          </p:cNvPr>
          <p:cNvPicPr>
            <a:picLocks noChangeAspect="1"/>
          </p:cNvPicPr>
          <p:nvPr/>
        </p:nvPicPr>
        <p:blipFill>
          <a:blip r:embed="rId7">
            <a:extLst/>
          </a:blip>
          <a:stretch>
            <a:fillRect/>
          </a:stretch>
        </p:blipFill>
        <p:spPr>
          <a:xfrm>
            <a:off x="16814800" y="3721559"/>
            <a:ext cx="1592687" cy="1592687"/>
          </a:xfrm>
          <a:prstGeom prst="rect">
            <a:avLst/>
          </a:prstGeom>
          <a:ln w="12700">
            <a:miter lim="400000"/>
          </a:ln>
        </p:spPr>
      </p:pic>
      <p:pic>
        <p:nvPicPr>
          <p:cNvPr id="159" name="SCR20146-Seals-Final-CSPO.png" descr="SCR20146-Seals-Final-CSPO.png">
            <a:hlinkClick r:id="rId6"/>
          </p:cNvPr>
          <p:cNvPicPr>
            <a:picLocks noChangeAspect="1"/>
          </p:cNvPicPr>
          <p:nvPr/>
        </p:nvPicPr>
        <p:blipFill>
          <a:blip r:embed="rId8">
            <a:extLst/>
          </a:blip>
          <a:stretch>
            <a:fillRect/>
          </a:stretch>
        </p:blipFill>
        <p:spPr>
          <a:xfrm>
            <a:off x="18251056" y="3721559"/>
            <a:ext cx="1592687" cy="1592687"/>
          </a:xfrm>
          <a:prstGeom prst="rect">
            <a:avLst/>
          </a:prstGeom>
          <a:ln w="12700">
            <a:miter lim="400000"/>
          </a:ln>
        </p:spPr>
      </p:pic>
      <p:pic>
        <p:nvPicPr>
          <p:cNvPr id="160" name="InBug-60px-R.png" descr="InBug-60px-R.png">
            <a:hlinkClick r:id="rId9"/>
          </p:cNvPr>
          <p:cNvPicPr>
            <a:picLocks noChangeAspect="1"/>
          </p:cNvPicPr>
          <p:nvPr/>
        </p:nvPicPr>
        <p:blipFill>
          <a:blip r:embed="rId10">
            <a:extLst/>
          </a:blip>
          <a:stretch>
            <a:fillRect/>
          </a:stretch>
        </p:blipFill>
        <p:spPr>
          <a:xfrm>
            <a:off x="16962180" y="2289850"/>
            <a:ext cx="1297931" cy="1096843"/>
          </a:xfrm>
          <a:prstGeom prst="rect">
            <a:avLst/>
          </a:prstGeom>
          <a:ln w="12700">
            <a:miter lim="400000"/>
          </a:ln>
        </p:spPr>
      </p:pic>
      <p:pic>
        <p:nvPicPr>
          <p:cNvPr id="161" name="10801856_617842765005711_6029313432564090121_n-2.jpg" descr="10801856_617842765005711_6029313432564090121_n-2.jpg"/>
          <p:cNvPicPr>
            <a:picLocks noChangeAspect="1"/>
          </p:cNvPicPr>
          <p:nvPr/>
        </p:nvPicPr>
        <p:blipFill>
          <a:blip r:embed="rId11">
            <a:extLst/>
          </a:blip>
          <a:stretch>
            <a:fillRect/>
          </a:stretch>
        </p:blipFill>
        <p:spPr>
          <a:xfrm>
            <a:off x="12875797" y="2006037"/>
            <a:ext cx="3634940" cy="5199845"/>
          </a:xfrm>
          <a:prstGeom prst="rect">
            <a:avLst/>
          </a:prstGeom>
          <a:ln w="12700">
            <a:miter lim="400000"/>
          </a:ln>
        </p:spPr>
      </p:pic>
      <p:pic>
        <p:nvPicPr>
          <p:cNvPr id="162" name="highres_444323597-9838.jpg" descr="highres_444323597-9838.jpg"/>
          <p:cNvPicPr>
            <a:picLocks noChangeAspect="1"/>
          </p:cNvPicPr>
          <p:nvPr/>
        </p:nvPicPr>
        <p:blipFill>
          <a:blip r:embed="rId12">
            <a:extLst/>
          </a:blip>
          <a:srcRect t="7" b="7"/>
          <a:stretch>
            <a:fillRect/>
          </a:stretch>
        </p:blipFill>
        <p:spPr>
          <a:xfrm>
            <a:off x="2980741" y="2008809"/>
            <a:ext cx="9234312" cy="5194301"/>
          </a:xfrm>
          <a:prstGeom prst="rect">
            <a:avLst/>
          </a:prstGeom>
          <a:ln w="12700">
            <a:miter lim="400000"/>
          </a:ln>
        </p:spPr>
      </p:pic>
      <p:sp>
        <p:nvSpPr>
          <p:cNvPr id="163"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1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a14="http://schemas.microsoft.com/office/drawing/2010/main" xmlns:m="http://schemas.openxmlformats.org/officeDocument/2006/math"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316"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pic>
        <p:nvPicPr>
          <p:cNvPr id="317" name="Screen Shot 2023-04-14 at 1.38.38 PM.png" descr="Screen Shot 2023-04-14 at 1.38.38 PM.png"/>
          <p:cNvPicPr>
            <a:picLocks noChangeAspect="1"/>
          </p:cNvPicPr>
          <p:nvPr/>
        </p:nvPicPr>
        <p:blipFill>
          <a:blip r:embed="rId4">
            <a:extLst/>
          </a:blip>
          <a:stretch>
            <a:fillRect/>
          </a:stretch>
        </p:blipFill>
        <p:spPr>
          <a:xfrm>
            <a:off x="4846396" y="2693009"/>
            <a:ext cx="14691208" cy="9572037"/>
          </a:xfrm>
          <a:prstGeom prst="rect">
            <a:avLst/>
          </a:prstGeom>
          <a:ln w="12700">
            <a:miter lim="400000"/>
          </a:ln>
        </p:spPr>
      </p:pic>
      <p:sp>
        <p:nvSpPr>
          <p:cNvPr id="318" name="OThER Kinds of TestING…"/>
          <p:cNvSpPr txBox="1">
            <a:spLocks noGrp="1"/>
          </p:cNvSpPr>
          <p:nvPr>
            <p:ph type="title"/>
          </p:nvPr>
        </p:nvSpPr>
        <p:spPr>
          <a:xfrm>
            <a:off x="3976687" y="654050"/>
            <a:ext cx="16430626" cy="1883139"/>
          </a:xfrm>
          <a:prstGeom prst="rect">
            <a:avLst/>
          </a:prstGeom>
        </p:spPr>
        <p:txBody>
          <a:bodyPr/>
          <a:lstStyle/>
          <a:p>
            <a:pPr algn="ctr" defTabSz="764024">
              <a:defRPr sz="5208" spc="833">
                <a:solidFill>
                  <a:schemeClr val="accent2">
                    <a:satOff val="44164"/>
                    <a:lumOff val="14231"/>
                  </a:schemeClr>
                </a:solidFill>
                <a:latin typeface="Avenir Heavy"/>
                <a:ea typeface="Avenir Heavy"/>
                <a:cs typeface="Avenir Heavy"/>
                <a:sym typeface="Avenir Heavy"/>
              </a:defRPr>
            </a:pPr>
            <a:r>
              <a:t>OThER Kinds of TestING</a:t>
            </a:r>
          </a:p>
          <a:p>
            <a:pPr algn="ctr" defTabSz="764024">
              <a:defRPr sz="4743" i="1" spc="758">
                <a:solidFill>
                  <a:schemeClr val="accent2">
                    <a:satOff val="44164"/>
                    <a:lumOff val="14231"/>
                  </a:schemeClr>
                </a:solidFill>
                <a:latin typeface="Avenir Medium"/>
                <a:ea typeface="Avenir Medium"/>
                <a:cs typeface="Avenir Medium"/>
                <a:sym typeface="Avenir Medium"/>
              </a:defRPr>
            </a:pPr>
            <a:r>
              <a:t>Fault handling techniques</a:t>
            </a:r>
          </a:p>
        </p:txBody>
      </p:sp>
      <p:sp>
        <p:nvSpPr>
          <p:cNvPr id="319" name="Source: Object-Oriented Software Engineering: Conquering Complex and Changing Systems (Bernd Bruegge &amp; Allen H. Dutoit)"/>
          <p:cNvSpPr txBox="1"/>
          <p:nvPr/>
        </p:nvSpPr>
        <p:spPr>
          <a:xfrm>
            <a:off x="2076069" y="12099320"/>
            <a:ext cx="19447722"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Object-Oriented Software Engineering: Conquering Complex and Changing Systems (Bernd Bruegge &amp; Allen H. Dutoit)</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Unit Test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Unit TestS</a:t>
            </a:r>
          </a:p>
        </p:txBody>
      </p:sp>
      <p:sp>
        <p:nvSpPr>
          <p:cNvPr id="324"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325"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326" name="Designed to test individual components…"/>
          <p:cNvSpPr txBox="1">
            <a:spLocks noGrp="1"/>
          </p:cNvSpPr>
          <p:nvPr>
            <p:ph type="body" idx="1"/>
          </p:nvPr>
        </p:nvSpPr>
        <p:spPr>
          <a:xfrm>
            <a:off x="2681194" y="2321718"/>
            <a:ext cx="19021612" cy="10076007"/>
          </a:xfrm>
          <a:prstGeom prst="rect">
            <a:avLst/>
          </a:prstGeom>
        </p:spPr>
        <p:txBody>
          <a:bodyPr anchor="t"/>
          <a:lstStyle/>
          <a:p>
            <a:pPr marL="618388" indent="-618388" defTabSz="772239">
              <a:spcBef>
                <a:spcPts val="4600"/>
              </a:spcBef>
              <a:defRPr sz="5264">
                <a:latin typeface="Avenir Medium"/>
                <a:ea typeface="Avenir Medium"/>
                <a:cs typeface="Avenir Medium"/>
                <a:sym typeface="Avenir Medium"/>
              </a:defRPr>
            </a:pPr>
            <a:r>
              <a:t>Designed to test individual components</a:t>
            </a:r>
          </a:p>
          <a:p>
            <a:pPr marL="618388" indent="-618388" defTabSz="772239">
              <a:spcBef>
                <a:spcPts val="4600"/>
              </a:spcBef>
              <a:defRPr sz="5264">
                <a:latin typeface="Avenir Medium"/>
                <a:ea typeface="Avenir Medium"/>
                <a:cs typeface="Avenir Medium"/>
                <a:sym typeface="Avenir Medium"/>
              </a:defRPr>
            </a:pPr>
            <a:r>
              <a:t>Cover boundary conditions</a:t>
            </a:r>
          </a:p>
          <a:p>
            <a:pPr marL="618388" indent="-618388" defTabSz="772239">
              <a:spcBef>
                <a:spcPts val="4600"/>
              </a:spcBef>
              <a:defRPr sz="5264">
                <a:latin typeface="Avenir Medium"/>
                <a:ea typeface="Avenir Medium"/>
                <a:cs typeface="Avenir Medium"/>
                <a:sym typeface="Avenir Medium"/>
              </a:defRPr>
            </a:pPr>
            <a:r>
              <a:t>Cover edge cases and error conditions</a:t>
            </a:r>
          </a:p>
          <a:p>
            <a:pPr marL="618388" indent="-618388" defTabSz="772239">
              <a:spcBef>
                <a:spcPts val="4600"/>
              </a:spcBef>
              <a:defRPr sz="5264">
                <a:latin typeface="Avenir Medium"/>
                <a:ea typeface="Avenir Medium"/>
                <a:cs typeface="Avenir Medium"/>
                <a:sym typeface="Avenir Medium"/>
              </a:defRPr>
            </a:pPr>
            <a:r>
              <a:t>Are small and designed to execute quickly</a:t>
            </a:r>
          </a:p>
          <a:p>
            <a:pPr marL="618388" indent="-618388" defTabSz="772239">
              <a:spcBef>
                <a:spcPts val="4600"/>
              </a:spcBef>
              <a:defRPr sz="5264">
                <a:latin typeface="Avenir Medium"/>
                <a:ea typeface="Avenir Medium"/>
                <a:cs typeface="Avenir Medium"/>
                <a:sym typeface="Avenir Medium"/>
              </a:defRPr>
            </a:pPr>
            <a:r>
              <a:t>Many unit test are execute together to create a suite</a:t>
            </a:r>
          </a:p>
          <a:p>
            <a:pPr marL="618388" indent="-618388" defTabSz="772239">
              <a:spcBef>
                <a:spcPts val="4600"/>
              </a:spcBef>
              <a:defRPr sz="5264">
                <a:latin typeface="Avenir Medium"/>
                <a:ea typeface="Avenir Medium"/>
                <a:cs typeface="Avenir Medium"/>
                <a:sym typeface="Avenir Medium"/>
              </a:defRPr>
            </a:pPr>
            <a:r>
              <a:t>Are usually created by developers</a:t>
            </a:r>
          </a:p>
          <a:p>
            <a:pPr marL="618388" indent="-618388" defTabSz="772239">
              <a:spcBef>
                <a:spcPts val="4600"/>
              </a:spcBef>
              <a:defRPr sz="5264">
                <a:latin typeface="Avenir Medium"/>
                <a:ea typeface="Avenir Medium"/>
                <a:cs typeface="Avenir Medium"/>
                <a:sym typeface="Avenir Medium"/>
              </a:defRPr>
            </a:pPr>
            <a:r>
              <a:t>Coverage Reports are typically used to review them</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26">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2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2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2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2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2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32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3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 grpId="1" build="p" bldLvl="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ode COverage Reporting"/>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Code COverage Reporting</a:t>
            </a:r>
          </a:p>
        </p:txBody>
      </p:sp>
      <p:sp>
        <p:nvSpPr>
          <p:cNvPr id="331"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332"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333" name="Source: https://developer.chrome.com/blog/chromium-chronicle-3/"/>
          <p:cNvSpPr txBox="1"/>
          <p:nvPr/>
        </p:nvSpPr>
        <p:spPr>
          <a:xfrm>
            <a:off x="11061768" y="11691887"/>
            <a:ext cx="10317390"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https://developer.chrome.com/blog/chromium-chronicle-3/</a:t>
            </a:r>
            <a:r>
              <a:rPr sz="2800">
                <a:latin typeface="Avenir Book Oblique"/>
                <a:ea typeface="Avenir Book Oblique"/>
                <a:cs typeface="Avenir Book Oblique"/>
                <a:sym typeface="Avenir Book Oblique"/>
              </a:rPr>
              <a:t> </a:t>
            </a:r>
          </a:p>
        </p:txBody>
      </p:sp>
      <p:pic>
        <p:nvPicPr>
          <p:cNvPr id="334" name="code-coverage.jpg" descr="code-coverage.jpg"/>
          <p:cNvPicPr>
            <a:picLocks noChangeAspect="1"/>
          </p:cNvPicPr>
          <p:nvPr/>
        </p:nvPicPr>
        <p:blipFill>
          <a:blip r:embed="rId4">
            <a:extLst/>
          </a:blip>
          <a:stretch>
            <a:fillRect/>
          </a:stretch>
        </p:blipFill>
        <p:spPr>
          <a:xfrm>
            <a:off x="2032000" y="3443667"/>
            <a:ext cx="20320000" cy="71501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INTEGRATION Test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INTEGRATION TestS</a:t>
            </a:r>
          </a:p>
        </p:txBody>
      </p:sp>
      <p:sp>
        <p:nvSpPr>
          <p:cNvPr id="339"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340"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341" name="Designed to test multiple components…"/>
          <p:cNvSpPr txBox="1">
            <a:spLocks noGrp="1"/>
          </p:cNvSpPr>
          <p:nvPr>
            <p:ph type="body" idx="1"/>
          </p:nvPr>
        </p:nvSpPr>
        <p:spPr>
          <a:xfrm>
            <a:off x="2681194" y="2321718"/>
            <a:ext cx="19021612" cy="10076007"/>
          </a:xfrm>
          <a:prstGeom prst="rect">
            <a:avLst/>
          </a:prstGeom>
        </p:spPr>
        <p:txBody>
          <a:bodyPr anchor="t"/>
          <a:lstStyle/>
          <a:p>
            <a:pPr marL="611809" indent="-611809" defTabSz="764024">
              <a:spcBef>
                <a:spcPts val="4500"/>
              </a:spcBef>
              <a:defRPr sz="5208">
                <a:latin typeface="Avenir Medium"/>
                <a:ea typeface="Avenir Medium"/>
                <a:cs typeface="Avenir Medium"/>
                <a:sym typeface="Avenir Medium"/>
              </a:defRPr>
            </a:pPr>
            <a:r>
              <a:t>Designed to test multiple components</a:t>
            </a:r>
          </a:p>
          <a:p>
            <a:pPr marL="611809" indent="-611809" defTabSz="764024">
              <a:spcBef>
                <a:spcPts val="4500"/>
              </a:spcBef>
              <a:defRPr sz="5208">
                <a:latin typeface="Avenir Medium"/>
                <a:ea typeface="Avenir Medium"/>
                <a:cs typeface="Avenir Medium"/>
                <a:sym typeface="Avenir Medium"/>
              </a:defRPr>
            </a:pPr>
            <a:r>
              <a:t>Can discover compatibility issues between components</a:t>
            </a:r>
          </a:p>
          <a:p>
            <a:pPr marL="611809" indent="-611809" defTabSz="764024">
              <a:spcBef>
                <a:spcPts val="4500"/>
              </a:spcBef>
              <a:defRPr sz="5208">
                <a:latin typeface="Avenir Medium"/>
                <a:ea typeface="Avenir Medium"/>
                <a:cs typeface="Avenir Medium"/>
                <a:sym typeface="Avenir Medium"/>
              </a:defRPr>
            </a:pPr>
            <a:r>
              <a:t>Cover edge cases and error conditions</a:t>
            </a:r>
          </a:p>
          <a:p>
            <a:pPr marL="611809" indent="-611809" defTabSz="764024">
              <a:spcBef>
                <a:spcPts val="4500"/>
              </a:spcBef>
              <a:defRPr sz="5208">
                <a:latin typeface="Avenir Medium"/>
                <a:ea typeface="Avenir Medium"/>
                <a:cs typeface="Avenir Medium"/>
                <a:sym typeface="Avenir Medium"/>
              </a:defRPr>
            </a:pPr>
            <a:r>
              <a:t>Larger test that can take longer to execute</a:t>
            </a:r>
          </a:p>
          <a:p>
            <a:pPr marL="611809" indent="-611809" defTabSz="764024">
              <a:spcBef>
                <a:spcPts val="4500"/>
              </a:spcBef>
              <a:defRPr sz="5208">
                <a:latin typeface="Avenir Medium"/>
                <a:ea typeface="Avenir Medium"/>
                <a:cs typeface="Avenir Medium"/>
                <a:sym typeface="Avenir Medium"/>
              </a:defRPr>
            </a:pPr>
            <a:r>
              <a:t>Created by developers and testing team</a:t>
            </a:r>
          </a:p>
          <a:p>
            <a:pPr marL="611809" indent="-611809" defTabSz="764024">
              <a:spcBef>
                <a:spcPts val="4500"/>
              </a:spcBef>
              <a:defRPr sz="5208">
                <a:latin typeface="Avenir Medium"/>
                <a:ea typeface="Avenir Medium"/>
                <a:cs typeface="Avenir Medium"/>
                <a:sym typeface="Avenir Medium"/>
              </a:defRPr>
            </a:pPr>
            <a:r>
              <a:t>Coverage Reports can also be used to review them</a:t>
            </a:r>
          </a:p>
          <a:p>
            <a:pPr marL="611809" indent="-611809" defTabSz="764024">
              <a:spcBef>
                <a:spcPts val="4500"/>
              </a:spcBef>
              <a:defRPr sz="5208">
                <a:latin typeface="Avenir Medium"/>
                <a:ea typeface="Avenir Medium"/>
                <a:cs typeface="Avenir Medium"/>
                <a:sym typeface="Avenir Medium"/>
              </a:defRPr>
            </a:pPr>
            <a:r>
              <a:t>Since Unit tests run fast they are run before integration tests</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4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4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4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4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4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34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1" build="p" bldLvl="5"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YSTEM TestS (E2E)"/>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SYSTEM TestS (E2E)</a:t>
            </a:r>
          </a:p>
        </p:txBody>
      </p:sp>
      <p:sp>
        <p:nvSpPr>
          <p:cNvPr id="34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
        <p:nvSpPr>
          <p:cNvPr id="347"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348" name="Entired application is tested…"/>
          <p:cNvSpPr txBox="1">
            <a:spLocks noGrp="1"/>
          </p:cNvSpPr>
          <p:nvPr>
            <p:ph type="body" idx="1"/>
          </p:nvPr>
        </p:nvSpPr>
        <p:spPr>
          <a:xfrm>
            <a:off x="2681194" y="2321718"/>
            <a:ext cx="19021612" cy="10076007"/>
          </a:xfrm>
          <a:prstGeom prst="rect">
            <a:avLst/>
          </a:prstGeom>
        </p:spPr>
        <p:txBody>
          <a:bodyPr anchor="t"/>
          <a:lstStyle/>
          <a:p>
            <a:pPr marL="657859" indent="-657859">
              <a:spcBef>
                <a:spcPts val="4900"/>
              </a:spcBef>
              <a:defRPr sz="5600">
                <a:latin typeface="Avenir Medium"/>
                <a:ea typeface="Avenir Medium"/>
                <a:cs typeface="Avenir Medium"/>
                <a:sym typeface="Avenir Medium"/>
              </a:defRPr>
            </a:pPr>
            <a:r>
              <a:t>Entired application is tested</a:t>
            </a:r>
          </a:p>
          <a:p>
            <a:pPr marL="657859" indent="-657859">
              <a:spcBef>
                <a:spcPts val="4900"/>
              </a:spcBef>
              <a:defRPr sz="5600">
                <a:latin typeface="Avenir Medium"/>
                <a:ea typeface="Avenir Medium"/>
                <a:cs typeface="Avenir Medium"/>
                <a:sym typeface="Avenir Medium"/>
              </a:defRPr>
            </a:pPr>
            <a:r>
              <a:t>Covers functional and non-functional requirements</a:t>
            </a:r>
          </a:p>
          <a:p>
            <a:pPr marL="657859" indent="-657859">
              <a:spcBef>
                <a:spcPts val="4900"/>
              </a:spcBef>
              <a:defRPr sz="5600">
                <a:latin typeface="Avenir Medium"/>
                <a:ea typeface="Avenir Medium"/>
                <a:cs typeface="Avenir Medium"/>
                <a:sym typeface="Avenir Medium"/>
              </a:defRPr>
            </a:pPr>
            <a:r>
              <a:t>End-to-end testing to find component interoperability</a:t>
            </a:r>
          </a:p>
          <a:p>
            <a:pPr marL="657859" indent="-657859">
              <a:spcBef>
                <a:spcPts val="4900"/>
              </a:spcBef>
              <a:defRPr sz="5600">
                <a:latin typeface="Avenir Medium"/>
                <a:ea typeface="Avenir Medium"/>
                <a:cs typeface="Avenir Medium"/>
                <a:sym typeface="Avenir Medium"/>
              </a:defRPr>
            </a:pPr>
            <a:r>
              <a:t>Usually after integration testing</a:t>
            </a:r>
          </a:p>
          <a:p>
            <a:pPr marL="657859" indent="-657859">
              <a:spcBef>
                <a:spcPts val="4900"/>
              </a:spcBef>
              <a:defRPr sz="5600">
                <a:latin typeface="Avenir Medium"/>
                <a:ea typeface="Avenir Medium"/>
                <a:cs typeface="Avenir Medium"/>
                <a:sym typeface="Avenir Medium"/>
              </a:defRPr>
            </a:pPr>
            <a:r>
              <a:t>Takes the longest amount of time to complete</a:t>
            </a:r>
          </a:p>
          <a:p>
            <a:pPr marL="657859" indent="-657859">
              <a:spcBef>
                <a:spcPts val="4900"/>
              </a:spcBef>
              <a:defRPr sz="5600">
                <a:latin typeface="Avenir Medium"/>
                <a:ea typeface="Avenir Medium"/>
                <a:cs typeface="Avenir Medium"/>
                <a:sym typeface="Avenir Medium"/>
              </a:defRPr>
            </a:pPr>
            <a:r>
              <a:t>Usually created by Testing team</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4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4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4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4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4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34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1" build="p" bldLvl="5"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roduction Test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Production TestS</a:t>
            </a:r>
          </a:p>
        </p:txBody>
      </p:sp>
      <p:sp>
        <p:nvSpPr>
          <p:cNvPr id="353"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354"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355" name="Testing in production environment…"/>
          <p:cNvSpPr txBox="1">
            <a:spLocks noGrp="1"/>
          </p:cNvSpPr>
          <p:nvPr>
            <p:ph type="body" idx="1"/>
          </p:nvPr>
        </p:nvSpPr>
        <p:spPr>
          <a:xfrm>
            <a:off x="2681194" y="2321718"/>
            <a:ext cx="19021612" cy="10076007"/>
          </a:xfrm>
          <a:prstGeom prst="rect">
            <a:avLst/>
          </a:prstGeom>
        </p:spPr>
        <p:txBody>
          <a:bodyPr anchor="t"/>
          <a:lstStyle/>
          <a:p>
            <a:pPr marL="657859" indent="-657859">
              <a:spcBef>
                <a:spcPts val="4900"/>
              </a:spcBef>
              <a:defRPr sz="5600">
                <a:latin typeface="Avenir Medium"/>
                <a:ea typeface="Avenir Medium"/>
                <a:cs typeface="Avenir Medium"/>
                <a:sym typeface="Avenir Medium"/>
              </a:defRPr>
            </a:pPr>
            <a:r>
              <a:t>Testing in production environment</a:t>
            </a:r>
          </a:p>
          <a:p>
            <a:pPr marL="657859" indent="-657859">
              <a:spcBef>
                <a:spcPts val="4900"/>
              </a:spcBef>
              <a:defRPr sz="5600">
                <a:latin typeface="Avenir Medium"/>
                <a:ea typeface="Avenir Medium"/>
                <a:cs typeface="Avenir Medium"/>
                <a:sym typeface="Avenir Medium"/>
              </a:defRPr>
            </a:pPr>
            <a:r>
              <a:t>Feature toggle used enable/disable new feature</a:t>
            </a:r>
          </a:p>
          <a:p>
            <a:pPr marL="657859" indent="-657859">
              <a:spcBef>
                <a:spcPts val="4900"/>
              </a:spcBef>
              <a:defRPr sz="5600">
                <a:latin typeface="Avenir Medium"/>
                <a:ea typeface="Avenir Medium"/>
                <a:cs typeface="Avenir Medium"/>
                <a:sym typeface="Avenir Medium"/>
              </a:defRPr>
            </a:pPr>
            <a:r>
              <a:t>Usually subset of users or environments are tested</a:t>
            </a:r>
          </a:p>
          <a:p>
            <a:pPr marL="657859" indent="-657859">
              <a:spcBef>
                <a:spcPts val="4900"/>
              </a:spcBef>
              <a:defRPr sz="5600">
                <a:latin typeface="Avenir Medium"/>
                <a:ea typeface="Avenir Medium"/>
                <a:cs typeface="Avenir Medium"/>
                <a:sym typeface="Avenir Medium"/>
              </a:defRPr>
            </a:pPr>
            <a:r>
              <a:t>Any issues identified disable new feature</a:t>
            </a:r>
          </a:p>
          <a:p>
            <a:pPr marL="657859" indent="-657859">
              <a:spcBef>
                <a:spcPts val="4900"/>
              </a:spcBef>
              <a:defRPr sz="5600">
                <a:latin typeface="Avenir Medium"/>
                <a:ea typeface="Avenir Medium"/>
                <a:cs typeface="Avenir Medium"/>
                <a:sym typeface="Avenir Medium"/>
              </a:defRPr>
            </a:pPr>
            <a:r>
              <a:t>Reduces risk and need to rollback</a:t>
            </a:r>
          </a:p>
          <a:p>
            <a:pPr marL="657859" indent="-657859">
              <a:spcBef>
                <a:spcPts val="4900"/>
              </a:spcBef>
              <a:defRPr sz="5600">
                <a:latin typeface="Avenir Medium"/>
                <a:ea typeface="Avenir Medium"/>
                <a:cs typeface="Avenir Medium"/>
                <a:sym typeface="Avenir Medium"/>
              </a:defRPr>
            </a:pPr>
            <a:r>
              <a:t>Designed by developers as part of the feature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5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5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5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5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5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5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3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1" build="p" bldLvl="5"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OFTWARE Feature Toggle"/>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SOFTWARE Feature Toggle</a:t>
            </a:r>
          </a:p>
        </p:txBody>
      </p:sp>
      <p:sp>
        <p:nvSpPr>
          <p:cNvPr id="360"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361"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pic>
        <p:nvPicPr>
          <p:cNvPr id="362" name="Image" descr="Image"/>
          <p:cNvPicPr>
            <a:picLocks noChangeAspect="1"/>
          </p:cNvPicPr>
          <p:nvPr/>
        </p:nvPicPr>
        <p:blipFill>
          <a:blip r:embed="rId4">
            <a:extLst/>
          </a:blip>
          <a:stretch>
            <a:fillRect/>
          </a:stretch>
        </p:blipFill>
        <p:spPr>
          <a:xfrm>
            <a:off x="7872288" y="2749272"/>
            <a:ext cx="7594999" cy="3354847"/>
          </a:xfrm>
          <a:prstGeom prst="rect">
            <a:avLst/>
          </a:prstGeom>
          <a:ln w="12700">
            <a:miter lim="400000"/>
          </a:ln>
        </p:spPr>
      </p:pic>
      <p:pic>
        <p:nvPicPr>
          <p:cNvPr id="363" name="Image" descr="Image"/>
          <p:cNvPicPr>
            <a:picLocks noChangeAspect="1"/>
          </p:cNvPicPr>
          <p:nvPr/>
        </p:nvPicPr>
        <p:blipFill>
          <a:blip r:embed="rId5">
            <a:extLst/>
          </a:blip>
          <a:stretch>
            <a:fillRect/>
          </a:stretch>
        </p:blipFill>
        <p:spPr>
          <a:xfrm>
            <a:off x="7872288" y="6028514"/>
            <a:ext cx="7594999" cy="3354847"/>
          </a:xfrm>
          <a:prstGeom prst="rect">
            <a:avLst/>
          </a:prstGeom>
          <a:ln w="12700">
            <a:miter lim="400000"/>
          </a:ln>
        </p:spPr>
      </p:pic>
      <p:sp>
        <p:nvSpPr>
          <p:cNvPr id="364" name="Typically used for production testing"/>
          <p:cNvSpPr txBox="1"/>
          <p:nvPr/>
        </p:nvSpPr>
        <p:spPr>
          <a:xfrm>
            <a:off x="6067005" y="9670012"/>
            <a:ext cx="11205564" cy="31390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a:defRPr cap="all" spc="896">
                <a:solidFill>
                  <a:schemeClr val="accent2">
                    <a:satOff val="44164"/>
                    <a:lumOff val="14231"/>
                  </a:schemeClr>
                </a:solidFill>
                <a:latin typeface="Avenir Heavy"/>
                <a:ea typeface="Avenir Heavy"/>
                <a:cs typeface="Avenir Heavy"/>
                <a:sym typeface="Avenir Heavy"/>
              </a:defRPr>
            </a:lvl1pPr>
          </a:lstStyle>
          <a:p>
            <a:r>
              <a:t>Typically used for production testing</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369"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370" name="SOFTWARE TESTING ANTI-PATTERNS"/>
          <p:cNvSpPr txBox="1">
            <a:spLocks noGrp="1"/>
          </p:cNvSpPr>
          <p:nvPr>
            <p:ph type="title"/>
          </p:nvPr>
        </p:nvSpPr>
        <p:spPr>
          <a:xfrm>
            <a:off x="3976687" y="7683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SOFTWARE TESTING ANTI-PATTERNS</a:t>
            </a:r>
          </a:p>
        </p:txBody>
      </p:sp>
      <p:sp>
        <p:nvSpPr>
          <p:cNvPr id="371" name="Ideal Testing Pyramid…"/>
          <p:cNvSpPr txBox="1">
            <a:spLocks noGrp="1"/>
          </p:cNvSpPr>
          <p:nvPr>
            <p:ph type="body" idx="1"/>
          </p:nvPr>
        </p:nvSpPr>
        <p:spPr>
          <a:xfrm>
            <a:off x="7120659" y="2321718"/>
            <a:ext cx="14582147" cy="10076007"/>
          </a:xfrm>
          <a:prstGeom prst="rect">
            <a:avLst/>
          </a:prstGeom>
        </p:spPr>
        <p:txBody>
          <a:bodyPr anchor="t"/>
          <a:lstStyle/>
          <a:p>
            <a:pPr marL="657859" indent="-657859">
              <a:spcBef>
                <a:spcPts val="4900"/>
              </a:spcBef>
              <a:defRPr sz="5600">
                <a:latin typeface="Avenir Medium"/>
                <a:ea typeface="Avenir Medium"/>
                <a:cs typeface="Avenir Medium"/>
                <a:sym typeface="Avenir Medium"/>
              </a:defRPr>
            </a:pPr>
            <a:r>
              <a:t>Ideal Testing Pyramid</a:t>
            </a:r>
          </a:p>
          <a:p>
            <a:pPr marL="657859" indent="-657859">
              <a:spcBef>
                <a:spcPts val="4900"/>
              </a:spcBef>
              <a:defRPr sz="5600">
                <a:latin typeface="Avenir Medium"/>
                <a:ea typeface="Avenir Medium"/>
                <a:cs typeface="Avenir Medium"/>
                <a:sym typeface="Avenir Medium"/>
              </a:defRPr>
            </a:pPr>
            <a:r>
              <a:t>Hourglass Anti-Pattern</a:t>
            </a:r>
          </a:p>
          <a:p>
            <a:pPr marL="657859" indent="-657859">
              <a:spcBef>
                <a:spcPts val="4900"/>
              </a:spcBef>
              <a:defRPr sz="5600">
                <a:latin typeface="Avenir Medium"/>
                <a:ea typeface="Avenir Medium"/>
                <a:cs typeface="Avenir Medium"/>
                <a:sym typeface="Avenir Medium"/>
              </a:defRPr>
            </a:pPr>
            <a:r>
              <a:t>Hexagonal Anti-Pattern</a:t>
            </a:r>
          </a:p>
          <a:p>
            <a:pPr marL="657859" indent="-657859">
              <a:spcBef>
                <a:spcPts val="4900"/>
              </a:spcBef>
              <a:defRPr sz="5600">
                <a:latin typeface="Avenir Medium"/>
                <a:ea typeface="Avenir Medium"/>
                <a:cs typeface="Avenir Medium"/>
                <a:sym typeface="Avenir Medium"/>
              </a:defRPr>
            </a:pPr>
            <a:r>
              <a:t>Ice Cream Cone Anti-Pattern</a:t>
            </a:r>
          </a:p>
        </p:txBody>
      </p:sp>
      <p:sp>
        <p:nvSpPr>
          <p:cNvPr id="372" name="Reference: https://en.wikipedia.org/wiki/Anti-pattern"/>
          <p:cNvSpPr txBox="1"/>
          <p:nvPr/>
        </p:nvSpPr>
        <p:spPr>
          <a:xfrm>
            <a:off x="7287726" y="12005257"/>
            <a:ext cx="14694068"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Reference: https://en.wikipedia.org/wiki/Anti-pattern</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7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7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7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7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1" build="p" bldLvl="5"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IDEAL Software TESTING PYRAMID"/>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IDEAL Software TESTING PYRAMID</a:t>
            </a:r>
          </a:p>
        </p:txBody>
      </p:sp>
      <p:sp>
        <p:nvSpPr>
          <p:cNvPr id="377"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
        <p:nvSpPr>
          <p:cNvPr id="378"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379" name="Source: Winters, Titus; Manshreck, Tom; Wright, Hyrum. Software Engineering at Google. O'Reilly Media, 2020"/>
          <p:cNvSpPr txBox="1"/>
          <p:nvPr/>
        </p:nvSpPr>
        <p:spPr>
          <a:xfrm>
            <a:off x="3045065" y="11370452"/>
            <a:ext cx="18293871" cy="57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2500">
                <a:latin typeface="Avenir Black"/>
                <a:ea typeface="Avenir Black"/>
                <a:cs typeface="Avenir Black"/>
                <a:sym typeface="Avenir Black"/>
              </a:defRPr>
            </a:pPr>
            <a:r>
              <a:rPr>
                <a:latin typeface="Avenir Book"/>
                <a:ea typeface="Avenir Book"/>
                <a:cs typeface="Avenir Book"/>
                <a:sym typeface="Avenir Book"/>
              </a:rPr>
              <a:t>   </a:t>
            </a:r>
            <a:r>
              <a:rPr>
                <a:latin typeface="Avenir Book Oblique"/>
                <a:ea typeface="Avenir Book Oblique"/>
                <a:cs typeface="Avenir Book Oblique"/>
                <a:sym typeface="Avenir Book Oblique"/>
              </a:rPr>
              <a:t>Source: Winters, Titus; Manshreck, Tom; Wright, Hyrum. Software Engineering at Google. O'Reilly Media, 2020 </a:t>
            </a:r>
          </a:p>
        </p:txBody>
      </p:sp>
      <p:pic>
        <p:nvPicPr>
          <p:cNvPr id="380" name="Testing_Pyramid.png" descr="Testing_Pyramid.png"/>
          <p:cNvPicPr>
            <a:picLocks noChangeAspect="1"/>
          </p:cNvPicPr>
          <p:nvPr/>
        </p:nvPicPr>
        <p:blipFill>
          <a:blip r:embed="rId4">
            <a:extLst/>
          </a:blip>
          <a:stretch>
            <a:fillRect/>
          </a:stretch>
        </p:blipFill>
        <p:spPr>
          <a:xfrm>
            <a:off x="7124700" y="2489200"/>
            <a:ext cx="10134600" cy="8737600"/>
          </a:xfrm>
          <a:prstGeom prst="rect">
            <a:avLst/>
          </a:prstGeom>
          <a:ln w="12700">
            <a:miter lim="400000"/>
          </a:ln>
        </p:spPr>
      </p:pic>
      <p:sp>
        <p:nvSpPr>
          <p:cNvPr id="381" name="Source: Mike Cohn, Succeeding with Agile: Software Development Using Scrum (New York: Addison-Wesley Professional, 2009"/>
          <p:cNvSpPr txBox="1"/>
          <p:nvPr/>
        </p:nvSpPr>
        <p:spPr>
          <a:xfrm>
            <a:off x="2658312" y="11939903"/>
            <a:ext cx="19067376"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Mike Cohn, Succeeding with Agile: Software Development Using Scrum (New York: Addison-Wesley Professional, 2009</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Software Testing…"/>
          <p:cNvSpPr txBox="1">
            <a:spLocks noGrp="1"/>
          </p:cNvSpPr>
          <p:nvPr>
            <p:ph type="title"/>
          </p:nvPr>
        </p:nvSpPr>
        <p:spPr>
          <a:xfrm>
            <a:off x="3976687" y="857250"/>
            <a:ext cx="16430626" cy="1488298"/>
          </a:xfrm>
          <a:prstGeom prst="rect">
            <a:avLst/>
          </a:prstGeom>
        </p:spPr>
        <p:txBody>
          <a:bodyPr/>
          <a:lstStyle/>
          <a:p>
            <a:pPr algn="ctr" defTabSz="575071">
              <a:defRPr sz="3920" spc="627">
                <a:solidFill>
                  <a:schemeClr val="accent2">
                    <a:satOff val="44164"/>
                    <a:lumOff val="14231"/>
                  </a:schemeClr>
                </a:solidFill>
                <a:latin typeface="Avenir Heavy"/>
                <a:ea typeface="Avenir Heavy"/>
                <a:cs typeface="Avenir Heavy"/>
                <a:sym typeface="Avenir Heavy"/>
              </a:defRPr>
            </a:pPr>
            <a:r>
              <a:t>Software Testing</a:t>
            </a:r>
          </a:p>
          <a:p>
            <a:pPr algn="ctr" defTabSz="575071">
              <a:defRPr sz="3920" spc="627">
                <a:solidFill>
                  <a:schemeClr val="accent2">
                    <a:satOff val="44164"/>
                    <a:lumOff val="14231"/>
                  </a:schemeClr>
                </a:solidFill>
                <a:latin typeface="Avenir Heavy"/>
                <a:ea typeface="Avenir Heavy"/>
                <a:cs typeface="Avenir Heavy"/>
                <a:sym typeface="Avenir Heavy"/>
              </a:defRPr>
            </a:pPr>
            <a:r>
              <a:t>“Ice Cream Cone” Anti-Pattern</a:t>
            </a:r>
          </a:p>
        </p:txBody>
      </p:sp>
      <p:sp>
        <p:nvSpPr>
          <p:cNvPr id="38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
        <p:nvSpPr>
          <p:cNvPr id="387"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pic>
        <p:nvPicPr>
          <p:cNvPr id="388" name="Software_testing_Ice_cream_antipattern.png" descr="Software_testing_Ice_cream_antipattern.png"/>
          <p:cNvPicPr>
            <a:picLocks noChangeAspect="1"/>
          </p:cNvPicPr>
          <p:nvPr/>
        </p:nvPicPr>
        <p:blipFill>
          <a:blip r:embed="rId4">
            <a:extLst/>
          </a:blip>
          <a:stretch>
            <a:fillRect/>
          </a:stretch>
        </p:blipFill>
        <p:spPr>
          <a:xfrm>
            <a:off x="9152348" y="2720181"/>
            <a:ext cx="6760171" cy="8275638"/>
          </a:xfrm>
          <a:prstGeom prst="rect">
            <a:avLst/>
          </a:prstGeom>
          <a:ln w="12700">
            <a:miter lim="400000"/>
          </a:ln>
        </p:spPr>
      </p:pic>
      <p:sp>
        <p:nvSpPr>
          <p:cNvPr id="389" name="Source: Winters, Titus; Manshreck, Tom; Wright, Hyrum. Software Engineering at Google. O'Reilly Media, 2020"/>
          <p:cNvSpPr txBox="1"/>
          <p:nvPr/>
        </p:nvSpPr>
        <p:spPr>
          <a:xfrm>
            <a:off x="3045065" y="11531344"/>
            <a:ext cx="18293870" cy="57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2500">
                <a:latin typeface="Avenir Black"/>
                <a:ea typeface="Avenir Black"/>
                <a:cs typeface="Avenir Black"/>
                <a:sym typeface="Avenir Black"/>
              </a:defRPr>
            </a:pPr>
            <a:r>
              <a:rPr>
                <a:latin typeface="Avenir Book"/>
                <a:ea typeface="Avenir Book"/>
                <a:cs typeface="Avenir Book"/>
                <a:sym typeface="Avenir Book"/>
              </a:rPr>
              <a:t>   </a:t>
            </a:r>
            <a:r>
              <a:rPr>
                <a:latin typeface="Avenir Book Oblique"/>
                <a:ea typeface="Avenir Book Oblique"/>
                <a:cs typeface="Avenir Book Oblique"/>
                <a:sym typeface="Avenir Book Oblique"/>
              </a:rPr>
              <a:t>Source: Winters, Titus; Manshreck, Tom; Wright, Hyrum. Software Engineering at Google. O'Reilly Media, 2020 </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INTRODUCTION"/>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INTRODUCTION</a:t>
            </a:r>
          </a:p>
        </p:txBody>
      </p:sp>
      <p:sp>
        <p:nvSpPr>
          <p:cNvPr id="168"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69" name="Business Context for Software Testing…"/>
          <p:cNvSpPr txBox="1">
            <a:spLocks noGrp="1"/>
          </p:cNvSpPr>
          <p:nvPr>
            <p:ph type="body" idx="1"/>
          </p:nvPr>
        </p:nvSpPr>
        <p:spPr>
          <a:xfrm>
            <a:off x="2681194" y="2321718"/>
            <a:ext cx="19021612" cy="10076007"/>
          </a:xfrm>
          <a:prstGeom prst="rect">
            <a:avLst/>
          </a:prstGeom>
        </p:spPr>
        <p:txBody>
          <a:bodyPr anchor="t"/>
          <a:lstStyle/>
          <a:p>
            <a:pPr marL="460501" indent="-460501" defTabSz="575071">
              <a:spcBef>
                <a:spcPts val="3400"/>
              </a:spcBef>
              <a:defRPr sz="3920">
                <a:latin typeface="Avenir Medium"/>
                <a:ea typeface="Avenir Medium"/>
                <a:cs typeface="Avenir Medium"/>
                <a:sym typeface="Avenir Medium"/>
              </a:defRPr>
            </a:pPr>
            <a:r>
              <a:t>Business Context for Software Testing</a:t>
            </a:r>
          </a:p>
          <a:p>
            <a:pPr marL="460501" indent="-460501" defTabSz="575071">
              <a:spcBef>
                <a:spcPts val="3400"/>
              </a:spcBef>
              <a:defRPr sz="3920">
                <a:latin typeface="Avenir Medium"/>
                <a:ea typeface="Avenir Medium"/>
                <a:cs typeface="Avenir Medium"/>
                <a:sym typeface="Avenir Medium"/>
              </a:defRPr>
            </a:pPr>
            <a:r>
              <a:t>Tools to avoid bugs</a:t>
            </a:r>
          </a:p>
          <a:p>
            <a:pPr marL="460501" indent="-460501" defTabSz="575071">
              <a:spcBef>
                <a:spcPts val="3600"/>
              </a:spcBef>
              <a:defRPr sz="3920">
                <a:latin typeface="Avenir Medium"/>
                <a:ea typeface="Avenir Medium"/>
                <a:cs typeface="Avenir Medium"/>
                <a:sym typeface="Avenir Medium"/>
              </a:defRPr>
            </a:pPr>
            <a:r>
              <a:t>Testing levels</a:t>
            </a:r>
          </a:p>
          <a:p>
            <a:pPr marL="789431" lvl="1" indent="-460502" defTabSz="575071">
              <a:spcBef>
                <a:spcPts val="3600"/>
              </a:spcBef>
              <a:defRPr sz="3920">
                <a:latin typeface="Avenir Medium"/>
                <a:ea typeface="Avenir Medium"/>
                <a:cs typeface="Avenir Medium"/>
                <a:sym typeface="Avenir Medium"/>
              </a:defRPr>
            </a:pPr>
            <a:r>
              <a:t>Unit testing</a:t>
            </a:r>
          </a:p>
          <a:p>
            <a:pPr marL="789431" lvl="1" indent="-460502" defTabSz="575071">
              <a:spcBef>
                <a:spcPts val="3600"/>
              </a:spcBef>
              <a:defRPr sz="3920">
                <a:latin typeface="Avenir Medium"/>
                <a:ea typeface="Avenir Medium"/>
                <a:cs typeface="Avenir Medium"/>
                <a:sym typeface="Avenir Medium"/>
              </a:defRPr>
            </a:pPr>
            <a:r>
              <a:t>Integration testings</a:t>
            </a:r>
          </a:p>
          <a:p>
            <a:pPr marL="789431" lvl="1" indent="-460502" defTabSz="575071">
              <a:spcBef>
                <a:spcPts val="3600"/>
              </a:spcBef>
              <a:defRPr sz="3920">
                <a:latin typeface="Avenir Medium"/>
                <a:ea typeface="Avenir Medium"/>
                <a:cs typeface="Avenir Medium"/>
                <a:sym typeface="Avenir Medium"/>
              </a:defRPr>
            </a:pPr>
            <a:r>
              <a:t>System testing</a:t>
            </a:r>
          </a:p>
          <a:p>
            <a:pPr marL="789431" lvl="1" indent="-460502" defTabSz="575071">
              <a:spcBef>
                <a:spcPts val="3600"/>
              </a:spcBef>
              <a:defRPr sz="3920">
                <a:latin typeface="Avenir Medium"/>
                <a:ea typeface="Avenir Medium"/>
                <a:cs typeface="Avenir Medium"/>
                <a:sym typeface="Avenir Medium"/>
              </a:defRPr>
            </a:pPr>
            <a:r>
              <a:t>Production testing</a:t>
            </a:r>
          </a:p>
          <a:p>
            <a:pPr marL="460501" indent="-460501" defTabSz="575071">
              <a:spcBef>
                <a:spcPts val="3400"/>
              </a:spcBef>
              <a:defRPr sz="3920">
                <a:latin typeface="Avenir Medium"/>
                <a:ea typeface="Avenir Medium"/>
                <a:cs typeface="Avenir Medium"/>
                <a:sym typeface="Avenir Medium"/>
              </a:defRPr>
            </a:pPr>
            <a:r>
              <a:t>Other kinds of Testing</a:t>
            </a:r>
          </a:p>
          <a:p>
            <a:pPr marL="460501" indent="-460501" defTabSz="575071">
              <a:spcBef>
                <a:spcPts val="3400"/>
              </a:spcBef>
              <a:defRPr sz="3920">
                <a:latin typeface="Avenir Medium"/>
                <a:ea typeface="Avenir Medium"/>
                <a:cs typeface="Avenir Medium"/>
                <a:sym typeface="Avenir Medium"/>
              </a:defRPr>
            </a:pPr>
            <a:r>
              <a:t>Testing Anti-patterns </a:t>
            </a:r>
          </a:p>
        </p:txBody>
      </p:sp>
      <p:sp>
        <p:nvSpPr>
          <p:cNvPr id="170"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9">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6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6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6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6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6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16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16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p:tmAbs val="0"/>
                                  </p:iterate>
                                  <p:childTnLst>
                                    <p:set>
                                      <p:cBhvr>
                                        <p:cTn id="36" fill="hold"/>
                                        <p:tgtEl>
                                          <p:spTgt spid="16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iterate>
                                    <p:tmAbs val="0"/>
                                  </p:iterate>
                                  <p:childTnLst>
                                    <p:set>
                                      <p:cBhvr>
                                        <p:cTn id="40" fill="hold"/>
                                        <p:tgtEl>
                                          <p:spTgt spid="16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1" build="p" bldLvl="5"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Software Testing…"/>
          <p:cNvSpPr txBox="1">
            <a:spLocks noGrp="1"/>
          </p:cNvSpPr>
          <p:nvPr>
            <p:ph type="title"/>
          </p:nvPr>
        </p:nvSpPr>
        <p:spPr>
          <a:xfrm>
            <a:off x="3976687" y="857250"/>
            <a:ext cx="16430626" cy="1488298"/>
          </a:xfrm>
          <a:prstGeom prst="rect">
            <a:avLst/>
          </a:prstGeom>
        </p:spPr>
        <p:txBody>
          <a:bodyPr/>
          <a:lstStyle/>
          <a:p>
            <a:pPr algn="ctr" defTabSz="575071">
              <a:defRPr sz="3920" spc="627">
                <a:solidFill>
                  <a:schemeClr val="accent2">
                    <a:satOff val="44164"/>
                    <a:lumOff val="14231"/>
                  </a:schemeClr>
                </a:solidFill>
                <a:latin typeface="Avenir Heavy"/>
                <a:ea typeface="Avenir Heavy"/>
                <a:cs typeface="Avenir Heavy"/>
                <a:sym typeface="Avenir Heavy"/>
              </a:defRPr>
            </a:pPr>
            <a:r>
              <a:t>Software Testing</a:t>
            </a:r>
          </a:p>
          <a:p>
            <a:pPr algn="ctr" defTabSz="575071">
              <a:defRPr sz="3920" spc="627">
                <a:solidFill>
                  <a:schemeClr val="accent2">
                    <a:satOff val="44164"/>
                    <a:lumOff val="14231"/>
                  </a:schemeClr>
                </a:solidFill>
                <a:latin typeface="Avenir Heavy"/>
                <a:ea typeface="Avenir Heavy"/>
                <a:cs typeface="Avenir Heavy"/>
                <a:sym typeface="Avenir Heavy"/>
              </a:defRPr>
            </a:pPr>
            <a:r>
              <a:t>“Hourglass” Anti-Pattern</a:t>
            </a:r>
          </a:p>
        </p:txBody>
      </p:sp>
      <p:sp>
        <p:nvSpPr>
          <p:cNvPr id="394"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
        <p:nvSpPr>
          <p:cNvPr id="395"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pic>
        <p:nvPicPr>
          <p:cNvPr id="396" name="Test-Anti-patternxcf.png" descr="Test-Anti-patternxcf.png"/>
          <p:cNvPicPr>
            <a:picLocks noChangeAspect="1"/>
          </p:cNvPicPr>
          <p:nvPr/>
        </p:nvPicPr>
        <p:blipFill>
          <a:blip r:embed="rId4">
            <a:extLst/>
          </a:blip>
          <a:stretch>
            <a:fillRect/>
          </a:stretch>
        </p:blipFill>
        <p:spPr>
          <a:xfrm>
            <a:off x="9130546" y="2616135"/>
            <a:ext cx="6122908" cy="8483730"/>
          </a:xfrm>
          <a:prstGeom prst="rect">
            <a:avLst/>
          </a:prstGeom>
          <a:ln w="12700">
            <a:miter lim="400000"/>
          </a:ln>
        </p:spPr>
      </p:pic>
      <p:sp>
        <p:nvSpPr>
          <p:cNvPr id="397" name="Source: Winters, Titus; Manshreck, Tom; Wright, Hyrum. Software Engineering at Google. O'Reilly Media, 2020"/>
          <p:cNvSpPr txBox="1"/>
          <p:nvPr/>
        </p:nvSpPr>
        <p:spPr>
          <a:xfrm>
            <a:off x="3045065" y="11746937"/>
            <a:ext cx="18293871" cy="57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2500">
                <a:latin typeface="Avenir Black"/>
                <a:ea typeface="Avenir Black"/>
                <a:cs typeface="Avenir Black"/>
                <a:sym typeface="Avenir Black"/>
              </a:defRPr>
            </a:pPr>
            <a:r>
              <a:rPr>
                <a:latin typeface="Avenir Book"/>
                <a:ea typeface="Avenir Book"/>
                <a:cs typeface="Avenir Book"/>
                <a:sym typeface="Avenir Book"/>
              </a:rPr>
              <a:t>   </a:t>
            </a:r>
            <a:r>
              <a:rPr>
                <a:latin typeface="Avenir Book Oblique"/>
                <a:ea typeface="Avenir Book Oblique"/>
                <a:cs typeface="Avenir Book Oblique"/>
                <a:sym typeface="Avenir Book Oblique"/>
              </a:rPr>
              <a:t>Source: Winters, Titus; Manshreck, Tom; Wright, Hyrum. Software Engineering at Google. O'Reilly Media, 2020 </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Software Testing…"/>
          <p:cNvSpPr txBox="1">
            <a:spLocks noGrp="1"/>
          </p:cNvSpPr>
          <p:nvPr>
            <p:ph type="title"/>
          </p:nvPr>
        </p:nvSpPr>
        <p:spPr>
          <a:xfrm>
            <a:off x="3976687" y="857250"/>
            <a:ext cx="16430626" cy="1488298"/>
          </a:xfrm>
          <a:prstGeom prst="rect">
            <a:avLst/>
          </a:prstGeom>
        </p:spPr>
        <p:txBody>
          <a:bodyPr/>
          <a:lstStyle/>
          <a:p>
            <a:pPr algn="ctr" defTabSz="575071">
              <a:defRPr sz="3920" spc="627">
                <a:solidFill>
                  <a:schemeClr val="accent2">
                    <a:satOff val="44164"/>
                    <a:lumOff val="14231"/>
                  </a:schemeClr>
                </a:solidFill>
                <a:latin typeface="Avenir Heavy"/>
                <a:ea typeface="Avenir Heavy"/>
                <a:cs typeface="Avenir Heavy"/>
                <a:sym typeface="Avenir Heavy"/>
              </a:defRPr>
            </a:pPr>
            <a:r>
              <a:t>Software Testing</a:t>
            </a:r>
          </a:p>
          <a:p>
            <a:pPr algn="ctr" defTabSz="575071">
              <a:defRPr sz="3920" spc="627">
                <a:solidFill>
                  <a:schemeClr val="accent2">
                    <a:satOff val="44164"/>
                    <a:lumOff val="14231"/>
                  </a:schemeClr>
                </a:solidFill>
                <a:latin typeface="Avenir Heavy"/>
                <a:ea typeface="Avenir Heavy"/>
                <a:cs typeface="Avenir Heavy"/>
                <a:sym typeface="Avenir Heavy"/>
              </a:defRPr>
            </a:pPr>
            <a:r>
              <a:t>“HEXagonAL” Anti-Pattern</a:t>
            </a:r>
          </a:p>
        </p:txBody>
      </p:sp>
      <p:sp>
        <p:nvSpPr>
          <p:cNvPr id="402"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pic>
        <p:nvPicPr>
          <p:cNvPr id="403" name="Test-Anti-pattern-heavy-integration.png" descr="Test-Anti-pattern-heavy-integration.png"/>
          <p:cNvPicPr>
            <a:picLocks noChangeAspect="1"/>
          </p:cNvPicPr>
          <p:nvPr/>
        </p:nvPicPr>
        <p:blipFill>
          <a:blip r:embed="rId3">
            <a:extLst/>
          </a:blip>
          <a:stretch>
            <a:fillRect/>
          </a:stretch>
        </p:blipFill>
        <p:spPr>
          <a:xfrm>
            <a:off x="9047402" y="2655640"/>
            <a:ext cx="6065885" cy="8404720"/>
          </a:xfrm>
          <a:prstGeom prst="rect">
            <a:avLst/>
          </a:prstGeom>
          <a:ln w="12700">
            <a:miter lim="400000"/>
          </a:ln>
        </p:spPr>
      </p:pic>
      <p:sp>
        <p:nvSpPr>
          <p:cNvPr id="404"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4">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405" name="Source: Eugenio Alvarez, Software Engineering: Integrating Software Testing, SoFloDevCon 2023"/>
          <p:cNvSpPr txBox="1"/>
          <p:nvPr/>
        </p:nvSpPr>
        <p:spPr>
          <a:xfrm>
            <a:off x="3976687" y="11682734"/>
            <a:ext cx="16430626"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Eugenio Alvarez</a:t>
            </a:r>
            <a:r>
              <a:rPr sz="2800">
                <a:latin typeface="Avenir Book Oblique"/>
                <a:ea typeface="Avenir Book Oblique"/>
                <a:cs typeface="Avenir Book Oblique"/>
                <a:sym typeface="Avenir Book Oblique"/>
              </a:rPr>
              <a:t>,</a:t>
            </a:r>
            <a:r>
              <a:rPr sz="2500">
                <a:latin typeface="Avenir Book Oblique"/>
                <a:ea typeface="Avenir Book Oblique"/>
                <a:cs typeface="Avenir Book Oblique"/>
                <a:sym typeface="Avenir Book Oblique"/>
              </a:rPr>
              <a:t> Software Engineering: Integrating Software Testing, SoFloDevCon 2023</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UNIT TESTING"/>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UNIT TESTING</a:t>
            </a:r>
          </a:p>
        </p:txBody>
      </p:sp>
      <p:sp>
        <p:nvSpPr>
          <p:cNvPr id="410"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
        <p:nvSpPr>
          <p:cNvPr id="411"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412" name="My friend works at a large social media company says that they do not write unit test…"/>
          <p:cNvSpPr txBox="1">
            <a:spLocks noGrp="1"/>
          </p:cNvSpPr>
          <p:nvPr>
            <p:ph type="body" idx="1"/>
          </p:nvPr>
        </p:nvSpPr>
        <p:spPr>
          <a:xfrm>
            <a:off x="1909820" y="2619113"/>
            <a:ext cx="19021612" cy="10076006"/>
          </a:xfrm>
          <a:prstGeom prst="rect">
            <a:avLst/>
          </a:prstGeom>
        </p:spPr>
        <p:txBody>
          <a:bodyPr anchor="t"/>
          <a:lstStyle/>
          <a:p>
            <a:pPr marL="657859" indent="-657859">
              <a:spcBef>
                <a:spcPts val="4900"/>
              </a:spcBef>
              <a:defRPr sz="5600">
                <a:latin typeface="Avenir Medium"/>
                <a:ea typeface="Avenir Medium"/>
                <a:cs typeface="Avenir Medium"/>
                <a:sym typeface="Avenir Medium"/>
              </a:defRPr>
            </a:pPr>
            <a:r>
              <a:t>My friend works at a large social media company says that they do not write unit test</a:t>
            </a:r>
          </a:p>
          <a:p>
            <a:pPr marL="657859" indent="-657859">
              <a:spcBef>
                <a:spcPts val="4900"/>
              </a:spcBef>
              <a:defRPr sz="5600">
                <a:latin typeface="Avenir Medium"/>
                <a:ea typeface="Avenir Medium"/>
                <a:cs typeface="Avenir Medium"/>
                <a:sym typeface="Avenir Medium"/>
              </a:defRPr>
            </a:pPr>
            <a:r>
              <a:t>Large social media company is less concerned about errors in production</a:t>
            </a:r>
          </a:p>
          <a:p>
            <a:pPr marL="657859" indent="-657859">
              <a:spcBef>
                <a:spcPts val="4900"/>
              </a:spcBef>
              <a:defRPr sz="5600">
                <a:latin typeface="Avenir Medium"/>
                <a:ea typeface="Avenir Medium"/>
                <a:cs typeface="Avenir Medium"/>
                <a:sym typeface="Avenir Medium"/>
              </a:defRPr>
            </a:pPr>
            <a:r>
              <a:t>Feature toggles used extensively in production</a:t>
            </a:r>
          </a:p>
          <a:p>
            <a:pPr marL="657859" indent="-657859">
              <a:spcBef>
                <a:spcPts val="4900"/>
              </a:spcBef>
              <a:defRPr sz="5600">
                <a:latin typeface="Avenir Medium"/>
                <a:ea typeface="Avenir Medium"/>
                <a:cs typeface="Avenir Medium"/>
                <a:sym typeface="Avenir Medium"/>
              </a:defRPr>
            </a:pPr>
            <a:r>
              <a:t>Multiple deploys for per day to allow for quick fixes</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1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4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4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41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4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 grpId="1" build="p" bldLvl="5"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IF it ain’t broke don’t fix it"/>
          <p:cNvSpPr txBox="1">
            <a:spLocks noGrp="1"/>
          </p:cNvSpPr>
          <p:nvPr>
            <p:ph type="title"/>
          </p:nvPr>
        </p:nvSpPr>
        <p:spPr>
          <a:xfrm>
            <a:off x="4317121" y="576651"/>
            <a:ext cx="16430626" cy="1209006"/>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IF it ain’t broke don’t fix it</a:t>
            </a:r>
          </a:p>
        </p:txBody>
      </p:sp>
      <p:sp>
        <p:nvSpPr>
          <p:cNvPr id="417"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
        <p:nvSpPr>
          <p:cNvPr id="418"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419" name="THIS is HOW WE WOULD GET AROUND if we followed the SAYING"/>
          <p:cNvSpPr txBox="1"/>
          <p:nvPr/>
        </p:nvSpPr>
        <p:spPr>
          <a:xfrm>
            <a:off x="5269570" y="9524321"/>
            <a:ext cx="13844860" cy="2385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defTabSz="657225">
              <a:defRPr sz="4480" cap="all" spc="716">
                <a:solidFill>
                  <a:schemeClr val="accent2">
                    <a:satOff val="44164"/>
                    <a:lumOff val="14231"/>
                  </a:schemeClr>
                </a:solidFill>
                <a:latin typeface="Avenir Heavy"/>
                <a:ea typeface="Avenir Heavy"/>
                <a:cs typeface="Avenir Heavy"/>
                <a:sym typeface="Avenir Heavy"/>
              </a:defRPr>
            </a:lvl1pPr>
          </a:lstStyle>
          <a:p>
            <a:r>
              <a:t>THIS is HOW WE WOULD GET AROUND if we followed the SAYING</a:t>
            </a:r>
          </a:p>
        </p:txBody>
      </p:sp>
      <p:sp>
        <p:nvSpPr>
          <p:cNvPr id="420" name="Source: https://commons.wikimedia.org/wiki/File:Horse_(Cleveland_Bay)_Drawn_Clarence_(Brougham)_Carriage_%26_Victoria_Memorial,_Buckingham_Palace,_Westminster,_London_(3795290693).jpg"/>
          <p:cNvSpPr txBox="1"/>
          <p:nvPr/>
        </p:nvSpPr>
        <p:spPr>
          <a:xfrm>
            <a:off x="-53101" y="12132916"/>
            <a:ext cx="23872832"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a:t>
            </a:r>
            <a:r>
              <a:rPr sz="2000">
                <a:latin typeface="Avenir Book Oblique"/>
                <a:ea typeface="Avenir Book Oblique"/>
                <a:cs typeface="Avenir Book Oblique"/>
                <a:sym typeface="Avenir Book Oblique"/>
              </a:rPr>
              <a:t>https://commons.wikimedia.org/wiki/File:Horse_(Cleveland_Bay)_Drawn_Clarence_(Brougham)_Carriage_%26_Victoria_Memorial,_Buckingham_Palace,_Westminster,_London_(3795290693).jpg</a:t>
            </a:r>
          </a:p>
        </p:txBody>
      </p:sp>
      <p:pic>
        <p:nvPicPr>
          <p:cNvPr id="421" name="carriage-15860.jpg" descr="carriage-15860.jpg"/>
          <p:cNvPicPr>
            <a:picLocks noChangeAspect="1"/>
          </p:cNvPicPr>
          <p:nvPr/>
        </p:nvPicPr>
        <p:blipFill>
          <a:blip r:embed="rId4">
            <a:extLst/>
          </a:blip>
          <a:stretch>
            <a:fillRect/>
          </a:stretch>
        </p:blipFill>
        <p:spPr>
          <a:xfrm>
            <a:off x="5842000" y="2073588"/>
            <a:ext cx="12700000" cy="71628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echnology Hatchling IMPRINTING"/>
          <p:cNvSpPr txBox="1">
            <a:spLocks noGrp="1"/>
          </p:cNvSpPr>
          <p:nvPr>
            <p:ph type="title"/>
          </p:nvPr>
        </p:nvSpPr>
        <p:spPr>
          <a:xfrm>
            <a:off x="3172484" y="576651"/>
            <a:ext cx="18039032"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Technology Hatchling IMPRINTING</a:t>
            </a:r>
          </a:p>
        </p:txBody>
      </p:sp>
      <p:sp>
        <p:nvSpPr>
          <p:cNvPr id="42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
        <p:nvSpPr>
          <p:cNvPr id="427"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pic>
        <p:nvPicPr>
          <p:cNvPr id="428" name="Hatching_bird.png" descr="Hatching_bird.png"/>
          <p:cNvPicPr>
            <a:picLocks noChangeAspect="1"/>
          </p:cNvPicPr>
          <p:nvPr/>
        </p:nvPicPr>
        <p:blipFill>
          <a:blip r:embed="rId4">
            <a:extLst/>
          </a:blip>
          <a:stretch>
            <a:fillRect/>
          </a:stretch>
        </p:blipFill>
        <p:spPr>
          <a:xfrm>
            <a:off x="6541134" y="1838059"/>
            <a:ext cx="10039670" cy="10039671"/>
          </a:xfrm>
          <a:prstGeom prst="rect">
            <a:avLst/>
          </a:prstGeom>
          <a:ln w="12700">
            <a:miter lim="400000"/>
          </a:ln>
        </p:spPr>
      </p:pic>
      <p:sp>
        <p:nvSpPr>
          <p:cNvPr id="429" name="WE have Always DONE it…"/>
          <p:cNvSpPr txBox="1"/>
          <p:nvPr/>
        </p:nvSpPr>
        <p:spPr>
          <a:xfrm>
            <a:off x="14941219" y="2593164"/>
            <a:ext cx="8971816" cy="14882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defTabSz="575071">
              <a:defRPr sz="3920" cap="all" spc="627">
                <a:solidFill>
                  <a:schemeClr val="accent2">
                    <a:satOff val="44164"/>
                    <a:lumOff val="14231"/>
                  </a:schemeClr>
                </a:solidFill>
                <a:latin typeface="Avenir Heavy"/>
                <a:ea typeface="Avenir Heavy"/>
                <a:cs typeface="Avenir Heavy"/>
                <a:sym typeface="Avenir Heavy"/>
              </a:defRPr>
            </a:pPr>
            <a:r>
              <a:t>WE have Always DONE it</a:t>
            </a:r>
          </a:p>
          <a:p>
            <a:pPr defTabSz="575071">
              <a:defRPr sz="3920" cap="all" spc="627">
                <a:solidFill>
                  <a:schemeClr val="accent2">
                    <a:satOff val="44164"/>
                    <a:lumOff val="14231"/>
                  </a:schemeClr>
                </a:solidFill>
                <a:latin typeface="Avenir Heavy"/>
                <a:ea typeface="Avenir Heavy"/>
                <a:cs typeface="Avenir Heavy"/>
                <a:sym typeface="Avenir Heavy"/>
              </a:defRPr>
            </a:pPr>
            <a:r>
              <a:t>This way</a:t>
            </a:r>
          </a:p>
        </p:txBody>
      </p:sp>
      <p:sp>
        <p:nvSpPr>
          <p:cNvPr id="430" name="I have worked at enterprise CompanIes and They all do it This way"/>
          <p:cNvSpPr txBox="1"/>
          <p:nvPr/>
        </p:nvSpPr>
        <p:spPr>
          <a:xfrm>
            <a:off x="647758" y="2257601"/>
            <a:ext cx="8971815" cy="272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defTabSz="550425">
              <a:defRPr sz="3752" cap="all" spc="600">
                <a:solidFill>
                  <a:schemeClr val="accent2">
                    <a:satOff val="44164"/>
                    <a:lumOff val="14231"/>
                  </a:schemeClr>
                </a:solidFill>
                <a:latin typeface="Avenir Heavy"/>
                <a:ea typeface="Avenir Heavy"/>
                <a:cs typeface="Avenir Heavy"/>
                <a:sym typeface="Avenir Heavy"/>
              </a:defRPr>
            </a:lvl1pPr>
          </a:lstStyle>
          <a:p>
            <a:r>
              <a:t>I have worked at enterprise CompanIes and They all do it This way</a:t>
            </a:r>
          </a:p>
        </p:txBody>
      </p:sp>
      <p:sp>
        <p:nvSpPr>
          <p:cNvPr id="431" name="NO ONE ACTUALLY DOES UNIT TESTING"/>
          <p:cNvSpPr txBox="1"/>
          <p:nvPr/>
        </p:nvSpPr>
        <p:spPr>
          <a:xfrm>
            <a:off x="1043094" y="9624719"/>
            <a:ext cx="8181143" cy="1800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defTabSz="698301">
              <a:defRPr sz="4760" cap="all" spc="761">
                <a:solidFill>
                  <a:schemeClr val="accent2">
                    <a:satOff val="44164"/>
                    <a:lumOff val="14231"/>
                  </a:schemeClr>
                </a:solidFill>
                <a:latin typeface="Avenir Heavy"/>
                <a:ea typeface="Avenir Heavy"/>
                <a:cs typeface="Avenir Heavy"/>
                <a:sym typeface="Avenir Heavy"/>
              </a:defRPr>
            </a:lvl1pPr>
          </a:lstStyle>
          <a:p>
            <a:r>
              <a:t>NO ONE ACTUALLY DOES UNIT TESTING</a:t>
            </a:r>
          </a:p>
        </p:txBody>
      </p:sp>
      <p:sp>
        <p:nvSpPr>
          <p:cNvPr id="432" name="NOBODY DOES Testing this way"/>
          <p:cNvSpPr txBox="1"/>
          <p:nvPr/>
        </p:nvSpPr>
        <p:spPr>
          <a:xfrm>
            <a:off x="14941219" y="9624719"/>
            <a:ext cx="8406069" cy="1800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defTabSz="698301">
              <a:defRPr sz="4760" cap="all" spc="761">
                <a:solidFill>
                  <a:schemeClr val="accent2">
                    <a:satOff val="44164"/>
                    <a:lumOff val="14231"/>
                  </a:schemeClr>
                </a:solidFill>
                <a:latin typeface="Avenir Heavy"/>
                <a:ea typeface="Avenir Heavy"/>
                <a:cs typeface="Avenir Heavy"/>
                <a:sym typeface="Avenir Heavy"/>
              </a:defRPr>
            </a:lvl1pPr>
          </a:lstStyle>
          <a:p>
            <a:r>
              <a:t>NOBODY DOES Testing this way</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Default Desire PATH"/>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Default Desire PATH</a:t>
            </a:r>
          </a:p>
        </p:txBody>
      </p:sp>
      <p:sp>
        <p:nvSpPr>
          <p:cNvPr id="437"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
        <p:nvSpPr>
          <p:cNvPr id="438" name="https://en.wikipedia.org/wiki/Desire_path"/>
          <p:cNvSpPr txBox="1"/>
          <p:nvPr/>
        </p:nvSpPr>
        <p:spPr>
          <a:xfrm>
            <a:off x="2350747" y="11031008"/>
            <a:ext cx="1935759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https://en.wikipedia.org/wiki/Desire_path</a:t>
            </a:r>
            <a:r>
              <a:rPr dirty="0">
                <a:solidFill>
                  <a:schemeClr val="accent1">
                    <a:lumMod val="20000"/>
                    <a:lumOff val="80000"/>
                  </a:schemeClr>
                </a:solidFill>
                <a:latin typeface="Avenir Book"/>
                <a:ea typeface="Avenir Book"/>
                <a:cs typeface="Avenir Book"/>
                <a:sym typeface="Avenir Book"/>
              </a:rPr>
              <a:t>   </a:t>
            </a:r>
          </a:p>
        </p:txBody>
      </p:sp>
      <p:pic>
        <p:nvPicPr>
          <p:cNvPr id="439" name="Desire_line.jpg" descr="Desire_line.jpg"/>
          <p:cNvPicPr>
            <a:picLocks noChangeAspect="1"/>
          </p:cNvPicPr>
          <p:nvPr/>
        </p:nvPicPr>
        <p:blipFill>
          <a:blip r:embed="rId4">
            <a:extLst/>
          </a:blip>
          <a:stretch>
            <a:fillRect/>
          </a:stretch>
        </p:blipFill>
        <p:spPr>
          <a:xfrm>
            <a:off x="3917230" y="2568759"/>
            <a:ext cx="5715001" cy="7620001"/>
          </a:xfrm>
          <a:prstGeom prst="rect">
            <a:avLst/>
          </a:prstGeom>
          <a:ln w="12700">
            <a:miter lim="400000"/>
          </a:ln>
        </p:spPr>
      </p:pic>
      <p:pic>
        <p:nvPicPr>
          <p:cNvPr id="440" name="Footpath_along_the_River_Mersey_affected_by_&quot;severe_bank_collapse&quot;_-_geograph.org.uk_-_3442033.jpg" descr="Footpath_along_the_River_Mersey_affected_by_&quot;severe_bank_collapse&quot;_-_geograph.org.uk_-_3442033.jpg"/>
          <p:cNvPicPr>
            <a:picLocks noChangeAspect="1"/>
          </p:cNvPicPr>
          <p:nvPr/>
        </p:nvPicPr>
        <p:blipFill>
          <a:blip r:embed="rId5">
            <a:extLst/>
          </a:blip>
          <a:stretch>
            <a:fillRect/>
          </a:stretch>
        </p:blipFill>
        <p:spPr>
          <a:xfrm>
            <a:off x="10937348" y="3079837"/>
            <a:ext cx="8740855" cy="5800749"/>
          </a:xfrm>
          <a:prstGeom prst="rect">
            <a:avLst/>
          </a:prstGeom>
          <a:ln w="12700">
            <a:miter lim="400000"/>
          </a:ln>
        </p:spPr>
      </p:pic>
      <p:sp>
        <p:nvSpPr>
          <p:cNvPr id="441"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6">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442" name="THE Beaten PATH IS EASIER"/>
          <p:cNvSpPr txBox="1"/>
          <p:nvPr/>
        </p:nvSpPr>
        <p:spPr>
          <a:xfrm>
            <a:off x="10800795" y="9410941"/>
            <a:ext cx="10386904" cy="14882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lnSpcReduction="10000"/>
          </a:bodyPr>
          <a:lstStyle>
            <a:lvl1pPr defTabSz="665440">
              <a:defRPr sz="4536" cap="all" spc="725">
                <a:solidFill>
                  <a:schemeClr val="accent2">
                    <a:satOff val="44164"/>
                    <a:lumOff val="14231"/>
                  </a:schemeClr>
                </a:solidFill>
                <a:latin typeface="Avenir Heavy"/>
                <a:ea typeface="Avenir Heavy"/>
                <a:cs typeface="Avenir Heavy"/>
                <a:sym typeface="Avenir Heavy"/>
              </a:defRPr>
            </a:lvl1pPr>
          </a:lstStyle>
          <a:p>
            <a:r>
              <a:t>THE Beaten PATH IS EASIER</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Dunning-kruger Effect"/>
          <p:cNvSpPr txBox="1">
            <a:spLocks noGrp="1"/>
          </p:cNvSpPr>
          <p:nvPr>
            <p:ph type="title"/>
          </p:nvPr>
        </p:nvSpPr>
        <p:spPr>
          <a:xfrm>
            <a:off x="4317121" y="576651"/>
            <a:ext cx="16430626" cy="1209006"/>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Dunning-kruger Effect</a:t>
            </a:r>
          </a:p>
        </p:txBody>
      </p:sp>
      <p:sp>
        <p:nvSpPr>
          <p:cNvPr id="447"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
        <p:nvSpPr>
          <p:cNvPr id="448"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latin typeface="Avenir Book"/>
                <a:ea typeface="Avenir Book"/>
                <a:cs typeface="Avenir Book"/>
                <a:sym typeface="Avenir Book"/>
              </a:rPr>
              <a:t>     Saturday, April 15, 2023</a:t>
            </a:r>
          </a:p>
        </p:txBody>
      </p:sp>
      <p:pic>
        <p:nvPicPr>
          <p:cNvPr id="449" name="Dunning-Kruger-Black-background.png" descr="Dunning-Kruger-Black-background.png"/>
          <p:cNvPicPr>
            <a:picLocks noChangeAspect="1"/>
          </p:cNvPicPr>
          <p:nvPr/>
        </p:nvPicPr>
        <p:blipFill>
          <a:blip r:embed="rId4">
            <a:extLst/>
          </a:blip>
          <a:stretch>
            <a:fillRect/>
          </a:stretch>
        </p:blipFill>
        <p:spPr>
          <a:xfrm>
            <a:off x="5279200" y="2342808"/>
            <a:ext cx="14851577" cy="9952088"/>
          </a:xfrm>
          <a:prstGeom prst="rect">
            <a:avLst/>
          </a:prstGeom>
          <a:ln w="12700">
            <a:miter lim="400000"/>
          </a:ln>
        </p:spPr>
      </p:pic>
      <p:sp>
        <p:nvSpPr>
          <p:cNvPr id="450" name="Reference: https://en.wikipedia.org/wiki/Dunning%E2%80%93Kruger_effect"/>
          <p:cNvSpPr txBox="1"/>
          <p:nvPr/>
        </p:nvSpPr>
        <p:spPr>
          <a:xfrm>
            <a:off x="9907784" y="12161737"/>
            <a:ext cx="1391194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latin typeface="Avenir Book"/>
                <a:ea typeface="Avenir Book"/>
                <a:cs typeface="Avenir Book"/>
                <a:sym typeface="Avenir Book"/>
              </a:rPr>
              <a:t>   </a:t>
            </a:r>
            <a:r>
              <a:rPr sz="2500" dirty="0">
                <a:latin typeface="Avenir Book Oblique"/>
                <a:ea typeface="Avenir Book Oblique"/>
                <a:cs typeface="Avenir Book Oblique"/>
                <a:sym typeface="Avenir Book Oblique"/>
              </a:rPr>
              <a:t>Reference: </a:t>
            </a:r>
            <a:r>
              <a:rPr sz="2500" u="sng" dirty="0">
                <a:solidFill>
                  <a:schemeClr val="accent1">
                    <a:lumMod val="20000"/>
                    <a:lumOff val="80000"/>
                  </a:schemeClr>
                </a:solidFill>
                <a:latin typeface="Avenir Book Oblique"/>
                <a:ea typeface="Avenir Book Oblique"/>
                <a:cs typeface="Avenir Book Oblique"/>
                <a:sym typeface="Avenir Book Oblique"/>
                <a:hlinkClick r:id="rId5">
                  <a:extLst>
                    <a:ext uri="{A12FA001-AC4F-418D-AE19-62706E023703}">
                      <ahyp:hlinkClr xmlns:ahyp="http://schemas.microsoft.com/office/drawing/2018/hyperlinkcolor" val="tx"/>
                    </a:ext>
                  </a:extLst>
                </a:hlinkClick>
              </a:rPr>
              <a:t>https://en.wikipedia.org/wiki/Dunning%E2%80%93Kruger_effect</a:t>
            </a:r>
            <a:r>
              <a:rPr sz="2500" dirty="0">
                <a:solidFill>
                  <a:schemeClr val="accent1">
                    <a:lumMod val="20000"/>
                    <a:lumOff val="80000"/>
                  </a:schemeClr>
                </a:solidFill>
                <a:latin typeface="Avenir Book Oblique"/>
                <a:ea typeface="Avenir Book Oblique"/>
                <a:cs typeface="Avenir Book Oblique"/>
                <a:sym typeface="Avenir Book Oblique"/>
              </a:rPr>
              <a:t>  </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Dunning-kruger Effect"/>
          <p:cNvSpPr txBox="1">
            <a:spLocks noGrp="1"/>
          </p:cNvSpPr>
          <p:nvPr>
            <p:ph type="title"/>
          </p:nvPr>
        </p:nvSpPr>
        <p:spPr>
          <a:xfrm>
            <a:off x="4317121" y="576651"/>
            <a:ext cx="16430626" cy="1209006"/>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Dunning-kruger Effect</a:t>
            </a:r>
          </a:p>
        </p:txBody>
      </p:sp>
      <p:sp>
        <p:nvSpPr>
          <p:cNvPr id="455"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
        <p:nvSpPr>
          <p:cNvPr id="456"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457" name="Source: https://commons.wikimedia.org/wiki/File:Dunning-kruger_effect_-_percentile.svg"/>
          <p:cNvSpPr txBox="1"/>
          <p:nvPr/>
        </p:nvSpPr>
        <p:spPr>
          <a:xfrm>
            <a:off x="9907784" y="12132916"/>
            <a:ext cx="1391194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https://commons.wikimedia.org/wiki/File:Dunning-kruger_effect_-_percentile.svg</a:t>
            </a:r>
          </a:p>
        </p:txBody>
      </p:sp>
      <p:pic>
        <p:nvPicPr>
          <p:cNvPr id="458" name="Dunning-kruger_effect_-_percentile.png" descr="Dunning-kruger_effect_-_percentile.png"/>
          <p:cNvPicPr>
            <a:picLocks noChangeAspect="1"/>
          </p:cNvPicPr>
          <p:nvPr/>
        </p:nvPicPr>
        <p:blipFill>
          <a:blip r:embed="rId4">
            <a:extLst/>
          </a:blip>
          <a:stretch>
            <a:fillRect/>
          </a:stretch>
        </p:blipFill>
        <p:spPr>
          <a:xfrm>
            <a:off x="5724299" y="2549681"/>
            <a:ext cx="13020069" cy="9654979"/>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UNIT TEST USAGE VARIES BY LANGUAGE"/>
          <p:cNvSpPr txBox="1">
            <a:spLocks noGrp="1"/>
          </p:cNvSpPr>
          <p:nvPr>
            <p:ph type="title"/>
          </p:nvPr>
        </p:nvSpPr>
        <p:spPr>
          <a:xfrm>
            <a:off x="3078735" y="776508"/>
            <a:ext cx="18907397"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UNIT TEST USAGE VARIES BY LANGUAGE</a:t>
            </a:r>
          </a:p>
        </p:txBody>
      </p:sp>
      <p:sp>
        <p:nvSpPr>
          <p:cNvPr id="463"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
        <p:nvSpPr>
          <p:cNvPr id="464"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graphicFrame>
        <p:nvGraphicFramePr>
          <p:cNvPr id="465" name="2D Column Chart"/>
          <p:cNvGraphicFramePr/>
          <p:nvPr/>
        </p:nvGraphicFramePr>
        <p:xfrm>
          <a:off x="5678320" y="2204633"/>
          <a:ext cx="13293239" cy="9409176"/>
        </p:xfrm>
        <a:graphic>
          <a:graphicData uri="http://schemas.openxmlformats.org/drawingml/2006/chart">
            <c:chart xmlns:c="http://schemas.openxmlformats.org/drawingml/2006/chart" xmlns:r="http://schemas.openxmlformats.org/officeDocument/2006/relationships" r:id="rId4"/>
          </a:graphicData>
        </a:graphic>
      </p:graphicFrame>
      <p:sp>
        <p:nvSpPr>
          <p:cNvPr id="466" name="Source: JetBrain’s State of Developer Ecosystem Report 2022"/>
          <p:cNvSpPr txBox="1"/>
          <p:nvPr/>
        </p:nvSpPr>
        <p:spPr>
          <a:xfrm>
            <a:off x="12157031" y="11691887"/>
            <a:ext cx="92221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JetBrain’s State of Developer Ecosystem Report 2022</a:t>
            </a:r>
            <a:r>
              <a:rPr sz="2800">
                <a:latin typeface="Avenir Book Oblique"/>
                <a:ea typeface="Avenir Book Oblique"/>
                <a:cs typeface="Avenir Book Oblique"/>
                <a:sym typeface="Avenir Book Oblique"/>
              </a:rPr>
              <a:t> </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How to get to a best STATe of TESTING…"/>
          <p:cNvSpPr txBox="1">
            <a:spLocks noGrp="1"/>
          </p:cNvSpPr>
          <p:nvPr>
            <p:ph type="title"/>
          </p:nvPr>
        </p:nvSpPr>
        <p:spPr>
          <a:xfrm>
            <a:off x="3976687" y="857250"/>
            <a:ext cx="16430626" cy="2114895"/>
          </a:xfrm>
          <a:prstGeom prst="rect">
            <a:avLst/>
          </a:prstGeom>
        </p:spPr>
        <p:txBody>
          <a:bodyPr>
            <a:normAutofit fontScale="90000"/>
          </a:bodyPr>
          <a:lstStyle/>
          <a:p>
            <a:pPr algn="ctr" defTabSz="690086">
              <a:defRPr sz="4703" spc="752">
                <a:solidFill>
                  <a:schemeClr val="accent2">
                    <a:satOff val="44164"/>
                    <a:lumOff val="14231"/>
                  </a:schemeClr>
                </a:solidFill>
                <a:latin typeface="Avenir Heavy"/>
                <a:ea typeface="Avenir Heavy"/>
                <a:cs typeface="Avenir Heavy"/>
                <a:sym typeface="Avenir Heavy"/>
              </a:defRPr>
            </a:pPr>
            <a:r>
              <a:t>How to get to a best STATe of TESTING</a:t>
            </a:r>
          </a:p>
          <a:p>
            <a:pPr algn="ctr" defTabSz="690086">
              <a:defRPr sz="4703" spc="752">
                <a:solidFill>
                  <a:schemeClr val="accent2">
                    <a:satOff val="44164"/>
                    <a:lumOff val="14231"/>
                  </a:schemeClr>
                </a:solidFill>
                <a:latin typeface="Avenir Heavy"/>
                <a:ea typeface="Avenir Heavy"/>
                <a:cs typeface="Avenir Heavy"/>
                <a:sym typeface="Avenir Heavy"/>
              </a:defRPr>
            </a:pPr>
            <a:r>
              <a:t>StranglER MIGRATION PATTERN</a:t>
            </a:r>
          </a:p>
        </p:txBody>
      </p:sp>
      <p:sp>
        <p:nvSpPr>
          <p:cNvPr id="471"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
        <p:nvSpPr>
          <p:cNvPr id="472" name="https://learn.microsoft.com/en-us/azure/architecture/patterns/strangler-fig"/>
          <p:cNvSpPr txBox="1"/>
          <p:nvPr/>
        </p:nvSpPr>
        <p:spPr>
          <a:xfrm>
            <a:off x="2350747" y="11031008"/>
            <a:ext cx="1935759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solidFill>
                  <a:schemeClr val="accent1">
                    <a:lumMod val="20000"/>
                    <a:lumOff val="80000"/>
                  </a:schemeClr>
                </a:solidFill>
              </a:rPr>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https://learn.microsoft.com/en-us/azure/architecture/patterns/strangler-fig</a:t>
            </a:r>
            <a:r>
              <a:rPr dirty="0">
                <a:solidFill>
                  <a:schemeClr val="accent1">
                    <a:lumMod val="20000"/>
                    <a:lumOff val="80000"/>
                  </a:schemeClr>
                </a:solidFill>
                <a:latin typeface="Avenir Book"/>
                <a:ea typeface="Avenir Book"/>
                <a:cs typeface="Avenir Book"/>
                <a:sym typeface="Avenir Book"/>
              </a:rPr>
              <a:t>   </a:t>
            </a:r>
          </a:p>
        </p:txBody>
      </p:sp>
      <p:pic>
        <p:nvPicPr>
          <p:cNvPr id="473" name="Screen Shot 2023-04-10 at 8.55.34 PM.png" descr="Screen Shot 2023-04-10 at 8.55.34 PM.png"/>
          <p:cNvPicPr>
            <a:picLocks noChangeAspect="1"/>
          </p:cNvPicPr>
          <p:nvPr/>
        </p:nvPicPr>
        <p:blipFill>
          <a:blip r:embed="rId4">
            <a:extLst/>
          </a:blip>
          <a:stretch>
            <a:fillRect/>
          </a:stretch>
        </p:blipFill>
        <p:spPr>
          <a:xfrm>
            <a:off x="4515876" y="3756770"/>
            <a:ext cx="16265061" cy="5216632"/>
          </a:xfrm>
          <a:prstGeom prst="rect">
            <a:avLst/>
          </a:prstGeom>
          <a:ln w="12700">
            <a:miter lim="400000"/>
          </a:ln>
        </p:spPr>
      </p:pic>
      <p:sp>
        <p:nvSpPr>
          <p:cNvPr id="474"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5">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BUSINESS CONTEXT FOR SOFTWARE TESTING"/>
          <p:cNvSpPr txBox="1">
            <a:spLocks noGrp="1"/>
          </p:cNvSpPr>
          <p:nvPr>
            <p:ph type="title"/>
          </p:nvPr>
        </p:nvSpPr>
        <p:spPr>
          <a:xfrm>
            <a:off x="2602151" y="768350"/>
            <a:ext cx="19021612" cy="1488298"/>
          </a:xfrm>
          <a:prstGeom prst="rect">
            <a:avLst/>
          </a:prstGeom>
        </p:spPr>
        <p:txBody>
          <a:bodyPr>
            <a:normAutofit fontScale="90000"/>
          </a:bodyPr>
          <a:lstStyle>
            <a:lvl1pPr algn="ctr" defTabSz="772239">
              <a:defRPr sz="5264" spc="842">
                <a:solidFill>
                  <a:schemeClr val="accent2">
                    <a:satOff val="44164"/>
                    <a:lumOff val="14231"/>
                  </a:schemeClr>
                </a:solidFill>
                <a:latin typeface="Avenir Heavy"/>
                <a:ea typeface="Avenir Heavy"/>
                <a:cs typeface="Avenir Heavy"/>
                <a:sym typeface="Avenir Heavy"/>
              </a:defRPr>
            </a:lvl1pPr>
          </a:lstStyle>
          <a:p>
            <a:r>
              <a:t>BUSINESS CONTEXT FOR SOFTWARE TESTING</a:t>
            </a:r>
          </a:p>
        </p:txBody>
      </p:sp>
      <p:sp>
        <p:nvSpPr>
          <p:cNvPr id="173"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74"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175" name="Considerations include:…"/>
          <p:cNvSpPr txBox="1">
            <a:spLocks noGrp="1"/>
          </p:cNvSpPr>
          <p:nvPr>
            <p:ph type="body" idx="1"/>
          </p:nvPr>
        </p:nvSpPr>
        <p:spPr>
          <a:xfrm>
            <a:off x="2681194" y="2321718"/>
            <a:ext cx="19021612" cy="10076007"/>
          </a:xfrm>
          <a:prstGeom prst="rect">
            <a:avLst/>
          </a:prstGeom>
        </p:spPr>
        <p:txBody>
          <a:bodyPr anchor="t"/>
          <a:lstStyle/>
          <a:p>
            <a:pPr marL="657859" indent="-657859">
              <a:spcBef>
                <a:spcPts val="4900"/>
              </a:spcBef>
              <a:defRPr sz="5600">
                <a:latin typeface="Avenir Medium"/>
                <a:ea typeface="Avenir Medium"/>
                <a:cs typeface="Avenir Medium"/>
                <a:sym typeface="Avenir Medium"/>
              </a:defRPr>
            </a:pPr>
            <a:r>
              <a:rPr dirty="0"/>
              <a:t>Considerations include:</a:t>
            </a:r>
          </a:p>
          <a:p>
            <a:pPr marL="1127760" lvl="1" indent="-657860">
              <a:spcBef>
                <a:spcPts val="4900"/>
              </a:spcBef>
              <a:defRPr sz="5600">
                <a:latin typeface="Avenir Medium"/>
                <a:ea typeface="Avenir Medium"/>
                <a:cs typeface="Avenir Medium"/>
                <a:sym typeface="Avenir Medium"/>
              </a:defRPr>
            </a:pPr>
            <a:r>
              <a:rPr dirty="0"/>
              <a:t>IT Spend by Industry</a:t>
            </a:r>
          </a:p>
          <a:p>
            <a:pPr marL="1127760" lvl="1" indent="-657860">
              <a:spcBef>
                <a:spcPts val="4900"/>
              </a:spcBef>
              <a:defRPr sz="5600">
                <a:latin typeface="Avenir Medium"/>
                <a:ea typeface="Avenir Medium"/>
                <a:cs typeface="Avenir Medium"/>
                <a:sym typeface="Avenir Medium"/>
              </a:defRPr>
            </a:pPr>
            <a:r>
              <a:rPr dirty="0"/>
              <a:t>Corporate Lifecycle</a:t>
            </a:r>
          </a:p>
          <a:p>
            <a:pPr marL="1127760" lvl="1" indent="-657860">
              <a:spcBef>
                <a:spcPts val="4900"/>
              </a:spcBef>
              <a:defRPr sz="5600">
                <a:latin typeface="Avenir Medium"/>
                <a:ea typeface="Avenir Medium"/>
                <a:cs typeface="Avenir Medium"/>
                <a:sym typeface="Avenir Medium"/>
              </a:defRPr>
            </a:pPr>
            <a:r>
              <a:rPr dirty="0"/>
              <a:t>Product Lifecycle</a:t>
            </a:r>
          </a:p>
          <a:p>
            <a:pPr marL="1127760" lvl="1" indent="-657860">
              <a:spcBef>
                <a:spcPts val="4900"/>
              </a:spcBef>
              <a:defRPr sz="5600">
                <a:latin typeface="Avenir Medium"/>
                <a:ea typeface="Avenir Medium"/>
                <a:cs typeface="Avenir Medium"/>
                <a:sym typeface="Avenir Medium"/>
              </a:defRPr>
            </a:pPr>
            <a:r>
              <a:rPr dirty="0"/>
              <a:t>Corporate organization</a:t>
            </a:r>
          </a:p>
          <a:p>
            <a:pPr marL="1127760" lvl="1" indent="-657860">
              <a:spcBef>
                <a:spcPts val="4900"/>
              </a:spcBef>
              <a:defRPr sz="5600">
                <a:latin typeface="Avenir Medium"/>
                <a:ea typeface="Avenir Medium"/>
                <a:cs typeface="Avenir Medium"/>
                <a:sym typeface="Avenir Medium"/>
              </a:defRPr>
            </a:pPr>
            <a:r>
              <a:rPr dirty="0"/>
              <a:t>Software architecture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7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7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7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7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7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1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1" build="p" bldLvl="5"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USING Test Levels AND THE Strangler Pattern"/>
          <p:cNvSpPr txBox="1">
            <a:spLocks noGrp="1"/>
          </p:cNvSpPr>
          <p:nvPr>
            <p:ph type="title"/>
          </p:nvPr>
        </p:nvSpPr>
        <p:spPr>
          <a:xfrm>
            <a:off x="3976687" y="857250"/>
            <a:ext cx="16430626" cy="1488298"/>
          </a:xfrm>
          <a:prstGeom prst="rect">
            <a:avLst/>
          </a:prstGeom>
        </p:spPr>
        <p:txBody>
          <a:bodyPr/>
          <a:lstStyle>
            <a:lvl1pPr algn="ctr" defTabSz="583287">
              <a:defRPr sz="3975" spc="636">
                <a:solidFill>
                  <a:schemeClr val="accent2">
                    <a:satOff val="44164"/>
                    <a:lumOff val="14231"/>
                  </a:schemeClr>
                </a:solidFill>
                <a:latin typeface="Avenir Heavy"/>
                <a:ea typeface="Avenir Heavy"/>
                <a:cs typeface="Avenir Heavy"/>
                <a:sym typeface="Avenir Heavy"/>
              </a:defRPr>
            </a:lvl1pPr>
          </a:lstStyle>
          <a:p>
            <a:r>
              <a:t>USING Test Levels AND THE Strangler Pattern</a:t>
            </a:r>
          </a:p>
        </p:txBody>
      </p:sp>
      <p:sp>
        <p:nvSpPr>
          <p:cNvPr id="479"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sp>
        <p:nvSpPr>
          <p:cNvPr id="480"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pic>
        <p:nvPicPr>
          <p:cNvPr id="481" name="Test_Levels_cropped.png" descr="Test_Levels_cropped.png"/>
          <p:cNvPicPr>
            <a:picLocks noChangeAspect="1"/>
          </p:cNvPicPr>
          <p:nvPr/>
        </p:nvPicPr>
        <p:blipFill>
          <a:blip r:embed="rId4">
            <a:extLst/>
          </a:blip>
          <a:stretch>
            <a:fillRect/>
          </a:stretch>
        </p:blipFill>
        <p:spPr>
          <a:xfrm>
            <a:off x="6870080" y="2299775"/>
            <a:ext cx="10151529" cy="1017226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2022 SURVEY Tests Performed"/>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2022 SURVEY Tests Performed</a:t>
            </a:r>
          </a:p>
        </p:txBody>
      </p:sp>
      <p:sp>
        <p:nvSpPr>
          <p:cNvPr id="48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41</a:t>
            </a:fld>
            <a:endParaRPr/>
          </a:p>
        </p:txBody>
      </p:sp>
      <p:sp>
        <p:nvSpPr>
          <p:cNvPr id="487"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graphicFrame>
        <p:nvGraphicFramePr>
          <p:cNvPr id="488" name="2D Column Chart"/>
          <p:cNvGraphicFramePr/>
          <p:nvPr/>
        </p:nvGraphicFramePr>
        <p:xfrm>
          <a:off x="5222290" y="1984119"/>
          <a:ext cx="13635992" cy="9352766"/>
        </p:xfrm>
        <a:graphic>
          <a:graphicData uri="http://schemas.openxmlformats.org/drawingml/2006/chart">
            <c:chart xmlns:c="http://schemas.openxmlformats.org/drawingml/2006/chart" xmlns:r="http://schemas.openxmlformats.org/officeDocument/2006/relationships" r:id="rId4"/>
          </a:graphicData>
        </a:graphic>
      </p:graphicFrame>
      <p:sp>
        <p:nvSpPr>
          <p:cNvPr id="489" name="Source: JetBrain’s State of Developer Ecosystem Report 2022"/>
          <p:cNvSpPr txBox="1"/>
          <p:nvPr/>
        </p:nvSpPr>
        <p:spPr>
          <a:xfrm>
            <a:off x="12157031" y="11691887"/>
            <a:ext cx="92221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JetBrain’s State of Developer Ecosystem Report 2022</a:t>
            </a:r>
            <a:r>
              <a:rPr sz="2800">
                <a:latin typeface="Avenir Book Oblique"/>
                <a:ea typeface="Avenir Book Oblique"/>
                <a:cs typeface="Avenir Book Oblique"/>
                <a:sym typeface="Avenir Book Oblique"/>
              </a:rPr>
              <a:t> </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Inexperienced UNIT Testing"/>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Inexperienced UNIT Testing</a:t>
            </a:r>
          </a:p>
        </p:txBody>
      </p:sp>
      <p:sp>
        <p:nvSpPr>
          <p:cNvPr id="494"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sp>
        <p:nvSpPr>
          <p:cNvPr id="495"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496" name="Hire Interns to do our unit testing…"/>
          <p:cNvSpPr txBox="1">
            <a:spLocks noGrp="1"/>
          </p:cNvSpPr>
          <p:nvPr>
            <p:ph type="body" idx="1"/>
          </p:nvPr>
        </p:nvSpPr>
        <p:spPr>
          <a:xfrm>
            <a:off x="2681194" y="2321718"/>
            <a:ext cx="19021612" cy="10076007"/>
          </a:xfrm>
          <a:prstGeom prst="rect">
            <a:avLst/>
          </a:prstGeom>
        </p:spPr>
        <p:txBody>
          <a:bodyPr anchor="t"/>
          <a:lstStyle/>
          <a:p>
            <a:pPr marL="657859" indent="-657859">
              <a:spcBef>
                <a:spcPts val="4900"/>
              </a:spcBef>
              <a:defRPr sz="5600">
                <a:latin typeface="Avenir Medium"/>
                <a:ea typeface="Avenir Medium"/>
                <a:cs typeface="Avenir Medium"/>
                <a:sym typeface="Avenir Medium"/>
              </a:defRPr>
            </a:pPr>
            <a:r>
              <a:t>Hire Interns to do our unit testing</a:t>
            </a:r>
          </a:p>
          <a:p>
            <a:pPr marL="657859" indent="-657859">
              <a:spcBef>
                <a:spcPts val="4900"/>
              </a:spcBef>
              <a:defRPr sz="5600">
                <a:latin typeface="Avenir Medium"/>
                <a:ea typeface="Avenir Medium"/>
                <a:cs typeface="Avenir Medium"/>
                <a:sym typeface="Avenir Medium"/>
              </a:defRPr>
            </a:pPr>
            <a:r>
              <a:t>Have a separate development team do unit tests</a:t>
            </a:r>
          </a:p>
          <a:p>
            <a:pPr marL="657859" indent="-657859">
              <a:spcBef>
                <a:spcPts val="4900"/>
              </a:spcBef>
              <a:defRPr sz="5600">
                <a:latin typeface="Avenir Medium"/>
                <a:ea typeface="Avenir Medium"/>
                <a:cs typeface="Avenir Medium"/>
                <a:sym typeface="Avenir Medium"/>
              </a:defRPr>
            </a:pPr>
            <a:r>
              <a:t>Do unit test in separate sprint/cycle</a:t>
            </a:r>
          </a:p>
          <a:p>
            <a:pPr marL="657859" indent="-657859">
              <a:spcBef>
                <a:spcPts val="4900"/>
              </a:spcBef>
              <a:defRPr sz="5600">
                <a:latin typeface="Avenir Medium"/>
                <a:ea typeface="Avenir Medium"/>
                <a:cs typeface="Avenir Medium"/>
                <a:sym typeface="Avenir Medium"/>
              </a:defRPr>
            </a:pPr>
            <a:r>
              <a:t>Unit test generate tons of output to log</a:t>
            </a:r>
          </a:p>
          <a:p>
            <a:pPr marL="1127760" lvl="1" indent="-657860">
              <a:spcBef>
                <a:spcPts val="4900"/>
              </a:spcBef>
              <a:defRPr sz="5600">
                <a:latin typeface="Avenir Medium"/>
                <a:ea typeface="Avenir Medium"/>
                <a:cs typeface="Avenir Medium"/>
                <a:sym typeface="Avenir Medium"/>
              </a:defRPr>
            </a:pPr>
            <a:r>
              <a:t>Example: Hello from Unit test so and so.</a:t>
            </a:r>
          </a:p>
          <a:p>
            <a:pPr marL="657859" indent="-657859">
              <a:spcBef>
                <a:spcPts val="4900"/>
              </a:spcBef>
              <a:defRPr sz="5600">
                <a:latin typeface="Avenir Medium"/>
                <a:ea typeface="Avenir Medium"/>
                <a:cs typeface="Avenir Medium"/>
                <a:sym typeface="Avenir Medium"/>
              </a:defRPr>
            </a:pPr>
            <a:r>
              <a:t>Running unit test with full debug enabled</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96">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4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4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49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49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49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4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1" build="p" bldLvl="5"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SOFTWARE ENGINEERING Management:…"/>
          <p:cNvSpPr txBox="1">
            <a:spLocks noGrp="1"/>
          </p:cNvSpPr>
          <p:nvPr>
            <p:ph type="title"/>
          </p:nvPr>
        </p:nvSpPr>
        <p:spPr>
          <a:xfrm>
            <a:off x="3110962" y="320675"/>
            <a:ext cx="17808994" cy="2000250"/>
          </a:xfrm>
          <a:prstGeom prst="rect">
            <a:avLst/>
          </a:prstGeom>
        </p:spPr>
        <p:txBody>
          <a:bodyPr/>
          <a:lstStyle/>
          <a:p>
            <a:pPr algn="ctr" defTabSz="706516">
              <a:defRPr sz="5332" spc="853">
                <a:solidFill>
                  <a:schemeClr val="accent2">
                    <a:satOff val="44164"/>
                    <a:lumOff val="14231"/>
                  </a:schemeClr>
                </a:solidFill>
                <a:latin typeface="Avenir Heavy"/>
                <a:ea typeface="Avenir Heavy"/>
                <a:cs typeface="Avenir Heavy"/>
                <a:sym typeface="Avenir Heavy"/>
              </a:defRPr>
            </a:pPr>
            <a:r>
              <a:t>SOFTWARE ENGINEERING Management:</a:t>
            </a:r>
          </a:p>
          <a:p>
            <a:pPr algn="ctr" defTabSz="706516">
              <a:defRPr sz="5332" spc="853">
                <a:solidFill>
                  <a:schemeClr val="accent2">
                    <a:satOff val="44164"/>
                    <a:lumOff val="14231"/>
                  </a:schemeClr>
                </a:solidFill>
                <a:latin typeface="Avenir Heavy"/>
                <a:ea typeface="Avenir Heavy"/>
                <a:cs typeface="Avenir Heavy"/>
                <a:sym typeface="Avenir Heavy"/>
              </a:defRPr>
            </a:pPr>
            <a:r>
              <a:t>Integrating SOFTWARE TESTING</a:t>
            </a:r>
          </a:p>
        </p:txBody>
      </p:sp>
      <p:sp>
        <p:nvSpPr>
          <p:cNvPr id="501" name="Slide Number"/>
          <p:cNvSpPr txBox="1">
            <a:spLocks noGrp="1"/>
          </p:cNvSpPr>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43</a:t>
            </a:fld>
            <a:endParaRPr/>
          </a:p>
        </p:txBody>
      </p:sp>
      <p:sp>
        <p:nvSpPr>
          <p:cNvPr id="502" name="Thank You"/>
          <p:cNvSpPr txBox="1"/>
          <p:nvPr/>
        </p:nvSpPr>
        <p:spPr>
          <a:xfrm>
            <a:off x="2474061" y="5966817"/>
            <a:ext cx="11792763" cy="3406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800">
                <a:latin typeface="Avenir Heavy"/>
                <a:ea typeface="Avenir Heavy"/>
                <a:cs typeface="Avenir Heavy"/>
                <a:sym typeface="Avenir Heavy"/>
              </a:defRPr>
            </a:lvl1pPr>
          </a:lstStyle>
          <a:p>
            <a:r>
              <a:t>Thank You</a:t>
            </a:r>
          </a:p>
        </p:txBody>
      </p:sp>
      <p:sp>
        <p:nvSpPr>
          <p:cNvPr id="503" name="www.linkedin.com/in/ealvarez"/>
          <p:cNvSpPr txBox="1"/>
          <p:nvPr/>
        </p:nvSpPr>
        <p:spPr>
          <a:xfrm>
            <a:off x="15489102" y="12016170"/>
            <a:ext cx="6908943" cy="759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4000">
                <a:hlinkClick r:id="rId2"/>
              </a:defRPr>
            </a:lvl1pPr>
          </a:lstStyle>
          <a:p>
            <a:r>
              <a:rPr dirty="0">
                <a:solidFill>
                  <a:schemeClr val="accent1">
                    <a:lumMod val="20000"/>
                    <a:lumOff val="80000"/>
                  </a:schemeClr>
                </a:solidFill>
                <a:hlinkClick r:id="rId2">
                  <a:extLst>
                    <a:ext uri="{A12FA001-AC4F-418D-AE19-62706E023703}">
                      <ahyp:hlinkClr xmlns:ahyp="http://schemas.microsoft.com/office/drawing/2018/hyperlinkcolor" val="tx"/>
                    </a:ext>
                  </a:extLst>
                </a:hlinkClick>
              </a:rPr>
              <a:t>www.linkedin.com/in/ealvarez</a:t>
            </a:r>
          </a:p>
        </p:txBody>
      </p:sp>
      <p:sp>
        <p:nvSpPr>
          <p:cNvPr id="504" name="South Florida Developer Conference…"/>
          <p:cNvSpPr txBox="1"/>
          <p:nvPr/>
        </p:nvSpPr>
        <p:spPr>
          <a:xfrm>
            <a:off x="5255532" y="2637342"/>
            <a:ext cx="14563280" cy="1698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defRPr>
                <a:latin typeface="Avenir Black"/>
                <a:ea typeface="Avenir Black"/>
                <a:cs typeface="Avenir Black"/>
                <a:sym typeface="Avenir Black"/>
              </a:defRPr>
            </a:pPr>
            <a:r>
              <a:rPr dirty="0"/>
              <a:t>South Florida Developer Conference</a:t>
            </a:r>
          </a:p>
          <a:p>
            <a:pPr>
              <a:defRPr sz="4500">
                <a:latin typeface="Avenir Medium"/>
                <a:ea typeface="Avenir Medium"/>
                <a:cs typeface="Avenir Medium"/>
                <a:sym typeface="Avenir Medium"/>
              </a:defRPr>
            </a:pPr>
            <a:r>
              <a:rPr u="sng" dirty="0">
                <a:solidFill>
                  <a:schemeClr val="accent1">
                    <a:lumMod val="20000"/>
                    <a:lumOff val="80000"/>
                  </a:schemeClr>
                </a:solidFill>
                <a:hlinkClick r:id="rId3">
                  <a:extLst>
                    <a:ext uri="{A12FA001-AC4F-418D-AE19-62706E023703}">
                      <ahyp:hlinkClr xmlns:ahyp="http://schemas.microsoft.com/office/drawing/2018/hyperlinkcolor" val="tx"/>
                    </a:ext>
                  </a:extLst>
                </a:hlinkClick>
              </a:rPr>
              <a:t>https://techhubsouthflorida.org/meetups/soflodevcon/</a:t>
            </a:r>
          </a:p>
        </p:txBody>
      </p:sp>
      <p:pic>
        <p:nvPicPr>
          <p:cNvPr id="505" name="LinkedIn_URL-Black-Background.png" descr="LinkedIn_URL-Black-Background.png"/>
          <p:cNvPicPr>
            <a:picLocks noChangeAspect="1"/>
          </p:cNvPicPr>
          <p:nvPr/>
        </p:nvPicPr>
        <p:blipFill>
          <a:blip r:embed="rId4">
            <a:extLst/>
          </a:blip>
          <a:stretch>
            <a:fillRect/>
          </a:stretch>
        </p:blipFill>
        <p:spPr>
          <a:xfrm>
            <a:off x="15824548" y="5032365"/>
            <a:ext cx="6238049" cy="6338663"/>
          </a:xfrm>
          <a:prstGeom prst="rect">
            <a:avLst/>
          </a:prstGeom>
          <a:ln w="12700">
            <a:miter lim="400000"/>
          </a:ln>
        </p:spPr>
      </p:pic>
      <p:sp>
        <p:nvSpPr>
          <p:cNvPr id="506"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5">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REFERENCES"/>
          <p:cNvSpPr txBox="1">
            <a:spLocks noGrp="1"/>
          </p:cNvSpPr>
          <p:nvPr>
            <p:ph type="title"/>
          </p:nvPr>
        </p:nvSpPr>
        <p:spPr>
          <a:prstGeom prst="rect">
            <a:avLst/>
          </a:prstGeom>
        </p:spPr>
        <p:txBody>
          <a:bodyPr/>
          <a:lstStyle>
            <a:lvl1pPr>
              <a:defRPr>
                <a:solidFill>
                  <a:schemeClr val="accent2">
                    <a:satOff val="44164"/>
                    <a:lumOff val="14231"/>
                  </a:schemeClr>
                </a:solidFill>
                <a:latin typeface="Avenir Heavy"/>
                <a:ea typeface="Avenir Heavy"/>
                <a:cs typeface="Avenir Heavy"/>
                <a:sym typeface="Avenir Heavy"/>
              </a:defRPr>
            </a:lvl1pPr>
          </a:lstStyle>
          <a:p>
            <a:r>
              <a:t>REFERENCES</a:t>
            </a:r>
          </a:p>
        </p:txBody>
      </p:sp>
      <p:sp>
        <p:nvSpPr>
          <p:cNvPr id="509" name="Software Engineering at Google: Lessons Learned from Programming Over TIme (2020)…"/>
          <p:cNvSpPr txBox="1">
            <a:spLocks noGrp="1"/>
          </p:cNvSpPr>
          <p:nvPr>
            <p:ph type="body" idx="1"/>
          </p:nvPr>
        </p:nvSpPr>
        <p:spPr>
          <a:xfrm>
            <a:off x="3976687" y="2500312"/>
            <a:ext cx="16430626" cy="9999675"/>
          </a:xfrm>
          <a:prstGeom prst="rect">
            <a:avLst/>
          </a:prstGeom>
        </p:spPr>
        <p:txBody>
          <a:bodyPr anchor="t"/>
          <a:lstStyle/>
          <a:p>
            <a:pPr marL="395387" indent="-395387" defTabSz="509349">
              <a:spcBef>
                <a:spcPts val="1700"/>
              </a:spcBef>
              <a:defRPr sz="2356">
                <a:latin typeface="Helvetica"/>
                <a:ea typeface="Helvetica"/>
                <a:cs typeface="Helvetica"/>
                <a:sym typeface="Helvetica"/>
              </a:defRPr>
            </a:pPr>
            <a:r>
              <a:t>Software Engineering at Google: Lessons Learned from Programming Over TIme (2020)</a:t>
            </a:r>
          </a:p>
          <a:p>
            <a:pPr marL="395387" indent="-395387" defTabSz="509349">
              <a:spcBef>
                <a:spcPts val="1700"/>
              </a:spcBef>
              <a:defRPr sz="2356">
                <a:latin typeface="Helvetica"/>
                <a:ea typeface="Helvetica"/>
                <a:cs typeface="Helvetica"/>
                <a:sym typeface="Helvetica"/>
              </a:defRPr>
            </a:pPr>
            <a:r>
              <a:t>https://www.amazon.com/Software-Engineering-Google-Lessons-Programming/dp/1492082791</a:t>
            </a:r>
          </a:p>
          <a:p>
            <a:pPr marL="395387" indent="-395387" defTabSz="509349">
              <a:spcBef>
                <a:spcPts val="1700"/>
              </a:spcBef>
              <a:defRPr sz="2356">
                <a:latin typeface="Helvetica"/>
                <a:ea typeface="Helvetica"/>
                <a:cs typeface="Helvetica"/>
                <a:sym typeface="Helvetica"/>
              </a:defRPr>
            </a:pPr>
            <a:endParaRPr/>
          </a:p>
          <a:p>
            <a:pPr marL="395387" indent="-395387" defTabSz="509349">
              <a:spcBef>
                <a:spcPts val="1700"/>
              </a:spcBef>
              <a:defRPr sz="2356">
                <a:latin typeface="Helvetica"/>
                <a:ea typeface="Helvetica"/>
                <a:cs typeface="Helvetica"/>
                <a:sym typeface="Helvetica"/>
              </a:defRPr>
            </a:pPr>
            <a:r>
              <a:t>The five trademarks of agile organizations (McKinsey &amp; Company)</a:t>
            </a:r>
          </a:p>
          <a:p>
            <a:pPr marL="395387" indent="-395387" defTabSz="509349">
              <a:spcBef>
                <a:spcPts val="1700"/>
              </a:spcBef>
              <a:defRPr sz="1984">
                <a:latin typeface="Helvetica"/>
                <a:ea typeface="Helvetica"/>
                <a:cs typeface="Helvetica"/>
                <a:sym typeface="Helvetica"/>
              </a:defRPr>
            </a:pPr>
            <a:r>
              <a:t>https://www.mckinsey.com/capabilities/people-and-organizational-performance/our-insights/the-five-trademarks-of-agile-organizations</a:t>
            </a:r>
          </a:p>
          <a:p>
            <a:pPr marL="395387" indent="-395387" defTabSz="509349">
              <a:spcBef>
                <a:spcPts val="1700"/>
              </a:spcBef>
              <a:defRPr sz="2356">
                <a:latin typeface="Helvetica"/>
                <a:ea typeface="Helvetica"/>
                <a:cs typeface="Helvetica"/>
                <a:sym typeface="Helvetica"/>
              </a:defRPr>
            </a:pPr>
            <a:endParaRPr/>
          </a:p>
          <a:p>
            <a:pPr marL="395387" indent="-395387" defTabSz="509349">
              <a:spcBef>
                <a:spcPts val="1700"/>
              </a:spcBef>
              <a:defRPr sz="2356">
                <a:latin typeface="Helvetica"/>
                <a:ea typeface="Helvetica"/>
                <a:cs typeface="Helvetica"/>
                <a:sym typeface="Helvetica"/>
              </a:defRPr>
            </a:pPr>
            <a:r>
              <a:t>The New New Product Development Game. Harvard Business Review Hirotaka Takeuchi &amp; Ikujiro Nonaka. (1986)</a:t>
            </a:r>
          </a:p>
          <a:p>
            <a:pPr marL="395387" indent="-395387" defTabSz="509349">
              <a:spcBef>
                <a:spcPts val="1700"/>
              </a:spcBef>
              <a:defRPr sz="2356">
                <a:latin typeface="Helvetica"/>
                <a:ea typeface="Helvetica"/>
                <a:cs typeface="Helvetica"/>
                <a:sym typeface="Helvetica"/>
              </a:defRPr>
            </a:pPr>
            <a:r>
              <a:t>http://hbr.org/1986/01/the-new-new-product-development-game/</a:t>
            </a:r>
          </a:p>
          <a:p>
            <a:pPr marL="395387" indent="-395387" defTabSz="509349">
              <a:spcBef>
                <a:spcPts val="1700"/>
              </a:spcBef>
              <a:defRPr sz="2356">
                <a:latin typeface="Helvetica"/>
                <a:ea typeface="Helvetica"/>
                <a:cs typeface="Helvetica"/>
                <a:sym typeface="Helvetica"/>
              </a:defRPr>
            </a:pPr>
            <a:endParaRPr/>
          </a:p>
          <a:p>
            <a:pPr marL="395387" indent="-395387" defTabSz="509349">
              <a:spcBef>
                <a:spcPts val="1700"/>
              </a:spcBef>
              <a:defRPr sz="2356">
                <a:latin typeface="Helvetica"/>
                <a:ea typeface="Helvetica"/>
                <a:cs typeface="Helvetica"/>
                <a:sym typeface="Helvetica"/>
              </a:defRPr>
            </a:pPr>
            <a:r>
              <a:t>Critical Chain Eliyahu M. Goldratt. (1997)</a:t>
            </a:r>
          </a:p>
          <a:p>
            <a:pPr marL="395387" indent="-395387" defTabSz="509349">
              <a:spcBef>
                <a:spcPts val="1700"/>
              </a:spcBef>
              <a:defRPr sz="2356">
                <a:latin typeface="Helvetica"/>
                <a:ea typeface="Helvetica"/>
                <a:cs typeface="Helvetica"/>
                <a:sym typeface="Helvetica"/>
              </a:defRPr>
            </a:pPr>
            <a:r>
              <a:t>http://www.amazon.com/Critical-Chain-Eliyahu-M-Goldratt/dp/0884271536/</a:t>
            </a:r>
          </a:p>
          <a:p>
            <a:pPr marL="395387" indent="-395387" defTabSz="509349">
              <a:spcBef>
                <a:spcPts val="1700"/>
              </a:spcBef>
              <a:defRPr sz="2356">
                <a:latin typeface="Helvetica"/>
                <a:ea typeface="Helvetica"/>
                <a:cs typeface="Helvetica"/>
                <a:sym typeface="Helvetica"/>
              </a:defRPr>
            </a:pPr>
            <a:endParaRPr/>
          </a:p>
          <a:p>
            <a:pPr marL="395387" indent="-395387" defTabSz="509349">
              <a:spcBef>
                <a:spcPts val="1700"/>
              </a:spcBef>
              <a:defRPr sz="2356">
                <a:latin typeface="Helvetica"/>
                <a:ea typeface="Helvetica"/>
                <a:cs typeface="Helvetica"/>
                <a:sym typeface="Helvetica"/>
              </a:defRPr>
            </a:pPr>
            <a:r>
              <a:t>Object-Oriented Software Engineering: Conquering Complex and Changing Systems (Bernd Bruegge &amp; Allen H. Dutoit)</a:t>
            </a:r>
          </a:p>
          <a:p>
            <a:pPr marL="395387" indent="-395387" defTabSz="509349">
              <a:spcBef>
                <a:spcPts val="1700"/>
              </a:spcBef>
              <a:defRPr sz="2356">
                <a:latin typeface="Helvetica"/>
                <a:ea typeface="Helvetica"/>
                <a:cs typeface="Helvetica"/>
                <a:sym typeface="Helvetica"/>
              </a:defRPr>
            </a:pPr>
            <a:r>
              <a:t>https://www.amazon.com/Object-Oriented-Software-Engineering-Conquering-Changing/dp/0134897250</a:t>
            </a:r>
          </a:p>
          <a:p>
            <a:pPr marL="395387" indent="-395387" defTabSz="509349">
              <a:spcBef>
                <a:spcPts val="1700"/>
              </a:spcBef>
              <a:defRPr sz="2356">
                <a:latin typeface="Helvetica"/>
                <a:ea typeface="Helvetica"/>
                <a:cs typeface="Helvetica"/>
                <a:sym typeface="Helvetica"/>
              </a:defRPr>
            </a:pPr>
            <a:endParaRPr/>
          </a:p>
          <a:p>
            <a:pPr marL="395387" indent="-395387" defTabSz="509349">
              <a:spcBef>
                <a:spcPts val="1700"/>
              </a:spcBef>
              <a:defRPr sz="2356">
                <a:latin typeface="Helvetica"/>
                <a:ea typeface="Helvetica"/>
                <a:cs typeface="Helvetica"/>
                <a:sym typeface="Helvetica"/>
              </a:defRPr>
            </a:pPr>
            <a:r>
              <a:t>Flexera State of Tech Spend Report</a:t>
            </a:r>
          </a:p>
          <a:p>
            <a:pPr marL="395387" indent="-395387" defTabSz="509349">
              <a:spcBef>
                <a:spcPts val="1700"/>
              </a:spcBef>
              <a:defRPr sz="2356">
                <a:latin typeface="Helvetica"/>
                <a:ea typeface="Helvetica"/>
                <a:cs typeface="Helvetica"/>
                <a:sym typeface="Helvetica"/>
              </a:defRPr>
            </a:pPr>
            <a:r>
              <a:t>https://info.flexera.com/FLX1-REPORT-State-of-Tech-Spend</a:t>
            </a:r>
          </a:p>
        </p:txBody>
      </p:sp>
      <p:sp>
        <p:nvSpPr>
          <p:cNvPr id="510" name="Slide Number"/>
          <p:cNvSpPr txBox="1">
            <a:spLocks noGrp="1"/>
          </p:cNvSpPr>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44</a:t>
            </a:fld>
            <a:endParaRPr/>
          </a:p>
        </p:txBody>
      </p:sp>
      <p:sp>
        <p:nvSpPr>
          <p:cNvPr id="511"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a14="http://schemas.microsoft.com/office/drawing/2010/main" xmlns:m="http://schemas.openxmlformats.org/officeDocument/2006/math"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REFERENCES"/>
          <p:cNvSpPr txBox="1">
            <a:spLocks noGrp="1"/>
          </p:cNvSpPr>
          <p:nvPr>
            <p:ph type="title"/>
          </p:nvPr>
        </p:nvSpPr>
        <p:spPr>
          <a:prstGeom prst="rect">
            <a:avLst/>
          </a:prstGeom>
        </p:spPr>
        <p:txBody>
          <a:bodyPr/>
          <a:lstStyle>
            <a:lvl1pPr>
              <a:defRPr>
                <a:solidFill>
                  <a:schemeClr val="accent2">
                    <a:satOff val="44164"/>
                    <a:lumOff val="14231"/>
                  </a:schemeClr>
                </a:solidFill>
                <a:latin typeface="Avenir Heavy"/>
                <a:ea typeface="Avenir Heavy"/>
                <a:cs typeface="Avenir Heavy"/>
                <a:sym typeface="Avenir Heavy"/>
              </a:defRPr>
            </a:lvl1pPr>
          </a:lstStyle>
          <a:p>
            <a:r>
              <a:t>REFERENCES</a:t>
            </a:r>
          </a:p>
        </p:txBody>
      </p:sp>
      <p:sp>
        <p:nvSpPr>
          <p:cNvPr id="514" name="The “Right” CEO: A Corporate Life Cycle Perspective (Aswath Damodaran)…"/>
          <p:cNvSpPr txBox="1">
            <a:spLocks noGrp="1"/>
          </p:cNvSpPr>
          <p:nvPr>
            <p:ph type="body" idx="1"/>
          </p:nvPr>
        </p:nvSpPr>
        <p:spPr>
          <a:xfrm>
            <a:off x="3976687" y="2500312"/>
            <a:ext cx="16430626" cy="9999675"/>
          </a:xfrm>
          <a:prstGeom prst="rect">
            <a:avLst/>
          </a:prstGeom>
        </p:spPr>
        <p:txBody>
          <a:bodyPr anchor="t"/>
          <a:lstStyle/>
          <a:p>
            <a:pPr marL="389010" indent="-389010" defTabSz="501134">
              <a:spcBef>
                <a:spcPts val="1700"/>
              </a:spcBef>
              <a:defRPr sz="2318">
                <a:latin typeface="Helvetica"/>
                <a:ea typeface="Helvetica"/>
                <a:cs typeface="Helvetica"/>
                <a:sym typeface="Helvetica"/>
              </a:defRPr>
            </a:pPr>
            <a:r>
              <a:t>The “Right” CEO: A Corporate Life Cycle Perspective (Aswath Damodaran)</a:t>
            </a:r>
          </a:p>
          <a:p>
            <a:pPr marL="389010" indent="-389010" defTabSz="501134">
              <a:spcBef>
                <a:spcPts val="1700"/>
              </a:spcBef>
              <a:defRPr sz="2318">
                <a:latin typeface="Helvetica"/>
                <a:ea typeface="Helvetica"/>
                <a:cs typeface="Helvetica"/>
                <a:sym typeface="Helvetica"/>
              </a:defRPr>
            </a:pPr>
            <a:r>
              <a:t>https://aswathdamodaran.blogspot.com/2021/12/managing-across-corporate-life-cycle.html</a:t>
            </a:r>
          </a:p>
          <a:p>
            <a:pPr marL="389010" indent="-389010" defTabSz="501134">
              <a:spcBef>
                <a:spcPts val="1700"/>
              </a:spcBef>
              <a:defRPr sz="2318">
                <a:latin typeface="Helvetica"/>
                <a:ea typeface="Helvetica"/>
                <a:cs typeface="Helvetica"/>
                <a:sym typeface="Helvetica"/>
              </a:defRPr>
            </a:pPr>
            <a:endParaRPr/>
          </a:p>
          <a:p>
            <a:pPr marL="389010" indent="-389010" defTabSz="501134">
              <a:spcBef>
                <a:spcPts val="1700"/>
              </a:spcBef>
              <a:defRPr sz="2318">
                <a:latin typeface="Helvetica"/>
                <a:ea typeface="Helvetica"/>
                <a:cs typeface="Helvetica"/>
                <a:sym typeface="Helvetica"/>
              </a:defRPr>
            </a:pPr>
            <a:r>
              <a:t>Product Life Cycle by the 280 Group</a:t>
            </a:r>
          </a:p>
          <a:p>
            <a:pPr marL="389010" indent="-389010" defTabSz="501134">
              <a:spcBef>
                <a:spcPts val="1700"/>
              </a:spcBef>
              <a:defRPr sz="2318">
                <a:latin typeface="Helvetica"/>
                <a:ea typeface="Helvetica"/>
                <a:cs typeface="Helvetica"/>
                <a:sym typeface="Helvetica"/>
              </a:defRPr>
            </a:pPr>
            <a:r>
              <a:t>https://280group.com/product-management-blog/the-power-of-the-product-lifecycle-a-look-at-the-4-key-stages-of-the-plc/</a:t>
            </a:r>
          </a:p>
          <a:p>
            <a:pPr marL="389010" indent="-389010" defTabSz="501134">
              <a:spcBef>
                <a:spcPts val="1700"/>
              </a:spcBef>
              <a:defRPr sz="2318">
                <a:latin typeface="Helvetica"/>
                <a:ea typeface="Helvetica"/>
                <a:cs typeface="Helvetica"/>
                <a:sym typeface="Helvetica"/>
              </a:defRPr>
            </a:pPr>
            <a:endParaRPr/>
          </a:p>
          <a:p>
            <a:pPr marL="389010" indent="-389010" defTabSz="501134">
              <a:spcBef>
                <a:spcPts val="1700"/>
              </a:spcBef>
              <a:defRPr sz="2318">
                <a:latin typeface="Helvetica"/>
                <a:ea typeface="Helvetica"/>
                <a:cs typeface="Helvetica"/>
                <a:sym typeface="Helvetica"/>
              </a:defRPr>
            </a:pPr>
            <a:r>
              <a:t>Inversion of control software design pattern</a:t>
            </a:r>
          </a:p>
          <a:p>
            <a:pPr marL="389010" indent="-389010" defTabSz="501134">
              <a:spcBef>
                <a:spcPts val="1700"/>
              </a:spcBef>
              <a:defRPr sz="2318">
                <a:latin typeface="Helvetica"/>
                <a:ea typeface="Helvetica"/>
                <a:cs typeface="Helvetica"/>
                <a:sym typeface="Helvetica"/>
              </a:defRPr>
            </a:pPr>
            <a:r>
              <a:t>https://en.wikipedia.org/wiki/Inversion_of_control</a:t>
            </a:r>
          </a:p>
          <a:p>
            <a:pPr marL="389010" indent="-389010" defTabSz="501134">
              <a:spcBef>
                <a:spcPts val="1700"/>
              </a:spcBef>
              <a:defRPr sz="2318">
                <a:latin typeface="Helvetica"/>
                <a:ea typeface="Helvetica"/>
                <a:cs typeface="Helvetica"/>
                <a:sym typeface="Helvetica"/>
              </a:defRPr>
            </a:pPr>
            <a:endParaRPr/>
          </a:p>
          <a:p>
            <a:pPr marL="389010" indent="-389010" defTabSz="501134">
              <a:spcBef>
                <a:spcPts val="1700"/>
              </a:spcBef>
              <a:defRPr sz="2318">
                <a:latin typeface="Helvetica"/>
                <a:ea typeface="Helvetica"/>
                <a:cs typeface="Helvetica"/>
                <a:sym typeface="Helvetica"/>
              </a:defRPr>
            </a:pPr>
            <a:r>
              <a:t>ISTQB Software Testing Certification</a:t>
            </a:r>
          </a:p>
          <a:p>
            <a:pPr marL="389010" indent="-389010" defTabSz="501134">
              <a:spcBef>
                <a:spcPts val="1700"/>
              </a:spcBef>
              <a:defRPr sz="2318">
                <a:latin typeface="Helvetica"/>
                <a:ea typeface="Helvetica"/>
                <a:cs typeface="Helvetica"/>
                <a:sym typeface="Helvetica"/>
              </a:defRPr>
            </a:pPr>
            <a:r>
              <a:t>https://www.istqb.org/certifications/certification-list/</a:t>
            </a:r>
          </a:p>
          <a:p>
            <a:pPr marL="389010" indent="-389010" defTabSz="501134">
              <a:spcBef>
                <a:spcPts val="1700"/>
              </a:spcBef>
              <a:defRPr sz="2318">
                <a:latin typeface="Helvetica"/>
                <a:ea typeface="Helvetica"/>
                <a:cs typeface="Helvetica"/>
                <a:sym typeface="Helvetica"/>
              </a:defRPr>
            </a:pPr>
            <a:endParaRPr/>
          </a:p>
          <a:p>
            <a:pPr marL="389010" indent="-389010" defTabSz="501134">
              <a:spcBef>
                <a:spcPts val="1700"/>
              </a:spcBef>
              <a:defRPr sz="2318">
                <a:latin typeface="Helvetica"/>
                <a:ea typeface="Helvetica"/>
                <a:cs typeface="Helvetica"/>
                <a:sym typeface="Helvetica"/>
              </a:defRPr>
            </a:pPr>
            <a:r>
              <a:t>Software Static Analysis</a:t>
            </a:r>
          </a:p>
          <a:p>
            <a:pPr marL="389010" indent="-389010" defTabSz="501134">
              <a:spcBef>
                <a:spcPts val="1700"/>
              </a:spcBef>
              <a:defRPr sz="2318">
                <a:latin typeface="Helvetica"/>
                <a:ea typeface="Helvetica"/>
                <a:cs typeface="Helvetica"/>
                <a:sym typeface="Helvetica"/>
              </a:defRPr>
            </a:pPr>
            <a:r>
              <a:t>https://www.perforce.com/blog/sca/what-static-analysis</a:t>
            </a:r>
          </a:p>
          <a:p>
            <a:pPr marL="389010" indent="-389010" defTabSz="501134">
              <a:spcBef>
                <a:spcPts val="1700"/>
              </a:spcBef>
              <a:defRPr sz="2318">
                <a:latin typeface="Helvetica"/>
                <a:ea typeface="Helvetica"/>
                <a:cs typeface="Helvetica"/>
                <a:sym typeface="Helvetica"/>
              </a:defRPr>
            </a:pPr>
            <a:endParaRPr/>
          </a:p>
          <a:p>
            <a:pPr marL="389010" indent="-389010" defTabSz="501134">
              <a:spcBef>
                <a:spcPts val="1700"/>
              </a:spcBef>
              <a:defRPr sz="2318">
                <a:latin typeface="Helvetica"/>
                <a:ea typeface="Helvetica"/>
                <a:cs typeface="Helvetica"/>
                <a:sym typeface="Helvetica"/>
              </a:defRPr>
            </a:pPr>
            <a:r>
              <a:t>Software Composition Analysis</a:t>
            </a:r>
          </a:p>
          <a:p>
            <a:pPr marL="389010" indent="-389010" defTabSz="501134">
              <a:spcBef>
                <a:spcPts val="1700"/>
              </a:spcBef>
              <a:defRPr sz="2318">
                <a:latin typeface="Helvetica"/>
                <a:ea typeface="Helvetica"/>
                <a:cs typeface="Helvetica"/>
                <a:sym typeface="Helvetica"/>
              </a:defRPr>
            </a:pPr>
            <a:r>
              <a:t>https://fossa.com/blog/framework-for-evaluating-software-composition-analysis-tools/</a:t>
            </a:r>
          </a:p>
        </p:txBody>
      </p:sp>
      <p:sp>
        <p:nvSpPr>
          <p:cNvPr id="515" name="Slide Number"/>
          <p:cNvSpPr txBox="1">
            <a:spLocks noGrp="1"/>
          </p:cNvSpPr>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45</a:t>
            </a:fld>
            <a:endParaRPr/>
          </a:p>
        </p:txBody>
      </p:sp>
      <p:sp>
        <p:nvSpPr>
          <p:cNvPr id="516"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OFTWARE TESTING AS PART OF IT SPEnd by Industry"/>
          <p:cNvSpPr txBox="1">
            <a:spLocks noGrp="1"/>
          </p:cNvSpPr>
          <p:nvPr>
            <p:ph type="title"/>
          </p:nvPr>
        </p:nvSpPr>
        <p:spPr>
          <a:xfrm>
            <a:off x="1754344" y="664632"/>
            <a:ext cx="20875312" cy="1312336"/>
          </a:xfrm>
          <a:prstGeom prst="rect">
            <a:avLst/>
          </a:prstGeom>
        </p:spPr>
        <p:txBody>
          <a:bodyPr>
            <a:normAutofit fontScale="90000"/>
          </a:bodyPr>
          <a:lstStyle>
            <a:lvl1pPr algn="ctr" defTabSz="681870">
              <a:defRPr sz="4648" spc="743">
                <a:solidFill>
                  <a:schemeClr val="accent2">
                    <a:satOff val="44164"/>
                    <a:lumOff val="14231"/>
                  </a:schemeClr>
                </a:solidFill>
                <a:latin typeface="Avenir Heavy"/>
                <a:ea typeface="Avenir Heavy"/>
                <a:cs typeface="Avenir Heavy"/>
                <a:sym typeface="Avenir Heavy"/>
              </a:defRPr>
            </a:lvl1pPr>
          </a:lstStyle>
          <a:p>
            <a:r>
              <a:t>SOFTWARE TESTING AS PART OF IT SPEnd by Industry</a:t>
            </a:r>
          </a:p>
        </p:txBody>
      </p:sp>
      <p:sp>
        <p:nvSpPr>
          <p:cNvPr id="180"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81"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pic>
        <p:nvPicPr>
          <p:cNvPr id="6" name="pasted-image-11428.png" descr="pasted-image-11428.png">
            <a:extLst>
              <a:ext uri="{FF2B5EF4-FFF2-40B4-BE49-F238E27FC236}">
                <a16:creationId xmlns:a16="http://schemas.microsoft.com/office/drawing/2014/main" id="{315F7D71-F5BC-3D4E-A1D0-A103BF5B0F78}"/>
              </a:ext>
            </a:extLst>
          </p:cNvPr>
          <p:cNvPicPr>
            <a:picLocks noChangeAspect="1"/>
          </p:cNvPicPr>
          <p:nvPr/>
        </p:nvPicPr>
        <p:blipFill>
          <a:blip r:embed="rId4">
            <a:extLst/>
          </a:blip>
          <a:srcRect/>
          <a:stretch>
            <a:fillRect/>
          </a:stretch>
        </p:blipFill>
        <p:spPr>
          <a:xfrm>
            <a:off x="4244379" y="2553493"/>
            <a:ext cx="15895197" cy="8608932"/>
          </a:xfrm>
          <a:prstGeom prst="rect">
            <a:avLst/>
          </a:prstGeom>
          <a:ln w="25400">
            <a:miter lim="400000"/>
          </a:ln>
          <a:effectLst>
            <a:reflection stA="0" endPos="40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OFTWARE TESTING…"/>
          <p:cNvSpPr txBox="1">
            <a:spLocks noGrp="1"/>
          </p:cNvSpPr>
          <p:nvPr>
            <p:ph type="title"/>
          </p:nvPr>
        </p:nvSpPr>
        <p:spPr>
          <a:xfrm>
            <a:off x="1680866" y="274501"/>
            <a:ext cx="21022268" cy="1867847"/>
          </a:xfrm>
          <a:prstGeom prst="rect">
            <a:avLst/>
          </a:prstGeom>
        </p:spPr>
        <p:txBody>
          <a:bodyPr/>
          <a:lstStyle/>
          <a:p>
            <a:pPr algn="ctr" defTabSz="739378">
              <a:defRPr sz="5040" spc="806">
                <a:solidFill>
                  <a:schemeClr val="accent2">
                    <a:satOff val="44164"/>
                    <a:lumOff val="14231"/>
                  </a:schemeClr>
                </a:solidFill>
                <a:latin typeface="Avenir Heavy"/>
                <a:ea typeface="Avenir Heavy"/>
                <a:cs typeface="Avenir Heavy"/>
                <a:sym typeface="Avenir Heavy"/>
              </a:defRPr>
            </a:pPr>
            <a:r>
              <a:t>SOFTWARE TESTING</a:t>
            </a:r>
          </a:p>
          <a:p>
            <a:pPr algn="ctr" defTabSz="739378">
              <a:defRPr sz="5040" spc="806">
                <a:solidFill>
                  <a:schemeClr val="accent2">
                    <a:satOff val="44164"/>
                    <a:lumOff val="14231"/>
                  </a:schemeClr>
                </a:solidFill>
                <a:latin typeface="Avenir Heavy"/>
                <a:ea typeface="Avenir Heavy"/>
                <a:cs typeface="Avenir Heavy"/>
                <a:sym typeface="Avenir Heavy"/>
              </a:defRPr>
            </a:pPr>
            <a:r>
              <a:t>CORPORATE lifecycle</a:t>
            </a:r>
          </a:p>
        </p:txBody>
      </p:sp>
      <p:sp>
        <p:nvSpPr>
          <p:cNvPr id="187"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88"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189" name="Source: https://aswathdamodaran.blogspot.com/2021/12/managing-across-corporate-life-cycle.html"/>
          <p:cNvSpPr txBox="1"/>
          <p:nvPr/>
        </p:nvSpPr>
        <p:spPr>
          <a:xfrm>
            <a:off x="8349135" y="12132344"/>
            <a:ext cx="15036705"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https://aswathdamodaran.blogspot.com/2021/12/managing-across-corporate-life-cycle.html</a:t>
            </a:r>
          </a:p>
        </p:txBody>
      </p:sp>
      <p:pic>
        <p:nvPicPr>
          <p:cNvPr id="7" name="Corporate-Lifecycle-highlight-15812-15976.jpg" descr="Corporate-Lifecycle-highlight-15812-15976.jpg">
            <a:extLst>
              <a:ext uri="{FF2B5EF4-FFF2-40B4-BE49-F238E27FC236}">
                <a16:creationId xmlns:a16="http://schemas.microsoft.com/office/drawing/2014/main" id="{C29C34B9-72BA-CA43-B0CB-6FCC1D41AAC4}"/>
              </a:ext>
            </a:extLst>
          </p:cNvPr>
          <p:cNvPicPr>
            <a:picLocks noChangeAspect="1"/>
          </p:cNvPicPr>
          <p:nvPr/>
        </p:nvPicPr>
        <p:blipFill>
          <a:blip r:embed="rId4">
            <a:extLst/>
          </a:blip>
          <a:srcRect l="10" r="10"/>
          <a:stretch>
            <a:fillRect/>
          </a:stretch>
        </p:blipFill>
        <p:spPr>
          <a:xfrm>
            <a:off x="5662211" y="1928919"/>
            <a:ext cx="13059578" cy="10203425"/>
          </a:xfrm>
          <a:prstGeom prst="rect">
            <a:avLst/>
          </a:prstGeom>
          <a:ln w="25400">
            <a:miter lim="400000"/>
          </a:ln>
          <a:effectLst>
            <a:reflection stA="0" endPos="40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95"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196" name="Source: 280 Group https://280group.com/product-management-blog/the-power-of-the-product-lifecycle-a-look-at-the-4-key-stages-of-the-plc/"/>
          <p:cNvSpPr txBox="1"/>
          <p:nvPr/>
        </p:nvSpPr>
        <p:spPr>
          <a:xfrm>
            <a:off x="2439916" y="11802144"/>
            <a:ext cx="20945924"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280 Group https://280group.com/product-management-blog/the-power-of-the-product-lifecycle-a-look-at-the-4-key-stages-of-the-plc/</a:t>
            </a:r>
            <a:r>
              <a:rPr sz="2800">
                <a:latin typeface="Avenir Book Oblique"/>
                <a:ea typeface="Avenir Book Oblique"/>
                <a:cs typeface="Avenir Book Oblique"/>
                <a:sym typeface="Avenir Book Oblique"/>
              </a:rPr>
              <a:t> </a:t>
            </a:r>
          </a:p>
        </p:txBody>
      </p:sp>
      <p:sp>
        <p:nvSpPr>
          <p:cNvPr id="197" name="SOFTWARE TESTING…"/>
          <p:cNvSpPr txBox="1">
            <a:spLocks noGrp="1"/>
          </p:cNvSpPr>
          <p:nvPr>
            <p:ph type="title"/>
          </p:nvPr>
        </p:nvSpPr>
        <p:spPr>
          <a:xfrm>
            <a:off x="4377037" y="416959"/>
            <a:ext cx="15629926" cy="2046935"/>
          </a:xfrm>
          <a:prstGeom prst="rect">
            <a:avLst/>
          </a:prstGeom>
        </p:spPr>
        <p:txBody>
          <a:bodyPr/>
          <a:lstStyle/>
          <a:p>
            <a:pPr algn="ctr" defTabSz="813315">
              <a:defRPr sz="5544" spc="887">
                <a:solidFill>
                  <a:schemeClr val="accent2">
                    <a:satOff val="44164"/>
                    <a:lumOff val="14231"/>
                  </a:schemeClr>
                </a:solidFill>
                <a:latin typeface="Avenir Heavy"/>
                <a:ea typeface="Avenir Heavy"/>
                <a:cs typeface="Avenir Heavy"/>
                <a:sym typeface="Avenir Heavy"/>
              </a:defRPr>
            </a:pPr>
            <a:r>
              <a:t>SOFTWARE TESTING</a:t>
            </a:r>
          </a:p>
          <a:p>
            <a:pPr algn="ctr" defTabSz="813315">
              <a:defRPr sz="5544" spc="887">
                <a:solidFill>
                  <a:schemeClr val="accent2">
                    <a:satOff val="44164"/>
                    <a:lumOff val="14231"/>
                  </a:schemeClr>
                </a:solidFill>
                <a:latin typeface="Avenir Heavy"/>
                <a:ea typeface="Avenir Heavy"/>
                <a:cs typeface="Avenir Heavy"/>
                <a:sym typeface="Avenir Heavy"/>
              </a:defRPr>
            </a:pPr>
            <a:r>
              <a:t>PRODUCT LIFECYCLE</a:t>
            </a:r>
          </a:p>
        </p:txBody>
      </p:sp>
      <p:pic>
        <p:nvPicPr>
          <p:cNvPr id="198" name="Untitled-design-20-2 copy.jpeg" descr="Untitled-design-20-2 copy.jpeg"/>
          <p:cNvPicPr>
            <a:picLocks noChangeAspect="1"/>
          </p:cNvPicPr>
          <p:nvPr/>
        </p:nvPicPr>
        <p:blipFill>
          <a:blip r:embed="rId4">
            <a:extLst/>
          </a:blip>
          <a:stretch>
            <a:fillRect/>
          </a:stretch>
        </p:blipFill>
        <p:spPr>
          <a:xfrm>
            <a:off x="4321883" y="2791773"/>
            <a:ext cx="15740234" cy="8132454"/>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OFTWARE TESTING…"/>
          <p:cNvSpPr txBox="1">
            <a:spLocks noGrp="1"/>
          </p:cNvSpPr>
          <p:nvPr>
            <p:ph type="title"/>
          </p:nvPr>
        </p:nvSpPr>
        <p:spPr>
          <a:xfrm>
            <a:off x="3767899" y="416959"/>
            <a:ext cx="16239064" cy="2046935"/>
          </a:xfrm>
          <a:prstGeom prst="rect">
            <a:avLst/>
          </a:prstGeom>
        </p:spPr>
        <p:txBody>
          <a:bodyPr/>
          <a:lstStyle/>
          <a:p>
            <a:pPr algn="ctr" defTabSz="813315">
              <a:defRPr sz="5544" spc="887">
                <a:solidFill>
                  <a:schemeClr val="accent2">
                    <a:satOff val="44164"/>
                    <a:lumOff val="14231"/>
                  </a:schemeClr>
                </a:solidFill>
                <a:latin typeface="Avenir Heavy"/>
                <a:ea typeface="Avenir Heavy"/>
                <a:cs typeface="Avenir Heavy"/>
                <a:sym typeface="Avenir Heavy"/>
              </a:defRPr>
            </a:pPr>
            <a:r>
              <a:t>SOFTWARE TESTING</a:t>
            </a:r>
          </a:p>
          <a:p>
            <a:pPr algn="ctr" defTabSz="813315">
              <a:defRPr sz="5544" spc="887">
                <a:solidFill>
                  <a:schemeClr val="accent2">
                    <a:satOff val="44164"/>
                    <a:lumOff val="14231"/>
                  </a:schemeClr>
                </a:solidFill>
                <a:latin typeface="Avenir Heavy"/>
                <a:ea typeface="Avenir Heavy"/>
                <a:cs typeface="Avenir Heavy"/>
                <a:sym typeface="Avenir Heavy"/>
              </a:defRPr>
            </a:pPr>
            <a:r>
              <a:t>IT ORGANIZATIONAL DESIGN</a:t>
            </a:r>
          </a:p>
        </p:txBody>
      </p:sp>
      <p:sp>
        <p:nvSpPr>
          <p:cNvPr id="203"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204"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pic>
        <p:nvPicPr>
          <p:cNvPr id="205" name="Screen Shot 2023-04-11 at 8.31.04 PM-11916.jpg" descr="Screen Shot 2023-04-11 at 8.31.04 PM-11916.jpg"/>
          <p:cNvPicPr>
            <a:picLocks noChangeAspect="1"/>
          </p:cNvPicPr>
          <p:nvPr/>
        </p:nvPicPr>
        <p:blipFill>
          <a:blip r:embed="rId4">
            <a:extLst/>
          </a:blip>
          <a:stretch>
            <a:fillRect/>
          </a:stretch>
        </p:blipFill>
        <p:spPr>
          <a:xfrm>
            <a:off x="6280380" y="2932363"/>
            <a:ext cx="11214101" cy="8051801"/>
          </a:xfrm>
          <a:prstGeom prst="rect">
            <a:avLst/>
          </a:prstGeom>
          <a:ln w="12700">
            <a:miter lim="400000"/>
          </a:ln>
        </p:spPr>
      </p:pic>
      <p:sp>
        <p:nvSpPr>
          <p:cNvPr id="206" name="Source: McKinsey &amp; Company"/>
          <p:cNvSpPr txBox="1"/>
          <p:nvPr/>
        </p:nvSpPr>
        <p:spPr>
          <a:xfrm>
            <a:off x="15051617" y="11691887"/>
            <a:ext cx="6327541"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McKinsey &amp; Company</a:t>
            </a:r>
            <a:r>
              <a:rPr sz="2800">
                <a:latin typeface="Avenir Book Oblique"/>
                <a:ea typeface="Avenir Book Oblique"/>
                <a:cs typeface="Avenir Book Oblique"/>
                <a:sym typeface="Avenir Book Oblique"/>
              </a:rPr>
              <a:t> </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OFTWARE TESTING…"/>
          <p:cNvSpPr txBox="1">
            <a:spLocks noGrp="1"/>
          </p:cNvSpPr>
          <p:nvPr>
            <p:ph type="title"/>
          </p:nvPr>
        </p:nvSpPr>
        <p:spPr>
          <a:xfrm>
            <a:off x="3976687" y="612968"/>
            <a:ext cx="16430626" cy="2083009"/>
          </a:xfrm>
          <a:prstGeom prst="rect">
            <a:avLst/>
          </a:prstGeom>
        </p:spPr>
        <p:txBody>
          <a:bodyPr/>
          <a:lstStyle/>
          <a:p>
            <a:pPr algn="ctr">
              <a:defRPr sz="5600" spc="896">
                <a:solidFill>
                  <a:schemeClr val="accent2">
                    <a:satOff val="44164"/>
                    <a:lumOff val="14231"/>
                  </a:schemeClr>
                </a:solidFill>
                <a:latin typeface="Avenir Heavy"/>
                <a:ea typeface="Avenir Heavy"/>
                <a:cs typeface="Avenir Heavy"/>
                <a:sym typeface="Avenir Heavy"/>
              </a:defRPr>
            </a:pPr>
            <a:r>
              <a:t>SOFTWARE TESTING</a:t>
            </a:r>
          </a:p>
          <a:p>
            <a:pPr algn="ctr">
              <a:defRPr sz="5600" spc="896">
                <a:solidFill>
                  <a:schemeClr val="accent2">
                    <a:satOff val="44164"/>
                    <a:lumOff val="14231"/>
                  </a:schemeClr>
                </a:solidFill>
                <a:latin typeface="Avenir Heavy"/>
                <a:ea typeface="Avenir Heavy"/>
                <a:cs typeface="Avenir Heavy"/>
                <a:sym typeface="Avenir Heavy"/>
              </a:defRPr>
            </a:pPr>
            <a:r>
              <a:t>Methodology / PrOCESS DESIGN</a:t>
            </a:r>
          </a:p>
        </p:txBody>
      </p:sp>
      <p:sp>
        <p:nvSpPr>
          <p:cNvPr id="211"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212" name="SoFloDevCon    https://techhubsouthflorida.org/meetups/soflodevcon/     Saturday, April 15, 2023"/>
          <p:cNvSpPr txBox="1"/>
          <p:nvPr/>
        </p:nvSpPr>
        <p:spPr>
          <a:xfrm>
            <a:off x="3955020" y="12997505"/>
            <a:ext cx="171548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err="1"/>
              <a:t>SoFloDevCon</a:t>
            </a:r>
            <a:r>
              <a:rPr dirty="0"/>
              <a:t>    </a:t>
            </a:r>
            <a:r>
              <a:rPr u="sng" dirty="0">
                <a:solidFill>
                  <a:schemeClr val="accent1">
                    <a:lumMod val="20000"/>
                    <a:lumOff val="8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https://techhubsouthflorida.org/meetups/soflodevcon/</a:t>
            </a:r>
            <a:r>
              <a:rPr dirty="0">
                <a:solidFill>
                  <a:schemeClr val="accent1">
                    <a:lumMod val="20000"/>
                    <a:lumOff val="80000"/>
                  </a:schemeClr>
                </a:solidFill>
                <a:latin typeface="Avenir Book"/>
                <a:ea typeface="Avenir Book"/>
                <a:cs typeface="Avenir Book"/>
                <a:sym typeface="Avenir Book"/>
              </a:rPr>
              <a:t>     </a:t>
            </a:r>
            <a:r>
              <a:rPr dirty="0">
                <a:latin typeface="Avenir Book"/>
                <a:ea typeface="Avenir Book"/>
                <a:cs typeface="Avenir Book"/>
                <a:sym typeface="Avenir Book"/>
              </a:rPr>
              <a:t>Saturday, April 15, 2023</a:t>
            </a:r>
          </a:p>
        </p:txBody>
      </p:sp>
      <p:sp>
        <p:nvSpPr>
          <p:cNvPr id="213" name="Source: “The New New Product Development Game” by Takeuchi and Nonaka. Harvard Business Review, January 1986"/>
          <p:cNvSpPr txBox="1"/>
          <p:nvPr/>
        </p:nvSpPr>
        <p:spPr>
          <a:xfrm>
            <a:off x="12778822" y="11480407"/>
            <a:ext cx="8922119" cy="11461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“The New New Product Development Game” by Takeuchi and Nonaka. Harvard Business Review, January 1986</a:t>
            </a:r>
            <a:r>
              <a:rPr sz="2800">
                <a:latin typeface="Avenir Book Oblique"/>
                <a:ea typeface="Avenir Book Oblique"/>
                <a:cs typeface="Avenir Book Oblique"/>
                <a:sym typeface="Avenir Book Oblique"/>
              </a:rPr>
              <a:t> </a:t>
            </a:r>
          </a:p>
        </p:txBody>
      </p:sp>
      <p:pic>
        <p:nvPicPr>
          <p:cNvPr id="214" name="droppedImage.pdf" descr="droppedImage.pdf"/>
          <p:cNvPicPr>
            <a:picLocks noChangeAspect="1"/>
          </p:cNvPicPr>
          <p:nvPr/>
        </p:nvPicPr>
        <p:blipFill>
          <a:blip r:embed="rId4">
            <a:extLst/>
          </a:blip>
          <a:stretch>
            <a:fillRect/>
          </a:stretch>
        </p:blipFill>
        <p:spPr>
          <a:xfrm>
            <a:off x="7688126" y="8366102"/>
            <a:ext cx="9294286" cy="1481425"/>
          </a:xfrm>
          <a:prstGeom prst="rect">
            <a:avLst/>
          </a:prstGeom>
          <a:ln w="12700">
            <a:miter lim="400000"/>
          </a:ln>
        </p:spPr>
      </p:pic>
      <p:sp>
        <p:nvSpPr>
          <p:cNvPr id="215" name="Line"/>
          <p:cNvSpPr/>
          <p:nvPr/>
        </p:nvSpPr>
        <p:spPr>
          <a:xfrm>
            <a:off x="6914389" y="4440800"/>
            <a:ext cx="10870102" cy="128"/>
          </a:xfrm>
          <a:prstGeom prst="line">
            <a:avLst/>
          </a:prstGeom>
          <a:ln w="63500">
            <a:solidFill>
              <a:srgbClr val="FFFF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16" name="Line"/>
          <p:cNvSpPr/>
          <p:nvPr/>
        </p:nvSpPr>
        <p:spPr>
          <a:xfrm>
            <a:off x="6952133" y="9788004"/>
            <a:ext cx="10870102" cy="128"/>
          </a:xfrm>
          <a:prstGeom prst="line">
            <a:avLst/>
          </a:prstGeom>
          <a:ln w="63500">
            <a:solidFill>
              <a:srgbClr val="FFFF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17" name="Rounded Rectangle"/>
          <p:cNvSpPr/>
          <p:nvPr/>
        </p:nvSpPr>
        <p:spPr>
          <a:xfrm>
            <a:off x="6574700" y="4893719"/>
            <a:ext cx="6152157" cy="1830551"/>
          </a:xfrm>
          <a:prstGeom prst="roundRect">
            <a:avLst>
              <a:gd name="adj" fmla="val 24742"/>
            </a:avLst>
          </a:prstGeom>
          <a:blipFill>
            <a:blip r:embed="rId5"/>
          </a:blipFill>
          <a:ln w="25400">
            <a:solidFill>
              <a:srgbClr val="005192"/>
            </a:solidFill>
            <a:miter lim="400000"/>
          </a:ln>
          <a:effectLst>
            <a:outerShdw blurRad="114300" dist="63500" dir="2700000" rotWithShape="0">
              <a:srgbClr val="000000">
                <a:alpha val="30000"/>
              </a:srgbClr>
            </a:outerShdw>
          </a:effectLst>
        </p:spPr>
        <p:txBody>
          <a:bodyPr lIns="38100" tIns="38100" rIns="38100" bIns="38100" anchor="ctr"/>
          <a:lstStyle/>
          <a:p>
            <a:pPr defTabSz="457200">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218" name="Rounded Rectangle"/>
          <p:cNvSpPr/>
          <p:nvPr/>
        </p:nvSpPr>
        <p:spPr>
          <a:xfrm>
            <a:off x="12085220" y="6252478"/>
            <a:ext cx="6152157" cy="1830550"/>
          </a:xfrm>
          <a:prstGeom prst="roundRect">
            <a:avLst>
              <a:gd name="adj" fmla="val 24742"/>
            </a:avLst>
          </a:prstGeom>
          <a:blipFill>
            <a:blip r:embed="rId6"/>
          </a:blipFill>
          <a:ln w="25400">
            <a:solidFill>
              <a:srgbClr val="10612B"/>
            </a:solidFill>
            <a:miter lim="400000"/>
          </a:ln>
          <a:effectLst>
            <a:outerShdw blurRad="114300" dist="63500" dir="2700000" rotWithShape="0">
              <a:srgbClr val="000000">
                <a:alpha val="30000"/>
              </a:srgbClr>
            </a:outerShdw>
          </a:effectLst>
        </p:spPr>
        <p:txBody>
          <a:bodyPr lIns="38100" tIns="38100" rIns="38100" bIns="38100" anchor="ctr"/>
          <a:lstStyle/>
          <a:p>
            <a:pPr defTabSz="457200">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219" name="Rectangle"/>
          <p:cNvSpPr/>
          <p:nvPr/>
        </p:nvSpPr>
        <p:spPr>
          <a:xfrm>
            <a:off x="5744347" y="3100913"/>
            <a:ext cx="2925106" cy="886968"/>
          </a:xfrm>
          <a:prstGeom prst="rect">
            <a:avLst/>
          </a:prstGeom>
          <a:solidFill>
            <a:srgbClr val="FF99CC"/>
          </a:solidFill>
          <a:ln w="25400">
            <a:solidFill>
              <a:srgbClr val="000000"/>
            </a:solidFill>
            <a:miter lim="400000"/>
          </a:ln>
        </p:spPr>
        <p:txBody>
          <a:bodyPr lIns="0" tIns="0" rIns="0" bIns="0" anchor="ctr"/>
          <a:lstStyle/>
          <a:p>
            <a:pPr defTabSz="457200">
              <a:defRPr sz="2600">
                <a:latin typeface="Gill Sans"/>
                <a:ea typeface="Gill Sans"/>
                <a:cs typeface="Gill Sans"/>
                <a:sym typeface="Gill Sans"/>
              </a:defRPr>
            </a:pPr>
            <a:endParaRPr/>
          </a:p>
        </p:txBody>
      </p:sp>
      <p:sp>
        <p:nvSpPr>
          <p:cNvPr id="220" name="Rectangle"/>
          <p:cNvSpPr/>
          <p:nvPr/>
        </p:nvSpPr>
        <p:spPr>
          <a:xfrm>
            <a:off x="8952527" y="3100913"/>
            <a:ext cx="2925106" cy="886968"/>
          </a:xfrm>
          <a:prstGeom prst="rect">
            <a:avLst/>
          </a:prstGeom>
          <a:solidFill>
            <a:srgbClr val="01FF01"/>
          </a:solidFill>
          <a:ln w="25400">
            <a:solidFill>
              <a:srgbClr val="000000"/>
            </a:solidFill>
            <a:miter lim="400000"/>
          </a:ln>
        </p:spPr>
        <p:txBody>
          <a:bodyPr lIns="0" tIns="0" rIns="0" bIns="0" anchor="ctr"/>
          <a:lstStyle/>
          <a:p>
            <a:pPr defTabSz="457200">
              <a:defRPr sz="2600">
                <a:latin typeface="Gill Sans"/>
                <a:ea typeface="Gill Sans"/>
                <a:cs typeface="Gill Sans"/>
                <a:sym typeface="Gill Sans"/>
              </a:defRPr>
            </a:pPr>
            <a:endParaRPr/>
          </a:p>
        </p:txBody>
      </p:sp>
      <p:sp>
        <p:nvSpPr>
          <p:cNvPr id="221" name="Rectangle"/>
          <p:cNvSpPr/>
          <p:nvPr/>
        </p:nvSpPr>
        <p:spPr>
          <a:xfrm>
            <a:off x="12160706" y="3100913"/>
            <a:ext cx="2925106" cy="886968"/>
          </a:xfrm>
          <a:prstGeom prst="rect">
            <a:avLst/>
          </a:prstGeom>
          <a:solidFill>
            <a:srgbClr val="00CCFF"/>
          </a:solidFill>
          <a:ln w="25400">
            <a:solidFill>
              <a:srgbClr val="000000"/>
            </a:solidFill>
            <a:miter lim="400000"/>
          </a:ln>
        </p:spPr>
        <p:txBody>
          <a:bodyPr lIns="0" tIns="0" rIns="0" bIns="0" anchor="ctr"/>
          <a:lstStyle/>
          <a:p>
            <a:pPr defTabSz="457200">
              <a:defRPr sz="2600">
                <a:latin typeface="Gill Sans"/>
                <a:ea typeface="Gill Sans"/>
                <a:cs typeface="Gill Sans"/>
                <a:sym typeface="Gill Sans"/>
              </a:defRPr>
            </a:pPr>
            <a:endParaRPr/>
          </a:p>
        </p:txBody>
      </p:sp>
      <p:sp>
        <p:nvSpPr>
          <p:cNvPr id="222" name="Rectangle"/>
          <p:cNvSpPr/>
          <p:nvPr/>
        </p:nvSpPr>
        <p:spPr>
          <a:xfrm>
            <a:off x="15368886" y="3100913"/>
            <a:ext cx="2925106" cy="886968"/>
          </a:xfrm>
          <a:prstGeom prst="rect">
            <a:avLst/>
          </a:prstGeom>
          <a:solidFill>
            <a:srgbClr val="3366FF"/>
          </a:solidFill>
          <a:ln w="25400">
            <a:solidFill>
              <a:srgbClr val="000000"/>
            </a:solidFill>
            <a:miter lim="400000"/>
          </a:ln>
        </p:spPr>
        <p:txBody>
          <a:bodyPr lIns="0" tIns="0" rIns="0" bIns="0" anchor="ctr"/>
          <a:lstStyle/>
          <a:p>
            <a:pPr defTabSz="457200">
              <a:defRPr sz="2600">
                <a:latin typeface="Gill Sans"/>
                <a:ea typeface="Gill Sans"/>
                <a:cs typeface="Gill Sans"/>
                <a:sym typeface="Gill Sans"/>
              </a:defRPr>
            </a:pPr>
            <a:endParaRPr/>
          </a:p>
        </p:txBody>
      </p:sp>
      <p:sp>
        <p:nvSpPr>
          <p:cNvPr id="223" name="Graphics from: “Mike Cohn’s Scrum Presentation” Mountain Goat Software, LLC"/>
          <p:cNvSpPr txBox="1"/>
          <p:nvPr/>
        </p:nvSpPr>
        <p:spPr>
          <a:xfrm>
            <a:off x="1465241" y="11989152"/>
            <a:ext cx="10870102"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ook"/>
                <a:ea typeface="Avenir Book"/>
                <a:cs typeface="Avenir Book"/>
                <a:sym typeface="Avenir Book"/>
              </a:defRPr>
            </a:pPr>
            <a:r>
              <a:t>   </a:t>
            </a:r>
            <a:r>
              <a:rPr sz="2300"/>
              <a:t>Graphics from: “Mike Cohn’s Scrum Presentation” Mountain Goat Software, LLC</a:t>
            </a:r>
            <a:r>
              <a:rPr sz="2800"/>
              <a:t> </a:t>
            </a:r>
          </a:p>
        </p:txBody>
      </p:sp>
      <p:sp>
        <p:nvSpPr>
          <p:cNvPr id="224" name="Requirements"/>
          <p:cNvSpPr txBox="1"/>
          <p:nvPr/>
        </p:nvSpPr>
        <p:spPr>
          <a:xfrm>
            <a:off x="5976364" y="3265176"/>
            <a:ext cx="2461072" cy="57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500">
                <a:latin typeface="Avenir Book"/>
                <a:ea typeface="Avenir Book"/>
                <a:cs typeface="Avenir Book"/>
                <a:sym typeface="Avenir Book"/>
              </a:defRPr>
            </a:lvl1pPr>
          </a:lstStyle>
          <a:p>
            <a:pPr>
              <a:defRPr sz="3000">
                <a:latin typeface="Avenir Black"/>
                <a:ea typeface="Avenir Black"/>
                <a:cs typeface="Avenir Black"/>
                <a:sym typeface="Avenir Black"/>
              </a:defRPr>
            </a:pPr>
            <a:r>
              <a:rPr sz="2500">
                <a:latin typeface="Avenir Book"/>
                <a:ea typeface="Avenir Book"/>
                <a:cs typeface="Avenir Book"/>
                <a:sym typeface="Avenir Book"/>
              </a:rPr>
              <a:t>Requirements</a:t>
            </a:r>
          </a:p>
        </p:txBody>
      </p:sp>
      <p:sp>
        <p:nvSpPr>
          <p:cNvPr id="225" name="Design"/>
          <p:cNvSpPr txBox="1"/>
          <p:nvPr/>
        </p:nvSpPr>
        <p:spPr>
          <a:xfrm>
            <a:off x="9087864" y="3277876"/>
            <a:ext cx="2461072" cy="57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500">
                <a:latin typeface="Avenir Book"/>
                <a:ea typeface="Avenir Book"/>
                <a:cs typeface="Avenir Book"/>
                <a:sym typeface="Avenir Book"/>
              </a:defRPr>
            </a:lvl1pPr>
          </a:lstStyle>
          <a:p>
            <a:r>
              <a:t>Design</a:t>
            </a:r>
          </a:p>
        </p:txBody>
      </p:sp>
      <p:sp>
        <p:nvSpPr>
          <p:cNvPr id="226" name="Code"/>
          <p:cNvSpPr txBox="1"/>
          <p:nvPr/>
        </p:nvSpPr>
        <p:spPr>
          <a:xfrm>
            <a:off x="12351764" y="3277876"/>
            <a:ext cx="2461072" cy="57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500">
                <a:latin typeface="Avenir Book"/>
                <a:ea typeface="Avenir Book"/>
                <a:cs typeface="Avenir Book"/>
                <a:sym typeface="Avenir Book"/>
              </a:defRPr>
            </a:lvl1pPr>
          </a:lstStyle>
          <a:p>
            <a:r>
              <a:t>Code</a:t>
            </a:r>
          </a:p>
        </p:txBody>
      </p:sp>
      <p:sp>
        <p:nvSpPr>
          <p:cNvPr id="227" name="Test"/>
          <p:cNvSpPr txBox="1"/>
          <p:nvPr/>
        </p:nvSpPr>
        <p:spPr>
          <a:xfrm>
            <a:off x="15590263" y="3277876"/>
            <a:ext cx="2461072" cy="57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500">
                <a:latin typeface="Avenir Book"/>
                <a:ea typeface="Avenir Book"/>
                <a:cs typeface="Avenir Book"/>
                <a:sym typeface="Avenir Book"/>
              </a:defRPr>
            </a:lvl1pPr>
          </a:lstStyle>
          <a:p>
            <a:r>
              <a:t>Test</a:t>
            </a:r>
          </a:p>
        </p:txBody>
      </p:sp>
      <p:sp>
        <p:nvSpPr>
          <p:cNvPr id="228" name="Rather than doing all of one thing at a time.."/>
          <p:cNvSpPr txBox="1"/>
          <p:nvPr/>
        </p:nvSpPr>
        <p:spPr>
          <a:xfrm>
            <a:off x="6772852" y="5046164"/>
            <a:ext cx="5755853" cy="1082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sz="2700">
                <a:latin typeface="Avenir Book"/>
                <a:ea typeface="Avenir Book"/>
                <a:cs typeface="Avenir Book"/>
                <a:sym typeface="Avenir Book"/>
              </a:defRPr>
            </a:lvl1pPr>
          </a:lstStyle>
          <a:p>
            <a:pPr>
              <a:defRPr>
                <a:latin typeface="Avenir Black"/>
                <a:ea typeface="Avenir Black"/>
                <a:cs typeface="Avenir Black"/>
                <a:sym typeface="Avenir Black"/>
              </a:defRPr>
            </a:pPr>
            <a:r>
              <a:rPr>
                <a:latin typeface="Avenir Book"/>
                <a:ea typeface="Avenir Book"/>
                <a:cs typeface="Avenir Book"/>
                <a:sym typeface="Avenir Book"/>
              </a:rPr>
              <a:t>Rather than doing all of one thing at a time..</a:t>
            </a:r>
          </a:p>
        </p:txBody>
      </p:sp>
      <p:sp>
        <p:nvSpPr>
          <p:cNvPr id="229" name="…Teams do a little of everything all the time"/>
          <p:cNvSpPr txBox="1"/>
          <p:nvPr/>
        </p:nvSpPr>
        <p:spPr>
          <a:xfrm>
            <a:off x="12437533" y="6371639"/>
            <a:ext cx="5755854" cy="1082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sz="2700">
                <a:latin typeface="Avenir Book"/>
                <a:ea typeface="Avenir Book"/>
                <a:cs typeface="Avenir Book"/>
                <a:sym typeface="Avenir Book"/>
              </a:defRPr>
            </a:lvl1pPr>
          </a:lstStyle>
          <a:p>
            <a:pPr>
              <a:defRPr>
                <a:latin typeface="Avenir Black"/>
                <a:ea typeface="Avenir Black"/>
                <a:cs typeface="Avenir Black"/>
                <a:sym typeface="Avenir Black"/>
              </a:defRPr>
            </a:pPr>
            <a:r>
              <a:rPr>
                <a:latin typeface="Avenir Book"/>
                <a:ea typeface="Avenir Book"/>
                <a:cs typeface="Avenir Book"/>
                <a:sym typeface="Avenir Book"/>
              </a:rPr>
              <a:t>…Teams do a little of everything all the time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theme/theme1.xml><?xml version="1.0" encoding="utf-8"?>
<a:theme xmlns:a="http://schemas.openxmlformats.org/drawingml/2006/main"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3564</Words>
  <Application>Microsoft Macintosh PowerPoint</Application>
  <PresentationFormat>Custom</PresentationFormat>
  <Paragraphs>360</Paragraphs>
  <Slides>45</Slides>
  <Notes>40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Avenir Black</vt:lpstr>
      <vt:lpstr>Avenir Book</vt:lpstr>
      <vt:lpstr>Avenir Book Oblique</vt:lpstr>
      <vt:lpstr>Avenir Heavy</vt:lpstr>
      <vt:lpstr>Avenir Light</vt:lpstr>
      <vt:lpstr>Avenir Medium</vt:lpstr>
      <vt:lpstr>Avenir Oblique</vt:lpstr>
      <vt:lpstr>Avenir Roman</vt:lpstr>
      <vt:lpstr>Gill Sans</vt:lpstr>
      <vt:lpstr>Helvetica</vt:lpstr>
      <vt:lpstr>New_Template1</vt:lpstr>
      <vt:lpstr>PowerPoint Presentation</vt:lpstr>
      <vt:lpstr>Eugenio Alvarez</vt:lpstr>
      <vt:lpstr>INTRODUCTION</vt:lpstr>
      <vt:lpstr>BUSINESS CONTEXT FOR SOFTWARE TESTING</vt:lpstr>
      <vt:lpstr>SOFTWARE TESTING AS PART OF IT SPEnd by Industry</vt:lpstr>
      <vt:lpstr>SOFTWARE TESTING CORPORATE lifecycle</vt:lpstr>
      <vt:lpstr>SOFTWARE TESTING PRODUCT LIFECYCLE</vt:lpstr>
      <vt:lpstr>SOFTWARE TESTING IT ORGANIZATIONAL DESIGN</vt:lpstr>
      <vt:lpstr>SOFTWARE TESTING Methodology / PrOCESS DESIGN</vt:lpstr>
      <vt:lpstr>SOFTWARE TESTING Methodology / PrOCESS DESIGN</vt:lpstr>
      <vt:lpstr>BUT doesn’t that take longer</vt:lpstr>
      <vt:lpstr>TestABLE Software DESIGNS PRODUCE BETTER Software ARCHITECTURE</vt:lpstr>
      <vt:lpstr>SOFTWARE TESTING NEWS</vt:lpstr>
      <vt:lpstr>Start WiTH Training for TEsting</vt:lpstr>
      <vt:lpstr>STATIC CODE ANalysis</vt:lpstr>
      <vt:lpstr>Software Composition analysis</vt:lpstr>
      <vt:lpstr>Test Levels</vt:lpstr>
      <vt:lpstr>OThER Kinds of TestING</vt:lpstr>
      <vt:lpstr>Where does TestING FIT in? QUality Assurance encompasses testing</vt:lpstr>
      <vt:lpstr>OThER Kinds of TestING Fault handling techniques</vt:lpstr>
      <vt:lpstr>Unit TestS</vt:lpstr>
      <vt:lpstr>Code COverage Reporting</vt:lpstr>
      <vt:lpstr>INTEGRATION TestS</vt:lpstr>
      <vt:lpstr>SYSTEM TestS (E2E)</vt:lpstr>
      <vt:lpstr>Production TestS</vt:lpstr>
      <vt:lpstr>SOFTWARE Feature Toggle</vt:lpstr>
      <vt:lpstr>SOFTWARE TESTING ANTI-PATTERNS</vt:lpstr>
      <vt:lpstr>IDEAL Software TESTING PYRAMID</vt:lpstr>
      <vt:lpstr>Software Testing “Ice Cream Cone” Anti-Pattern</vt:lpstr>
      <vt:lpstr>Software Testing “Hourglass” Anti-Pattern</vt:lpstr>
      <vt:lpstr>Software Testing “HEXagonAL” Anti-Pattern</vt:lpstr>
      <vt:lpstr>UNIT TESTING</vt:lpstr>
      <vt:lpstr>IF it ain’t broke don’t fix it</vt:lpstr>
      <vt:lpstr>Technology Hatchling IMPRINTING</vt:lpstr>
      <vt:lpstr>Default Desire PATH</vt:lpstr>
      <vt:lpstr>Dunning-kruger Effect</vt:lpstr>
      <vt:lpstr>Dunning-kruger Effect</vt:lpstr>
      <vt:lpstr>UNIT TEST USAGE VARIES BY LANGUAGE</vt:lpstr>
      <vt:lpstr>How to get to a best STATe of TESTING StranglER MIGRATION PATTERN</vt:lpstr>
      <vt:lpstr>USING Test Levels AND THE Strangler Pattern</vt:lpstr>
      <vt:lpstr>2022 SURVEY Tests Performed</vt:lpstr>
      <vt:lpstr>Inexperienced UNIT Testing</vt:lpstr>
      <vt:lpstr>SOFTWARE ENGINEERING Management: Integrating SOFTWARE TESTING</vt:lpstr>
      <vt:lpstr>REFERENCES</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Eugenio Alvarez</cp:lastModifiedBy>
  <cp:revision>2</cp:revision>
  <cp:lastPrinted>2024-03-18T00:26:12Z</cp:lastPrinted>
  <dcterms:modified xsi:type="dcterms:W3CDTF">2024-03-18T00:26:17Z</dcterms:modified>
</cp:coreProperties>
</file>