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media/image3.jpeg" ContentType="image/jpeg"/>
  <Override PartName="/ppt/media/image4.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5.jpeg" ContentType="image/jpeg"/>
  <Override PartName="/ppt/notesSlides/notesSlide6.xml" ContentType="application/vnd.openxmlformats-officedocument.presentationml.notesSlide+xml"/>
  <Override PartName="/ppt/media/image6.jpeg" ContentType="image/jpe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b="def" i="def"/>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889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889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889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b="def" i="def"/>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b="def" i="def"/>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254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508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508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5" name="Shape 145"/>
          <p:cNvSpPr/>
          <p:nvPr>
            <p:ph type="sldImg"/>
          </p:nvPr>
        </p:nvSpPr>
        <p:spPr>
          <a:xfrm>
            <a:off x="1143000" y="685800"/>
            <a:ext cx="4572000" cy="3429000"/>
          </a:xfrm>
          <a:prstGeom prst="rect">
            <a:avLst/>
          </a:prstGeom>
        </p:spPr>
        <p:txBody>
          <a:bodyPr/>
          <a:lstStyle/>
          <a:p>
            <a:pPr/>
          </a:p>
        </p:txBody>
      </p:sp>
      <p:sp>
        <p:nvSpPr>
          <p:cNvPr id="146" name="Shape 1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642937" latinLnBrk="0">
      <a:lnSpc>
        <a:spcPct val="125000"/>
      </a:lnSpc>
      <a:defRPr sz="3200">
        <a:latin typeface="Avenir Roman"/>
        <a:ea typeface="Avenir Roman"/>
        <a:cs typeface="Avenir Roman"/>
        <a:sym typeface="Avenir Roman"/>
      </a:defRPr>
    </a:lvl1pPr>
    <a:lvl2pPr indent="228600" defTabSz="642937" latinLnBrk="0">
      <a:lnSpc>
        <a:spcPct val="125000"/>
      </a:lnSpc>
      <a:defRPr sz="3200">
        <a:latin typeface="Avenir Roman"/>
        <a:ea typeface="Avenir Roman"/>
        <a:cs typeface="Avenir Roman"/>
        <a:sym typeface="Avenir Roman"/>
      </a:defRPr>
    </a:lvl2pPr>
    <a:lvl3pPr indent="457200" defTabSz="642937" latinLnBrk="0">
      <a:lnSpc>
        <a:spcPct val="125000"/>
      </a:lnSpc>
      <a:defRPr sz="3200">
        <a:latin typeface="Avenir Roman"/>
        <a:ea typeface="Avenir Roman"/>
        <a:cs typeface="Avenir Roman"/>
        <a:sym typeface="Avenir Roman"/>
      </a:defRPr>
    </a:lvl3pPr>
    <a:lvl4pPr indent="685800" defTabSz="642937" latinLnBrk="0">
      <a:lnSpc>
        <a:spcPct val="125000"/>
      </a:lnSpc>
      <a:defRPr sz="3200">
        <a:latin typeface="Avenir Roman"/>
        <a:ea typeface="Avenir Roman"/>
        <a:cs typeface="Avenir Roman"/>
        <a:sym typeface="Avenir Roman"/>
      </a:defRPr>
    </a:lvl4pPr>
    <a:lvl5pPr indent="914400" defTabSz="642937" latinLnBrk="0">
      <a:lnSpc>
        <a:spcPct val="125000"/>
      </a:lnSpc>
      <a:defRPr sz="3200">
        <a:latin typeface="Avenir Roman"/>
        <a:ea typeface="Avenir Roman"/>
        <a:cs typeface="Avenir Roman"/>
        <a:sym typeface="Avenir Roman"/>
      </a:defRPr>
    </a:lvl5pPr>
    <a:lvl6pPr indent="1143000" defTabSz="642937" latinLnBrk="0">
      <a:lnSpc>
        <a:spcPct val="125000"/>
      </a:lnSpc>
      <a:defRPr sz="3200">
        <a:latin typeface="Avenir Roman"/>
        <a:ea typeface="Avenir Roman"/>
        <a:cs typeface="Avenir Roman"/>
        <a:sym typeface="Avenir Roman"/>
      </a:defRPr>
    </a:lvl6pPr>
    <a:lvl7pPr indent="1371600" defTabSz="642937" latinLnBrk="0">
      <a:lnSpc>
        <a:spcPct val="125000"/>
      </a:lnSpc>
      <a:defRPr sz="3200">
        <a:latin typeface="Avenir Roman"/>
        <a:ea typeface="Avenir Roman"/>
        <a:cs typeface="Avenir Roman"/>
        <a:sym typeface="Avenir Roman"/>
      </a:defRPr>
    </a:lvl7pPr>
    <a:lvl8pPr indent="1600200" defTabSz="642937" latinLnBrk="0">
      <a:lnSpc>
        <a:spcPct val="125000"/>
      </a:lnSpc>
      <a:defRPr sz="3200">
        <a:latin typeface="Avenir Roman"/>
        <a:ea typeface="Avenir Roman"/>
        <a:cs typeface="Avenir Roman"/>
        <a:sym typeface="Avenir Roman"/>
      </a:defRPr>
    </a:lvl8pPr>
    <a:lvl9pPr indent="1828800" defTabSz="642937" latinLnBrk="0">
      <a:lnSpc>
        <a:spcPct val="125000"/>
      </a:lnSpc>
      <a:defRPr sz="3200">
        <a:latin typeface="Avenir Roman"/>
        <a:ea typeface="Avenir Roman"/>
        <a:cs typeface="Avenir Roman"/>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defTabSz="457200">
              <a:defRPr b="1" sz="2400">
                <a:latin typeface="Helvetica"/>
                <a:ea typeface="Helvetica"/>
                <a:cs typeface="Helvetica"/>
                <a:sym typeface="Helvetica"/>
              </a:defRPr>
            </a:pPr>
            <a:r>
              <a:t>Review Java Ecosystem Trends 2023</a:t>
            </a:r>
          </a:p>
          <a:p>
            <a:pPr defTabSz="457200">
              <a:defRPr b="1" sz="2400">
                <a:latin typeface="Helvetica"/>
                <a:ea typeface="Helvetica"/>
                <a:cs typeface="Helvetica"/>
                <a:sym typeface="Helvetica"/>
              </a:defRPr>
            </a:pPr>
            <a:r>
              <a:t>A presentation for the Miami JVM Group. Wednesday, March 29, 2023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lvl1pPr defTabSz="457200">
              <a:defRPr sz="2400"/>
            </a:lvl1pPr>
          </a:lstStyle>
          <a:p>
            <a:pPr/>
            <a:r>
              <a:t>Thanks to Marcelo for keeping the JVM Group alive for years.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lvl1pPr defTabSz="457200">
              <a:defRPr sz="2400"/>
            </a:lvl1pPr>
          </a:lstStyle>
          <a:p>
            <a:pPr/>
            <a:r>
              <a:t>New organizer of Miami JVM Group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lvl1pPr defTabSz="457200">
              <a:defRPr sz="2400"/>
            </a:lvl1pPr>
          </a:lstStyle>
          <a:p>
            <a:pPr/>
            <a:r>
              <a:t>New long-term support  (LTS) version coming September 2023.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lvl1pPr defTabSz="457200">
              <a:defRPr sz="2400"/>
            </a:lvl1pPr>
          </a:lstStyle>
          <a:p>
            <a:pPr/>
            <a:r>
              <a:t>This is a smaller survey with 411 participants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lvl1pPr defTabSz="457200">
              <a:defRPr sz="2400"/>
            </a:lvl1pPr>
          </a:lstStyle>
          <a:p>
            <a:pPr/>
            <a:r>
              <a:t>Java version usage changes relative to larger or smaller company.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3976687" y="6036468"/>
            <a:ext cx="16430626" cy="3125392"/>
          </a:xfrm>
          <a:prstGeom prst="rect">
            <a:avLst/>
          </a:prstGeom>
        </p:spPr>
        <p:txBody>
          <a:bodyPr/>
          <a:lstStyle>
            <a:lvl1pPr>
              <a:defRPr spc="1375" sz="8600"/>
            </a:lvl1pPr>
          </a:lstStyle>
          <a:p>
            <a:pPr/>
            <a:r>
              <a:t>Title Text</a:t>
            </a:r>
          </a:p>
        </p:txBody>
      </p:sp>
      <p:sp>
        <p:nvSpPr>
          <p:cNvPr id="12" name="Body Level One…"/>
          <p:cNvSpPr txBox="1"/>
          <p:nvPr>
            <p:ph type="body" sz="quarter" idx="1"/>
          </p:nvPr>
        </p:nvSpPr>
        <p:spPr>
          <a:xfrm>
            <a:off x="3976687" y="4804171"/>
            <a:ext cx="16430626" cy="1250158"/>
          </a:xfrm>
          <a:prstGeom prst="rect">
            <a:avLst/>
          </a:prstGeom>
        </p:spPr>
        <p:txBody>
          <a:bodyPr anchor="b"/>
          <a:lstStyle>
            <a:lvl1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3409917" y="13046378"/>
            <a:ext cx="472568" cy="56197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3" name="Image"/>
          <p:cNvSpPr/>
          <p:nvPr>
            <p:ph type="pic" sz="half" idx="21"/>
          </p:nvPr>
        </p:nvSpPr>
        <p:spPr>
          <a:xfrm>
            <a:off x="11907501" y="6418274"/>
            <a:ext cx="10626329" cy="7347339"/>
          </a:xfrm>
          <a:prstGeom prst="rect">
            <a:avLst/>
          </a:prstGeom>
        </p:spPr>
        <p:txBody>
          <a:bodyPr lIns="91439" tIns="45719" rIns="91439" bIns="45719" anchor="t">
            <a:noAutofit/>
          </a:bodyPr>
          <a:lstStyle/>
          <a:p>
            <a:pPr/>
          </a:p>
        </p:txBody>
      </p:sp>
      <p:sp>
        <p:nvSpPr>
          <p:cNvPr id="94" name="Image"/>
          <p:cNvSpPr/>
          <p:nvPr>
            <p:ph type="pic" sz="half" idx="22"/>
          </p:nvPr>
        </p:nvSpPr>
        <p:spPr>
          <a:xfrm>
            <a:off x="12192000" y="-1239490"/>
            <a:ext cx="9592570" cy="9601688"/>
          </a:xfrm>
          <a:prstGeom prst="rect">
            <a:avLst/>
          </a:prstGeom>
        </p:spPr>
        <p:txBody>
          <a:bodyPr lIns="91439" tIns="45719" rIns="91439" bIns="45719" anchor="t">
            <a:noAutofit/>
          </a:bodyPr>
          <a:lstStyle/>
          <a:p>
            <a:pPr/>
          </a:p>
        </p:txBody>
      </p:sp>
      <p:sp>
        <p:nvSpPr>
          <p:cNvPr id="95" name="Image"/>
          <p:cNvSpPr/>
          <p:nvPr>
            <p:ph type="pic" idx="23"/>
          </p:nvPr>
        </p:nvSpPr>
        <p:spPr>
          <a:xfrm>
            <a:off x="-523875" y="-160735"/>
            <a:ext cx="12912329" cy="14019610"/>
          </a:xfrm>
          <a:prstGeom prst="rect">
            <a:avLst/>
          </a:prstGeom>
        </p:spPr>
        <p:txBody>
          <a:bodyPr lIns="91439" tIns="45719" rIns="91439" bIns="45719" anchor="t">
            <a:noAutofit/>
          </a:bodyPr>
          <a:lstStyle/>
          <a:p>
            <a:pP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3" name="–Johnny Appleseed"/>
          <p:cNvSpPr/>
          <p:nvPr>
            <p:ph type="body" sz="quarter" idx="21"/>
          </p:nvPr>
        </p:nvSpPr>
        <p:spPr>
          <a:xfrm>
            <a:off x="4833937" y="8945364"/>
            <a:ext cx="14716126" cy="736601"/>
          </a:xfrm>
          <a:prstGeom prst="rect">
            <a:avLst/>
          </a:prstGeom>
        </p:spPr>
        <p:txBody>
          <a:bodyPr>
            <a:spAutoFit/>
          </a:bodyPr>
          <a:lstStyle>
            <a:lvl1pPr marL="0" indent="0" algn="ctr">
              <a:spcBef>
                <a:spcPts val="0"/>
              </a:spcBef>
              <a:buClrTx/>
              <a:buSzTx/>
              <a:buNone/>
              <a:defRPr cap="all" spc="512" sz="3200">
                <a:solidFill>
                  <a:schemeClr val="accent2">
                    <a:satOff val="44164"/>
                    <a:lumOff val="14231"/>
                  </a:schemeClr>
                </a:solidFill>
              </a:defRPr>
            </a:lvl1pPr>
          </a:lstStyle>
          <a:p>
            <a:pPr/>
            <a:r>
              <a:t>–Johnny Appleseed</a:t>
            </a:r>
          </a:p>
        </p:txBody>
      </p:sp>
      <p:sp>
        <p:nvSpPr>
          <p:cNvPr id="104" name="“Type a quote here.”"/>
          <p:cNvSpPr/>
          <p:nvPr>
            <p:ph type="body" sz="quarter" idx="22"/>
          </p:nvPr>
        </p:nvSpPr>
        <p:spPr>
          <a:xfrm>
            <a:off x="4833937" y="5973960"/>
            <a:ext cx="14716126" cy="1017986"/>
          </a:xfrm>
          <a:prstGeom prst="rect">
            <a:avLst/>
          </a:prstGeom>
        </p:spPr>
        <p:txBody>
          <a:bodyPr>
            <a:spAutoFit/>
          </a:bodyPr>
          <a:lstStyle>
            <a:lvl1pPr marL="0" indent="0" algn="ctr">
              <a:spcBef>
                <a:spcPts val="0"/>
              </a:spcBef>
              <a:buClrTx/>
              <a:buSzTx/>
              <a:buNone/>
            </a:lvl1pPr>
          </a:lstStyle>
          <a:p>
            <a:pPr/>
            <a:r>
              <a:t>“Type a quote here.” </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hoto">
    <p:spTree>
      <p:nvGrpSpPr>
        <p:cNvPr id="1" name=""/>
        <p:cNvGrpSpPr/>
        <p:nvPr/>
      </p:nvGrpSpPr>
      <p:grpSpPr>
        <a:xfrm>
          <a:off x="0" y="0"/>
          <a:ext cx="0" cy="0"/>
          <a:chOff x="0" y="0"/>
          <a:chExt cx="0" cy="0"/>
        </a:xfrm>
      </p:grpSpPr>
      <p:sp>
        <p:nvSpPr>
          <p:cNvPr id="112" name="–Johnny Appleseed"/>
          <p:cNvSpPr/>
          <p:nvPr>
            <p:ph type="body" sz="quarter" idx="21"/>
          </p:nvPr>
        </p:nvSpPr>
        <p:spPr>
          <a:xfrm>
            <a:off x="4833937" y="4161234"/>
            <a:ext cx="14716126" cy="736601"/>
          </a:xfrm>
          <a:prstGeom prst="rect">
            <a:avLst/>
          </a:prstGeom>
        </p:spPr>
        <p:txBody>
          <a:bodyPr anchor="t">
            <a:spAutoFit/>
          </a:bodyPr>
          <a:lstStyle>
            <a:lvl1pPr marL="0" indent="0" algn="ctr">
              <a:spcBef>
                <a:spcPts val="0"/>
              </a:spcBef>
              <a:buClrTx/>
              <a:buSzTx/>
              <a:buNone/>
              <a:defRPr cap="all" spc="512" sz="3200">
                <a:solidFill>
                  <a:schemeClr val="accent2">
                    <a:satOff val="44164"/>
                    <a:lumOff val="14231"/>
                  </a:schemeClr>
                </a:solidFill>
              </a:defRPr>
            </a:lvl1pPr>
          </a:lstStyle>
          <a:p>
            <a:pPr/>
            <a:r>
              <a:t>–Johnny Appleseed</a:t>
            </a:r>
          </a:p>
        </p:txBody>
      </p:sp>
      <p:sp>
        <p:nvSpPr>
          <p:cNvPr id="113" name="“Type a quote here.”"/>
          <p:cNvSpPr/>
          <p:nvPr>
            <p:ph type="body" sz="quarter" idx="22"/>
          </p:nvPr>
        </p:nvSpPr>
        <p:spPr>
          <a:xfrm>
            <a:off x="4833937" y="1893093"/>
            <a:ext cx="14716126" cy="1017986"/>
          </a:xfrm>
          <a:prstGeom prst="rect">
            <a:avLst/>
          </a:prstGeom>
        </p:spPr>
        <p:txBody>
          <a:bodyPr>
            <a:spAutoFit/>
          </a:bodyPr>
          <a:lstStyle>
            <a:lvl1pPr marL="0" indent="0" algn="ctr">
              <a:spcBef>
                <a:spcPts val="0"/>
              </a:spcBef>
              <a:buClrTx/>
              <a:buSzTx/>
              <a:buNone/>
            </a:lvl1pPr>
          </a:lstStyle>
          <a:p>
            <a:pPr/>
            <a:r>
              <a:t>“Type a quote here.” </a:t>
            </a:r>
          </a:p>
        </p:txBody>
      </p:sp>
      <p:sp>
        <p:nvSpPr>
          <p:cNvPr id="114" name="Image"/>
          <p:cNvSpPr/>
          <p:nvPr>
            <p:ph type="pic" idx="23"/>
          </p:nvPr>
        </p:nvSpPr>
        <p:spPr>
          <a:xfrm>
            <a:off x="3048000" y="5021460"/>
            <a:ext cx="18461849" cy="10054829"/>
          </a:xfrm>
          <a:prstGeom prst="rect">
            <a:avLst/>
          </a:prstGeom>
        </p:spPr>
        <p:txBody>
          <a:bodyPr lIns="91439" tIns="45719" rIns="91439" bIns="45719" anchor="t">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22" name="Image"/>
          <p:cNvSpPr/>
          <p:nvPr>
            <p:ph type="pic" idx="21"/>
          </p:nvPr>
        </p:nvSpPr>
        <p:spPr>
          <a:xfrm>
            <a:off x="2212292" y="-35580"/>
            <a:ext cx="19942461" cy="13788788"/>
          </a:xfrm>
          <a:prstGeom prst="rect">
            <a:avLst/>
          </a:prstGeom>
        </p:spPr>
        <p:txBody>
          <a:bodyPr lIns="91439" tIns="45719" rIns="91439" bIns="45719" anchor="t">
            <a:noAutofit/>
          </a:bodyPr>
          <a:lstStyle/>
          <a:p>
            <a:pP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30" name="Slide Number"/>
          <p:cNvSpPr txBox="1"/>
          <p:nvPr>
            <p:ph type="sldNum" sz="quarter" idx="2"/>
          </p:nvPr>
        </p:nvSpPr>
        <p:spPr>
          <a:xfrm>
            <a:off x="3356129" y="13046378"/>
            <a:ext cx="472568" cy="56197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7" name="Title Text"/>
          <p:cNvSpPr txBox="1"/>
          <p:nvPr>
            <p:ph type="title"/>
          </p:nvPr>
        </p:nvSpPr>
        <p:spPr>
          <a:prstGeom prst="rect">
            <a:avLst/>
          </a:prstGeom>
        </p:spPr>
        <p:txBody>
          <a:bodyPr lIns="0" tIns="0" rIns="0" bIns="0"/>
          <a:lstStyle/>
          <a:p>
            <a:pPr/>
            <a:r>
              <a:t>Title Text</a:t>
            </a:r>
          </a:p>
        </p:txBody>
      </p:sp>
      <p:sp>
        <p:nvSpPr>
          <p:cNvPr id="138" name="Body Level One…"/>
          <p:cNvSpPr txBox="1"/>
          <p:nvPr>
            <p:ph type="body" idx="1"/>
          </p:nvPr>
        </p:nvSpPr>
        <p:spPr>
          <a:prstGeom prst="rect">
            <a:avLst/>
          </a:prstGeom>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139" name="Slide Number"/>
          <p:cNvSpPr txBox="1"/>
          <p:nvPr>
            <p:ph type="sldNum" sz="quarter" idx="2"/>
          </p:nvPr>
        </p:nvSpPr>
        <p:spPr>
          <a:xfrm>
            <a:off x="14020799" y="12712700"/>
            <a:ext cx="4267201" cy="736600"/>
          </a:xfrm>
          <a:prstGeom prst="rect">
            <a:avLst/>
          </a:prstGeom>
        </p:spPr>
        <p:txBody>
          <a:bodyPr lIns="0" tIns="0" rIns="0" bIns="0"/>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2212292" y="-35580"/>
            <a:ext cx="19942461" cy="13788788"/>
          </a:xfrm>
          <a:prstGeom prst="rect">
            <a:avLst/>
          </a:prstGeom>
        </p:spPr>
        <p:txBody>
          <a:bodyPr lIns="91439" tIns="45719" rIns="91439" bIns="45719" anchor="t">
            <a:noAutofit/>
          </a:bodyPr>
          <a:lstStyle/>
          <a:p>
            <a:pPr/>
          </a:p>
        </p:txBody>
      </p:sp>
      <p:sp>
        <p:nvSpPr>
          <p:cNvPr id="21" name="Title Text"/>
          <p:cNvSpPr txBox="1"/>
          <p:nvPr>
            <p:ph type="title"/>
          </p:nvPr>
        </p:nvSpPr>
        <p:spPr>
          <a:xfrm>
            <a:off x="3976687" y="1410890"/>
            <a:ext cx="16430626" cy="2053829"/>
          </a:xfrm>
          <a:prstGeom prst="rect">
            <a:avLst/>
          </a:prstGeom>
        </p:spPr>
        <p:txBody>
          <a:bodyPr/>
          <a:lstStyle>
            <a:lvl1pPr>
              <a:defRPr spc="1375" sz="8600"/>
            </a:lvl1pPr>
          </a:lstStyle>
          <a:p>
            <a:pPr/>
            <a:r>
              <a:t>Title Text</a:t>
            </a:r>
          </a:p>
        </p:txBody>
      </p:sp>
      <p:sp>
        <p:nvSpPr>
          <p:cNvPr id="22" name="Body Level One…"/>
          <p:cNvSpPr txBox="1"/>
          <p:nvPr>
            <p:ph type="body" sz="quarter" idx="1"/>
          </p:nvPr>
        </p:nvSpPr>
        <p:spPr>
          <a:xfrm>
            <a:off x="3976687" y="714375"/>
            <a:ext cx="16430626" cy="714375"/>
          </a:xfrm>
          <a:prstGeom prst="rect">
            <a:avLst/>
          </a:prstGeom>
        </p:spPr>
        <p:txBody>
          <a:bodyPr/>
          <a:lstStyle>
            <a:lvl1pPr marL="0" indent="0">
              <a:spcBef>
                <a:spcPts val="0"/>
              </a:spcBef>
              <a:buClrTx/>
              <a:buSzTx/>
              <a:buNone/>
              <a:defRPr cap="all" spc="512" sz="3200">
                <a:latin typeface="Avenir Book"/>
                <a:ea typeface="Avenir Book"/>
                <a:cs typeface="Avenir Book"/>
                <a:sym typeface="Avenir Book"/>
              </a:defRPr>
            </a:lvl1pPr>
            <a:lvl2pPr marL="0" indent="228600">
              <a:spcBef>
                <a:spcPts val="0"/>
              </a:spcBef>
              <a:buClrTx/>
              <a:buSzTx/>
              <a:buNone/>
              <a:defRPr cap="all" spc="512" sz="3200">
                <a:latin typeface="Avenir Book"/>
                <a:ea typeface="Avenir Book"/>
                <a:cs typeface="Avenir Book"/>
                <a:sym typeface="Avenir Book"/>
              </a:defRPr>
            </a:lvl2pPr>
            <a:lvl3pPr marL="0" indent="457200">
              <a:spcBef>
                <a:spcPts val="0"/>
              </a:spcBef>
              <a:buClrTx/>
              <a:buSzTx/>
              <a:buNone/>
              <a:defRPr cap="all" spc="512" sz="3200">
                <a:latin typeface="Avenir Book"/>
                <a:ea typeface="Avenir Book"/>
                <a:cs typeface="Avenir Book"/>
                <a:sym typeface="Avenir Book"/>
              </a:defRPr>
            </a:lvl3pPr>
            <a:lvl4pPr marL="0" indent="685800">
              <a:spcBef>
                <a:spcPts val="0"/>
              </a:spcBef>
              <a:buClrTx/>
              <a:buSzTx/>
              <a:buNone/>
              <a:defRPr cap="all" spc="512" sz="3200">
                <a:latin typeface="Avenir Book"/>
                <a:ea typeface="Avenir Book"/>
                <a:cs typeface="Avenir Book"/>
                <a:sym typeface="Avenir Book"/>
              </a:defRPr>
            </a:lvl4pPr>
            <a:lvl5pPr marL="0" indent="914400">
              <a:spcBef>
                <a:spcPts val="0"/>
              </a:spcBef>
              <a:buClrTx/>
              <a:buSzTx/>
              <a:buNone/>
              <a:defRPr cap="all" spc="512" sz="32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Alt">
    <p:spTree>
      <p:nvGrpSpPr>
        <p:cNvPr id="1" name=""/>
        <p:cNvGrpSpPr/>
        <p:nvPr/>
      </p:nvGrpSpPr>
      <p:grpSpPr>
        <a:xfrm>
          <a:off x="0" y="0"/>
          <a:ext cx="0" cy="0"/>
          <a:chOff x="0" y="0"/>
          <a:chExt cx="0" cy="0"/>
        </a:xfrm>
      </p:grpSpPr>
      <p:sp>
        <p:nvSpPr>
          <p:cNvPr id="30" name="Image"/>
          <p:cNvSpPr/>
          <p:nvPr>
            <p:ph type="pic" idx="21"/>
          </p:nvPr>
        </p:nvSpPr>
        <p:spPr>
          <a:xfrm>
            <a:off x="2958703" y="3750468"/>
            <a:ext cx="18448735" cy="10047687"/>
          </a:xfrm>
          <a:prstGeom prst="rect">
            <a:avLst/>
          </a:prstGeom>
        </p:spPr>
        <p:txBody>
          <a:bodyPr lIns="91439" tIns="45719" rIns="91439" bIns="45719" anchor="t">
            <a:noAutofit/>
          </a:bodyPr>
          <a:lstStyle/>
          <a:p>
            <a:pPr/>
          </a:p>
        </p:txBody>
      </p:sp>
      <p:sp>
        <p:nvSpPr>
          <p:cNvPr id="31" name="Title Text"/>
          <p:cNvSpPr txBox="1"/>
          <p:nvPr>
            <p:ph type="title"/>
          </p:nvPr>
        </p:nvSpPr>
        <p:spPr>
          <a:xfrm>
            <a:off x="3976687" y="1410890"/>
            <a:ext cx="16430626" cy="2053829"/>
          </a:xfrm>
          <a:prstGeom prst="rect">
            <a:avLst/>
          </a:prstGeom>
        </p:spPr>
        <p:txBody>
          <a:bodyPr/>
          <a:lstStyle>
            <a:lvl1pPr>
              <a:defRPr spc="1375" sz="8600"/>
            </a:lvl1pPr>
          </a:lstStyle>
          <a:p>
            <a:pPr/>
            <a:r>
              <a:t>Title Text</a:t>
            </a:r>
          </a:p>
        </p:txBody>
      </p:sp>
      <p:sp>
        <p:nvSpPr>
          <p:cNvPr id="32" name="Body Level One…"/>
          <p:cNvSpPr txBox="1"/>
          <p:nvPr>
            <p:ph type="body" sz="quarter" idx="1"/>
          </p:nvPr>
        </p:nvSpPr>
        <p:spPr>
          <a:xfrm>
            <a:off x="3976687" y="714375"/>
            <a:ext cx="16430626" cy="714375"/>
          </a:xfrm>
          <a:prstGeom prst="rect">
            <a:avLst/>
          </a:prstGeom>
        </p:spPr>
        <p:txBody>
          <a:bodyPr/>
          <a:lstStyle>
            <a:lvl1pPr marL="0" indent="0">
              <a:spcBef>
                <a:spcPts val="0"/>
              </a:spcBef>
              <a:buClrTx/>
              <a:buSzTx/>
              <a:buNone/>
              <a:defRPr cap="all" spc="512" sz="3200">
                <a:latin typeface="Avenir Book"/>
                <a:ea typeface="Avenir Book"/>
                <a:cs typeface="Avenir Book"/>
                <a:sym typeface="Avenir Book"/>
              </a:defRPr>
            </a:lvl1pPr>
            <a:lvl2pPr marL="0" indent="228600">
              <a:spcBef>
                <a:spcPts val="0"/>
              </a:spcBef>
              <a:buClrTx/>
              <a:buSzTx/>
              <a:buNone/>
              <a:defRPr cap="all" spc="512" sz="3200">
                <a:latin typeface="Avenir Book"/>
                <a:ea typeface="Avenir Book"/>
                <a:cs typeface="Avenir Book"/>
                <a:sym typeface="Avenir Book"/>
              </a:defRPr>
            </a:lvl2pPr>
            <a:lvl3pPr marL="0" indent="457200">
              <a:spcBef>
                <a:spcPts val="0"/>
              </a:spcBef>
              <a:buClrTx/>
              <a:buSzTx/>
              <a:buNone/>
              <a:defRPr cap="all" spc="512" sz="3200">
                <a:latin typeface="Avenir Book"/>
                <a:ea typeface="Avenir Book"/>
                <a:cs typeface="Avenir Book"/>
                <a:sym typeface="Avenir Book"/>
              </a:defRPr>
            </a:lvl3pPr>
            <a:lvl4pPr marL="0" indent="685800">
              <a:spcBef>
                <a:spcPts val="0"/>
              </a:spcBef>
              <a:buClrTx/>
              <a:buSzTx/>
              <a:buNone/>
              <a:defRPr cap="all" spc="512" sz="3200">
                <a:latin typeface="Avenir Book"/>
                <a:ea typeface="Avenir Book"/>
                <a:cs typeface="Avenir Book"/>
                <a:sym typeface="Avenir Book"/>
              </a:defRPr>
            </a:lvl4pPr>
            <a:lvl5pPr marL="0" indent="914400">
              <a:spcBef>
                <a:spcPts val="0"/>
              </a:spcBef>
              <a:buClrTx/>
              <a:buSzTx/>
              <a:buNone/>
              <a:defRPr cap="all" spc="512" sz="32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40" name="Title Text"/>
          <p:cNvSpPr txBox="1"/>
          <p:nvPr>
            <p:ph type="title"/>
          </p:nvPr>
        </p:nvSpPr>
        <p:spPr>
          <a:xfrm>
            <a:off x="3976687" y="5286375"/>
            <a:ext cx="16430626" cy="3125391"/>
          </a:xfrm>
          <a:prstGeom prst="rect">
            <a:avLst/>
          </a:prstGeom>
        </p:spPr>
        <p:txBody>
          <a:bodyPr anchor="ctr"/>
          <a:lstStyle>
            <a:lvl1pPr>
              <a:defRPr spc="1375" sz="8600"/>
            </a:lvl1pPr>
          </a:lstStyle>
          <a:p>
            <a:pPr/>
            <a:r>
              <a:t>Title Text</a:t>
            </a:r>
          </a:p>
        </p:txBody>
      </p:sp>
      <p:sp>
        <p:nvSpPr>
          <p:cNvPr id="41" name="Slide Number"/>
          <p:cNvSpPr txBox="1"/>
          <p:nvPr>
            <p:ph type="sldNum" sz="quarter" idx="2"/>
          </p:nvPr>
        </p:nvSpPr>
        <p:spPr>
          <a:xfrm>
            <a:off x="3398670" y="13153955"/>
            <a:ext cx="581733" cy="561976"/>
          </a:xfrm>
          <a:prstGeom prst="rect">
            <a:avLst/>
          </a:prstGeom>
        </p:spPr>
        <p:txBody>
          <a:bodyPr wrap="square"/>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8" name="Image"/>
          <p:cNvSpPr/>
          <p:nvPr>
            <p:ph type="pic" idx="21"/>
          </p:nvPr>
        </p:nvSpPr>
        <p:spPr>
          <a:xfrm>
            <a:off x="9888140" y="-53579"/>
            <a:ext cx="13756503" cy="13773486"/>
          </a:xfrm>
          <a:prstGeom prst="rect">
            <a:avLst/>
          </a:prstGeom>
        </p:spPr>
        <p:txBody>
          <a:bodyPr lIns="91439" tIns="45719" rIns="91439" bIns="45719" anchor="t">
            <a:noAutofit/>
          </a:bodyPr>
          <a:lstStyle/>
          <a:p>
            <a:pPr/>
          </a:p>
        </p:txBody>
      </p:sp>
      <p:sp>
        <p:nvSpPr>
          <p:cNvPr id="49" name="Title Text"/>
          <p:cNvSpPr txBox="1"/>
          <p:nvPr>
            <p:ph type="title"/>
          </p:nvPr>
        </p:nvSpPr>
        <p:spPr>
          <a:xfrm>
            <a:off x="3815953" y="6054328"/>
            <a:ext cx="7608094" cy="4196954"/>
          </a:xfrm>
          <a:prstGeom prst="rect">
            <a:avLst/>
          </a:prstGeom>
        </p:spPr>
        <p:txBody>
          <a:bodyPr/>
          <a:lstStyle/>
          <a:p>
            <a:pPr/>
            <a:r>
              <a:t>Title Text</a:t>
            </a:r>
          </a:p>
        </p:txBody>
      </p:sp>
      <p:sp>
        <p:nvSpPr>
          <p:cNvPr id="50" name="Body Level One…"/>
          <p:cNvSpPr txBox="1"/>
          <p:nvPr>
            <p:ph type="body" sz="quarter" idx="1"/>
          </p:nvPr>
        </p:nvSpPr>
        <p:spPr>
          <a:xfrm>
            <a:off x="3815953" y="4822031"/>
            <a:ext cx="7608094" cy="1250157"/>
          </a:xfrm>
          <a:prstGeom prst="rect">
            <a:avLst/>
          </a:prstGeom>
        </p:spPr>
        <p:txBody>
          <a:bodyPr/>
          <a:lstStyle>
            <a:lvl1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5" name="Image"/>
          <p:cNvSpPr/>
          <p:nvPr>
            <p:ph type="pic" idx="21"/>
          </p:nvPr>
        </p:nvSpPr>
        <p:spPr>
          <a:xfrm>
            <a:off x="9888140" y="-35719"/>
            <a:ext cx="13756503" cy="13773486"/>
          </a:xfrm>
          <a:prstGeom prst="rect">
            <a:avLst/>
          </a:prstGeom>
        </p:spPr>
        <p:txBody>
          <a:bodyPr lIns="91439" tIns="45719" rIns="91439" bIns="45719" anchor="t">
            <a:noAutofit/>
          </a:bodyPr>
          <a:lstStyle/>
          <a:p>
            <a:pPr/>
          </a:p>
        </p:txBody>
      </p:sp>
      <p:sp>
        <p:nvSpPr>
          <p:cNvPr id="76" name="Title Text"/>
          <p:cNvSpPr txBox="1"/>
          <p:nvPr>
            <p:ph type="title"/>
          </p:nvPr>
        </p:nvSpPr>
        <p:spPr>
          <a:xfrm>
            <a:off x="3976687" y="857250"/>
            <a:ext cx="7143751" cy="2607469"/>
          </a:xfrm>
          <a:prstGeom prst="rect">
            <a:avLst/>
          </a:prstGeom>
        </p:spPr>
        <p:txBody>
          <a:bodyPr/>
          <a:lstStyle/>
          <a:p>
            <a:pPr/>
            <a:r>
              <a:t>Title Text</a:t>
            </a:r>
          </a:p>
        </p:txBody>
      </p:sp>
      <p:sp>
        <p:nvSpPr>
          <p:cNvPr id="77" name="Body Level One…"/>
          <p:cNvSpPr txBox="1"/>
          <p:nvPr>
            <p:ph type="body" sz="quarter" idx="1"/>
          </p:nvPr>
        </p:nvSpPr>
        <p:spPr>
          <a:xfrm>
            <a:off x="3976687" y="3964781"/>
            <a:ext cx="7143751" cy="8518923"/>
          </a:xfrm>
          <a:prstGeom prst="rect">
            <a:avLst/>
          </a:prstGeom>
        </p:spPr>
        <p:txBody>
          <a:bodyPr/>
          <a:lstStyle>
            <a:lvl1pPr marL="551179" indent="-551179">
              <a:spcBef>
                <a:spcPts val="4500"/>
              </a:spcBef>
              <a:defRPr sz="4200"/>
            </a:lvl1pPr>
            <a:lvl2pPr marL="944879" indent="-551179">
              <a:spcBef>
                <a:spcPts val="4500"/>
              </a:spcBef>
              <a:defRPr sz="4200"/>
            </a:lvl2pPr>
            <a:lvl3pPr marL="1338579" indent="-551179">
              <a:spcBef>
                <a:spcPts val="4500"/>
              </a:spcBef>
              <a:defRPr sz="4200"/>
            </a:lvl3pPr>
            <a:lvl4pPr marL="1732279" indent="-551179">
              <a:spcBef>
                <a:spcPts val="4500"/>
              </a:spcBef>
              <a:defRPr sz="4200"/>
            </a:lvl4pPr>
            <a:lvl5pPr marL="2125979" indent="-551179">
              <a:spcBef>
                <a:spcPts val="4500"/>
              </a:spcBef>
              <a:defRPr sz="4200"/>
            </a:lvl5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5" name="Body Level One…"/>
          <p:cNvSpPr txBox="1"/>
          <p:nvPr>
            <p:ph type="body" idx="1"/>
          </p:nvPr>
        </p:nvSpPr>
        <p:spPr>
          <a:xfrm>
            <a:off x="3976687" y="2125265"/>
            <a:ext cx="16430626" cy="944761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3976687" y="857250"/>
            <a:ext cx="16430626" cy="200025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r>
              <a:t>Title Text</a:t>
            </a:r>
          </a:p>
        </p:txBody>
      </p:sp>
      <p:sp>
        <p:nvSpPr>
          <p:cNvPr id="3" name="Body Level One…"/>
          <p:cNvSpPr txBox="1"/>
          <p:nvPr>
            <p:ph type="body" idx="1"/>
          </p:nvPr>
        </p:nvSpPr>
        <p:spPr>
          <a:xfrm>
            <a:off x="3976687" y="2839640"/>
            <a:ext cx="16430626" cy="944761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35353" y="13019484"/>
            <a:ext cx="472568" cy="5619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821531"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1pPr>
      <a:lvl2pPr marL="0" marR="0" indent="228600" algn="l" defTabSz="821531"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2pPr>
      <a:lvl3pPr marL="0" marR="0" indent="457200" algn="l" defTabSz="821531"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3pPr>
      <a:lvl4pPr marL="0" marR="0" indent="685800" algn="l" defTabSz="821531"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4pPr>
      <a:lvl5pPr marL="0" marR="0" indent="914400" algn="l" defTabSz="821531"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5pPr>
      <a:lvl6pPr marL="0" marR="0" indent="1143000" algn="l" defTabSz="821531"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6pPr>
      <a:lvl7pPr marL="0" marR="0" indent="1371600" algn="l" defTabSz="821531"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7pPr>
      <a:lvl8pPr marL="0" marR="0" indent="1600200" algn="l" defTabSz="821531"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8pPr>
      <a:lvl9pPr marL="0" marR="0" indent="1828800" algn="l" defTabSz="821531"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9pPr>
    </p:titleStyle>
    <p:bodyStyle>
      <a:lvl1pPr marL="652638" marR="0" indent="-652638" algn="l" defTabSz="821531"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1pPr>
      <a:lvl2pPr marL="1122538" marR="0" indent="-652638" algn="l" defTabSz="821531"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2pPr>
      <a:lvl3pPr marL="1592438" marR="0" indent="-652638" algn="l" defTabSz="821531"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3pPr>
      <a:lvl4pPr marL="2062338" marR="0" indent="-652638" algn="l" defTabSz="821531"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4pPr>
      <a:lvl5pPr marL="2532238" marR="0" indent="-652638" algn="l" defTabSz="821531"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5pPr>
      <a:lvl6pPr marL="3002138" marR="0" indent="-652638" algn="l" defTabSz="821531"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6pPr>
      <a:lvl7pPr marL="3472038" marR="0" indent="-652638" algn="l" defTabSz="821531"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7pPr>
      <a:lvl8pPr marL="3941938" marR="0" indent="-652638" algn="l" defTabSz="821531"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8pPr>
      <a:lvl9pPr marL="4411838" marR="0" indent="-652638" algn="l" defTabSz="821531"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meetup.com/miami-java-user-group/" TargetMode="External"/><Relationship Id="rId4"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linkedin.com/in/ealvarez" TargetMode="External"/><Relationship Id="rId3" Type="http://schemas.openxmlformats.org/officeDocument/2006/relationships/image" Target="../media/image1.jpeg"/><Relationship Id="rId4" Type="http://schemas.openxmlformats.org/officeDocument/2006/relationships/hyperlink" Target="https://www.meetup.com/miami-java-user-group/"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www.linkedin.com/in/ealvarez" TargetMode="External"/><Relationship Id="rId4" Type="http://schemas.openxmlformats.org/officeDocument/2006/relationships/hyperlink" Target="https://www.linkedin.com/in/marceloolivas/" TargetMode="External"/><Relationship Id="rId5" Type="http://schemas.openxmlformats.org/officeDocument/2006/relationships/image" Target="../media/image2.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www.linkedin.com/in/ealvarez" TargetMode="External"/><Relationship Id="rId4" Type="http://schemas.openxmlformats.org/officeDocument/2006/relationships/hyperlink" Target="http://edu.leankanban.com/users/eugenio-alvarez" TargetMode="External"/><Relationship Id="rId5" Type="http://schemas.openxmlformats.org/officeDocument/2006/relationships/image" Target="../media/image1.png"/><Relationship Id="rId6" Type="http://schemas.openxmlformats.org/officeDocument/2006/relationships/hyperlink" Target="https://www.scrumalliance.org/community/profile/ealvarez8" TargetMode="External"/><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hyperlink" Target="http://www.linkedin.com/in/ealvarez" TargetMode="External"/><Relationship Id="rId10" Type="http://schemas.openxmlformats.org/officeDocument/2006/relationships/image" Target="../media/image4.png"/><Relationship Id="rId11" Type="http://schemas.openxmlformats.org/officeDocument/2006/relationships/hyperlink" Target="https://www.axelos.com/successful-candidates-register" TargetMode="External"/><Relationship Id="rId12" Type="http://schemas.openxmlformats.org/officeDocument/2006/relationships/image" Target="../media/image1.gif"/><Relationship Id="rId13" Type="http://schemas.openxmlformats.org/officeDocument/2006/relationships/image" Target="../media/image3.jpeg"/><Relationship Id="rId14" Type="http://schemas.openxmlformats.org/officeDocument/2006/relationships/image" Target="../media/image4.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meetup.com/miami-java-user-group/"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en.wikipedia.org/wiki/Java_version_history%22%20%5Cl%20%22cite_note-19" TargetMode="External"/><Relationship Id="rId4" Type="http://schemas.openxmlformats.org/officeDocument/2006/relationships/hyperlink" Target="https://en.wikipedia.org/wiki/Java_version_history%22%20%5Cl%20%22cite_note-Azul-12" TargetMode="External"/><Relationship Id="rId5" Type="http://schemas.openxmlformats.org/officeDocument/2006/relationships/hyperlink" Target="https://en.wikipedia.org/wiki/Java_version_history%22%20%5Cl%20%22cite_note-IBM_Semeru-14" TargetMode="External"/><Relationship Id="rId6" Type="http://schemas.openxmlformats.org/officeDocument/2006/relationships/hyperlink" Target="https://en.wikipedia.org/wiki/Java_version_history%22%20%5Cl%20%22cite_note-Adoptium-10" TargetMode="External"/><Relationship Id="rId7" Type="http://schemas.openxmlformats.org/officeDocument/2006/relationships/hyperlink" Target="https://en.wikipedia.org/wiki/Java_version_history%22%20%5Cl%20%22cite_note-Amazon-11" TargetMode="External"/><Relationship Id="rId8" Type="http://schemas.openxmlformats.org/officeDocument/2006/relationships/hyperlink" Target="https://en.wikipedia.org/wiki/Java_version_history%22%20%5Cl%20%22cite_note-Oracle-9" TargetMode="External"/><Relationship Id="rId9" Type="http://schemas.openxmlformats.org/officeDocument/2006/relationships/hyperlink" Target="https://en.wikipedia.org/wiki/Java_version_history%22%20%5Cl%20%22cite_note-RH-13" TargetMode="External"/><Relationship Id="rId10" Type="http://schemas.openxmlformats.org/officeDocument/2006/relationships/hyperlink" Target="https://en.wikipedia.org/wiki/Java_version_history%22%20%5Cl%20%22cite_note-20" TargetMode="External"/><Relationship Id="rId11" Type="http://schemas.openxmlformats.org/officeDocument/2006/relationships/hyperlink" Target="https://en.wikipedia.org/wiki/Java_version_history%22%20%5Cl%20%22cite_note-21" TargetMode="External"/><Relationship Id="rId12" Type="http://schemas.openxmlformats.org/officeDocument/2006/relationships/hyperlink" Target="https://en.wikipedia.org/wiki/Java_version_history%22%20%5Cl%20%22cite_note-Microsoft-15" TargetMode="External"/><Relationship Id="rId13" Type="http://schemas.openxmlformats.org/officeDocument/2006/relationships/hyperlink" Target="https://en.wikipedia.org/wiki/Java_version_history%22%20%5Cl%20%22cite_note-24"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Review Java ECOSYSTEM TRENDS 2023"/>
          <p:cNvSpPr txBox="1"/>
          <p:nvPr>
            <p:ph type="subTitle" sz="quarter" idx="1"/>
          </p:nvPr>
        </p:nvSpPr>
        <p:spPr>
          <a:xfrm>
            <a:off x="2785862" y="8485903"/>
            <a:ext cx="18401406" cy="1724888"/>
          </a:xfrm>
          <a:prstGeom prst="rect">
            <a:avLst/>
          </a:prstGeom>
        </p:spPr>
        <p:txBody>
          <a:bodyPr/>
          <a:lstStyle>
            <a:lvl1pPr algn="ctr" defTabSz="525779">
              <a:defRPr spc="921" sz="5760">
                <a:latin typeface="Avenir Heavy"/>
                <a:ea typeface="Avenir Heavy"/>
                <a:cs typeface="Avenir Heavy"/>
                <a:sym typeface="Avenir Heavy"/>
              </a:defRPr>
            </a:lvl1pPr>
          </a:lstStyle>
          <a:p>
            <a:pPr/>
            <a:r>
              <a:t>Review Java ECOSYSTEM TRENDS 2023</a:t>
            </a:r>
          </a:p>
        </p:txBody>
      </p:sp>
      <p:sp>
        <p:nvSpPr>
          <p:cNvPr id="149" name="Miami JVM Group…"/>
          <p:cNvSpPr txBox="1"/>
          <p:nvPr/>
        </p:nvSpPr>
        <p:spPr>
          <a:xfrm>
            <a:off x="5708840" y="10227029"/>
            <a:ext cx="12966320" cy="2657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a:latin typeface="Avenir Black"/>
                <a:ea typeface="Avenir Black"/>
                <a:cs typeface="Avenir Black"/>
                <a:sym typeface="Avenir Black"/>
              </a:defRPr>
            </a:pPr>
            <a:r>
              <a:t>Miami JVM Group</a:t>
            </a:r>
          </a:p>
          <a:p>
            <a:pPr>
              <a:defRPr sz="4500">
                <a:latin typeface="Avenir Medium"/>
                <a:ea typeface="Avenir Medium"/>
                <a:cs typeface="Avenir Medium"/>
                <a:sym typeface="Avenir Medium"/>
              </a:defRPr>
            </a:pPr>
            <a:r>
              <a:rPr u="sng">
                <a:hlinkClick r:id="rId3" invalidUrl="" action="" tgtFrame="" tooltip="" history="1" highlightClick="0" endSnd="0"/>
              </a:rPr>
              <a:t>https://www.meetup.com/miami-java-user-group/</a:t>
            </a:r>
          </a:p>
          <a:p>
            <a:pPr>
              <a:defRPr sz="4500">
                <a:latin typeface="Avenir Medium"/>
                <a:ea typeface="Avenir Medium"/>
                <a:cs typeface="Avenir Medium"/>
                <a:sym typeface="Avenir Medium"/>
              </a:defRPr>
            </a:pPr>
            <a:r>
              <a:t>Wednesday, March 29, 2023</a:t>
            </a:r>
          </a:p>
        </p:txBody>
      </p:sp>
      <p:pic>
        <p:nvPicPr>
          <p:cNvPr id="150" name="Miami-JVM-Group.jpg" descr="Miami-JVM-Group.jpg"/>
          <p:cNvPicPr>
            <a:picLocks noChangeAspect="1"/>
          </p:cNvPicPr>
          <p:nvPr/>
        </p:nvPicPr>
        <p:blipFill>
          <a:blip r:embed="rId4">
            <a:extLst/>
          </a:blip>
          <a:srcRect l="24" t="0" r="24" b="0"/>
          <a:stretch>
            <a:fillRect/>
          </a:stretch>
        </p:blipFill>
        <p:spPr>
          <a:xfrm>
            <a:off x="6588644" y="750131"/>
            <a:ext cx="11206712" cy="747487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lide Number"/>
          <p:cNvSpPr txBox="1"/>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Java 11 is the NEW Standard"/>
          <p:cNvSpPr txBox="1"/>
          <p:nvPr/>
        </p:nvSpPr>
        <p:spPr>
          <a:xfrm>
            <a:off x="4786464" y="1733662"/>
            <a:ext cx="15050504" cy="148829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defRPr cap="all" spc="896">
                <a:solidFill>
                  <a:schemeClr val="accent2">
                    <a:satOff val="44164"/>
                    <a:lumOff val="14231"/>
                  </a:schemeClr>
                </a:solidFill>
                <a:latin typeface="Avenir Heavy"/>
                <a:ea typeface="Avenir Heavy"/>
                <a:cs typeface="Avenir Heavy"/>
                <a:sym typeface="Avenir Heavy"/>
              </a:defRPr>
            </a:lvl1pPr>
          </a:lstStyle>
          <a:p>
            <a:pPr/>
            <a:r>
              <a:t>Java 11 is the NEW Standard</a:t>
            </a:r>
          </a:p>
        </p:txBody>
      </p:sp>
      <p:sp>
        <p:nvSpPr>
          <p:cNvPr id="219" name="April 2022 Source: https://newrelic.com/resources/report/2022-state-of-java-ecosystem"/>
          <p:cNvSpPr txBox="1"/>
          <p:nvPr/>
        </p:nvSpPr>
        <p:spPr>
          <a:xfrm>
            <a:off x="5739820" y="12797234"/>
            <a:ext cx="15468452" cy="100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April 2022 Source: https://newrelic.com/resources/report/2022-state-of-java-ecosystem</a:t>
            </a:r>
          </a:p>
        </p:txBody>
      </p:sp>
      <p:sp>
        <p:nvSpPr>
          <p:cNvPr id="220" name="Usage data from monitoring production systems"/>
          <p:cNvSpPr txBox="1"/>
          <p:nvPr/>
        </p:nvSpPr>
        <p:spPr>
          <a:xfrm>
            <a:off x="4497971" y="11333836"/>
            <a:ext cx="15388058" cy="1108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Usage data from monitoring production systems</a:t>
            </a:r>
          </a:p>
        </p:txBody>
      </p:sp>
      <p:pic>
        <p:nvPicPr>
          <p:cNvPr id="221" name="Image" descr="Image"/>
          <p:cNvPicPr>
            <a:picLocks noChangeAspect="1"/>
          </p:cNvPicPr>
          <p:nvPr/>
        </p:nvPicPr>
        <p:blipFill>
          <a:blip r:embed="rId2">
            <a:extLst/>
          </a:blip>
          <a:stretch>
            <a:fillRect/>
          </a:stretch>
        </p:blipFill>
        <p:spPr>
          <a:xfrm>
            <a:off x="6067278" y="3054640"/>
            <a:ext cx="11897870" cy="772201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lide Number"/>
          <p:cNvSpPr txBox="1"/>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4" name="Java DIStributions"/>
          <p:cNvSpPr txBox="1"/>
          <p:nvPr/>
        </p:nvSpPr>
        <p:spPr>
          <a:xfrm>
            <a:off x="6963525" y="1733662"/>
            <a:ext cx="10924921" cy="148829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defRPr cap="all" spc="896">
                <a:solidFill>
                  <a:schemeClr val="accent2">
                    <a:satOff val="44164"/>
                    <a:lumOff val="14231"/>
                  </a:schemeClr>
                </a:solidFill>
                <a:latin typeface="Avenir Heavy"/>
                <a:ea typeface="Avenir Heavy"/>
                <a:cs typeface="Avenir Heavy"/>
                <a:sym typeface="Avenir Heavy"/>
              </a:defRPr>
            </a:lvl1pPr>
          </a:lstStyle>
          <a:p>
            <a:pPr/>
            <a:r>
              <a:t>Java DIStributions</a:t>
            </a:r>
          </a:p>
        </p:txBody>
      </p:sp>
      <p:pic>
        <p:nvPicPr>
          <p:cNvPr id="225" name="Image" descr="Image"/>
          <p:cNvPicPr>
            <a:picLocks noChangeAspect="1"/>
          </p:cNvPicPr>
          <p:nvPr/>
        </p:nvPicPr>
        <p:blipFill>
          <a:blip r:embed="rId2">
            <a:extLst/>
          </a:blip>
          <a:stretch>
            <a:fillRect/>
          </a:stretch>
        </p:blipFill>
        <p:spPr>
          <a:xfrm>
            <a:off x="3619639" y="2967141"/>
            <a:ext cx="18389269" cy="8346597"/>
          </a:xfrm>
          <a:prstGeom prst="rect">
            <a:avLst/>
          </a:prstGeom>
          <a:ln w="12700">
            <a:miter lim="400000"/>
          </a:ln>
        </p:spPr>
      </p:pic>
      <p:sp>
        <p:nvSpPr>
          <p:cNvPr id="226" name="April 2022 Source: https://newrelic.com/resources/report/2022-state-of-java-ecosystem"/>
          <p:cNvSpPr txBox="1"/>
          <p:nvPr/>
        </p:nvSpPr>
        <p:spPr>
          <a:xfrm>
            <a:off x="5739820" y="12797234"/>
            <a:ext cx="15468452" cy="100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April 2022 Source: https://newrelic.com/resources/report/2022-state-of-java-ecosystem</a:t>
            </a:r>
          </a:p>
        </p:txBody>
      </p:sp>
      <p:sp>
        <p:nvSpPr>
          <p:cNvPr id="227" name="Oracle popularity shrinking"/>
          <p:cNvSpPr txBox="1"/>
          <p:nvPr/>
        </p:nvSpPr>
        <p:spPr>
          <a:xfrm>
            <a:off x="7853413" y="11333836"/>
            <a:ext cx="8677174" cy="1108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Oracle popularity shrinking</a:t>
            </a:r>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lide Number"/>
          <p:cNvSpPr txBox="1"/>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0" name="July 2022 (29k) Source: https://www.jetbrains.com/lp/devecosystem-2022/java/"/>
          <p:cNvSpPr txBox="1"/>
          <p:nvPr/>
        </p:nvSpPr>
        <p:spPr>
          <a:xfrm>
            <a:off x="5739820" y="12797234"/>
            <a:ext cx="14393943" cy="100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July 2022 (29k) Source: https://www.jetbrains.com/lp/devecosystem-2022/java/</a:t>
            </a:r>
          </a:p>
        </p:txBody>
      </p:sp>
      <p:sp>
        <p:nvSpPr>
          <p:cNvPr id="231" name="Java TESTING FRAMEWORK USAGE"/>
          <p:cNvSpPr txBox="1"/>
          <p:nvPr/>
        </p:nvSpPr>
        <p:spPr>
          <a:xfrm>
            <a:off x="3858838" y="704962"/>
            <a:ext cx="16299120" cy="148829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defRPr cap="all" spc="896">
                <a:solidFill>
                  <a:schemeClr val="accent2">
                    <a:satOff val="44164"/>
                    <a:lumOff val="14231"/>
                  </a:schemeClr>
                </a:solidFill>
                <a:latin typeface="Avenir Heavy"/>
                <a:ea typeface="Avenir Heavy"/>
                <a:cs typeface="Avenir Heavy"/>
                <a:sym typeface="Avenir Heavy"/>
              </a:defRPr>
            </a:lvl1pPr>
          </a:lstStyle>
          <a:p>
            <a:pPr/>
            <a:r>
              <a:t>Java TESTING FRAMEWORK USAGE</a:t>
            </a:r>
          </a:p>
        </p:txBody>
      </p:sp>
      <p:pic>
        <p:nvPicPr>
          <p:cNvPr id="232" name="Image" descr="Image"/>
          <p:cNvPicPr>
            <a:picLocks noChangeAspect="1"/>
          </p:cNvPicPr>
          <p:nvPr/>
        </p:nvPicPr>
        <p:blipFill>
          <a:blip r:embed="rId2">
            <a:extLst/>
          </a:blip>
          <a:stretch>
            <a:fillRect/>
          </a:stretch>
        </p:blipFill>
        <p:spPr>
          <a:xfrm>
            <a:off x="5182660" y="2299909"/>
            <a:ext cx="14498004" cy="942370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lide Number"/>
          <p:cNvSpPr txBox="1"/>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Java WEB FRAMEWORKS USAGE"/>
          <p:cNvSpPr txBox="1"/>
          <p:nvPr/>
        </p:nvSpPr>
        <p:spPr>
          <a:xfrm>
            <a:off x="6228762" y="1067052"/>
            <a:ext cx="12770700" cy="148829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defTabSz="722947">
              <a:defRPr cap="all" spc="788" sz="4928">
                <a:solidFill>
                  <a:schemeClr val="accent2">
                    <a:satOff val="44164"/>
                    <a:lumOff val="14231"/>
                  </a:schemeClr>
                </a:solidFill>
                <a:latin typeface="Avenir Heavy"/>
                <a:ea typeface="Avenir Heavy"/>
                <a:cs typeface="Avenir Heavy"/>
                <a:sym typeface="Avenir Heavy"/>
              </a:defRPr>
            </a:lvl1pPr>
          </a:lstStyle>
          <a:p>
            <a:pPr/>
            <a:r>
              <a:t>Java WEB FRAMEWORKS USAGE</a:t>
            </a:r>
          </a:p>
        </p:txBody>
      </p:sp>
      <p:pic>
        <p:nvPicPr>
          <p:cNvPr id="236" name="Image" descr="Image"/>
          <p:cNvPicPr>
            <a:picLocks noChangeAspect="1"/>
          </p:cNvPicPr>
          <p:nvPr/>
        </p:nvPicPr>
        <p:blipFill>
          <a:blip r:embed="rId2">
            <a:extLst/>
          </a:blip>
          <a:stretch>
            <a:fillRect/>
          </a:stretch>
        </p:blipFill>
        <p:spPr>
          <a:xfrm>
            <a:off x="7616038" y="2755099"/>
            <a:ext cx="10641508" cy="9541392"/>
          </a:xfrm>
          <a:prstGeom prst="rect">
            <a:avLst/>
          </a:prstGeom>
          <a:ln w="12700">
            <a:miter lim="400000"/>
          </a:ln>
        </p:spPr>
      </p:pic>
      <p:sp>
        <p:nvSpPr>
          <p:cNvPr id="237" name="July 2022 (29k) Source: https://www.jetbrains.com/lp/devecosystem-2022/java/"/>
          <p:cNvSpPr txBox="1"/>
          <p:nvPr/>
        </p:nvSpPr>
        <p:spPr>
          <a:xfrm>
            <a:off x="5739820" y="12797234"/>
            <a:ext cx="14393943" cy="100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July 2022 (29k) Source: https://www.jetbrains.com/lp/devecosystem-2022/java/</a:t>
            </a:r>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lide Number"/>
          <p:cNvSpPr txBox="1"/>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0" name="Java BUILD SYSTEMS USAGE"/>
          <p:cNvSpPr txBox="1"/>
          <p:nvPr/>
        </p:nvSpPr>
        <p:spPr>
          <a:xfrm>
            <a:off x="5806650" y="1693261"/>
            <a:ext cx="12770700" cy="148829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defTabSz="813315">
              <a:defRPr cap="all" spc="887" sz="5544">
                <a:solidFill>
                  <a:schemeClr val="accent2">
                    <a:satOff val="44164"/>
                    <a:lumOff val="14231"/>
                  </a:schemeClr>
                </a:solidFill>
                <a:latin typeface="Avenir Heavy"/>
                <a:ea typeface="Avenir Heavy"/>
                <a:cs typeface="Avenir Heavy"/>
                <a:sym typeface="Avenir Heavy"/>
              </a:defRPr>
            </a:lvl1pPr>
          </a:lstStyle>
          <a:p>
            <a:pPr/>
            <a:r>
              <a:t>Java BUILD SYSTEMS USAGE</a:t>
            </a:r>
          </a:p>
        </p:txBody>
      </p:sp>
      <p:pic>
        <p:nvPicPr>
          <p:cNvPr id="241" name="Image" descr="Image"/>
          <p:cNvPicPr>
            <a:picLocks noChangeAspect="1"/>
          </p:cNvPicPr>
          <p:nvPr/>
        </p:nvPicPr>
        <p:blipFill>
          <a:blip r:embed="rId2">
            <a:extLst/>
          </a:blip>
          <a:stretch>
            <a:fillRect/>
          </a:stretch>
        </p:blipFill>
        <p:spPr>
          <a:xfrm>
            <a:off x="2671180" y="3651131"/>
            <a:ext cx="18511194" cy="6413738"/>
          </a:xfrm>
          <a:prstGeom prst="rect">
            <a:avLst/>
          </a:prstGeom>
          <a:ln w="12700">
            <a:miter lim="400000"/>
          </a:ln>
        </p:spPr>
      </p:pic>
      <p:sp>
        <p:nvSpPr>
          <p:cNvPr id="242" name="July 2022 (29k) Source: https://www.jetbrains.com/lp/devecosystem-2022/java/"/>
          <p:cNvSpPr txBox="1"/>
          <p:nvPr/>
        </p:nvSpPr>
        <p:spPr>
          <a:xfrm>
            <a:off x="5739820" y="12797234"/>
            <a:ext cx="14393943" cy="100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July 2022 (29k) Source: https://www.jetbrains.com/lp/devecosystem-2022/java/</a:t>
            </a:r>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lide Number"/>
          <p:cNvSpPr txBox="1"/>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5" name="Which Continuous Integration (CI) systems do you regularly use?"/>
          <p:cNvSpPr txBox="1"/>
          <p:nvPr/>
        </p:nvSpPr>
        <p:spPr>
          <a:xfrm>
            <a:off x="5806650" y="884405"/>
            <a:ext cx="12770700" cy="148829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defTabSz="575071">
              <a:defRPr cap="all" spc="627" sz="3920">
                <a:solidFill>
                  <a:schemeClr val="accent2">
                    <a:satOff val="44164"/>
                    <a:lumOff val="14231"/>
                  </a:schemeClr>
                </a:solidFill>
                <a:latin typeface="Avenir Heavy"/>
                <a:ea typeface="Avenir Heavy"/>
                <a:cs typeface="Avenir Heavy"/>
                <a:sym typeface="Avenir Heavy"/>
              </a:defRPr>
            </a:lvl1pPr>
          </a:lstStyle>
          <a:p>
            <a:pPr/>
            <a:r>
              <a:t>Which Continuous Integration (CI) systems do you regularly use?</a:t>
            </a:r>
          </a:p>
        </p:txBody>
      </p:sp>
      <p:sp>
        <p:nvSpPr>
          <p:cNvPr id="246" name="July 2022 (29k) Source: https://www.jetbrains.com/lp/devecosystem-2022/team-tools/"/>
          <p:cNvSpPr txBox="1"/>
          <p:nvPr/>
        </p:nvSpPr>
        <p:spPr>
          <a:xfrm>
            <a:off x="5739820" y="13013134"/>
            <a:ext cx="14393943" cy="57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July 2022 (29k) Source: https://www.jetbrains.com/lp/devecosystem-2022/team-tools/</a:t>
            </a:r>
          </a:p>
        </p:txBody>
      </p:sp>
      <p:pic>
        <p:nvPicPr>
          <p:cNvPr id="247" name="Image" descr="Image"/>
          <p:cNvPicPr>
            <a:picLocks noChangeAspect="1"/>
          </p:cNvPicPr>
          <p:nvPr/>
        </p:nvPicPr>
        <p:blipFill>
          <a:blip r:embed="rId2">
            <a:extLst/>
          </a:blip>
          <a:stretch>
            <a:fillRect/>
          </a:stretch>
        </p:blipFill>
        <p:spPr>
          <a:xfrm>
            <a:off x="4515080" y="2934606"/>
            <a:ext cx="9135233" cy="9516625"/>
          </a:xfrm>
          <a:prstGeom prst="rect">
            <a:avLst/>
          </a:prstGeom>
          <a:ln w="12700">
            <a:miter lim="400000"/>
          </a:ln>
        </p:spPr>
      </p:pic>
      <p:sp>
        <p:nvSpPr>
          <p:cNvPr id="248" name="GitHub Actions remains the most common choice for personal use, while companies tend to prefer Jenkins."/>
          <p:cNvSpPr txBox="1"/>
          <p:nvPr/>
        </p:nvSpPr>
        <p:spPr>
          <a:xfrm>
            <a:off x="14437138" y="4880776"/>
            <a:ext cx="7927688" cy="2987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4100"/>
            </a:lvl1pPr>
          </a:lstStyle>
          <a:p>
            <a:pPr/>
            <a:r>
              <a:t>GitHub Actions remains the most common choice for personal use, while companies tend to prefer Jenkins.</a:t>
            </a:r>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lide Number"/>
          <p:cNvSpPr txBox="1"/>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1" name="OTHER Languages Commonly USED with Java"/>
          <p:cNvSpPr txBox="1"/>
          <p:nvPr/>
        </p:nvSpPr>
        <p:spPr>
          <a:xfrm>
            <a:off x="3523907" y="576651"/>
            <a:ext cx="16767878" cy="148829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defTabSz="616148">
              <a:defRPr cap="all" spc="672" sz="4200">
                <a:solidFill>
                  <a:schemeClr val="accent2">
                    <a:satOff val="44164"/>
                    <a:lumOff val="14231"/>
                  </a:schemeClr>
                </a:solidFill>
                <a:latin typeface="Avenir Heavy"/>
                <a:ea typeface="Avenir Heavy"/>
                <a:cs typeface="Avenir Heavy"/>
                <a:sym typeface="Avenir Heavy"/>
              </a:defRPr>
            </a:lvl1pPr>
          </a:lstStyle>
          <a:p>
            <a:pPr/>
            <a:r>
              <a:t>OTHER Languages Commonly USED with Java </a:t>
            </a:r>
          </a:p>
        </p:txBody>
      </p:sp>
      <p:pic>
        <p:nvPicPr>
          <p:cNvPr id="252" name="Image" descr="Image"/>
          <p:cNvPicPr>
            <a:picLocks noChangeAspect="1"/>
          </p:cNvPicPr>
          <p:nvPr/>
        </p:nvPicPr>
        <p:blipFill>
          <a:blip r:embed="rId2">
            <a:extLst/>
          </a:blip>
          <a:stretch>
            <a:fillRect/>
          </a:stretch>
        </p:blipFill>
        <p:spPr>
          <a:xfrm>
            <a:off x="8953500" y="1485900"/>
            <a:ext cx="6477000" cy="10744200"/>
          </a:xfrm>
          <a:prstGeom prst="rect">
            <a:avLst/>
          </a:prstGeom>
          <a:ln w="12700">
            <a:miter lim="400000"/>
          </a:ln>
        </p:spPr>
      </p:pic>
      <p:sp>
        <p:nvSpPr>
          <p:cNvPr id="253" name="July 2022 (29k) Source: https://www.jetbrains.com/lp/devecosystem-2022/java/"/>
          <p:cNvSpPr txBox="1"/>
          <p:nvPr/>
        </p:nvSpPr>
        <p:spPr>
          <a:xfrm>
            <a:off x="5739820" y="12797234"/>
            <a:ext cx="14393943" cy="100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July 2022 (29k) Source: https://www.jetbrains.com/lp/devecosystem-2022/java/</a:t>
            </a:r>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OFTWARE TESTING…"/>
          <p:cNvSpPr txBox="1"/>
          <p:nvPr>
            <p:ph type="title"/>
          </p:nvPr>
        </p:nvSpPr>
        <p:spPr>
          <a:prstGeom prst="rect">
            <a:avLst/>
          </a:prstGeom>
        </p:spPr>
        <p:txBody>
          <a:bodyPr/>
          <a:lstStyle/>
          <a:p>
            <a:pPr algn="ctr" defTabSz="640794">
              <a:defRPr spc="773" sz="4835">
                <a:solidFill>
                  <a:schemeClr val="accent2">
                    <a:satOff val="44164"/>
                    <a:lumOff val="14231"/>
                  </a:schemeClr>
                </a:solidFill>
                <a:latin typeface="Avenir Heavy"/>
                <a:ea typeface="Avenir Heavy"/>
                <a:cs typeface="Avenir Heavy"/>
                <a:sym typeface="Avenir Heavy"/>
              </a:defRPr>
            </a:pPr>
            <a:r>
              <a:t>SOFTWARE TESTING</a:t>
            </a:r>
          </a:p>
          <a:p>
            <a:pPr algn="ctr" defTabSz="640794">
              <a:defRPr spc="773" sz="4835">
                <a:solidFill>
                  <a:schemeClr val="accent2">
                    <a:satOff val="44164"/>
                    <a:lumOff val="14231"/>
                  </a:schemeClr>
                </a:solidFill>
                <a:latin typeface="Avenir Heavy"/>
                <a:ea typeface="Avenir Heavy"/>
                <a:cs typeface="Avenir Heavy"/>
                <a:sym typeface="Avenir Heavy"/>
              </a:defRPr>
            </a:pPr>
            <a:r>
              <a:t>IN-PERSON PRESENTATION in TWO WEEKS</a:t>
            </a:r>
          </a:p>
        </p:txBody>
      </p:sp>
      <p:sp>
        <p:nvSpPr>
          <p:cNvPr id="256" name="Slide Number"/>
          <p:cNvSpPr txBox="1"/>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 name="THANK YOU MEETING SPONSORS"/>
          <p:cNvSpPr/>
          <p:nvPr/>
        </p:nvSpPr>
        <p:spPr>
          <a:xfrm>
            <a:off x="6628082" y="2966871"/>
            <a:ext cx="10774754" cy="701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cap="all" spc="512" sz="3200">
                <a:solidFill>
                  <a:srgbClr val="000000"/>
                </a:solidFill>
                <a:latin typeface="Avenir Heavy"/>
                <a:ea typeface="Avenir Heavy"/>
                <a:cs typeface="Avenir Heavy"/>
                <a:sym typeface="Avenir Heavy"/>
              </a:defRPr>
            </a:lvl1pPr>
          </a:lstStyle>
          <a:p>
            <a:pPr/>
            <a:r>
              <a:t>THANK YOU MEETING SPONSORS</a:t>
            </a:r>
          </a:p>
        </p:txBody>
      </p:sp>
      <p:pic>
        <p:nvPicPr>
          <p:cNvPr id="258" name="Eugenio Alvarez-11004.jpg" descr="Eugenio Alvarez-11004.jpg"/>
          <p:cNvPicPr>
            <a:picLocks noChangeAspect="1"/>
          </p:cNvPicPr>
          <p:nvPr/>
        </p:nvPicPr>
        <p:blipFill>
          <a:blip r:embed="rId2">
            <a:extLst/>
          </a:blip>
          <a:srcRect l="0" t="0" r="0" b="63"/>
          <a:stretch>
            <a:fillRect/>
          </a:stretch>
        </p:blipFill>
        <p:spPr>
          <a:xfrm>
            <a:off x="4185332" y="2815581"/>
            <a:ext cx="15660254" cy="8808893"/>
          </a:xfrm>
          <a:prstGeom prst="rect">
            <a:avLst/>
          </a:prstGeom>
          <a:ln w="12700">
            <a:miter lim="400000"/>
          </a:ln>
        </p:spPr>
      </p:pic>
      <p:sp>
        <p:nvSpPr>
          <p:cNvPr id="259" name="SEE YOU AT SOFLO DEVCon 2023"/>
          <p:cNvSpPr txBox="1"/>
          <p:nvPr/>
        </p:nvSpPr>
        <p:spPr>
          <a:xfrm>
            <a:off x="2949498" y="11710606"/>
            <a:ext cx="18485004" cy="200025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defRPr cap="all" spc="992" sz="6200">
                <a:solidFill>
                  <a:schemeClr val="accent2">
                    <a:satOff val="44164"/>
                    <a:lumOff val="14231"/>
                  </a:schemeClr>
                </a:solidFill>
                <a:latin typeface="Avenir Heavy"/>
                <a:ea typeface="Avenir Heavy"/>
                <a:cs typeface="Avenir Heavy"/>
                <a:sym typeface="Avenir Heavy"/>
              </a:defRPr>
            </a:lvl1pPr>
          </a:lstStyle>
          <a:p>
            <a:pPr/>
            <a:r>
              <a:t>SEE YOU AT SOFLO DEVCon 2023</a:t>
            </a:r>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Java ECOSYSTEM Review"/>
          <p:cNvSpPr txBox="1"/>
          <p:nvPr>
            <p:ph type="title"/>
          </p:nvPr>
        </p:nvSpPr>
        <p:spPr>
          <a:prstGeom prst="rect">
            <a:avLst/>
          </a:prstGeom>
        </p:spPr>
        <p:txBody>
          <a:bodyPr/>
          <a:lstStyle>
            <a:lvl1pPr algn="ctr">
              <a:defRPr>
                <a:solidFill>
                  <a:schemeClr val="accent2">
                    <a:satOff val="44164"/>
                    <a:lumOff val="14231"/>
                  </a:schemeClr>
                </a:solidFill>
                <a:latin typeface="Avenir Heavy"/>
                <a:ea typeface="Avenir Heavy"/>
                <a:cs typeface="Avenir Heavy"/>
                <a:sym typeface="Avenir Heavy"/>
              </a:defRPr>
            </a:lvl1pPr>
          </a:lstStyle>
          <a:p>
            <a:pPr/>
            <a:r>
              <a:t>Java ECOSYSTEM Review</a:t>
            </a:r>
          </a:p>
        </p:txBody>
      </p:sp>
      <p:sp>
        <p:nvSpPr>
          <p:cNvPr id="262" name="Slide Number"/>
          <p:cNvSpPr txBox="1"/>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3" name="THANK YOU MEETING SPONSORS"/>
          <p:cNvSpPr/>
          <p:nvPr/>
        </p:nvSpPr>
        <p:spPr>
          <a:xfrm>
            <a:off x="6628082" y="2966871"/>
            <a:ext cx="10774754" cy="701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cap="all" spc="512" sz="3200">
                <a:solidFill>
                  <a:srgbClr val="000000"/>
                </a:solidFill>
                <a:latin typeface="Avenir Heavy"/>
                <a:ea typeface="Avenir Heavy"/>
                <a:cs typeface="Avenir Heavy"/>
                <a:sym typeface="Avenir Heavy"/>
              </a:defRPr>
            </a:lvl1pPr>
          </a:lstStyle>
          <a:p>
            <a:pPr/>
            <a:r>
              <a:t>THANK YOU MEETING SPONSORS</a:t>
            </a:r>
          </a:p>
        </p:txBody>
      </p:sp>
      <p:sp>
        <p:nvSpPr>
          <p:cNvPr id="264" name="Thank You"/>
          <p:cNvSpPr txBox="1"/>
          <p:nvPr/>
        </p:nvSpPr>
        <p:spPr>
          <a:xfrm>
            <a:off x="6295618" y="6482725"/>
            <a:ext cx="11792764" cy="25685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4000">
                <a:latin typeface="Avenir Heavy"/>
                <a:ea typeface="Avenir Heavy"/>
                <a:cs typeface="Avenir Heavy"/>
                <a:sym typeface="Avenir Heavy"/>
              </a:defRPr>
            </a:lvl1pPr>
          </a:lstStyle>
          <a:p>
            <a:pPr/>
            <a:r>
              <a:t>Thank You</a:t>
            </a:r>
          </a:p>
        </p:txBody>
      </p:sp>
      <p:sp>
        <p:nvSpPr>
          <p:cNvPr id="265" name="www.linkedin.com/in/ealvarez"/>
          <p:cNvSpPr txBox="1"/>
          <p:nvPr/>
        </p:nvSpPr>
        <p:spPr>
          <a:xfrm>
            <a:off x="8606207" y="12468497"/>
            <a:ext cx="6818504"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hlinkClick r:id="rId2" invalidUrl="" action="" tgtFrame="" tooltip="" history="1" highlightClick="0" endSnd="0"/>
              </a:defRPr>
            </a:lvl1pPr>
          </a:lstStyle>
          <a:p>
            <a:pPr/>
            <a:r>
              <a:rPr>
                <a:hlinkClick r:id="rId2" invalidUrl="" action="" tgtFrame="" tooltip="" history="1" highlightClick="0" endSnd="0"/>
              </a:rPr>
              <a:t>www.linkedin.com/in/ealvarez</a:t>
            </a:r>
          </a:p>
        </p:txBody>
      </p:sp>
      <p:pic>
        <p:nvPicPr>
          <p:cNvPr id="266" name="Miami-JVM-Group.jpg" descr="Miami-JVM-Group.jpg"/>
          <p:cNvPicPr>
            <a:picLocks noChangeAspect="1"/>
          </p:cNvPicPr>
          <p:nvPr/>
        </p:nvPicPr>
        <p:blipFill>
          <a:blip r:embed="rId3">
            <a:extLst/>
          </a:blip>
          <a:srcRect l="24" t="0" r="24" b="0"/>
          <a:stretch>
            <a:fillRect/>
          </a:stretch>
        </p:blipFill>
        <p:spPr>
          <a:xfrm>
            <a:off x="9117304" y="2264937"/>
            <a:ext cx="6149392" cy="4101644"/>
          </a:xfrm>
          <a:prstGeom prst="rect">
            <a:avLst/>
          </a:prstGeom>
          <a:ln w="12700">
            <a:miter lim="400000"/>
          </a:ln>
        </p:spPr>
      </p:pic>
      <p:sp>
        <p:nvSpPr>
          <p:cNvPr id="267" name="Miami JVM Group…"/>
          <p:cNvSpPr txBox="1"/>
          <p:nvPr/>
        </p:nvSpPr>
        <p:spPr>
          <a:xfrm>
            <a:off x="5708840" y="9818511"/>
            <a:ext cx="12966320" cy="1882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a:latin typeface="Avenir Black"/>
                <a:ea typeface="Avenir Black"/>
                <a:cs typeface="Avenir Black"/>
                <a:sym typeface="Avenir Black"/>
              </a:defRPr>
            </a:pPr>
            <a:r>
              <a:t>Miami JVM Group</a:t>
            </a:r>
          </a:p>
          <a:p>
            <a:pPr>
              <a:defRPr sz="4500">
                <a:latin typeface="Avenir Medium"/>
                <a:ea typeface="Avenir Medium"/>
                <a:cs typeface="Avenir Medium"/>
                <a:sym typeface="Avenir Medium"/>
              </a:defRPr>
            </a:pPr>
            <a:r>
              <a:rPr u="sng">
                <a:hlinkClick r:id="rId4" invalidUrl="" action="" tgtFrame="" tooltip="" history="1" highlightClick="0" endSnd="0"/>
              </a:rPr>
              <a:t>https://www.meetup.com/miami-java-user-group/</a:t>
            </a:r>
          </a:p>
        </p:txBody>
      </p:sp>
    </p:spTree>
  </p:cSld>
  <p:clrMapOvr>
    <a:masterClrMapping/>
  </p:clrMapOvr>
  <mc:AlternateContent xmlns:mc="http://schemas.openxmlformats.org/markup-compatibility/2006">
    <mc:Choice xmlns:p14="http://schemas.microsoft.com/office/powerpoint/2010/main" Requires="p14">
      <p:transition spd="med" advClick="1" p14:dur="800">
        <p:circl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REFERENCES"/>
          <p:cNvSpPr txBox="1"/>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pPr/>
            <a:r>
              <a:t>REFERENCES</a:t>
            </a:r>
          </a:p>
        </p:txBody>
      </p:sp>
      <p:sp>
        <p:nvSpPr>
          <p:cNvPr id="270" name="Mar 24, 2023 (411)…"/>
          <p:cNvSpPr txBox="1"/>
          <p:nvPr>
            <p:ph type="body" idx="1"/>
          </p:nvPr>
        </p:nvSpPr>
        <p:spPr>
          <a:xfrm>
            <a:off x="3976687" y="2500312"/>
            <a:ext cx="16430626" cy="9999675"/>
          </a:xfrm>
          <a:prstGeom prst="rect">
            <a:avLst/>
          </a:prstGeom>
        </p:spPr>
        <p:txBody>
          <a:bodyPr anchor="t"/>
          <a:lstStyle/>
          <a:p>
            <a:pPr marL="395387" indent="-395387" defTabSz="509349">
              <a:spcBef>
                <a:spcPts val="1700"/>
              </a:spcBef>
              <a:defRPr sz="2356">
                <a:latin typeface="Helvetica"/>
                <a:ea typeface="Helvetica"/>
                <a:cs typeface="Helvetica"/>
                <a:sym typeface="Helvetica"/>
              </a:defRPr>
            </a:pPr>
            <a:r>
              <a:t>Mar 24, 2023 (411)</a:t>
            </a:r>
          </a:p>
          <a:p>
            <a:pPr marL="395387" indent="-395387" defTabSz="509349">
              <a:spcBef>
                <a:spcPts val="1700"/>
              </a:spcBef>
              <a:defRPr sz="2356">
                <a:latin typeface="Helvetica"/>
                <a:ea typeface="Helvetica"/>
                <a:cs typeface="Helvetica"/>
                <a:sym typeface="Helvetica"/>
              </a:defRPr>
            </a:pPr>
            <a:r>
              <a:t>https://www.jrebel.com/resources/java-developer-productivity-report-2023</a:t>
            </a:r>
          </a:p>
          <a:p>
            <a:pPr marL="395387" indent="-395387" defTabSz="509349">
              <a:spcBef>
                <a:spcPts val="1700"/>
              </a:spcBef>
              <a:defRPr sz="2356">
                <a:latin typeface="Helvetica"/>
                <a:ea typeface="Helvetica"/>
                <a:cs typeface="Helvetica"/>
                <a:sym typeface="Helvetica"/>
              </a:defRPr>
            </a:pPr>
          </a:p>
          <a:p>
            <a:pPr marL="395387" indent="-395387" defTabSz="509349">
              <a:spcBef>
                <a:spcPts val="1700"/>
              </a:spcBef>
              <a:defRPr sz="2356">
                <a:latin typeface="Helvetica"/>
                <a:ea typeface="Helvetica"/>
                <a:cs typeface="Helvetica"/>
                <a:sym typeface="Helvetica"/>
              </a:defRPr>
            </a:pPr>
            <a:r>
              <a:t>Feb 23, 2023</a:t>
            </a:r>
          </a:p>
          <a:p>
            <a:pPr marL="395387" indent="-395387" defTabSz="509349">
              <a:spcBef>
                <a:spcPts val="1700"/>
              </a:spcBef>
              <a:defRPr sz="2356">
                <a:latin typeface="Helvetica"/>
                <a:ea typeface="Helvetica"/>
                <a:cs typeface="Helvetica"/>
                <a:sym typeface="Helvetica"/>
              </a:defRPr>
            </a:pPr>
            <a:r>
              <a:t>https://hired.com/state-of-software-engineers/2023/</a:t>
            </a:r>
          </a:p>
          <a:p>
            <a:pPr marL="395387" indent="-395387" defTabSz="509349">
              <a:spcBef>
                <a:spcPts val="1700"/>
              </a:spcBef>
              <a:defRPr sz="2356">
                <a:latin typeface="Helvetica"/>
                <a:ea typeface="Helvetica"/>
                <a:cs typeface="Helvetica"/>
                <a:sym typeface="Helvetica"/>
              </a:defRPr>
            </a:pPr>
          </a:p>
          <a:p>
            <a:pPr marL="395387" indent="-395387" defTabSz="509349">
              <a:spcBef>
                <a:spcPts val="1700"/>
              </a:spcBef>
              <a:defRPr sz="2356">
                <a:latin typeface="Helvetica"/>
                <a:ea typeface="Helvetica"/>
                <a:cs typeface="Helvetica"/>
                <a:sym typeface="Helvetica"/>
              </a:defRPr>
            </a:pPr>
            <a:r>
              <a:t>Feb 15, 2023 (879)</a:t>
            </a:r>
          </a:p>
          <a:p>
            <a:pPr marL="395387" indent="-395387" defTabSz="509349">
              <a:spcBef>
                <a:spcPts val="1700"/>
              </a:spcBef>
              <a:defRPr sz="2356">
                <a:latin typeface="Helvetica"/>
                <a:ea typeface="Helvetica"/>
                <a:cs typeface="Helvetica"/>
                <a:sym typeface="Helvetica"/>
              </a:defRPr>
            </a:pPr>
            <a:r>
              <a:t>https://vaadin.com/java-report-2023</a:t>
            </a:r>
          </a:p>
          <a:p>
            <a:pPr marL="395387" indent="-395387" defTabSz="509349">
              <a:spcBef>
                <a:spcPts val="1700"/>
              </a:spcBef>
              <a:defRPr sz="2356">
                <a:latin typeface="Helvetica"/>
                <a:ea typeface="Helvetica"/>
                <a:cs typeface="Helvetica"/>
                <a:sym typeface="Helvetica"/>
              </a:defRPr>
            </a:pPr>
          </a:p>
          <a:p>
            <a:pPr marL="395387" indent="-395387" defTabSz="509349">
              <a:spcBef>
                <a:spcPts val="1700"/>
              </a:spcBef>
              <a:defRPr sz="2356">
                <a:latin typeface="Helvetica"/>
                <a:ea typeface="Helvetica"/>
                <a:cs typeface="Helvetica"/>
                <a:sym typeface="Helvetica"/>
              </a:defRPr>
            </a:pPr>
            <a:r>
              <a:t>Jan 14, 2023</a:t>
            </a:r>
          </a:p>
          <a:p>
            <a:pPr marL="395387" indent="-395387" defTabSz="509349">
              <a:spcBef>
                <a:spcPts val="1700"/>
              </a:spcBef>
              <a:defRPr sz="2356">
                <a:latin typeface="Helvetica"/>
                <a:ea typeface="Helvetica"/>
                <a:cs typeface="Helvetica"/>
                <a:sym typeface="Helvetica"/>
              </a:defRPr>
            </a:pPr>
            <a:r>
              <a:t>https://www.infoworld.com/article/3685672/javascript-java-and-python-skills-top-demand.html</a:t>
            </a:r>
          </a:p>
          <a:p>
            <a:pPr marL="395387" indent="-395387" defTabSz="509349">
              <a:spcBef>
                <a:spcPts val="1700"/>
              </a:spcBef>
              <a:defRPr sz="2356">
                <a:latin typeface="Helvetica"/>
                <a:ea typeface="Helvetica"/>
                <a:cs typeface="Helvetica"/>
                <a:sym typeface="Helvetica"/>
              </a:defRPr>
            </a:pPr>
          </a:p>
          <a:p>
            <a:pPr marL="395387" indent="-395387" defTabSz="509349">
              <a:spcBef>
                <a:spcPts val="1700"/>
              </a:spcBef>
              <a:defRPr sz="2356">
                <a:latin typeface="Helvetica"/>
                <a:ea typeface="Helvetica"/>
                <a:cs typeface="Helvetica"/>
                <a:sym typeface="Helvetica"/>
              </a:defRPr>
            </a:pPr>
            <a:r>
              <a:t>Jan 10, 2023</a:t>
            </a:r>
          </a:p>
          <a:p>
            <a:pPr marL="395387" indent="-395387" defTabSz="509349">
              <a:spcBef>
                <a:spcPts val="1700"/>
              </a:spcBef>
              <a:defRPr sz="2356">
                <a:latin typeface="Helvetica"/>
                <a:ea typeface="Helvetica"/>
                <a:cs typeface="Helvetica"/>
                <a:sym typeface="Helvetica"/>
              </a:defRPr>
            </a:pPr>
            <a:r>
              <a:t>https://www.codingame.com/work/codingame-and-coderpad-tech-hiring-survey-2023/</a:t>
            </a:r>
          </a:p>
          <a:p>
            <a:pPr marL="395387" indent="-395387" defTabSz="509349">
              <a:spcBef>
                <a:spcPts val="1700"/>
              </a:spcBef>
              <a:defRPr sz="2356">
                <a:latin typeface="Helvetica"/>
                <a:ea typeface="Helvetica"/>
                <a:cs typeface="Helvetica"/>
                <a:sym typeface="Helvetica"/>
              </a:defRPr>
            </a:pPr>
          </a:p>
          <a:p>
            <a:pPr marL="395387" indent="-395387" defTabSz="509349">
              <a:spcBef>
                <a:spcPts val="1700"/>
              </a:spcBef>
              <a:defRPr sz="2356">
                <a:latin typeface="Helvetica"/>
                <a:ea typeface="Helvetica"/>
                <a:cs typeface="Helvetica"/>
                <a:sym typeface="Helvetica"/>
              </a:defRPr>
            </a:pPr>
            <a:r>
              <a:t>Dec 9, 2022</a:t>
            </a:r>
          </a:p>
          <a:p>
            <a:pPr marL="395387" indent="-395387" defTabSz="509349">
              <a:spcBef>
                <a:spcPts val="1700"/>
              </a:spcBef>
              <a:defRPr sz="2356">
                <a:latin typeface="Helvetica"/>
                <a:ea typeface="Helvetica"/>
                <a:cs typeface="Helvetica"/>
                <a:sym typeface="Helvetica"/>
              </a:defRPr>
            </a:pPr>
            <a:r>
              <a:t>https://thenewstack.io/java-usage-keeps-climbing-according-to-new-survey/</a:t>
            </a:r>
          </a:p>
        </p:txBody>
      </p:sp>
      <p:sp>
        <p:nvSpPr>
          <p:cNvPr id="271" name="Slide Number"/>
          <p:cNvSpPr txBox="1"/>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800">
        <p:circl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hanks Marcelo"/>
          <p:cNvSpPr txBox="1"/>
          <p:nvPr>
            <p:ph type="title"/>
          </p:nvPr>
        </p:nvSpPr>
        <p:spPr>
          <a:xfrm>
            <a:off x="3976687" y="622286"/>
            <a:ext cx="16430626" cy="1363551"/>
          </a:xfrm>
          <a:prstGeom prst="rect">
            <a:avLst/>
          </a:prstGeom>
        </p:spPr>
        <p:txBody>
          <a:bodyPr/>
          <a:lstStyle>
            <a:lvl1pPr algn="ctr">
              <a:defRPr>
                <a:solidFill>
                  <a:schemeClr val="accent2">
                    <a:satOff val="44164"/>
                    <a:lumOff val="14231"/>
                  </a:schemeClr>
                </a:solidFill>
                <a:latin typeface="Avenir Heavy"/>
                <a:ea typeface="Avenir Heavy"/>
                <a:cs typeface="Avenir Heavy"/>
                <a:sym typeface="Avenir Heavy"/>
              </a:defRPr>
            </a:lvl1pPr>
          </a:lstStyle>
          <a:p>
            <a:pPr/>
            <a:r>
              <a:t>Thanks Marcelo</a:t>
            </a:r>
          </a:p>
        </p:txBody>
      </p:sp>
      <p:sp>
        <p:nvSpPr>
          <p:cNvPr id="155" name="Marcelo Olivas was the organizer of the Miami JVM User Group aka (Miami Java User Group) from Jan 2011 to Feb 2023. We appreciate the work that he put into this group."/>
          <p:cNvSpPr txBox="1"/>
          <p:nvPr/>
        </p:nvSpPr>
        <p:spPr>
          <a:xfrm>
            <a:off x="2108200" y="7378700"/>
            <a:ext cx="19621500" cy="231457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defTabSz="642937">
              <a:defRPr sz="4200">
                <a:latin typeface="Avenir Medium"/>
                <a:ea typeface="Avenir Medium"/>
                <a:cs typeface="Avenir Medium"/>
                <a:sym typeface="Avenir Medium"/>
              </a:defRPr>
            </a:lvl1pPr>
          </a:lstStyle>
          <a:p>
            <a:pPr/>
            <a:r>
              <a:t>Marcelo Olivas was the organizer of the Miami JVM User Group aka (Miami Java User Group) from Jan 2011 to Feb 2023. We appreciate the work that he put into this group.</a:t>
            </a:r>
          </a:p>
        </p:txBody>
      </p:sp>
      <p:sp>
        <p:nvSpPr>
          <p:cNvPr id="156" name="Slide Number"/>
          <p:cNvSpPr txBox="1"/>
          <p:nvPr>
            <p:ph type="sldNum" sz="quarter" idx="4294967295"/>
          </p:nvPr>
        </p:nvSpPr>
        <p:spPr>
          <a:xfrm>
            <a:off x="3412100" y="13019484"/>
            <a:ext cx="314072"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7" name="https://www.linkedin.com/in/marceloolivas/">
            <a:hlinkClick r:id="rId3" invalidUrl="" action="" tgtFrame="" tooltip="" history="1" highlightClick="0" endSnd="0"/>
          </p:cNvPr>
          <p:cNvSpPr txBox="1"/>
          <p:nvPr/>
        </p:nvSpPr>
        <p:spPr>
          <a:xfrm>
            <a:off x="7239444" y="12110398"/>
            <a:ext cx="9905112"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hlinkClick r:id="rId4" invalidUrl="" action="" tgtFrame="" tooltip="" history="1" highlightClick="0" endSnd="0"/>
              </a:defRPr>
            </a:lvl1pPr>
          </a:lstStyle>
          <a:p>
            <a:pPr/>
            <a:r>
              <a:rPr>
                <a:hlinkClick r:id="rId4" invalidUrl="" action="" tgtFrame="" tooltip="" history="1" highlightClick="0" endSnd="0"/>
              </a:rPr>
              <a:t>https://www.linkedin.com/in/marceloolivas/</a:t>
            </a:r>
          </a:p>
        </p:txBody>
      </p:sp>
      <p:pic>
        <p:nvPicPr>
          <p:cNvPr id="158" name="Marcelo.jpg" descr="Marcelo.jpg"/>
          <p:cNvPicPr>
            <a:picLocks noChangeAspect="1"/>
          </p:cNvPicPr>
          <p:nvPr/>
        </p:nvPicPr>
        <p:blipFill>
          <a:blip r:embed="rId5">
            <a:extLst/>
          </a:blip>
          <a:stretch>
            <a:fillRect/>
          </a:stretch>
        </p:blipFill>
        <p:spPr>
          <a:xfrm>
            <a:off x="9806509" y="2336895"/>
            <a:ext cx="4224882" cy="422488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REFERENCES"/>
          <p:cNvSpPr txBox="1"/>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pPr/>
            <a:r>
              <a:t>REFERENCES</a:t>
            </a:r>
          </a:p>
        </p:txBody>
      </p:sp>
      <p:sp>
        <p:nvSpPr>
          <p:cNvPr id="274" name="Nov 7, 2022…"/>
          <p:cNvSpPr txBox="1"/>
          <p:nvPr>
            <p:ph type="body" idx="1"/>
          </p:nvPr>
        </p:nvSpPr>
        <p:spPr>
          <a:xfrm>
            <a:off x="3976687" y="2500312"/>
            <a:ext cx="16430626" cy="9999675"/>
          </a:xfrm>
          <a:prstGeom prst="rect">
            <a:avLst/>
          </a:prstGeom>
        </p:spPr>
        <p:txBody>
          <a:bodyPr anchor="t"/>
          <a:lstStyle/>
          <a:p>
            <a:pPr marL="395387" indent="-395387" defTabSz="509349">
              <a:spcBef>
                <a:spcPts val="1700"/>
              </a:spcBef>
              <a:defRPr sz="2356">
                <a:latin typeface="Helvetica"/>
                <a:ea typeface="Helvetica"/>
                <a:cs typeface="Helvetica"/>
                <a:sym typeface="Helvetica"/>
              </a:defRPr>
            </a:pPr>
            <a:r>
              <a:t>Nov 7, 2022</a:t>
            </a:r>
          </a:p>
          <a:p>
            <a:pPr marL="395387" indent="-395387" defTabSz="509349">
              <a:spcBef>
                <a:spcPts val="1700"/>
              </a:spcBef>
              <a:defRPr sz="2356">
                <a:latin typeface="Helvetica"/>
                <a:ea typeface="Helvetica"/>
                <a:cs typeface="Helvetica"/>
                <a:sym typeface="Helvetica"/>
              </a:defRPr>
            </a:pPr>
            <a:r>
              <a:t>https://www.hackerrank.com/research/developer-skills/2023</a:t>
            </a:r>
          </a:p>
          <a:p>
            <a:pPr marL="395387" indent="-395387" defTabSz="509349">
              <a:spcBef>
                <a:spcPts val="1700"/>
              </a:spcBef>
              <a:defRPr sz="2356">
                <a:latin typeface="Helvetica"/>
                <a:ea typeface="Helvetica"/>
                <a:cs typeface="Helvetica"/>
                <a:sym typeface="Helvetica"/>
              </a:defRPr>
            </a:pPr>
          </a:p>
          <a:p>
            <a:pPr marL="395387" indent="-395387" defTabSz="509349">
              <a:spcBef>
                <a:spcPts val="1700"/>
              </a:spcBef>
              <a:defRPr sz="2356">
                <a:latin typeface="Helvetica"/>
                <a:ea typeface="Helvetica"/>
                <a:cs typeface="Helvetica"/>
                <a:sym typeface="Helvetica"/>
              </a:defRPr>
            </a:pPr>
            <a:r>
              <a:t>Nov 7, 2022 (26k) SlashData Developer Nation State of the Developer Nation</a:t>
            </a:r>
          </a:p>
          <a:p>
            <a:pPr marL="395387" indent="-395387" defTabSz="509349">
              <a:spcBef>
                <a:spcPts val="1700"/>
              </a:spcBef>
              <a:defRPr sz="2356">
                <a:latin typeface="Helvetica"/>
                <a:ea typeface="Helvetica"/>
                <a:cs typeface="Helvetica"/>
                <a:sym typeface="Helvetica"/>
              </a:defRPr>
            </a:pPr>
            <a:r>
              <a:t>https://slashdata-website-cms.s3.amazonaws.com/sample_reports/dsIe6JlZge_KsHWt.pdf</a:t>
            </a:r>
          </a:p>
          <a:p>
            <a:pPr marL="395387" indent="-395387" defTabSz="509349">
              <a:spcBef>
                <a:spcPts val="1700"/>
              </a:spcBef>
              <a:defRPr sz="2356">
                <a:latin typeface="Helvetica"/>
                <a:ea typeface="Helvetica"/>
                <a:cs typeface="Helvetica"/>
                <a:sym typeface="Helvetica"/>
              </a:defRPr>
            </a:pPr>
          </a:p>
          <a:p>
            <a:pPr marL="395387" indent="-395387" defTabSz="509349">
              <a:spcBef>
                <a:spcPts val="1700"/>
              </a:spcBef>
              <a:defRPr sz="2356">
                <a:latin typeface="Helvetica"/>
                <a:ea typeface="Helvetica"/>
                <a:cs typeface="Helvetica"/>
                <a:sym typeface="Helvetica"/>
              </a:defRPr>
            </a:pPr>
            <a:r>
              <a:t>July 2022 (29k)</a:t>
            </a:r>
          </a:p>
          <a:p>
            <a:pPr marL="395387" indent="-395387" defTabSz="509349">
              <a:spcBef>
                <a:spcPts val="1700"/>
              </a:spcBef>
              <a:defRPr sz="2356">
                <a:latin typeface="Helvetica"/>
                <a:ea typeface="Helvetica"/>
                <a:cs typeface="Helvetica"/>
                <a:sym typeface="Helvetica"/>
              </a:defRPr>
            </a:pPr>
            <a:r>
              <a:t>https://www.jetbrains.com/lp/devecosystem-2022/java/</a:t>
            </a:r>
          </a:p>
          <a:p>
            <a:pPr marL="395387" indent="-395387" defTabSz="509349">
              <a:spcBef>
                <a:spcPts val="1700"/>
              </a:spcBef>
              <a:defRPr sz="2356">
                <a:latin typeface="Helvetica"/>
                <a:ea typeface="Helvetica"/>
                <a:cs typeface="Helvetica"/>
                <a:sym typeface="Helvetica"/>
              </a:defRPr>
            </a:pPr>
          </a:p>
          <a:p>
            <a:pPr marL="395387" indent="-395387" defTabSz="509349">
              <a:spcBef>
                <a:spcPts val="1700"/>
              </a:spcBef>
              <a:defRPr sz="2356">
                <a:latin typeface="Helvetica"/>
                <a:ea typeface="Helvetica"/>
                <a:cs typeface="Helvetica"/>
                <a:sym typeface="Helvetica"/>
              </a:defRPr>
            </a:pPr>
            <a:r>
              <a:t>June 22, 2022 (71.4k)</a:t>
            </a:r>
          </a:p>
          <a:p>
            <a:pPr marL="395387" indent="-395387" defTabSz="509349">
              <a:spcBef>
                <a:spcPts val="1700"/>
              </a:spcBef>
              <a:defRPr sz="2356">
                <a:latin typeface="Helvetica"/>
                <a:ea typeface="Helvetica"/>
                <a:cs typeface="Helvetica"/>
                <a:sym typeface="Helvetica"/>
              </a:defRPr>
            </a:pPr>
            <a:r>
              <a:t>https://survey.stackoverflow.co/2022/</a:t>
            </a:r>
          </a:p>
          <a:p>
            <a:pPr marL="395387" indent="-395387" defTabSz="509349">
              <a:spcBef>
                <a:spcPts val="1700"/>
              </a:spcBef>
              <a:defRPr sz="2356">
                <a:latin typeface="Helvetica"/>
                <a:ea typeface="Helvetica"/>
                <a:cs typeface="Helvetica"/>
                <a:sym typeface="Helvetica"/>
              </a:defRPr>
            </a:pPr>
          </a:p>
          <a:p>
            <a:pPr marL="395387" indent="-395387" defTabSz="509349">
              <a:spcBef>
                <a:spcPts val="1700"/>
              </a:spcBef>
              <a:defRPr sz="2356">
                <a:latin typeface="Helvetica"/>
                <a:ea typeface="Helvetica"/>
                <a:cs typeface="Helvetica"/>
                <a:sym typeface="Helvetica"/>
              </a:defRPr>
            </a:pPr>
            <a:r>
              <a:t>May 15, 2022</a:t>
            </a:r>
          </a:p>
          <a:p>
            <a:pPr marL="395387" indent="-395387" defTabSz="509349">
              <a:spcBef>
                <a:spcPts val="1700"/>
              </a:spcBef>
              <a:defRPr sz="2356">
                <a:latin typeface="Helvetica"/>
                <a:ea typeface="Helvetica"/>
                <a:cs typeface="Helvetica"/>
                <a:sym typeface="Helvetica"/>
              </a:defRPr>
            </a:pPr>
            <a:r>
              <a:t>https://www.continuum.be/en/blog/the-java-ecosystem-2022-survey-results/</a:t>
            </a:r>
          </a:p>
          <a:p>
            <a:pPr marL="395387" indent="-395387" defTabSz="509349">
              <a:spcBef>
                <a:spcPts val="1700"/>
              </a:spcBef>
              <a:defRPr sz="2356">
                <a:latin typeface="Helvetica"/>
                <a:ea typeface="Helvetica"/>
                <a:cs typeface="Helvetica"/>
                <a:sym typeface="Helvetica"/>
              </a:defRPr>
            </a:pPr>
          </a:p>
          <a:p>
            <a:pPr marL="395387" indent="-395387" defTabSz="509349">
              <a:spcBef>
                <a:spcPts val="1700"/>
              </a:spcBef>
              <a:defRPr sz="2356">
                <a:latin typeface="Helvetica"/>
                <a:ea typeface="Helvetica"/>
                <a:cs typeface="Helvetica"/>
                <a:sym typeface="Helvetica"/>
              </a:defRPr>
            </a:pPr>
            <a:r>
              <a:t>April 14, 2022</a:t>
            </a:r>
          </a:p>
          <a:p>
            <a:pPr marL="395387" indent="-395387" defTabSz="509349">
              <a:spcBef>
                <a:spcPts val="1700"/>
              </a:spcBef>
              <a:defRPr sz="2356">
                <a:latin typeface="Helvetica"/>
                <a:ea typeface="Helvetica"/>
                <a:cs typeface="Helvetica"/>
                <a:sym typeface="Helvetica"/>
              </a:defRPr>
            </a:pPr>
            <a:r>
              <a:t>https://newrelic.com/resources/report/2022-state-of-java-ecosystem</a:t>
            </a:r>
          </a:p>
        </p:txBody>
      </p:sp>
      <p:sp>
        <p:nvSpPr>
          <p:cNvPr id="275" name="Slide Number"/>
          <p:cNvSpPr txBox="1"/>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lide Number"/>
          <p:cNvSpPr txBox="1"/>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Eugenio Alvarez"/>
          <p:cNvSpPr txBox="1"/>
          <p:nvPr>
            <p:ph type="title"/>
          </p:nvPr>
        </p:nvSpPr>
        <p:spPr>
          <a:xfrm>
            <a:off x="3976687" y="558786"/>
            <a:ext cx="16430626" cy="1363551"/>
          </a:xfrm>
          <a:prstGeom prst="rect">
            <a:avLst/>
          </a:prstGeom>
        </p:spPr>
        <p:txBody>
          <a:bodyPr/>
          <a:lstStyle>
            <a:lvl1pPr algn="ctr">
              <a:defRPr>
                <a:solidFill>
                  <a:schemeClr val="accent2">
                    <a:satOff val="44164"/>
                    <a:lumOff val="14231"/>
                  </a:schemeClr>
                </a:solidFill>
                <a:latin typeface="Avenir Heavy"/>
                <a:ea typeface="Avenir Heavy"/>
                <a:cs typeface="Avenir Heavy"/>
                <a:sym typeface="Avenir Heavy"/>
              </a:defRPr>
            </a:lvl1pPr>
          </a:lstStyle>
          <a:p>
            <a:pPr/>
            <a:r>
              <a:t>Eugenio Alvarez</a:t>
            </a:r>
          </a:p>
        </p:txBody>
      </p:sp>
      <p:sp>
        <p:nvSpPr>
          <p:cNvPr id="163" name="A South Florida Software Engineering Management professional with 25 plus years of experience in the design, construction and deployment of software.  Started working with Java in 1997. Unit test infected since 1999.  An advocate for Agile Software Engin"/>
          <p:cNvSpPr txBox="1"/>
          <p:nvPr/>
        </p:nvSpPr>
        <p:spPr>
          <a:xfrm>
            <a:off x="2108200" y="7975600"/>
            <a:ext cx="19621500" cy="319087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defTabSz="642937">
              <a:defRPr sz="4200">
                <a:latin typeface="Avenir Medium"/>
                <a:ea typeface="Avenir Medium"/>
                <a:cs typeface="Avenir Medium"/>
                <a:sym typeface="Avenir Medium"/>
              </a:defRPr>
            </a:pPr>
            <a:r>
              <a:t>A South Florida Software Engineering Management professional with 25 plus years of experience in the design, constructi</a:t>
            </a:r>
            <a:r>
              <a:rPr sz="4600"/>
              <a:t>on and deployment of software.  Started working with Java in 1997. Unit test inf</a:t>
            </a:r>
            <a:r>
              <a:t>ected since 1999.  An advocate for Agile Software Engineering methods using Kanban and Scrum.</a:t>
            </a:r>
          </a:p>
        </p:txBody>
      </p:sp>
      <p:sp>
        <p:nvSpPr>
          <p:cNvPr id="164" name="Slide Number"/>
          <p:cNvSpPr txBox="1"/>
          <p:nvPr>
            <p:ph type="sldNum" sz="quarter" idx="4294967295"/>
          </p:nvPr>
        </p:nvSpPr>
        <p:spPr>
          <a:xfrm>
            <a:off x="3412100" y="13019484"/>
            <a:ext cx="314072"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 name="www.linkedin.com/in/ealvarez">
            <a:hlinkClick r:id="rId3" invalidUrl="" action="" tgtFrame="" tooltip="" history="1" highlightClick="0" endSnd="0"/>
          </p:cNvPr>
          <p:cNvSpPr txBox="1"/>
          <p:nvPr/>
        </p:nvSpPr>
        <p:spPr>
          <a:xfrm>
            <a:off x="8782748" y="12110398"/>
            <a:ext cx="6818504"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hlinkClick r:id="rId3" invalidUrl="" action="" tgtFrame="" tooltip="" history="1" highlightClick="0" endSnd="0"/>
              </a:defRPr>
            </a:lvl1pPr>
          </a:lstStyle>
          <a:p>
            <a:pPr/>
            <a:r>
              <a:rPr>
                <a:hlinkClick r:id="rId3" invalidUrl="" action="" tgtFrame="" tooltip="" history="1" highlightClick="0" endSnd="0"/>
              </a:rPr>
              <a:t>www.linkedin.com/in/ealvarez</a:t>
            </a:r>
          </a:p>
        </p:txBody>
      </p:sp>
      <p:grpSp>
        <p:nvGrpSpPr>
          <p:cNvPr id="172" name="Group"/>
          <p:cNvGrpSpPr/>
          <p:nvPr/>
        </p:nvGrpSpPr>
        <p:grpSpPr>
          <a:xfrm>
            <a:off x="16814799" y="2243360"/>
            <a:ext cx="3028944" cy="4502594"/>
            <a:chOff x="0" y="0"/>
            <a:chExt cx="3028942" cy="4502593"/>
          </a:xfrm>
        </p:grpSpPr>
        <p:sp>
          <p:nvSpPr>
            <p:cNvPr id="166" name="Rectangle"/>
            <p:cNvSpPr/>
            <p:nvPr/>
          </p:nvSpPr>
          <p:spPr>
            <a:xfrm>
              <a:off x="1493088" y="20928"/>
              <a:ext cx="1232298" cy="1143001"/>
            </a:xfrm>
            <a:prstGeom prst="rect">
              <a:avLst/>
            </a:prstGeom>
            <a:solidFill>
              <a:srgbClr val="FFFFFF"/>
            </a:solidFill>
            <a:ln w="12700" cap="flat">
              <a:noFill/>
              <a:miter lim="400000"/>
            </a:ln>
            <a:effectLst/>
          </p:spPr>
          <p:txBody>
            <a:bodyPr wrap="square" lIns="71437" tIns="71437" rIns="71437" bIns="71437" numCol="1" anchor="ctr">
              <a:noAutofit/>
            </a:bodyPr>
            <a:lstStyle/>
            <a:p>
              <a:pPr>
                <a:defRPr cap="all" spc="512" sz="3200">
                  <a:solidFill>
                    <a:schemeClr val="accent2">
                      <a:satOff val="44164"/>
                      <a:lumOff val="14231"/>
                    </a:schemeClr>
                  </a:solidFill>
                  <a:latin typeface="Avenir Medium"/>
                  <a:ea typeface="Avenir Medium"/>
                  <a:cs typeface="Avenir Medium"/>
                  <a:sym typeface="Avenir Medium"/>
                </a:defRPr>
              </a:pPr>
            </a:p>
          </p:txBody>
        </p:sp>
        <p:pic>
          <p:nvPicPr>
            <p:cNvPr id="167" name="lku-colors-vertical-box-blackfont-transpbg_0_0_0.png" descr="lku-colors-vertical-box-blackfont-transpbg_0_0_0.png">
              <a:hlinkClick r:id="rId4" invalidUrl="" action="" tgtFrame="" tooltip="" history="1" highlightClick="0" endSnd="0"/>
            </p:cNvPr>
            <p:cNvPicPr>
              <a:picLocks noChangeAspect="1"/>
            </p:cNvPicPr>
            <p:nvPr/>
          </p:nvPicPr>
          <p:blipFill>
            <a:blip r:embed="rId5">
              <a:extLst/>
            </a:blip>
            <a:srcRect l="0" t="0" r="0" b="0"/>
            <a:stretch>
              <a:fillRect/>
            </a:stretch>
          </p:blipFill>
          <p:spPr>
            <a:xfrm>
              <a:off x="1491541" y="0"/>
              <a:ext cx="1232298" cy="1133713"/>
            </a:xfrm>
            <a:prstGeom prst="rect">
              <a:avLst/>
            </a:prstGeom>
            <a:ln w="12700" cap="flat">
              <a:noFill/>
              <a:miter lim="400000"/>
            </a:ln>
            <a:effectLst/>
          </p:spPr>
        </p:pic>
        <p:pic>
          <p:nvPicPr>
            <p:cNvPr id="168" name="SCR20146-Seals-Final-CSM.png" descr="SCR20146-Seals-Final-CSM.png">
              <a:hlinkClick r:id="rId6" invalidUrl="" action="" tgtFrame="" tooltip="" history="1" highlightClick="0" endSnd="0"/>
            </p:cNvPr>
            <p:cNvPicPr>
              <a:picLocks noChangeAspect="1"/>
            </p:cNvPicPr>
            <p:nvPr/>
          </p:nvPicPr>
          <p:blipFill>
            <a:blip r:embed="rId7">
              <a:extLst/>
            </a:blip>
            <a:stretch>
              <a:fillRect/>
            </a:stretch>
          </p:blipFill>
          <p:spPr>
            <a:xfrm>
              <a:off x="0" y="1478199"/>
              <a:ext cx="1592687" cy="1592687"/>
            </a:xfrm>
            <a:prstGeom prst="rect">
              <a:avLst/>
            </a:prstGeom>
            <a:ln w="12700" cap="flat">
              <a:noFill/>
              <a:miter lim="400000"/>
            </a:ln>
            <a:effectLst/>
          </p:spPr>
        </p:pic>
        <p:pic>
          <p:nvPicPr>
            <p:cNvPr id="169" name="SCR20146-Seals-Final-CSPO.png" descr="SCR20146-Seals-Final-CSPO.png">
              <a:hlinkClick r:id="rId6" invalidUrl="" action="" tgtFrame="" tooltip="" history="1" highlightClick="0" endSnd="0"/>
            </p:cNvPr>
            <p:cNvPicPr>
              <a:picLocks noChangeAspect="1"/>
            </p:cNvPicPr>
            <p:nvPr/>
          </p:nvPicPr>
          <p:blipFill>
            <a:blip r:embed="rId8">
              <a:extLst/>
            </a:blip>
            <a:stretch>
              <a:fillRect/>
            </a:stretch>
          </p:blipFill>
          <p:spPr>
            <a:xfrm>
              <a:off x="1436256" y="1478199"/>
              <a:ext cx="1592687" cy="1592687"/>
            </a:xfrm>
            <a:prstGeom prst="rect">
              <a:avLst/>
            </a:prstGeom>
            <a:ln w="12700" cap="flat">
              <a:noFill/>
              <a:miter lim="400000"/>
            </a:ln>
            <a:effectLst/>
          </p:spPr>
        </p:pic>
        <p:pic>
          <p:nvPicPr>
            <p:cNvPr id="170" name="InBug-60px-R.png" descr="InBug-60px-R.png">
              <a:hlinkClick r:id="rId9" invalidUrl="" action="" tgtFrame="" tooltip="" history="1" highlightClick="0" endSnd="0"/>
            </p:cNvPr>
            <p:cNvPicPr>
              <a:picLocks noChangeAspect="1"/>
            </p:cNvPicPr>
            <p:nvPr/>
          </p:nvPicPr>
          <p:blipFill>
            <a:blip r:embed="rId10">
              <a:extLst/>
            </a:blip>
            <a:stretch>
              <a:fillRect/>
            </a:stretch>
          </p:blipFill>
          <p:spPr>
            <a:xfrm>
              <a:off x="147380" y="46490"/>
              <a:ext cx="1297931" cy="1096843"/>
            </a:xfrm>
            <a:prstGeom prst="rect">
              <a:avLst/>
            </a:prstGeom>
            <a:ln w="12700" cap="flat">
              <a:noFill/>
              <a:miter lim="400000"/>
            </a:ln>
            <a:effectLst/>
          </p:spPr>
        </p:pic>
        <p:pic>
          <p:nvPicPr>
            <p:cNvPr id="171" name="itil.gif" descr="itil.gif">
              <a:hlinkClick r:id="rId11" invalidUrl="" action="" tgtFrame="" tooltip="" history="1" highlightClick="0" endSnd="0"/>
            </p:cNvPr>
            <p:cNvPicPr>
              <a:picLocks noChangeAspect="1"/>
            </p:cNvPicPr>
            <p:nvPr/>
          </p:nvPicPr>
          <p:blipFill>
            <a:blip r:embed="rId12">
              <a:extLst/>
            </a:blip>
            <a:srcRect l="0" t="0" r="0" b="0"/>
            <a:stretch>
              <a:fillRect/>
            </a:stretch>
          </p:blipFill>
          <p:spPr>
            <a:xfrm>
              <a:off x="247925" y="3405751"/>
              <a:ext cx="2226591" cy="1096843"/>
            </a:xfrm>
            <a:prstGeom prst="rect">
              <a:avLst/>
            </a:prstGeom>
            <a:ln w="12700" cap="flat">
              <a:noFill/>
              <a:miter lim="400000"/>
            </a:ln>
            <a:effectLst/>
          </p:spPr>
        </p:pic>
      </p:grpSp>
      <p:pic>
        <p:nvPicPr>
          <p:cNvPr id="173" name="10801856_617842765005711_6029313432564090121_n-2.jpg" descr="10801856_617842765005711_6029313432564090121_n-2.jpg"/>
          <p:cNvPicPr>
            <a:picLocks noChangeAspect="1"/>
          </p:cNvPicPr>
          <p:nvPr/>
        </p:nvPicPr>
        <p:blipFill>
          <a:blip r:embed="rId13">
            <a:extLst/>
          </a:blip>
          <a:stretch>
            <a:fillRect/>
          </a:stretch>
        </p:blipFill>
        <p:spPr>
          <a:xfrm>
            <a:off x="12875797" y="2006037"/>
            <a:ext cx="3634940" cy="5199845"/>
          </a:xfrm>
          <a:prstGeom prst="rect">
            <a:avLst/>
          </a:prstGeom>
          <a:ln w="12700">
            <a:miter lim="400000"/>
          </a:ln>
        </p:spPr>
      </p:pic>
      <p:pic>
        <p:nvPicPr>
          <p:cNvPr id="174" name="highres_444323597-9838.jpg" descr="highres_444323597-9838.jpg"/>
          <p:cNvPicPr>
            <a:picLocks noChangeAspect="1"/>
          </p:cNvPicPr>
          <p:nvPr/>
        </p:nvPicPr>
        <p:blipFill>
          <a:blip r:embed="rId14">
            <a:extLst/>
          </a:blip>
          <a:srcRect l="0" t="60" r="0" b="60"/>
          <a:stretch>
            <a:fillRect/>
          </a:stretch>
        </p:blipFill>
        <p:spPr>
          <a:xfrm>
            <a:off x="2918029" y="1915208"/>
            <a:ext cx="9244169" cy="519984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e WILL DISCUSS"/>
          <p:cNvSpPr txBox="1"/>
          <p:nvPr>
            <p:ph type="title"/>
          </p:nvPr>
        </p:nvSpPr>
        <p:spPr>
          <a:xfrm>
            <a:off x="3976687" y="857250"/>
            <a:ext cx="16430626" cy="1488298"/>
          </a:xfrm>
          <a:prstGeom prst="rect">
            <a:avLst/>
          </a:prstGeom>
        </p:spPr>
        <p:txBody>
          <a:bodyPr/>
          <a:lstStyle>
            <a:lvl1pPr algn="ctr">
              <a:defRPr spc="896" sz="5600">
                <a:solidFill>
                  <a:schemeClr val="accent2">
                    <a:satOff val="44164"/>
                    <a:lumOff val="14231"/>
                  </a:schemeClr>
                </a:solidFill>
                <a:latin typeface="Avenir Heavy"/>
                <a:ea typeface="Avenir Heavy"/>
                <a:cs typeface="Avenir Heavy"/>
                <a:sym typeface="Avenir Heavy"/>
              </a:defRPr>
            </a:lvl1pPr>
          </a:lstStyle>
          <a:p>
            <a:pPr/>
            <a:r>
              <a:t>We WILL DISCUSS</a:t>
            </a:r>
          </a:p>
        </p:txBody>
      </p:sp>
      <p:sp>
        <p:nvSpPr>
          <p:cNvPr id="179" name="Slide Number"/>
          <p:cNvSpPr txBox="1"/>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Java versions…"/>
          <p:cNvSpPr txBox="1"/>
          <p:nvPr>
            <p:ph type="body" idx="1"/>
          </p:nvPr>
        </p:nvSpPr>
        <p:spPr>
          <a:xfrm>
            <a:off x="2681194" y="2321718"/>
            <a:ext cx="19021612" cy="10076007"/>
          </a:xfrm>
          <a:prstGeom prst="rect">
            <a:avLst/>
          </a:prstGeom>
        </p:spPr>
        <p:txBody>
          <a:bodyPr anchor="t"/>
          <a:lstStyle/>
          <a:p>
            <a:pPr marL="657859" indent="-657859">
              <a:spcBef>
                <a:spcPts val="5200"/>
              </a:spcBef>
              <a:defRPr sz="5600">
                <a:latin typeface="Avenir Medium"/>
                <a:ea typeface="Avenir Medium"/>
                <a:cs typeface="Avenir Medium"/>
                <a:sym typeface="Avenir Medium"/>
              </a:defRPr>
            </a:pPr>
            <a:r>
              <a:t>Java versions</a:t>
            </a:r>
          </a:p>
          <a:p>
            <a:pPr marL="657859" indent="-657859">
              <a:spcBef>
                <a:spcPts val="4900"/>
              </a:spcBef>
              <a:defRPr sz="5600">
                <a:latin typeface="Avenir Medium"/>
                <a:ea typeface="Avenir Medium"/>
                <a:cs typeface="Avenir Medium"/>
                <a:sym typeface="Avenir Medium"/>
              </a:defRPr>
            </a:pPr>
            <a:r>
              <a:t>Java distributions</a:t>
            </a:r>
          </a:p>
          <a:p>
            <a:pPr marL="657859" indent="-657859">
              <a:spcBef>
                <a:spcPts val="4900"/>
              </a:spcBef>
              <a:defRPr sz="5600">
                <a:latin typeface="Avenir Medium"/>
                <a:ea typeface="Avenir Medium"/>
                <a:cs typeface="Avenir Medium"/>
                <a:sym typeface="Avenir Medium"/>
              </a:defRPr>
            </a:pPr>
            <a:r>
              <a:t>Java web frameworks</a:t>
            </a:r>
          </a:p>
          <a:p>
            <a:pPr marL="657859" indent="-657859">
              <a:spcBef>
                <a:spcPts val="4900"/>
              </a:spcBef>
              <a:defRPr sz="5600">
                <a:latin typeface="Avenir Medium"/>
                <a:ea typeface="Avenir Medium"/>
                <a:cs typeface="Avenir Medium"/>
                <a:sym typeface="Avenir Medium"/>
              </a:defRPr>
            </a:pPr>
            <a:r>
              <a:t>Java build systems</a:t>
            </a:r>
          </a:p>
          <a:p>
            <a:pPr marL="657859" indent="-657859">
              <a:spcBef>
                <a:spcPts val="4900"/>
              </a:spcBef>
              <a:defRPr sz="5600">
                <a:latin typeface="Avenir Medium"/>
                <a:ea typeface="Avenir Medium"/>
                <a:cs typeface="Avenir Medium"/>
                <a:sym typeface="Avenir Medium"/>
              </a:defRPr>
            </a:pPr>
            <a:r>
              <a:t>Other languages commonly used with Java </a:t>
            </a:r>
          </a:p>
        </p:txBody>
      </p:sp>
      <p:sp>
        <p:nvSpPr>
          <p:cNvPr id="181" name="Miami JVM Group     https://www.meetup.com/miami-java-user-group/     Wednesday, March 29, 2023"/>
          <p:cNvSpPr txBox="1"/>
          <p:nvPr/>
        </p:nvSpPr>
        <p:spPr>
          <a:xfrm>
            <a:off x="3007652" y="11789587"/>
            <a:ext cx="18368695" cy="6635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3000">
                <a:latin typeface="Avenir Black"/>
                <a:ea typeface="Avenir Black"/>
                <a:cs typeface="Avenir Black"/>
                <a:sym typeface="Avenir Black"/>
              </a:defRPr>
            </a:pPr>
            <a:r>
              <a:t>Miami JVM Group     </a:t>
            </a:r>
            <a:r>
              <a:rPr u="sng">
                <a:latin typeface="Avenir Book"/>
                <a:ea typeface="Avenir Book"/>
                <a:cs typeface="Avenir Book"/>
                <a:sym typeface="Avenir Book"/>
                <a:hlinkClick r:id="rId2" invalidUrl="" action="" tgtFrame="" tooltip="" history="1" highlightClick="0" endSnd="0"/>
              </a:rPr>
              <a:t>https://www.meetup.com/miami-java-user-group/</a:t>
            </a:r>
            <a:r>
              <a:rPr>
                <a:latin typeface="Avenir Book"/>
                <a:ea typeface="Avenir Book"/>
                <a:cs typeface="Avenir Book"/>
                <a:sym typeface="Avenir Book"/>
              </a:rPr>
              <a:t>     Wednesday, March 29, 2023</a:t>
            </a:r>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Java Versions"/>
          <p:cNvSpPr txBox="1"/>
          <p:nvPr>
            <p:ph type="title"/>
          </p:nvPr>
        </p:nvSpPr>
        <p:spPr>
          <a:xfrm>
            <a:off x="3976687" y="504796"/>
            <a:ext cx="16430626" cy="1279554"/>
          </a:xfrm>
          <a:prstGeom prst="rect">
            <a:avLst/>
          </a:prstGeom>
        </p:spPr>
        <p:txBody>
          <a:bodyPr/>
          <a:lstStyle>
            <a:lvl1pPr algn="ctr">
              <a:defRPr spc="896" sz="5600">
                <a:solidFill>
                  <a:schemeClr val="accent2">
                    <a:satOff val="44164"/>
                    <a:lumOff val="14231"/>
                  </a:schemeClr>
                </a:solidFill>
                <a:latin typeface="Avenir Heavy"/>
                <a:ea typeface="Avenir Heavy"/>
                <a:cs typeface="Avenir Heavy"/>
                <a:sym typeface="Avenir Heavy"/>
              </a:defRPr>
            </a:lvl1pPr>
          </a:lstStyle>
          <a:p>
            <a:pPr/>
            <a:r>
              <a:t>Java Versions</a:t>
            </a:r>
          </a:p>
        </p:txBody>
      </p:sp>
      <p:sp>
        <p:nvSpPr>
          <p:cNvPr id="184" name="Slide Number"/>
          <p:cNvSpPr txBox="1"/>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85" name="Table"/>
          <p:cNvGraphicFramePr/>
          <p:nvPr/>
        </p:nvGraphicFramePr>
        <p:xfrm>
          <a:off x="2209500" y="1689559"/>
          <a:ext cx="19977700" cy="1114238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395719"/>
                <a:gridCol w="4201041"/>
                <a:gridCol w="7428970"/>
                <a:gridCol w="4939266"/>
              </a:tblGrid>
              <a:tr h="1854947">
                <a:tc>
                  <a:txBody>
                    <a:bodyPr/>
                    <a:lstStyle/>
                    <a:p>
                      <a:pPr algn="l" defTabSz="457200">
                        <a:spcBef>
                          <a:spcPts val="1200"/>
                        </a:spcBef>
                        <a:defRPr sz="1800">
                          <a:solidFill>
                            <a:srgbClr val="000000"/>
                          </a:solidFill>
                        </a:defRPr>
                      </a:pPr>
                      <a:r>
                        <a:rPr cap="all" spc="384" sz="2400">
                          <a:solidFill>
                            <a:srgbClr val="2B2C2D"/>
                          </a:solidFill>
                          <a:latin typeface="Arial"/>
                          <a:ea typeface="Arial"/>
                          <a:cs typeface="Arial"/>
                          <a:sym typeface="Arial"/>
                        </a:rPr>
                        <a:t>Version</a:t>
                      </a:r>
                    </a:p>
                  </a:txBody>
                  <a:tcPr marL="30480" marR="60960" marT="60960" marB="30480" anchor="ctr" anchorCtr="0" horzOverflow="overflow">
                    <a:solidFill>
                      <a:srgbClr val="D9D7D7"/>
                    </a:solidFill>
                  </a:tcPr>
                </a:tc>
                <a:tc>
                  <a:txBody>
                    <a:bodyPr/>
                    <a:lstStyle/>
                    <a:p>
                      <a:pPr algn="l" defTabSz="457200">
                        <a:spcBef>
                          <a:spcPts val="1200"/>
                        </a:spcBef>
                        <a:defRPr sz="1800">
                          <a:solidFill>
                            <a:srgbClr val="000000"/>
                          </a:solidFill>
                        </a:defRPr>
                      </a:pPr>
                      <a:r>
                        <a:rPr cap="all" spc="384" sz="2400">
                          <a:solidFill>
                            <a:srgbClr val="2B2C2D"/>
                          </a:solidFill>
                          <a:latin typeface="Arial"/>
                          <a:ea typeface="Arial"/>
                          <a:cs typeface="Arial"/>
                          <a:sym typeface="Arial"/>
                        </a:rPr>
                        <a:t>Release date</a:t>
                      </a:r>
                    </a:p>
                  </a:txBody>
                  <a:tcPr marL="30480" marR="60960" marT="60960" marB="30480" anchor="ctr" anchorCtr="0" horzOverflow="overflow">
                    <a:solidFill>
                      <a:srgbClr val="D9D7D7"/>
                    </a:solidFill>
                  </a:tcPr>
                </a:tc>
                <a:tc>
                  <a:txBody>
                    <a:bodyPr/>
                    <a:lstStyle/>
                    <a:p>
                      <a:pPr algn="l" defTabSz="457200">
                        <a:spcBef>
                          <a:spcPts val="1200"/>
                        </a:spcBef>
                        <a:defRPr sz="1800">
                          <a:solidFill>
                            <a:srgbClr val="000000"/>
                          </a:solidFill>
                        </a:defRPr>
                      </a:pPr>
                      <a:r>
                        <a:rPr cap="all" spc="384" sz="2400">
                          <a:solidFill>
                            <a:srgbClr val="2B2C2D"/>
                          </a:solidFill>
                          <a:latin typeface="Arial"/>
                          <a:ea typeface="Arial"/>
                          <a:cs typeface="Arial"/>
                          <a:sym typeface="Arial"/>
                        </a:rPr>
                        <a:t>End of Free Updates</a:t>
                      </a:r>
                    </a:p>
                  </a:txBody>
                  <a:tcPr marL="30480" marR="60960" marT="60960" marB="30480" anchor="ctr" anchorCtr="0" horzOverflow="overflow">
                    <a:solidFill>
                      <a:srgbClr val="D9D7D7"/>
                    </a:solidFill>
                  </a:tcPr>
                </a:tc>
                <a:tc>
                  <a:txBody>
                    <a:bodyPr/>
                    <a:lstStyle/>
                    <a:p>
                      <a:pPr algn="l" defTabSz="457200">
                        <a:spcBef>
                          <a:spcPts val="1200"/>
                        </a:spcBef>
                        <a:defRPr sz="1800">
                          <a:solidFill>
                            <a:srgbClr val="000000"/>
                          </a:solidFill>
                        </a:defRPr>
                      </a:pPr>
                      <a:r>
                        <a:rPr cap="all" spc="384" sz="2400">
                          <a:solidFill>
                            <a:srgbClr val="2B2C2D"/>
                          </a:solidFill>
                          <a:latin typeface="Arial"/>
                          <a:ea typeface="Arial"/>
                          <a:cs typeface="Arial"/>
                          <a:sym typeface="Arial"/>
                        </a:rPr>
                        <a:t>Extended Support</a:t>
                      </a:r>
                    </a:p>
                  </a:txBody>
                  <a:tcPr marL="30480" marR="60960" marT="60960" marB="30480" anchor="ctr" anchorCtr="0" horzOverflow="overflow">
                    <a:solidFill>
                      <a:srgbClr val="D9D7D7"/>
                    </a:solidFill>
                  </a:tcPr>
                </a:tc>
              </a:tr>
              <a:tr h="1854947">
                <a:tc>
                  <a:txBody>
                    <a:bodyPr/>
                    <a:lstStyle/>
                    <a:p>
                      <a:pPr algn="l" defTabSz="457200">
                        <a:spcBef>
                          <a:spcPts val="1200"/>
                        </a:spcBef>
                        <a:defRPr sz="1800">
                          <a:solidFill>
                            <a:srgbClr val="000000"/>
                          </a:solidFill>
                        </a:defRPr>
                      </a:pPr>
                      <a:r>
                        <a:rPr cap="all" spc="328" sz="2050">
                          <a:solidFill>
                            <a:srgbClr val="2B2C2D"/>
                          </a:solidFill>
                          <a:latin typeface="Arial"/>
                          <a:ea typeface="Arial"/>
                          <a:cs typeface="Arial"/>
                          <a:sym typeface="Arial"/>
                        </a:rPr>
                        <a:t>Java SE 8 (LTS)</a:t>
                      </a:r>
                    </a:p>
                  </a:txBody>
                  <a:tcPr marL="30480" marR="60960" marT="60960" marB="30480" anchor="ctr" anchorCtr="0" horzOverflow="overflow">
                    <a:solidFill>
                      <a:srgbClr val="FEF8D0"/>
                    </a:solidFill>
                  </a:tcPr>
                </a:tc>
                <a:tc>
                  <a:txBody>
                    <a:bodyPr/>
                    <a:lstStyle/>
                    <a:p>
                      <a:pPr algn="l" defTabSz="457200">
                        <a:spcBef>
                          <a:spcPts val="1200"/>
                        </a:spcBef>
                        <a:defRPr sz="1800">
                          <a:solidFill>
                            <a:srgbClr val="000000"/>
                          </a:solidFill>
                        </a:defRPr>
                      </a:pPr>
                      <a:r>
                        <a:rPr cap="all" spc="264" sz="1650">
                          <a:solidFill>
                            <a:srgbClr val="2B2C2D"/>
                          </a:solidFill>
                          <a:latin typeface="Arial"/>
                          <a:ea typeface="Arial"/>
                          <a:cs typeface="Arial"/>
                          <a:sym typeface="Arial"/>
                        </a:rPr>
                        <a:t>18th March 2014</a:t>
                      </a:r>
                    </a:p>
                  </a:txBody>
                  <a:tcPr marL="30480" marR="60960" marT="60960" marB="30480" anchor="ctr" anchorCtr="0" horzOverflow="overflow">
                    <a:solidFill>
                      <a:srgbClr val="F9FAFB"/>
                    </a:solidFill>
                  </a:tcPr>
                </a:tc>
                <a:tc>
                  <a:txBody>
                    <a:bodyPr/>
                    <a:lstStyle/>
                    <a:p>
                      <a:pPr algn="l" defTabSz="457200">
                        <a:spcBef>
                          <a:spcPts val="1200"/>
                        </a:spcBef>
                        <a:defRPr cap="all" spc="215" sz="1350">
                          <a:solidFill>
                            <a:srgbClr val="2B2C2D"/>
                          </a:solidFill>
                          <a:latin typeface="Arial"/>
                          <a:ea typeface="Arial"/>
                          <a:cs typeface="Arial"/>
                          <a:sym typeface="Arial"/>
                        </a:defRPr>
                      </a:pPr>
                      <a:r>
                        <a:t>(OpenJDK currently maintained by Red Hat)</a:t>
                      </a:r>
                      <a:r>
                        <a:rPr baseline="31999" u="sng">
                          <a:solidFill>
                            <a:srgbClr val="8D74C0"/>
                          </a:solidFill>
                          <a:hlinkClick r:id="rId3" invalidUrl="" action="" tgtFrame="" tooltip="" history="1" highlightClick="0" endSnd="0"/>
                        </a:rPr>
                        <a:t>[19]</a:t>
                      </a:r>
                      <a:br/>
                      <a:r>
                        <a:t>March 2022 for Oracle (commercial)</a:t>
                      </a:r>
                      <a:br/>
                      <a:r>
                        <a:t>December 2030 for Oracle (non-commercial)</a:t>
                      </a:r>
                      <a:br/>
                      <a:r>
                        <a:t>December 2030 for Azul</a:t>
                      </a:r>
                      <a:r>
                        <a:rPr baseline="31999" u="sng">
                          <a:solidFill>
                            <a:srgbClr val="8D74C0"/>
                          </a:solidFill>
                          <a:hlinkClick r:id="rId4" invalidUrl="" action="" tgtFrame="" tooltip="" history="1" highlightClick="0" endSnd="0"/>
                        </a:rPr>
                        <a:t>[12]</a:t>
                      </a:r>
                      <a:br/>
                      <a:r>
                        <a:t>May 2026 for IBM Semeru</a:t>
                      </a:r>
                      <a:r>
                        <a:rPr baseline="31999" u="sng">
                          <a:solidFill>
                            <a:srgbClr val="8D74C0"/>
                          </a:solidFill>
                          <a:hlinkClick r:id="rId5" invalidUrl="" action="" tgtFrame="" tooltip="" history="1" highlightClick="0" endSnd="0"/>
                        </a:rPr>
                        <a:t>[14]</a:t>
                      </a:r>
                      <a:br/>
                      <a:r>
                        <a:t>At least May 2026 for Eclipse Adoptium</a:t>
                      </a:r>
                      <a:r>
                        <a:rPr baseline="31999" u="sng">
                          <a:solidFill>
                            <a:srgbClr val="8D74C0"/>
                          </a:solidFill>
                          <a:hlinkClick r:id="rId6" invalidUrl="" action="" tgtFrame="" tooltip="" history="1" highlightClick="0" endSnd="0"/>
                        </a:rPr>
                        <a:t>[10]</a:t>
                      </a:r>
                      <a:br/>
                      <a:r>
                        <a:t>At least May 2026 for Amazon Corretto</a:t>
                      </a:r>
                      <a:r>
                        <a:rPr baseline="31999" u="sng">
                          <a:solidFill>
                            <a:srgbClr val="8D74C0"/>
                          </a:solidFill>
                          <a:hlinkClick r:id="rId7" invalidUrl="" action="" tgtFrame="" tooltip="" history="1" highlightClick="0" endSnd="0"/>
                        </a:rPr>
                        <a:t>[11]</a:t>
                      </a:r>
                    </a:p>
                  </a:txBody>
                  <a:tcPr marL="30480" marR="60960" marT="60960" marB="30480" anchor="ctr" anchorCtr="0" horzOverflow="overflow">
                    <a:solidFill>
                      <a:srgbClr val="F9FAFB"/>
                    </a:solidFill>
                  </a:tcPr>
                </a:tc>
                <a:tc>
                  <a:txBody>
                    <a:bodyPr/>
                    <a:lstStyle/>
                    <a:p>
                      <a:pPr algn="l" defTabSz="457200">
                        <a:spcBef>
                          <a:spcPts val="1200"/>
                        </a:spcBef>
                        <a:defRPr cap="all" spc="215" sz="1350">
                          <a:solidFill>
                            <a:srgbClr val="2B2C2D"/>
                          </a:solidFill>
                          <a:latin typeface="Arial"/>
                          <a:ea typeface="Arial"/>
                          <a:cs typeface="Arial"/>
                          <a:sym typeface="Arial"/>
                        </a:defRPr>
                      </a:pPr>
                      <a:r>
                        <a:t>December 2030 for Oracle</a:t>
                      </a:r>
                      <a:r>
                        <a:rPr baseline="31999" u="sng">
                          <a:solidFill>
                            <a:srgbClr val="8D74C0"/>
                          </a:solidFill>
                          <a:hlinkClick r:id="rId8" invalidUrl="" action="" tgtFrame="" tooltip="" history="1" highlightClick="0" endSnd="0"/>
                        </a:rPr>
                        <a:t>[9]</a:t>
                      </a:r>
                      <a:br/>
                      <a:r>
                        <a:t>November 2026 for Red Hat</a:t>
                      </a:r>
                      <a:r>
                        <a:rPr baseline="31999" u="sng">
                          <a:solidFill>
                            <a:srgbClr val="8D74C0"/>
                          </a:solidFill>
                          <a:hlinkClick r:id="rId9" invalidUrl="" action="" tgtFrame="" tooltip="" history="1" highlightClick="0" endSnd="0"/>
                        </a:rPr>
                        <a:t>[13]</a:t>
                      </a:r>
                    </a:p>
                  </a:txBody>
                  <a:tcPr marL="30480" marR="60960" marT="60960" marB="30480" anchor="ctr" anchorCtr="0" horzOverflow="overflow">
                    <a:solidFill>
                      <a:srgbClr val="F9FAFB"/>
                    </a:solidFill>
                  </a:tcPr>
                </a:tc>
              </a:tr>
              <a:tr h="1854947">
                <a:tc>
                  <a:txBody>
                    <a:bodyPr/>
                    <a:lstStyle/>
                    <a:p>
                      <a:pPr algn="l" defTabSz="457200">
                        <a:spcBef>
                          <a:spcPts val="1200"/>
                        </a:spcBef>
                        <a:defRPr sz="1800">
                          <a:solidFill>
                            <a:srgbClr val="000000"/>
                          </a:solidFill>
                        </a:defRPr>
                      </a:pPr>
                      <a:r>
                        <a:rPr cap="all" spc="328" sz="2050">
                          <a:solidFill>
                            <a:srgbClr val="2B2C2D"/>
                          </a:solidFill>
                          <a:latin typeface="Arial"/>
                          <a:ea typeface="Arial"/>
                          <a:cs typeface="Arial"/>
                          <a:sym typeface="Arial"/>
                        </a:rPr>
                        <a:t>Java SE 11 (LTS)</a:t>
                      </a:r>
                    </a:p>
                  </a:txBody>
                  <a:tcPr marL="30480" marR="60960" marT="60960" marB="30480" anchor="ctr" anchorCtr="0" horzOverflow="overflow">
                    <a:solidFill>
                      <a:srgbClr val="FEF8D0"/>
                    </a:solidFill>
                  </a:tcPr>
                </a:tc>
                <a:tc>
                  <a:txBody>
                    <a:bodyPr/>
                    <a:lstStyle/>
                    <a:p>
                      <a:pPr algn="l" defTabSz="457200">
                        <a:spcBef>
                          <a:spcPts val="1200"/>
                        </a:spcBef>
                        <a:defRPr sz="1800">
                          <a:solidFill>
                            <a:srgbClr val="000000"/>
                          </a:solidFill>
                        </a:defRPr>
                      </a:pPr>
                      <a:r>
                        <a:rPr cap="all" spc="264" sz="1650">
                          <a:solidFill>
                            <a:srgbClr val="2B2C2D"/>
                          </a:solidFill>
                          <a:latin typeface="Arial"/>
                          <a:ea typeface="Arial"/>
                          <a:cs typeface="Arial"/>
                          <a:sym typeface="Arial"/>
                        </a:rPr>
                        <a:t>25th September 2018</a:t>
                      </a:r>
                    </a:p>
                  </a:txBody>
                  <a:tcPr marL="30480" marR="60960" marT="60960" marB="30480" anchor="ctr" anchorCtr="0" horzOverflow="overflow">
                    <a:solidFill>
                      <a:srgbClr val="F9FAFB"/>
                    </a:solidFill>
                  </a:tcPr>
                </a:tc>
                <a:tc>
                  <a:txBody>
                    <a:bodyPr/>
                    <a:lstStyle/>
                    <a:p>
                      <a:pPr algn="l" defTabSz="457200">
                        <a:spcBef>
                          <a:spcPts val="1200"/>
                        </a:spcBef>
                        <a:defRPr cap="all" spc="215" sz="1350">
                          <a:solidFill>
                            <a:srgbClr val="2B2C2D"/>
                          </a:solidFill>
                          <a:latin typeface="Arial"/>
                          <a:ea typeface="Arial"/>
                          <a:cs typeface="Arial"/>
                          <a:sym typeface="Arial"/>
                        </a:defRPr>
                      </a:pPr>
                      <a:r>
                        <a:t>(OpenJDK currently maintained by Red Hat)</a:t>
                      </a:r>
                      <a:r>
                        <a:rPr baseline="31999" u="sng">
                          <a:solidFill>
                            <a:srgbClr val="8D74C0"/>
                          </a:solidFill>
                          <a:hlinkClick r:id="rId10" invalidUrl="" action="" tgtFrame="" tooltip="" history="1" highlightClick="0" endSnd="0"/>
                        </a:rPr>
                        <a:t>[20]</a:t>
                      </a:r>
                      <a:br/>
                      <a:r>
                        <a:t>September 2026 for Azul</a:t>
                      </a:r>
                      <a:r>
                        <a:rPr baseline="31999" u="sng">
                          <a:solidFill>
                            <a:srgbClr val="8D74C0"/>
                          </a:solidFill>
                          <a:hlinkClick r:id="rId4" invalidUrl="" action="" tgtFrame="" tooltip="" history="1" highlightClick="0" endSnd="0"/>
                        </a:rPr>
                        <a:t>[12]</a:t>
                      </a:r>
                      <a:br/>
                      <a:r>
                        <a:t>October 2024 for IBM Semeru</a:t>
                      </a:r>
                      <a:r>
                        <a:rPr baseline="31999" u="sng">
                          <a:solidFill>
                            <a:srgbClr val="8D74C0"/>
                          </a:solidFill>
                          <a:hlinkClick r:id="rId5" invalidUrl="" action="" tgtFrame="" tooltip="" history="1" highlightClick="0" endSnd="0"/>
                        </a:rPr>
                        <a:t>[14]</a:t>
                      </a:r>
                      <a:br/>
                      <a:r>
                        <a:t>At least October 2024 for Eclipse Adoptium</a:t>
                      </a:r>
                      <a:r>
                        <a:rPr baseline="31999" u="sng">
                          <a:solidFill>
                            <a:srgbClr val="8D74C0"/>
                          </a:solidFill>
                          <a:hlinkClick r:id="rId6" invalidUrl="" action="" tgtFrame="" tooltip="" history="1" highlightClick="0" endSnd="0"/>
                        </a:rPr>
                        <a:t>[10]</a:t>
                      </a:r>
                      <a:br/>
                      <a:r>
                        <a:t>At least September 2027 for Amazon Corretto</a:t>
                      </a:r>
                      <a:r>
                        <a:rPr baseline="31999" u="sng">
                          <a:solidFill>
                            <a:srgbClr val="8D74C0"/>
                          </a:solidFill>
                          <a:hlinkClick r:id="rId7" invalidUrl="" action="" tgtFrame="" tooltip="" history="1" highlightClick="0" endSnd="0"/>
                        </a:rPr>
                        <a:t>[11]</a:t>
                      </a:r>
                      <a:br/>
                      <a:r>
                        <a:t>At least October 2024 for Microsoft</a:t>
                      </a:r>
                      <a:r>
                        <a:rPr baseline="31999" u="sng">
                          <a:solidFill>
                            <a:srgbClr val="8D74C0"/>
                          </a:solidFill>
                          <a:hlinkClick r:id="rId11" invalidUrl="" action="" tgtFrame="" tooltip="" history="1" highlightClick="0" endSnd="0"/>
                        </a:rPr>
                        <a:t>[21]</a:t>
                      </a:r>
                      <a:r>
                        <a:rPr baseline="31999" u="sng">
                          <a:solidFill>
                            <a:srgbClr val="8D74C0"/>
                          </a:solidFill>
                          <a:hlinkClick r:id="rId12" invalidUrl="" action="" tgtFrame="" tooltip="" history="1" highlightClick="0" endSnd="0"/>
                        </a:rPr>
                        <a:t>[15]</a:t>
                      </a:r>
                    </a:p>
                  </a:txBody>
                  <a:tcPr marL="30480" marR="60960" marT="60960" marB="30480" anchor="ctr" anchorCtr="0" horzOverflow="overflow">
                    <a:solidFill>
                      <a:srgbClr val="F9FAFB"/>
                    </a:solidFill>
                  </a:tcPr>
                </a:tc>
                <a:tc>
                  <a:txBody>
                    <a:bodyPr/>
                    <a:lstStyle/>
                    <a:p>
                      <a:pPr algn="l" defTabSz="457200">
                        <a:spcBef>
                          <a:spcPts val="1200"/>
                        </a:spcBef>
                        <a:defRPr cap="all" spc="215" sz="1350">
                          <a:solidFill>
                            <a:srgbClr val="2B2C2D"/>
                          </a:solidFill>
                          <a:latin typeface="Arial"/>
                          <a:ea typeface="Arial"/>
                          <a:cs typeface="Arial"/>
                          <a:sym typeface="Arial"/>
                        </a:defRPr>
                      </a:pPr>
                      <a:r>
                        <a:t>September 2026 for Oracle</a:t>
                      </a:r>
                      <a:r>
                        <a:rPr baseline="31999" u="sng">
                          <a:solidFill>
                            <a:srgbClr val="8D74C0"/>
                          </a:solidFill>
                          <a:hlinkClick r:id="rId8" invalidUrl="" action="" tgtFrame="" tooltip="" history="1" highlightClick="0" endSnd="0"/>
                        </a:rPr>
                        <a:t>[9]</a:t>
                      </a:r>
                      <a:br/>
                      <a:r>
                        <a:t>September 2026 for Azul</a:t>
                      </a:r>
                      <a:r>
                        <a:rPr baseline="31999" u="sng">
                          <a:solidFill>
                            <a:srgbClr val="8D74C0"/>
                          </a:solidFill>
                          <a:hlinkClick r:id="rId4" invalidUrl="" action="" tgtFrame="" tooltip="" history="1" highlightClick="0" endSnd="0"/>
                        </a:rPr>
                        <a:t>[12]</a:t>
                      </a:r>
                      <a:br/>
                      <a:r>
                        <a:t>October 2024 for Red Hat</a:t>
                      </a:r>
                      <a:r>
                        <a:rPr baseline="31999" u="sng">
                          <a:solidFill>
                            <a:srgbClr val="8D74C0"/>
                          </a:solidFill>
                          <a:hlinkClick r:id="rId9" invalidUrl="" action="" tgtFrame="" tooltip="" history="1" highlightClick="0" endSnd="0"/>
                        </a:rPr>
                        <a:t>[13]</a:t>
                      </a:r>
                    </a:p>
                  </a:txBody>
                  <a:tcPr marL="30480" marR="60960" marT="60960" marB="30480" anchor="ctr" anchorCtr="0" horzOverflow="overflow">
                    <a:solidFill>
                      <a:srgbClr val="F9FAFB"/>
                    </a:solidFill>
                  </a:tcPr>
                </a:tc>
              </a:tr>
              <a:tr h="1854947">
                <a:tc>
                  <a:txBody>
                    <a:bodyPr/>
                    <a:lstStyle/>
                    <a:p>
                      <a:pPr algn="l" defTabSz="457200">
                        <a:spcBef>
                          <a:spcPts val="1200"/>
                        </a:spcBef>
                        <a:defRPr sz="1800">
                          <a:solidFill>
                            <a:srgbClr val="000000"/>
                          </a:solidFill>
                        </a:defRPr>
                      </a:pPr>
                      <a:r>
                        <a:rPr cap="all" spc="328" sz="2050">
                          <a:solidFill>
                            <a:srgbClr val="2B2C2D"/>
                          </a:solidFill>
                          <a:latin typeface="Arial"/>
                          <a:ea typeface="Arial"/>
                          <a:cs typeface="Arial"/>
                          <a:sym typeface="Arial"/>
                        </a:rPr>
                        <a:t>Java SE 17 (LTS)</a:t>
                      </a:r>
                    </a:p>
                  </a:txBody>
                  <a:tcPr marL="30480" marR="60960" marT="60960" marB="30480" anchor="ctr" anchorCtr="0" horzOverflow="overflow">
                    <a:solidFill>
                      <a:srgbClr val="FEF8D0"/>
                    </a:solidFill>
                  </a:tcPr>
                </a:tc>
                <a:tc>
                  <a:txBody>
                    <a:bodyPr/>
                    <a:lstStyle/>
                    <a:p>
                      <a:pPr algn="l" defTabSz="457200">
                        <a:spcBef>
                          <a:spcPts val="1200"/>
                        </a:spcBef>
                        <a:defRPr sz="1800">
                          <a:solidFill>
                            <a:srgbClr val="000000"/>
                          </a:solidFill>
                        </a:defRPr>
                      </a:pPr>
                      <a:r>
                        <a:rPr cap="all" spc="264" sz="1650">
                          <a:solidFill>
                            <a:srgbClr val="2B2C2D"/>
                          </a:solidFill>
                          <a:latin typeface="Arial"/>
                          <a:ea typeface="Arial"/>
                          <a:cs typeface="Arial"/>
                          <a:sym typeface="Arial"/>
                        </a:rPr>
                        <a:t>14th September 2021</a:t>
                      </a:r>
                    </a:p>
                  </a:txBody>
                  <a:tcPr marL="30480" marR="60960" marT="60960" marB="30480" anchor="ctr" anchorCtr="0" horzOverflow="overflow">
                    <a:solidFill>
                      <a:srgbClr val="F9FAFB"/>
                    </a:solidFill>
                  </a:tcPr>
                </a:tc>
                <a:tc>
                  <a:txBody>
                    <a:bodyPr/>
                    <a:lstStyle/>
                    <a:p>
                      <a:pPr algn="l" defTabSz="457200">
                        <a:spcBef>
                          <a:spcPts val="1200"/>
                        </a:spcBef>
                        <a:defRPr cap="all" spc="215" sz="1350">
                          <a:solidFill>
                            <a:srgbClr val="2B2C2D"/>
                          </a:solidFill>
                          <a:latin typeface="Arial"/>
                          <a:ea typeface="Arial"/>
                          <a:cs typeface="Arial"/>
                          <a:sym typeface="Arial"/>
                        </a:defRPr>
                      </a:pPr>
                      <a:r>
                        <a:t>(OpenJDK currently maintained by SAP)</a:t>
                      </a:r>
                      <a:r>
                        <a:rPr baseline="31999" u="sng">
                          <a:solidFill>
                            <a:srgbClr val="8D74C0"/>
                          </a:solidFill>
                          <a:hlinkClick r:id="rId13" invalidUrl="" action="" tgtFrame="" tooltip="" history="1" highlightClick="0" endSnd="0"/>
                        </a:rPr>
                        <a:t>[24]</a:t>
                      </a:r>
                      <a:br/>
                      <a:r>
                        <a:t>September 2029 for Azul</a:t>
                      </a:r>
                      <a:r>
                        <a:rPr baseline="31999" u="sng">
                          <a:solidFill>
                            <a:srgbClr val="8D74C0"/>
                          </a:solidFill>
                          <a:hlinkClick r:id="rId4" invalidUrl="" action="" tgtFrame="" tooltip="" history="1" highlightClick="0" endSnd="0"/>
                        </a:rPr>
                        <a:t>[12]</a:t>
                      </a:r>
                      <a:br/>
                      <a:r>
                        <a:t>October 2027 for IBM Semeru</a:t>
                      </a:r>
                      <a:r>
                        <a:rPr baseline="31999" u="sng">
                          <a:solidFill>
                            <a:srgbClr val="8D74C0"/>
                          </a:solidFill>
                          <a:hlinkClick r:id="rId5" invalidUrl="" action="" tgtFrame="" tooltip="" history="1" highlightClick="0" endSnd="0"/>
                        </a:rPr>
                        <a:t>[14]</a:t>
                      </a:r>
                      <a:br/>
                      <a:r>
                        <a:t>At least September 2027 for Microsoft</a:t>
                      </a:r>
                      <a:r>
                        <a:rPr baseline="31999" u="sng">
                          <a:solidFill>
                            <a:srgbClr val="8D74C0"/>
                          </a:solidFill>
                          <a:hlinkClick r:id="rId12" invalidUrl="" action="" tgtFrame="" tooltip="" history="1" highlightClick="0" endSnd="0"/>
                        </a:rPr>
                        <a:t>[15]</a:t>
                      </a:r>
                      <a:br/>
                      <a:r>
                        <a:t>At least September 2027 for Eclipse Adoptium </a:t>
                      </a:r>
                      <a:r>
                        <a:rPr baseline="31999" u="sng">
                          <a:solidFill>
                            <a:srgbClr val="8D74C0"/>
                          </a:solidFill>
                          <a:hlinkClick r:id="rId6" invalidUrl="" action="" tgtFrame="" tooltip="" history="1" highlightClick="0" endSnd="0"/>
                        </a:rPr>
                        <a:t>[10]</a:t>
                      </a:r>
                    </a:p>
                  </a:txBody>
                  <a:tcPr marL="30480" marR="60960" marT="60960" marB="30480" anchor="ctr" anchorCtr="0" horzOverflow="overflow">
                    <a:solidFill>
                      <a:srgbClr val="F9FAFB"/>
                    </a:solidFill>
                  </a:tcPr>
                </a:tc>
                <a:tc>
                  <a:txBody>
                    <a:bodyPr/>
                    <a:lstStyle/>
                    <a:p>
                      <a:pPr algn="l" defTabSz="457200">
                        <a:spcBef>
                          <a:spcPts val="1200"/>
                        </a:spcBef>
                        <a:defRPr cap="all" spc="215" sz="1350">
                          <a:solidFill>
                            <a:srgbClr val="2B2C2D"/>
                          </a:solidFill>
                          <a:latin typeface="Arial"/>
                          <a:ea typeface="Arial"/>
                          <a:cs typeface="Arial"/>
                          <a:sym typeface="Arial"/>
                        </a:defRPr>
                      </a:pPr>
                      <a:r>
                        <a:t>September 2029 or later for Oracle</a:t>
                      </a:r>
                      <a:r>
                        <a:rPr baseline="31999" u="sng">
                          <a:solidFill>
                            <a:srgbClr val="8D74C0"/>
                          </a:solidFill>
                          <a:hlinkClick r:id="rId8" invalidUrl="" action="" tgtFrame="" tooltip="" history="1" highlightClick="0" endSnd="0"/>
                        </a:rPr>
                        <a:t>[9]</a:t>
                      </a:r>
                      <a:br/>
                      <a:r>
                        <a:t>September 2029 for Azul</a:t>
                      </a:r>
                      <a:r>
                        <a:rPr baseline="31999" u="sng">
                          <a:solidFill>
                            <a:srgbClr val="8D74C0"/>
                          </a:solidFill>
                          <a:hlinkClick r:id="rId4" invalidUrl="" action="" tgtFrame="" tooltip="" history="1" highlightClick="0" endSnd="0"/>
                        </a:rPr>
                        <a:t>[12]</a:t>
                      </a:r>
                      <a:br/>
                      <a:r>
                        <a:t>October 2027 for Red Hat</a:t>
                      </a:r>
                      <a:r>
                        <a:rPr baseline="31999" u="sng">
                          <a:solidFill>
                            <a:srgbClr val="8D74C0"/>
                          </a:solidFill>
                          <a:hlinkClick r:id="rId9" invalidUrl="" action="" tgtFrame="" tooltip="" history="1" highlightClick="0" endSnd="0"/>
                        </a:rPr>
                        <a:t>[13]</a:t>
                      </a:r>
                    </a:p>
                  </a:txBody>
                  <a:tcPr marL="30480" marR="60960" marT="60960" marB="30480" anchor="ctr" anchorCtr="0" horzOverflow="overflow">
                    <a:solidFill>
                      <a:srgbClr val="F9FAFB"/>
                    </a:solidFill>
                  </a:tcPr>
                </a:tc>
              </a:tr>
              <a:tr h="1854947">
                <a:tc>
                  <a:txBody>
                    <a:bodyPr/>
                    <a:lstStyle/>
                    <a:p>
                      <a:pPr algn="l" defTabSz="457200">
                        <a:spcBef>
                          <a:spcPts val="1200"/>
                        </a:spcBef>
                        <a:defRPr sz="1800">
                          <a:solidFill>
                            <a:srgbClr val="000000"/>
                          </a:solidFill>
                        </a:defRPr>
                      </a:pPr>
                      <a:r>
                        <a:rPr b="1" cap="all" spc="328" sz="2050">
                          <a:solidFill>
                            <a:srgbClr val="2B2C2D"/>
                          </a:solidFill>
                          <a:latin typeface="Arial"/>
                          <a:ea typeface="Arial"/>
                          <a:cs typeface="Arial"/>
                          <a:sym typeface="Arial"/>
                        </a:rPr>
                        <a:t>Java SE 20</a:t>
                      </a:r>
                    </a:p>
                  </a:txBody>
                  <a:tcPr marL="30480" marR="60960" marT="60960" marB="30480" anchor="ctr" anchorCtr="0" horzOverflow="overflow">
                    <a:solidFill>
                      <a:srgbClr val="DBF4C1"/>
                    </a:solidFill>
                  </a:tcPr>
                </a:tc>
                <a:tc>
                  <a:txBody>
                    <a:bodyPr/>
                    <a:lstStyle/>
                    <a:p>
                      <a:pPr algn="l" defTabSz="457200">
                        <a:spcBef>
                          <a:spcPts val="1200"/>
                        </a:spcBef>
                        <a:defRPr sz="1800">
                          <a:solidFill>
                            <a:srgbClr val="000000"/>
                          </a:solidFill>
                        </a:defRPr>
                      </a:pPr>
                      <a:r>
                        <a:rPr cap="all" spc="264" sz="1650">
                          <a:solidFill>
                            <a:srgbClr val="2B2C2D"/>
                          </a:solidFill>
                          <a:latin typeface="Arial"/>
                          <a:ea typeface="Arial"/>
                          <a:cs typeface="Arial"/>
                          <a:sym typeface="Arial"/>
                        </a:rPr>
                        <a:t>21st March 2023</a:t>
                      </a:r>
                    </a:p>
                  </a:txBody>
                  <a:tcPr marL="30480" marR="60960" marT="60960" marB="30480" anchor="ctr" anchorCtr="0" horzOverflow="overflow">
                    <a:solidFill>
                      <a:srgbClr val="F9FAFB"/>
                    </a:solidFill>
                  </a:tcPr>
                </a:tc>
                <a:tc>
                  <a:txBody>
                    <a:bodyPr/>
                    <a:lstStyle/>
                    <a:p>
                      <a:pPr algn="l" defTabSz="457200">
                        <a:spcBef>
                          <a:spcPts val="1200"/>
                        </a:spcBef>
                        <a:defRPr sz="1800">
                          <a:solidFill>
                            <a:srgbClr val="000000"/>
                          </a:solidFill>
                        </a:defRPr>
                      </a:pPr>
                      <a:r>
                        <a:rPr cap="all" spc="215" sz="1350">
                          <a:solidFill>
                            <a:srgbClr val="2B2C2D"/>
                          </a:solidFill>
                          <a:latin typeface="Arial"/>
                          <a:ea typeface="Arial"/>
                          <a:cs typeface="Arial"/>
                          <a:sym typeface="Arial"/>
                        </a:rPr>
                        <a:t>September 2023 for OpenJDK</a:t>
                      </a:r>
                    </a:p>
                  </a:txBody>
                  <a:tcPr marL="30480" marR="60960" marT="60960" marB="30480" anchor="ctr" anchorCtr="0" horzOverflow="overflow">
                    <a:solidFill>
                      <a:srgbClr val="F9FAFB"/>
                    </a:solidFill>
                  </a:tcPr>
                </a:tc>
                <a:tc>
                  <a:txBody>
                    <a:bodyPr/>
                    <a:lstStyle/>
                    <a:p>
                      <a:pPr defTabSz="457200">
                        <a:spcBef>
                          <a:spcPts val="1200"/>
                        </a:spcBef>
                        <a:defRPr sz="1800">
                          <a:solidFill>
                            <a:srgbClr val="000000"/>
                          </a:solidFill>
                        </a:defRPr>
                      </a:pPr>
                      <a:r>
                        <a:rPr cap="all" spc="215" sz="1350">
                          <a:solidFill>
                            <a:srgbClr val="3A3A3A"/>
                          </a:solidFill>
                          <a:latin typeface="Arial"/>
                          <a:ea typeface="Arial"/>
                          <a:cs typeface="Arial"/>
                          <a:sym typeface="Arial"/>
                        </a:rPr>
                        <a:t>—</a:t>
                      </a:r>
                    </a:p>
                  </a:txBody>
                  <a:tcPr marL="30480" marR="60960" marT="60960" marB="30480" anchor="ctr" anchorCtr="0" horzOverflow="overflow">
                    <a:solidFill>
                      <a:srgbClr val="F0F0F0"/>
                    </a:solidFill>
                  </a:tcPr>
                </a:tc>
              </a:tr>
              <a:tr h="1854947">
                <a:tc>
                  <a:txBody>
                    <a:bodyPr/>
                    <a:lstStyle/>
                    <a:p>
                      <a:pPr algn="l" defTabSz="457200">
                        <a:spcBef>
                          <a:spcPts val="1200"/>
                        </a:spcBef>
                        <a:defRPr sz="1800">
                          <a:solidFill>
                            <a:srgbClr val="000000"/>
                          </a:solidFill>
                        </a:defRPr>
                      </a:pPr>
                      <a:r>
                        <a:rPr cap="all" spc="328" sz="2050">
                          <a:solidFill>
                            <a:srgbClr val="2B2C2D"/>
                          </a:solidFill>
                          <a:latin typeface="Arial"/>
                          <a:ea typeface="Arial"/>
                          <a:cs typeface="Arial"/>
                          <a:sym typeface="Arial"/>
                        </a:rPr>
                        <a:t>Java SE 21 (LTS)</a:t>
                      </a:r>
                    </a:p>
                  </a:txBody>
                  <a:tcPr marL="30480" marR="60960" marT="60960" marB="30480" anchor="ctr" anchorCtr="0" horzOverflow="overflow">
                    <a:solidFill>
                      <a:srgbClr val="CBEBF7"/>
                    </a:solidFill>
                  </a:tcPr>
                </a:tc>
                <a:tc>
                  <a:txBody>
                    <a:bodyPr/>
                    <a:lstStyle/>
                    <a:p>
                      <a:pPr algn="l" defTabSz="457200">
                        <a:spcBef>
                          <a:spcPts val="1200"/>
                        </a:spcBef>
                        <a:defRPr sz="1800">
                          <a:solidFill>
                            <a:srgbClr val="000000"/>
                          </a:solidFill>
                        </a:defRPr>
                      </a:pPr>
                      <a:r>
                        <a:rPr cap="all" spc="264" sz="1650">
                          <a:solidFill>
                            <a:srgbClr val="2B2C2D"/>
                          </a:solidFill>
                          <a:latin typeface="Arial"/>
                          <a:ea typeface="Arial"/>
                          <a:cs typeface="Arial"/>
                          <a:sym typeface="Arial"/>
                        </a:rPr>
                        <a:t>September 2023</a:t>
                      </a:r>
                    </a:p>
                  </a:txBody>
                  <a:tcPr marL="30480" marR="60960" marT="60960" marB="30480" anchor="ctr" anchorCtr="0" horzOverflow="overflow">
                    <a:solidFill>
                      <a:srgbClr val="F9FAFB"/>
                    </a:solidFill>
                  </a:tcPr>
                </a:tc>
                <a:tc>
                  <a:txBody>
                    <a:bodyPr/>
                    <a:lstStyle/>
                    <a:p>
                      <a:pPr algn="l" defTabSz="457200">
                        <a:spcBef>
                          <a:spcPts val="1200"/>
                        </a:spcBef>
                        <a:defRPr sz="1800">
                          <a:solidFill>
                            <a:srgbClr val="000000"/>
                          </a:solidFill>
                        </a:defRPr>
                      </a:pPr>
                      <a:r>
                        <a:rPr cap="all" spc="215" sz="1350">
                          <a:solidFill>
                            <a:srgbClr val="2B2C2D"/>
                          </a:solidFill>
                          <a:latin typeface="Arial"/>
                          <a:ea typeface="Arial"/>
                          <a:cs typeface="Arial"/>
                          <a:sym typeface="Arial"/>
                        </a:rPr>
                        <a:t>September 2028</a:t>
                      </a:r>
                    </a:p>
                  </a:txBody>
                  <a:tcPr marL="30480" marR="60960" marT="60960" marB="30480" anchor="ctr" anchorCtr="0" horzOverflow="overflow">
                    <a:solidFill>
                      <a:srgbClr val="F9FAFB"/>
                    </a:solidFill>
                  </a:tcPr>
                </a:tc>
                <a:tc>
                  <a:txBody>
                    <a:bodyPr/>
                    <a:lstStyle/>
                    <a:p>
                      <a:pPr algn="l" defTabSz="457200">
                        <a:spcBef>
                          <a:spcPts val="1200"/>
                        </a:spcBef>
                        <a:defRPr cap="all" spc="215" sz="1350">
                          <a:solidFill>
                            <a:srgbClr val="2B2C2D"/>
                          </a:solidFill>
                          <a:latin typeface="Arial"/>
                          <a:ea typeface="Arial"/>
                          <a:cs typeface="Arial"/>
                          <a:sym typeface="Arial"/>
                        </a:defRPr>
                      </a:pPr>
                      <a:r>
                        <a:t>September 2031 for Oracle</a:t>
                      </a:r>
                      <a:r>
                        <a:rPr baseline="31999" u="sng">
                          <a:solidFill>
                            <a:srgbClr val="8D74C0"/>
                          </a:solidFill>
                          <a:hlinkClick r:id="rId8" invalidUrl="" action="" tgtFrame="" tooltip="" history="1" highlightClick="0" endSnd="0"/>
                        </a:rPr>
                        <a:t>[9]</a:t>
                      </a:r>
                    </a:p>
                  </a:txBody>
                  <a:tcPr marL="30480" marR="60960" marT="60960" marB="30480" anchor="ctr" anchorCtr="0" horzOverflow="overflow">
                    <a:solidFill>
                      <a:srgbClr val="F9FAFB"/>
                    </a:solidFill>
                  </a:tcPr>
                </a:tc>
              </a:tr>
            </a:tbl>
          </a:graphicData>
        </a:graphic>
      </p:graphicFrame>
      <p:sp>
        <p:nvSpPr>
          <p:cNvPr id="186" name="Text"/>
          <p:cNvSpPr txBox="1"/>
          <p:nvPr/>
        </p:nvSpPr>
        <p:spPr>
          <a:xfrm>
            <a:off x="9017000" y="4441031"/>
            <a:ext cx="155575" cy="498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defRPr sz="1200">
                <a:solidFill>
                  <a:srgbClr val="252525"/>
                </a:solidFill>
                <a:latin typeface="Calibri"/>
                <a:ea typeface="Calibri"/>
                <a:cs typeface="Calibri"/>
                <a:sym typeface="Calibri"/>
              </a:defRPr>
            </a:pPr>
          </a:p>
        </p:txBody>
      </p:sp>
      <p:sp>
        <p:nvSpPr>
          <p:cNvPr id="187" name="Source: https://en.wikipedia.org/wiki/Java_version_history"/>
          <p:cNvSpPr txBox="1"/>
          <p:nvPr/>
        </p:nvSpPr>
        <p:spPr>
          <a:xfrm>
            <a:off x="12945620" y="12958836"/>
            <a:ext cx="9531377" cy="100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Source: https://en.wikipedia.org/wiki/Java_version_history</a:t>
            </a:r>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Which JDK is Your Main APPLIcation?"/>
          <p:cNvSpPr txBox="1"/>
          <p:nvPr>
            <p:ph type="title"/>
          </p:nvPr>
        </p:nvSpPr>
        <p:spPr>
          <a:xfrm>
            <a:off x="3976687" y="857250"/>
            <a:ext cx="16430626" cy="1488298"/>
          </a:xfrm>
          <a:prstGeom prst="rect">
            <a:avLst/>
          </a:prstGeom>
        </p:spPr>
        <p:txBody>
          <a:bodyPr/>
          <a:lstStyle>
            <a:lvl1pPr algn="ctr" defTabSz="722947">
              <a:defRPr spc="788" sz="4928">
                <a:solidFill>
                  <a:schemeClr val="accent2">
                    <a:satOff val="44164"/>
                    <a:lumOff val="14231"/>
                  </a:schemeClr>
                </a:solidFill>
                <a:latin typeface="Avenir Heavy"/>
                <a:ea typeface="Avenir Heavy"/>
                <a:cs typeface="Avenir Heavy"/>
                <a:sym typeface="Avenir Heavy"/>
              </a:defRPr>
            </a:lvl1pPr>
          </a:lstStyle>
          <a:p>
            <a:pPr/>
            <a:r>
              <a:t>Which JDK is Your Main APPLIcation?</a:t>
            </a:r>
          </a:p>
        </p:txBody>
      </p:sp>
      <p:sp>
        <p:nvSpPr>
          <p:cNvPr id="192" name="Slide Number"/>
          <p:cNvSpPr txBox="1"/>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3" name="page9image15228432-10860.jpg" descr="page9image15228432-10860.jpg"/>
          <p:cNvPicPr>
            <a:picLocks noChangeAspect="1"/>
          </p:cNvPicPr>
          <p:nvPr/>
        </p:nvPicPr>
        <p:blipFill>
          <a:blip r:embed="rId3">
            <a:extLst/>
          </a:blip>
          <a:stretch>
            <a:fillRect/>
          </a:stretch>
        </p:blipFill>
        <p:spPr>
          <a:xfrm>
            <a:off x="3308163" y="4347368"/>
            <a:ext cx="17141294" cy="7137012"/>
          </a:xfrm>
          <a:prstGeom prst="rect">
            <a:avLst/>
          </a:prstGeom>
          <a:ln w="12700">
            <a:miter lim="400000"/>
          </a:ln>
        </p:spPr>
      </p:pic>
      <p:sp>
        <p:nvSpPr>
          <p:cNvPr id="194" name="Which JDK Programming Languages Are You Using in Your Main Application?…"/>
          <p:cNvSpPr txBox="1"/>
          <p:nvPr/>
        </p:nvSpPr>
        <p:spPr>
          <a:xfrm>
            <a:off x="3351369" y="2449520"/>
            <a:ext cx="17054880" cy="1793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457200">
              <a:spcBef>
                <a:spcPts val="1200"/>
              </a:spcBef>
              <a:defRPr sz="1866">
                <a:latin typeface="Times Roman"/>
                <a:ea typeface="Times Roman"/>
                <a:cs typeface="Times Roman"/>
                <a:sym typeface="Times Roman"/>
              </a:defRPr>
            </a:pPr>
            <a:r>
              <a:t>Which JDK Programming Languages Are You Using in Your Main Application? </a:t>
            </a:r>
            <a:endParaRPr sz="1200"/>
          </a:p>
          <a:p>
            <a:pPr algn="l" defTabSz="457200">
              <a:spcBef>
                <a:spcPts val="1200"/>
              </a:spcBef>
              <a:defRPr sz="1333">
                <a:latin typeface="Times Roman"/>
                <a:ea typeface="Times Roman"/>
                <a:cs typeface="Times Roman"/>
                <a:sym typeface="Times Roman"/>
              </a:defRPr>
            </a:pPr>
            <a:r>
              <a:t>When looking at responses based on company size, Java 8 usage was slightly higher among companies with under 100 employees, while they continued to show elevated usage of Java versions 11 and newer. Meanwhile, companies with over 100 employees showed nearly equal usage of Java 11 and Java 8. </a:t>
            </a:r>
            <a:endParaRPr sz="1200"/>
          </a:p>
          <a:p>
            <a:pPr algn="l" defTabSz="457200">
              <a:spcBef>
                <a:spcPts val="1200"/>
              </a:spcBef>
              <a:defRPr sz="933">
                <a:latin typeface="Times Roman"/>
                <a:ea typeface="Times Roman"/>
                <a:cs typeface="Times Roman"/>
                <a:sym typeface="Times Roman"/>
              </a:defRPr>
            </a:pPr>
            <a:r>
              <a:t>www.jrebel.com JRebel by Perforce © Perforce Software, Inc. All trademarks and registered trademarks are the property of their respective owners. (0320TKP23) </a:t>
            </a:r>
            <a:endParaRPr sz="1200">
              <a:solidFill>
                <a:srgbClr val="000000"/>
              </a:solidFill>
            </a:endParaRPr>
          </a:p>
          <a:p>
            <a:pPr algn="l" defTabSz="457200">
              <a:defRPr sz="1200">
                <a:solidFill>
                  <a:srgbClr val="000000"/>
                </a:solidFill>
                <a:latin typeface="Times Roman"/>
                <a:ea typeface="Times Roman"/>
                <a:cs typeface="Times Roman"/>
                <a:sym typeface="Times Roman"/>
              </a:defRPr>
            </a:pPr>
            <a:r>
              <a:t> </a:t>
            </a:r>
          </a:p>
        </p:txBody>
      </p:sp>
      <p:sp>
        <p:nvSpPr>
          <p:cNvPr id="195" name="March 24, 2023 (411) Source: https://www.jrebel.com/resources/java-developer-productivity-report-2023"/>
          <p:cNvSpPr txBox="1"/>
          <p:nvPr/>
        </p:nvSpPr>
        <p:spPr>
          <a:xfrm>
            <a:off x="5422117" y="12958836"/>
            <a:ext cx="17054880" cy="100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March 24, 2023 (411) Source: https://www.jrebel.com/resources/java-developer-productivity-report-2023</a:t>
            </a:r>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Under 100 Employees"/>
          <p:cNvSpPr txBox="1"/>
          <p:nvPr>
            <p:ph type="title"/>
          </p:nvPr>
        </p:nvSpPr>
        <p:spPr>
          <a:xfrm>
            <a:off x="1392153" y="2056866"/>
            <a:ext cx="10924921" cy="1488299"/>
          </a:xfrm>
          <a:prstGeom prst="rect">
            <a:avLst/>
          </a:prstGeom>
        </p:spPr>
        <p:txBody>
          <a:bodyPr/>
          <a:lstStyle>
            <a:lvl1pPr algn="ctr">
              <a:defRPr spc="896" sz="5600">
                <a:solidFill>
                  <a:schemeClr val="accent2">
                    <a:satOff val="44164"/>
                    <a:lumOff val="14231"/>
                  </a:schemeClr>
                </a:solidFill>
                <a:latin typeface="Avenir Heavy"/>
                <a:ea typeface="Avenir Heavy"/>
                <a:cs typeface="Avenir Heavy"/>
                <a:sym typeface="Avenir Heavy"/>
              </a:defRPr>
            </a:lvl1pPr>
          </a:lstStyle>
          <a:p>
            <a:pPr/>
            <a:r>
              <a:t>Under 100 Employees</a:t>
            </a:r>
          </a:p>
        </p:txBody>
      </p:sp>
      <p:sp>
        <p:nvSpPr>
          <p:cNvPr id="200" name="Slide Number"/>
          <p:cNvSpPr txBox="1"/>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March 24, 2023 (411) Source: https://www.jrebel.com/resources/java-developer-productivity-report-2023"/>
          <p:cNvSpPr txBox="1"/>
          <p:nvPr/>
        </p:nvSpPr>
        <p:spPr>
          <a:xfrm>
            <a:off x="5422117" y="12958836"/>
            <a:ext cx="17054880" cy="100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March 24, 2023 (411) Source: https://www.jrebel.com/resources/java-developer-productivity-report-2023</a:t>
            </a:r>
          </a:p>
        </p:txBody>
      </p:sp>
      <p:pic>
        <p:nvPicPr>
          <p:cNvPr id="202" name="pasted-image-10927.jpg" descr="pasted-image-10927.jpg"/>
          <p:cNvPicPr>
            <a:picLocks noChangeAspect="1"/>
          </p:cNvPicPr>
          <p:nvPr/>
        </p:nvPicPr>
        <p:blipFill>
          <a:blip r:embed="rId3">
            <a:extLst/>
          </a:blip>
          <a:srcRect l="18" t="0" r="18" b="0"/>
          <a:stretch>
            <a:fillRect/>
          </a:stretch>
        </p:blipFill>
        <p:spPr>
          <a:xfrm>
            <a:off x="3254498" y="3375521"/>
            <a:ext cx="19095201" cy="8142454"/>
          </a:xfrm>
          <a:prstGeom prst="rect">
            <a:avLst/>
          </a:prstGeom>
          <a:ln w="12700">
            <a:miter lim="400000"/>
          </a:ln>
        </p:spPr>
      </p:pic>
      <p:sp>
        <p:nvSpPr>
          <p:cNvPr id="203" name="OVER 100 Employees"/>
          <p:cNvSpPr txBox="1"/>
          <p:nvPr/>
        </p:nvSpPr>
        <p:spPr>
          <a:xfrm>
            <a:off x="12942812" y="2056866"/>
            <a:ext cx="10924921" cy="148829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defRPr cap="all" spc="896">
                <a:solidFill>
                  <a:schemeClr val="accent2">
                    <a:satOff val="44164"/>
                    <a:lumOff val="14231"/>
                  </a:schemeClr>
                </a:solidFill>
                <a:latin typeface="Avenir Heavy"/>
                <a:ea typeface="Avenir Heavy"/>
                <a:cs typeface="Avenir Heavy"/>
                <a:sym typeface="Avenir Heavy"/>
              </a:defRPr>
            </a:lvl1pPr>
          </a:lstStyle>
          <a:p>
            <a:pPr/>
            <a:r>
              <a:t>OVER 100 Employees</a:t>
            </a:r>
          </a:p>
        </p:txBody>
      </p:sp>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lide Number"/>
          <p:cNvSpPr txBox="1"/>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8" name="Feb 15, 2023 (879) Source: https://vaadin.com/java-report-2023"/>
          <p:cNvSpPr txBox="1"/>
          <p:nvPr/>
        </p:nvSpPr>
        <p:spPr>
          <a:xfrm>
            <a:off x="8083054" y="12958836"/>
            <a:ext cx="14393943" cy="100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Feb 15, 2023 (879) Source: https://vaadin.com/java-report-2023</a:t>
            </a:r>
          </a:p>
        </p:txBody>
      </p:sp>
      <p:sp>
        <p:nvSpPr>
          <p:cNvPr id="209" name="Upgrading to Java 17"/>
          <p:cNvSpPr txBox="1"/>
          <p:nvPr/>
        </p:nvSpPr>
        <p:spPr>
          <a:xfrm>
            <a:off x="6963525" y="1403462"/>
            <a:ext cx="10924921" cy="148829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defRPr cap="all" spc="896">
                <a:solidFill>
                  <a:schemeClr val="accent2">
                    <a:satOff val="44164"/>
                    <a:lumOff val="14231"/>
                  </a:schemeClr>
                </a:solidFill>
                <a:latin typeface="Avenir Heavy"/>
                <a:ea typeface="Avenir Heavy"/>
                <a:cs typeface="Avenir Heavy"/>
                <a:sym typeface="Avenir Heavy"/>
              </a:defRPr>
            </a:lvl1pPr>
          </a:lstStyle>
          <a:p>
            <a:pPr/>
            <a:r>
              <a:t>Upgrading to Java 17</a:t>
            </a:r>
          </a:p>
        </p:txBody>
      </p:sp>
      <p:pic>
        <p:nvPicPr>
          <p:cNvPr id="210" name="pasted-image-10967.jpg" descr="pasted-image-10967.jpg"/>
          <p:cNvPicPr>
            <a:picLocks noChangeAspect="1"/>
          </p:cNvPicPr>
          <p:nvPr/>
        </p:nvPicPr>
        <p:blipFill>
          <a:blip r:embed="rId2">
            <a:extLst/>
          </a:blip>
          <a:srcRect l="2797" t="0" r="2797" b="0"/>
          <a:stretch>
            <a:fillRect/>
          </a:stretch>
        </p:blipFill>
        <p:spPr>
          <a:xfrm>
            <a:off x="5269904" y="3044775"/>
            <a:ext cx="13844280" cy="866549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lide Number"/>
          <p:cNvSpPr txBox="1"/>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3" name="July 2022 (29k) Source: https://www.jetbrains.com/lp/devecosystem-2022/java/"/>
          <p:cNvSpPr txBox="1"/>
          <p:nvPr/>
        </p:nvSpPr>
        <p:spPr>
          <a:xfrm>
            <a:off x="5739820" y="12797234"/>
            <a:ext cx="14393943" cy="100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2800">
                <a:latin typeface="Helvetica"/>
                <a:ea typeface="Helvetica"/>
                <a:cs typeface="Helvetica"/>
                <a:sym typeface="Helvetica"/>
              </a:defRPr>
            </a:lvl1pPr>
          </a:lstStyle>
          <a:p>
            <a:pPr/>
            <a:r>
              <a:t>July 2022 (29k) Source: https://www.jetbrains.com/lp/devecosystem-2022/java/</a:t>
            </a:r>
          </a:p>
        </p:txBody>
      </p:sp>
      <p:sp>
        <p:nvSpPr>
          <p:cNvPr id="214" name="WhiCH VERSION of JAVA?"/>
          <p:cNvSpPr txBox="1"/>
          <p:nvPr/>
        </p:nvSpPr>
        <p:spPr>
          <a:xfrm>
            <a:off x="3858838" y="704962"/>
            <a:ext cx="16299120" cy="148829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defRPr cap="all" spc="896">
                <a:solidFill>
                  <a:schemeClr val="accent2">
                    <a:satOff val="44164"/>
                    <a:lumOff val="14231"/>
                  </a:schemeClr>
                </a:solidFill>
                <a:latin typeface="Avenir Heavy"/>
                <a:ea typeface="Avenir Heavy"/>
                <a:cs typeface="Avenir Heavy"/>
                <a:sym typeface="Avenir Heavy"/>
              </a:defRPr>
            </a:lvl1pPr>
          </a:lstStyle>
          <a:p>
            <a:pPr/>
            <a:r>
              <a:t>WhiCH VERSION of JAVA?</a:t>
            </a:r>
          </a:p>
        </p:txBody>
      </p:sp>
      <p:pic>
        <p:nvPicPr>
          <p:cNvPr id="215" name="Image" descr="Image"/>
          <p:cNvPicPr>
            <a:picLocks noChangeAspect="1"/>
          </p:cNvPicPr>
          <p:nvPr/>
        </p:nvPicPr>
        <p:blipFill>
          <a:blip r:embed="rId2">
            <a:extLst/>
          </a:blip>
          <a:stretch>
            <a:fillRect/>
          </a:stretch>
        </p:blipFill>
        <p:spPr>
          <a:xfrm>
            <a:off x="8940800" y="1714500"/>
            <a:ext cx="6891660" cy="1090282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8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all" i="0" spc="512" strike="noStrike" sz="32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all" i="0" spc="512" strike="noStrike" sz="32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