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mn-lt"/>
        <a:ea typeface="+mn-ea"/>
        <a:cs typeface="+mn-cs"/>
        <a:sym typeface="Avenir Light"/>
      </a:defRPr>
    </a:lvl1pPr>
    <a:lvl2pPr marL="0" marR="0" indent="228600" algn="ctr" defTabSz="821531"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mn-lt"/>
        <a:ea typeface="+mn-ea"/>
        <a:cs typeface="+mn-cs"/>
        <a:sym typeface="Avenir Light"/>
      </a:defRPr>
    </a:lvl2pPr>
    <a:lvl3pPr marL="0" marR="0" indent="457200" algn="ctr" defTabSz="821531"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mn-lt"/>
        <a:ea typeface="+mn-ea"/>
        <a:cs typeface="+mn-cs"/>
        <a:sym typeface="Avenir Light"/>
      </a:defRPr>
    </a:lvl3pPr>
    <a:lvl4pPr marL="0" marR="0" indent="685800" algn="ctr" defTabSz="821531"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mn-lt"/>
        <a:ea typeface="+mn-ea"/>
        <a:cs typeface="+mn-cs"/>
        <a:sym typeface="Avenir Light"/>
      </a:defRPr>
    </a:lvl4pPr>
    <a:lvl5pPr marL="0" marR="0" indent="914400" algn="ctr" defTabSz="821531"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mn-lt"/>
        <a:ea typeface="+mn-ea"/>
        <a:cs typeface="+mn-cs"/>
        <a:sym typeface="Avenir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mn-lt"/>
        <a:ea typeface="+mn-ea"/>
        <a:cs typeface="+mn-cs"/>
        <a:sym typeface="Avenir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mn-lt"/>
        <a:ea typeface="+mn-ea"/>
        <a:cs typeface="+mn-cs"/>
        <a:sym typeface="Avenir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mn-lt"/>
        <a:ea typeface="+mn-ea"/>
        <a:cs typeface="+mn-cs"/>
        <a:sym typeface="Avenir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mn-lt"/>
        <a:ea typeface="+mn-ea"/>
        <a:cs typeface="+mn-cs"/>
        <a:sym typeface="Avenir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chemeClr val="accent2">
                  <a:satOff val="-5186"/>
                  <a:lumOff val="-28409"/>
                </a:schemeClr>
              </a:solidFill>
              <a:prstDash val="solid"/>
              <a:miter lim="400000"/>
            </a:ln>
          </a:left>
          <a:right>
            <a:ln w="12700" cap="flat">
              <a:solidFill>
                <a:schemeClr val="accent2">
                  <a:satOff val="-5186"/>
                  <a:lumOff val="-28409"/>
                </a:schemeClr>
              </a:solidFill>
              <a:prstDash val="solid"/>
              <a:miter lim="400000"/>
            </a:ln>
          </a:right>
          <a:top>
            <a:ln w="12700" cap="flat">
              <a:solidFill>
                <a:schemeClr val="accent2">
                  <a:satOff val="-5186"/>
                  <a:lumOff val="-28409"/>
                </a:schemeClr>
              </a:solidFill>
              <a:prstDash val="solid"/>
              <a:miter lim="400000"/>
            </a:ln>
          </a:top>
          <a:bottom>
            <a:ln w="12700" cap="flat">
              <a:solidFill>
                <a:schemeClr val="accent2">
                  <a:satOff val="-5186"/>
                  <a:lumOff val="-28409"/>
                </a:schemeClr>
              </a:solidFill>
              <a:prstDash val="solid"/>
              <a:miter lim="400000"/>
            </a:ln>
          </a:bottom>
          <a:insideH>
            <a:ln w="12700" cap="flat">
              <a:solidFill>
                <a:schemeClr val="accent2">
                  <a:satOff val="-5186"/>
                  <a:lumOff val="-28409"/>
                </a:schemeClr>
              </a:solidFill>
              <a:prstDash val="solid"/>
              <a:miter lim="400000"/>
            </a:ln>
          </a:insideH>
          <a:insideV>
            <a:ln w="12700" cap="flat">
              <a:solidFill>
                <a:schemeClr val="accent2">
                  <a:satOff val="-5186"/>
                  <a:lumOff val="-28409"/>
                </a:schemeClr>
              </a:solidFill>
              <a:prstDash val="solid"/>
              <a:miter lim="400000"/>
            </a:ln>
          </a:insideV>
        </a:tcBdr>
        <a:fill>
          <a:solidFill>
            <a:srgbClr val="375A7D"/>
          </a:solidFill>
        </a:fill>
      </a:tcStyle>
    </a:wholeTbl>
    <a:band2H>
      <a:tcTxStyle/>
      <a:tcStyle>
        <a:tcBdr/>
        <a:fill>
          <a:solidFill>
            <a:srgbClr val="3B7499"/>
          </a:solidFill>
        </a:fill>
      </a:tcStyle>
    </a:band2H>
    <a:firstCol>
      <a:tcTxStyle b="off" i="off">
        <a:fontRef idx="minor">
          <a:srgbClr val="FFFFFF"/>
        </a:fontRef>
        <a:srgbClr val="FFFFFF"/>
      </a:tcTxStyle>
      <a:tcStyle>
        <a:tcBdr>
          <a:left>
            <a:ln w="12700" cap="flat">
              <a:solidFill>
                <a:schemeClr val="accent2">
                  <a:satOff val="-5186"/>
                  <a:lumOff val="-28409"/>
                </a:schemeClr>
              </a:solidFill>
              <a:prstDash val="solid"/>
              <a:miter lim="400000"/>
            </a:ln>
          </a:left>
          <a:right>
            <a:ln w="12700" cap="flat">
              <a:solidFill>
                <a:srgbClr val="53D5FD"/>
              </a:solidFill>
              <a:prstDash val="solid"/>
              <a:miter lim="400000"/>
            </a:ln>
          </a:right>
          <a:top>
            <a:ln w="12700" cap="flat">
              <a:solidFill>
                <a:schemeClr val="accent2">
                  <a:satOff val="-5186"/>
                  <a:lumOff val="-28409"/>
                </a:schemeClr>
              </a:solidFill>
              <a:prstDash val="solid"/>
              <a:miter lim="400000"/>
            </a:ln>
          </a:top>
          <a:bottom>
            <a:ln w="12700" cap="flat">
              <a:solidFill>
                <a:schemeClr val="accent2">
                  <a:satOff val="-5186"/>
                  <a:lumOff val="-28409"/>
                </a:schemeClr>
              </a:solidFill>
              <a:prstDash val="solid"/>
              <a:miter lim="400000"/>
            </a:ln>
          </a:bottom>
          <a:insideH>
            <a:ln w="12700" cap="flat">
              <a:solidFill>
                <a:schemeClr val="accent2">
                  <a:satOff val="-5186"/>
                  <a:lumOff val="-28409"/>
                </a:schemeClr>
              </a:solidFill>
              <a:prstDash val="solid"/>
              <a:miter lim="400000"/>
            </a:ln>
          </a:insideH>
          <a:insideV>
            <a:ln w="12700" cap="flat">
              <a:solidFill>
                <a:schemeClr val="accent2">
                  <a:satOff val="-5186"/>
                  <a:lumOff val="-28409"/>
                </a:schemeClr>
              </a:solidFill>
              <a:prstDash val="solid"/>
              <a:miter lim="400000"/>
            </a:ln>
          </a:insideV>
        </a:tcBdr>
        <a:fill>
          <a:solidFill>
            <a:schemeClr val="accent1">
              <a:hueOff val="450000"/>
              <a:satOff val="-18071"/>
              <a:lumOff val="-14609"/>
            </a:schemeClr>
          </a:solidFill>
        </a:fill>
      </a:tcStyle>
    </a:firstCol>
    <a:lastRow>
      <a:tcTxStyle b="off" i="off">
        <a:fontRef idx="minor">
          <a:srgbClr val="FFFFFF"/>
        </a:fontRef>
        <a:srgbClr val="FFFFFF"/>
      </a:tcTxStyle>
      <a:tcStyle>
        <a:tcBdr>
          <a:left>
            <a:ln w="12700" cap="flat">
              <a:solidFill>
                <a:schemeClr val="accent2">
                  <a:satOff val="-5186"/>
                  <a:lumOff val="-28409"/>
                </a:schemeClr>
              </a:solidFill>
              <a:prstDash val="solid"/>
              <a:miter lim="400000"/>
            </a:ln>
          </a:left>
          <a:right>
            <a:ln w="12700" cap="flat">
              <a:solidFill>
                <a:schemeClr val="accent2">
                  <a:satOff val="-5186"/>
                  <a:lumOff val="-28409"/>
                </a:schemeClr>
              </a:solidFill>
              <a:prstDash val="solid"/>
              <a:miter lim="400000"/>
            </a:ln>
          </a:right>
          <a:top>
            <a:ln w="12700" cap="flat">
              <a:solidFill>
                <a:srgbClr val="53D5FD"/>
              </a:solidFill>
              <a:prstDash val="solid"/>
              <a:miter lim="400000"/>
            </a:ln>
          </a:top>
          <a:bottom>
            <a:ln w="12700" cap="flat">
              <a:solidFill>
                <a:schemeClr val="accent2">
                  <a:satOff val="-5186"/>
                  <a:lumOff val="-28409"/>
                </a:schemeClr>
              </a:solidFill>
              <a:prstDash val="solid"/>
              <a:miter lim="400000"/>
            </a:ln>
          </a:bottom>
          <a:insideH>
            <a:ln w="12700" cap="flat">
              <a:solidFill>
                <a:schemeClr val="accent2">
                  <a:satOff val="-5186"/>
                  <a:lumOff val="-28409"/>
                </a:schemeClr>
              </a:solidFill>
              <a:prstDash val="solid"/>
              <a:miter lim="400000"/>
            </a:ln>
          </a:insideH>
          <a:insideV>
            <a:ln w="12700" cap="flat">
              <a:solidFill>
                <a:schemeClr val="accent2">
                  <a:satOff val="-5186"/>
                  <a:lumOff val="-28409"/>
                </a:schemeClr>
              </a:solidFill>
              <a:prstDash val="solid"/>
              <a:miter lim="400000"/>
            </a:ln>
          </a:insideV>
        </a:tcBdr>
        <a:fill>
          <a:solidFill>
            <a:schemeClr val="accent1">
              <a:hueOff val="450000"/>
              <a:satOff val="-18071"/>
              <a:lumOff val="-14609"/>
            </a:schemeClr>
          </a:solidFill>
        </a:fill>
      </a:tcStyle>
    </a:lastRow>
    <a:firstRow>
      <a:tcTxStyle b="off" i="off">
        <a:fontRef idx="minor">
          <a:srgbClr val="FFFFFF"/>
        </a:fontRef>
        <a:srgbClr val="FFFFFF"/>
      </a:tcTxStyle>
      <a:tcStyle>
        <a:tcBdr>
          <a:left>
            <a:ln w="12700" cap="flat">
              <a:solidFill>
                <a:schemeClr val="accent2">
                  <a:satOff val="-5186"/>
                  <a:lumOff val="-28409"/>
                </a:schemeClr>
              </a:solidFill>
              <a:prstDash val="solid"/>
              <a:miter lim="400000"/>
            </a:ln>
          </a:left>
          <a:right>
            <a:ln w="12700" cap="flat">
              <a:solidFill>
                <a:schemeClr val="accent2">
                  <a:satOff val="-5186"/>
                  <a:lumOff val="-28409"/>
                </a:schemeClr>
              </a:solidFill>
              <a:prstDash val="solid"/>
              <a:miter lim="400000"/>
            </a:ln>
          </a:right>
          <a:top>
            <a:ln w="12700" cap="flat">
              <a:solidFill>
                <a:schemeClr val="accent2">
                  <a:satOff val="-5186"/>
                  <a:lumOff val="-28409"/>
                </a:schemeClr>
              </a:solidFill>
              <a:prstDash val="solid"/>
              <a:miter lim="400000"/>
            </a:ln>
          </a:top>
          <a:bottom>
            <a:ln w="12700" cap="flat">
              <a:solidFill>
                <a:srgbClr val="53D5FD"/>
              </a:solidFill>
              <a:prstDash val="solid"/>
              <a:miter lim="400000"/>
            </a:ln>
          </a:bottom>
          <a:insideH>
            <a:ln w="12700" cap="flat">
              <a:solidFill>
                <a:schemeClr val="accent2">
                  <a:satOff val="-5186"/>
                  <a:lumOff val="-28409"/>
                </a:schemeClr>
              </a:solidFill>
              <a:prstDash val="solid"/>
              <a:miter lim="400000"/>
            </a:ln>
          </a:insideH>
          <a:insideV>
            <a:ln w="12700" cap="flat">
              <a:solidFill>
                <a:schemeClr val="accent2">
                  <a:satOff val="-5186"/>
                  <a:lumOff val="-28409"/>
                </a:schemeClr>
              </a:solidFill>
              <a:prstDash val="solid"/>
              <a:miter lim="400000"/>
            </a:ln>
          </a:insideV>
        </a:tcBdr>
        <a:fill>
          <a:solidFill>
            <a:schemeClr val="accent1">
              <a:hueOff val="450000"/>
              <a:satOff val="-18071"/>
              <a:lumOff val="-14609"/>
            </a:schemeClr>
          </a:solidFill>
        </a:fill>
      </a:tcStyle>
    </a:firstRow>
  </a:tblStyle>
  <a:tblStyle styleId="{C7B018BB-80A7-4F77-B60F-C8B233D01FF8}" styleName="">
    <a:tblBg/>
    <a:wholeTbl>
      <a:tcTxStyle b="off" i="off">
        <a:font>
          <a:latin typeface="Avenir Medium"/>
          <a:ea typeface="Avenir Medium"/>
          <a:cs typeface="Avenir Medium"/>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50800" cap="flat">
              <a:solidFill>
                <a:srgbClr val="000000"/>
              </a:solidFill>
              <a:prstDash val="solid"/>
              <a:miter lim="400000"/>
            </a:ln>
          </a:top>
          <a:bottom>
            <a:ln w="50800" cap="flat">
              <a:solidFill>
                <a:srgbClr val="000000"/>
              </a:solidFill>
              <a:prstDash val="solid"/>
              <a:miter lim="400000"/>
            </a:ln>
          </a:bottom>
          <a:insideH>
            <a:ln w="508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0A0A0A">
              <a:alpha val="92000"/>
            </a:srgbClr>
          </a:solidFill>
        </a:fill>
      </a:tcStyle>
    </a:band2H>
    <a:firstCol>
      <a:tcTxStyle b="off" i="off">
        <a:font>
          <a:latin typeface="Avenir Medium"/>
          <a:ea typeface="Avenir Medium"/>
          <a:cs typeface="Avenir Medium"/>
        </a:font>
        <a:srgbClr val="FFFFFF"/>
      </a:tcTxStyle>
      <a:tcStyle>
        <a:tcBdr>
          <a:left>
            <a:ln w="25400" cap="flat">
              <a:solidFill>
                <a:srgbClr val="000000"/>
              </a:solidFill>
              <a:prstDash val="solid"/>
              <a:miter lim="400000"/>
            </a:ln>
          </a:left>
          <a:right>
            <a:ln w="88900" cap="flat">
              <a:solidFill>
                <a:srgbClr val="000000"/>
              </a:solidFill>
              <a:prstDash val="solid"/>
              <a:miter lim="400000"/>
            </a:ln>
          </a:right>
          <a:top>
            <a:ln w="50800" cap="flat">
              <a:solidFill>
                <a:srgbClr val="000000"/>
              </a:solidFill>
              <a:prstDash val="solid"/>
              <a:miter lim="400000"/>
            </a:ln>
          </a:top>
          <a:bottom>
            <a:ln w="50800" cap="flat">
              <a:solidFill>
                <a:srgbClr val="000000"/>
              </a:solidFill>
              <a:prstDash val="solid"/>
              <a:miter lim="400000"/>
            </a:ln>
          </a:bottom>
          <a:insideH>
            <a:ln w="508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ff" i="off">
        <a:font>
          <a:latin typeface="Avenir Medium"/>
          <a:ea typeface="Avenir Medium"/>
          <a:cs typeface="Avenir Medium"/>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88900" cap="flat">
              <a:solidFill>
                <a:srgbClr val="000000"/>
              </a:solidFill>
              <a:prstDash val="solid"/>
              <a:miter lim="400000"/>
            </a:ln>
          </a:top>
          <a:bottom>
            <a:ln w="254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Avenir Medium"/>
          <a:ea typeface="Avenir Medium"/>
          <a:cs typeface="Avenir Medium"/>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889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EEE7283C-3CF3-47DC-8721-378D4A62B228}" styleName="">
    <a:tblBg/>
    <a:wholeTbl>
      <a:tcTxStyle b="off" i="off">
        <a:fontRef idx="minor">
          <a:srgbClr val="FFFFFF"/>
        </a:fontRef>
        <a:srgbClr val="FFFFFF"/>
      </a:tcTxStyle>
      <a:tcStyle>
        <a:tcBdr>
          <a:left>
            <a:ln w="12700" cap="flat">
              <a:solidFill>
                <a:schemeClr val="accent2">
                  <a:satOff val="-5186"/>
                  <a:lumOff val="-28409"/>
                </a:schemeClr>
              </a:solidFill>
              <a:prstDash val="solid"/>
              <a:miter lim="400000"/>
            </a:ln>
          </a:left>
          <a:right>
            <a:ln w="12700" cap="flat">
              <a:solidFill>
                <a:schemeClr val="accent2">
                  <a:satOff val="-5186"/>
                  <a:lumOff val="-28409"/>
                </a:schemeClr>
              </a:solidFill>
              <a:prstDash val="solid"/>
              <a:miter lim="400000"/>
            </a:ln>
          </a:right>
          <a:top>
            <a:ln w="12700" cap="flat">
              <a:solidFill>
                <a:schemeClr val="accent2">
                  <a:satOff val="-5186"/>
                  <a:lumOff val="-28409"/>
                </a:schemeClr>
              </a:solidFill>
              <a:prstDash val="solid"/>
              <a:miter lim="400000"/>
            </a:ln>
          </a:top>
          <a:bottom>
            <a:ln w="12700" cap="flat">
              <a:solidFill>
                <a:schemeClr val="accent2">
                  <a:satOff val="-5186"/>
                  <a:lumOff val="-28409"/>
                </a:schemeClr>
              </a:solidFill>
              <a:prstDash val="solid"/>
              <a:miter lim="400000"/>
            </a:ln>
          </a:bottom>
          <a:insideH>
            <a:ln w="12700" cap="flat">
              <a:solidFill>
                <a:schemeClr val="accent2">
                  <a:satOff val="-5186"/>
                  <a:lumOff val="-28409"/>
                </a:schemeClr>
              </a:solidFill>
              <a:prstDash val="solid"/>
              <a:miter lim="400000"/>
            </a:ln>
          </a:insideH>
          <a:insideV>
            <a:ln w="12700" cap="flat">
              <a:solidFill>
                <a:schemeClr val="accent2">
                  <a:satOff val="-5186"/>
                  <a:lumOff val="-28409"/>
                </a:schemeClr>
              </a:solidFill>
              <a:prstDash val="solid"/>
              <a:miter lim="400000"/>
            </a:ln>
          </a:insideV>
        </a:tcBdr>
        <a:fill>
          <a:noFill/>
        </a:fill>
      </a:tcStyle>
    </a:wholeTbl>
    <a:band2H>
      <a:tcTxStyle/>
      <a:tcStyle>
        <a:tcBdr/>
        <a:fill>
          <a:solidFill>
            <a:srgbClr val="00EDFF">
              <a:alpha val="24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chemeClr val="accent2">
                  <a:satOff val="-5186"/>
                  <a:lumOff val="-28409"/>
                </a:schemeClr>
              </a:solidFill>
              <a:prstDash val="solid"/>
              <a:miter lim="400000"/>
            </a:ln>
          </a:insideV>
        </a:tcBdr>
        <a:fill>
          <a:solidFill>
            <a:schemeClr val="accent2">
              <a:satOff val="-5186"/>
              <a:lumOff val="-12389"/>
            </a:scheme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noFill/>
              <a:miter lim="400000"/>
            </a:ln>
          </a:bottom>
          <a:insideH>
            <a:ln w="12700" cap="flat">
              <a:solidFill>
                <a:srgbClr val="00919C">
                  <a:alpha val="79000"/>
                </a:srgbClr>
              </a:solidFill>
              <a:prstDash val="solid"/>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00919C">
                  <a:alpha val="79000"/>
                </a:srgbClr>
              </a:solidFill>
              <a:prstDash val="solid"/>
              <a:miter lim="400000"/>
            </a:ln>
          </a:insideH>
          <a:insideV>
            <a:ln w="12700" cap="flat">
              <a:noFill/>
              <a:miter lim="400000"/>
            </a:ln>
          </a:insideV>
        </a:tcBdr>
        <a:fill>
          <a:solidFill>
            <a:schemeClr val="accent2">
              <a:satOff val="-5186"/>
              <a:lumOff val="-28409"/>
            </a:schemeClr>
          </a:solidFill>
        </a:fill>
      </a:tcStyle>
    </a:firstRow>
  </a:tblStyle>
  <a:tblStyle styleId="{CF821DB8-F4EB-4A41-A1BA-3FCAFE7338EE}" styleName="">
    <a:tblBg/>
    <a:wholeTbl>
      <a:tcTxStyle b="off" i="off">
        <a:fontRef idx="minor">
          <a:srgbClr val="FFFFFF"/>
        </a:fontRef>
        <a:srgbClr val="FFFFFF"/>
      </a:tcTxStyle>
      <a:tcStyle>
        <a:tcBdr>
          <a:left>
            <a:ln w="12700" cap="flat">
              <a:noFill/>
              <a:miter lim="400000"/>
            </a:ln>
          </a:left>
          <a:right>
            <a:ln w="12700" cap="flat">
              <a:noFill/>
              <a:miter lim="400000"/>
            </a:ln>
          </a:right>
          <a:top>
            <a:ln w="25400" cap="rnd">
              <a:solidFill>
                <a:srgbClr val="4F4F4F"/>
              </a:solidFill>
              <a:custDash>
                <a:ds d="100000" sp="200000"/>
              </a:custDash>
              <a:miter lim="400000"/>
            </a:ln>
          </a:top>
          <a:bottom>
            <a:ln w="25400" cap="rnd">
              <a:solidFill>
                <a:srgbClr val="4F4F4F"/>
              </a:solidFill>
              <a:custDash>
                <a:ds d="100000" sp="200000"/>
              </a:custDash>
              <a:miter lim="400000"/>
            </a:ln>
          </a:bottom>
          <a:insideH>
            <a:ln w="25400" cap="rnd">
              <a:solidFill>
                <a:srgbClr val="4F4F4F"/>
              </a:solidFill>
              <a:custDash>
                <a:ds d="100000" sp="200000"/>
              </a:custDash>
              <a:miter lim="400000"/>
            </a:ln>
          </a:insideH>
          <a:insideV>
            <a:ln w="12700" cap="flat">
              <a:noFill/>
              <a:miter lim="400000"/>
            </a:ln>
          </a:insideV>
        </a:tcBdr>
        <a:fill>
          <a:noFill/>
        </a:fill>
      </a:tcStyle>
    </a:wholeTbl>
    <a:band2H>
      <a:tcTxStyle/>
      <a:tcStyle>
        <a:tcBdr/>
        <a:fill>
          <a:solidFill>
            <a:srgbClr val="6D6D6D">
              <a:alpha val="25000"/>
            </a:srgbClr>
          </a:solidFill>
        </a:fill>
      </a:tcStyle>
    </a:band2H>
    <a:firstCol>
      <a:tcTxStyle b="off" i="off">
        <a:fontRef idx="minor">
          <a:srgbClr val="FFFFFF"/>
        </a:fontRef>
        <a:srgbClr val="FFFFFF"/>
      </a:tcTxStyle>
      <a:tcStyle>
        <a:tcBdr>
          <a:left>
            <a:ln w="12700" cap="flat">
              <a:noFill/>
              <a:miter lim="400000"/>
            </a:ln>
          </a:left>
          <a:right>
            <a:ln w="25400" cap="flat">
              <a:noFill/>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noFill/>
              <a:miter lim="400000"/>
            </a:ln>
          </a:insideV>
        </a:tcBdr>
        <a:fill>
          <a:solidFill>
            <a:srgbClr val="808080">
              <a:alpha val="32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50800" cap="flat">
              <a:solidFill>
                <a:srgbClr val="000000"/>
              </a:solidFill>
              <a:prstDash val="solid"/>
              <a:miter lim="400000"/>
            </a:ln>
          </a:top>
          <a:bottom>
            <a:ln w="12700" cap="flat">
              <a:noFill/>
              <a:miter lim="400000"/>
            </a:ln>
          </a:bottom>
          <a:insideH>
            <a:ln w="12700" cap="flat">
              <a:solidFill>
                <a:srgbClr val="000000"/>
              </a:solidFill>
              <a:prstDash val="solid"/>
              <a:miter lim="400000"/>
            </a:ln>
          </a:insideH>
          <a:insideV>
            <a:ln w="12700" cap="flat">
              <a:noFill/>
              <a:miter lim="400000"/>
            </a:ln>
          </a:insideV>
        </a:tcBdr>
        <a:fill>
          <a:solidFill>
            <a:srgbClr val="941B00">
              <a:alpha val="80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50800" cap="flat">
              <a:solidFill>
                <a:srgbClr val="000000"/>
              </a:solidFill>
              <a:prstDash val="solid"/>
              <a:miter lim="400000"/>
            </a:ln>
          </a:bottom>
          <a:insideH>
            <a:ln w="12700" cap="flat">
              <a:solidFill>
                <a:srgbClr val="000000"/>
              </a:solidFill>
              <a:prstDash val="solid"/>
              <a:miter lim="400000"/>
            </a:ln>
          </a:insideH>
          <a:insideV>
            <a:ln w="12700" cap="flat">
              <a:noFill/>
              <a:miter lim="400000"/>
            </a:ln>
          </a:insideV>
        </a:tcBdr>
        <a:fill>
          <a:solidFill>
            <a:srgbClr val="CD2600">
              <a:alpha val="80000"/>
            </a:srgbClr>
          </a:solidFill>
        </a:fill>
      </a:tcStyle>
    </a:firstRow>
  </a:tblStyle>
  <a:tblStyle styleId="{33BA23B1-9221-436E-865A-0063620EA4FD}"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4F4F4F"/>
              </a:solidFill>
              <a:prstDash val="solid"/>
              <a:miter lim="400000"/>
            </a:ln>
          </a:top>
          <a:bottom>
            <a:ln w="12700" cap="flat">
              <a:solidFill>
                <a:srgbClr val="4F4F4F"/>
              </a:solidFill>
              <a:prstDash val="solid"/>
              <a:miter lim="400000"/>
            </a:ln>
          </a:bottom>
          <a:insideH>
            <a:ln w="12700" cap="flat">
              <a:solidFill>
                <a:srgbClr val="4F4F4F"/>
              </a:solidFill>
              <a:prstDash val="solid"/>
              <a:miter lim="400000"/>
            </a:ln>
          </a:insideH>
          <a:insideV>
            <a:ln w="12700" cap="flat">
              <a:noFill/>
              <a:miter lim="400000"/>
            </a:ln>
          </a:insideV>
        </a:tcBdr>
        <a:fill>
          <a:noFill/>
        </a:fill>
      </a:tcStyle>
    </a:wholeTbl>
    <a:band2H>
      <a:tcTxStyle/>
      <a:tcStyle>
        <a:tcBdr/>
        <a:fill>
          <a:solidFill>
            <a:srgbClr val="797A7B">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4F4F4F"/>
              </a:solidFill>
              <a:prstDash val="solid"/>
              <a:miter lim="400000"/>
            </a:ln>
          </a:top>
          <a:bottom>
            <a:ln w="12700" cap="flat">
              <a:solidFill>
                <a:srgbClr val="4F4F4F"/>
              </a:solidFill>
              <a:prstDash val="solid"/>
              <a:miter lim="400000"/>
            </a:ln>
          </a:bottom>
          <a:insideH>
            <a:ln w="12700" cap="flat">
              <a:solidFill>
                <a:srgbClr val="4F4F4F"/>
              </a:solidFill>
              <a:prstDash val="solid"/>
              <a:miter lim="400000"/>
            </a:ln>
          </a:insideH>
          <a:insideV>
            <a:ln w="12700" cap="flat">
              <a:noFill/>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808080"/>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808080"/>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797979"/>
              </a:solidFill>
              <a:custDash>
                <a:ds d="200000" sp="200000"/>
              </a:custDash>
              <a:miter lim="400000"/>
            </a:ln>
          </a:top>
          <a:bottom>
            <a:ln w="12700" cap="flat">
              <a:solidFill>
                <a:srgbClr val="797979"/>
              </a:solidFill>
              <a:custDash>
                <a:ds d="200000" sp="200000"/>
              </a:custDash>
              <a:miter lim="400000"/>
            </a:ln>
          </a:bottom>
          <a:insideH>
            <a:ln w="12700" cap="flat">
              <a:solidFill>
                <a:srgbClr val="797979"/>
              </a:solidFill>
              <a:custDash>
                <a:ds d="200000" sp="200000"/>
              </a:custDash>
              <a:miter lim="400000"/>
            </a:ln>
          </a:insideH>
          <a:insideV>
            <a:ln w="12700" cap="flat">
              <a:noFill/>
              <a:miter lim="400000"/>
            </a:ln>
          </a:insideV>
        </a:tcBdr>
        <a:fill>
          <a:noFill/>
        </a:fill>
      </a:tcStyle>
    </a:wholeTbl>
    <a:band2H>
      <a:tcTxStyle/>
      <a:tcStyle>
        <a:tcBdr/>
        <a:fill>
          <a:solidFill>
            <a:srgbClr val="797A7B">
              <a:alpha val="30000"/>
            </a:srgbClr>
          </a:solidFill>
        </a:fill>
      </a:tcStyle>
    </a:band2H>
    <a:firstCol>
      <a:tcTxStyle b="off" i="off">
        <a:fontRef idx="minor">
          <a:srgbClr val="FFFFFF"/>
        </a:fontRef>
        <a:srgbClr val="FFFFFF"/>
      </a:tcTxStyle>
      <a:tcStyle>
        <a:tcBdr>
          <a:left>
            <a:ln w="12700" cap="flat">
              <a:noFill/>
              <a:miter lim="400000"/>
            </a:ln>
          </a:left>
          <a:right>
            <a:ln w="12700" cap="flat">
              <a:solidFill>
                <a:srgbClr val="FFFFFF"/>
              </a:solidFill>
              <a:prstDash val="solid"/>
              <a:miter lim="400000"/>
            </a:ln>
          </a:right>
          <a:top>
            <a:ln w="12700" cap="flat">
              <a:solidFill>
                <a:srgbClr val="797979"/>
              </a:solidFill>
              <a:custDash>
                <a:ds d="200000" sp="200000"/>
              </a:custDash>
              <a:miter lim="400000"/>
            </a:ln>
          </a:top>
          <a:bottom>
            <a:ln w="12700" cap="flat">
              <a:solidFill>
                <a:srgbClr val="797979"/>
              </a:solidFill>
              <a:custDash>
                <a:ds d="200000" sp="200000"/>
              </a:custDash>
              <a:miter lim="400000"/>
            </a:ln>
          </a:bottom>
          <a:insideH>
            <a:ln w="12700" cap="flat">
              <a:solidFill>
                <a:srgbClr val="797979"/>
              </a:solidFill>
              <a:custDash>
                <a:ds d="200000" sp="200000"/>
              </a:custDash>
              <a:miter lim="400000"/>
            </a:ln>
          </a:insideH>
          <a:insideV>
            <a:ln w="12700" cap="flat">
              <a:noFill/>
              <a:miter lim="400000"/>
            </a:ln>
          </a:insideV>
        </a:tcBdr>
        <a:fill>
          <a:no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noFill/>
              <a:miter lim="400000"/>
            </a:ln>
          </a:bottom>
          <a:insideH>
            <a:ln w="12700" cap="flat">
              <a:solidFill>
                <a:srgbClr val="797979"/>
              </a:solidFill>
              <a:prstDash val="solid"/>
              <a:miter lim="400000"/>
            </a:ln>
          </a:insideH>
          <a:insideV>
            <a:ln w="12700" cap="flat">
              <a:noFill/>
              <a:miter lim="400000"/>
            </a:ln>
          </a:insideV>
        </a:tcBdr>
        <a:fill>
          <a:noFill/>
        </a:fill>
      </a:tcStyle>
    </a:lastRow>
    <a:firstRow>
      <a:tcTxStyle b="off" i="off">
        <a:fontRef idx="minor">
          <a:schemeClr val="accent2">
            <a:satOff val="44164"/>
            <a:lumOff val="14231"/>
          </a:schemeClr>
        </a:fontRef>
        <a:schemeClr val="accent2">
          <a:satOff val="44164"/>
          <a:lumOff val="14231"/>
        </a:schemeClr>
      </a:tcTxStyle>
      <a:tcStyle>
        <a:tcBdr>
          <a:left>
            <a:ln w="12700" cap="flat">
              <a:noFill/>
              <a:miter lim="400000"/>
            </a:ln>
          </a:left>
          <a:right>
            <a:ln w="12700" cap="flat">
              <a:noFill/>
              <a:miter lim="400000"/>
            </a:ln>
          </a:right>
          <a:top>
            <a:ln w="12700" cap="flat">
              <a:noFill/>
              <a:miter lim="400000"/>
            </a:ln>
          </a:top>
          <a:bottom>
            <a:ln w="12700" cap="flat">
              <a:solidFill>
                <a:srgbClr val="FFFFFF"/>
              </a:solidFill>
              <a:prstDash val="solid"/>
              <a:miter lim="400000"/>
            </a:ln>
          </a:bottom>
          <a:insideH>
            <a:ln w="12700" cap="flat">
              <a:solidFill>
                <a:srgbClr val="797979"/>
              </a:solidFill>
              <a:prstDash val="solid"/>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9"/>
  </p:normalViewPr>
  <p:slideViewPr>
    <p:cSldViewPr snapToGrid="0">
      <p:cViewPr varScale="1">
        <p:scale>
          <a:sx n="69" d="100"/>
          <a:sy n="69" d="100"/>
        </p:scale>
        <p:origin x="1440"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4" name="Shape 154"/>
          <p:cNvSpPr>
            <a:spLocks noGrp="1" noRot="1" noChangeAspect="1"/>
          </p:cNvSpPr>
          <p:nvPr>
            <p:ph type="sldImg"/>
          </p:nvPr>
        </p:nvSpPr>
        <p:spPr>
          <a:xfrm>
            <a:off x="1143000" y="685800"/>
            <a:ext cx="4572000" cy="3429000"/>
          </a:xfrm>
          <a:prstGeom prst="rect">
            <a:avLst/>
          </a:prstGeom>
        </p:spPr>
        <p:txBody>
          <a:bodyPr/>
          <a:lstStyle/>
          <a:p>
            <a:endParaRPr/>
          </a:p>
        </p:txBody>
      </p:sp>
      <p:sp>
        <p:nvSpPr>
          <p:cNvPr id="155" name="Shape 15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642937" latinLnBrk="0">
      <a:lnSpc>
        <a:spcPct val="125000"/>
      </a:lnSpc>
      <a:defRPr sz="3200">
        <a:latin typeface="Avenir"/>
        <a:ea typeface="Avenir"/>
        <a:cs typeface="Avenir"/>
        <a:sym typeface="Avenir Roman"/>
      </a:defRPr>
    </a:lvl1pPr>
    <a:lvl2pPr indent="228600" defTabSz="642937" latinLnBrk="0">
      <a:lnSpc>
        <a:spcPct val="125000"/>
      </a:lnSpc>
      <a:defRPr sz="3200">
        <a:latin typeface="Avenir"/>
        <a:ea typeface="Avenir"/>
        <a:cs typeface="Avenir"/>
        <a:sym typeface="Avenir Roman"/>
      </a:defRPr>
    </a:lvl2pPr>
    <a:lvl3pPr indent="457200" defTabSz="642937" latinLnBrk="0">
      <a:lnSpc>
        <a:spcPct val="125000"/>
      </a:lnSpc>
      <a:defRPr sz="3200">
        <a:latin typeface="Avenir"/>
        <a:ea typeface="Avenir"/>
        <a:cs typeface="Avenir"/>
        <a:sym typeface="Avenir Roman"/>
      </a:defRPr>
    </a:lvl3pPr>
    <a:lvl4pPr indent="685800" defTabSz="642937" latinLnBrk="0">
      <a:lnSpc>
        <a:spcPct val="125000"/>
      </a:lnSpc>
      <a:defRPr sz="3200">
        <a:latin typeface="Avenir"/>
        <a:ea typeface="Avenir"/>
        <a:cs typeface="Avenir"/>
        <a:sym typeface="Avenir Roman"/>
      </a:defRPr>
    </a:lvl4pPr>
    <a:lvl5pPr indent="914400" defTabSz="642937" latinLnBrk="0">
      <a:lnSpc>
        <a:spcPct val="125000"/>
      </a:lnSpc>
      <a:defRPr sz="3200">
        <a:latin typeface="Avenir"/>
        <a:ea typeface="Avenir"/>
        <a:cs typeface="Avenir"/>
        <a:sym typeface="Avenir Roman"/>
      </a:defRPr>
    </a:lvl5pPr>
    <a:lvl6pPr indent="1143000" defTabSz="642937" latinLnBrk="0">
      <a:lnSpc>
        <a:spcPct val="125000"/>
      </a:lnSpc>
      <a:defRPr sz="3200">
        <a:latin typeface="Avenir"/>
        <a:ea typeface="Avenir"/>
        <a:cs typeface="Avenir"/>
        <a:sym typeface="Avenir Roman"/>
      </a:defRPr>
    </a:lvl6pPr>
    <a:lvl7pPr indent="1371600" defTabSz="642937" latinLnBrk="0">
      <a:lnSpc>
        <a:spcPct val="125000"/>
      </a:lnSpc>
      <a:defRPr sz="3200">
        <a:latin typeface="Avenir"/>
        <a:ea typeface="Avenir"/>
        <a:cs typeface="Avenir"/>
        <a:sym typeface="Avenir Roman"/>
      </a:defRPr>
    </a:lvl7pPr>
    <a:lvl8pPr indent="1600200" defTabSz="642937" latinLnBrk="0">
      <a:lnSpc>
        <a:spcPct val="125000"/>
      </a:lnSpc>
      <a:defRPr sz="3200">
        <a:latin typeface="Avenir"/>
        <a:ea typeface="Avenir"/>
        <a:cs typeface="Avenir"/>
        <a:sym typeface="Avenir Roman"/>
      </a:defRPr>
    </a:lvl8pPr>
    <a:lvl9pPr indent="1828800" defTabSz="642937" latinLnBrk="0">
      <a:lnSpc>
        <a:spcPct val="125000"/>
      </a:lnSpc>
      <a:defRPr sz="3200">
        <a:latin typeface="Avenir"/>
        <a:ea typeface="Avenir"/>
        <a:cs typeface="Avenir"/>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61"/>
          <p:cNvSpPr>
            <a:spLocks noGrp="1" noRot="1" noChangeAspect="1"/>
          </p:cNvSpPr>
          <p:nvPr>
            <p:ph type="sldImg"/>
          </p:nvPr>
        </p:nvSpPr>
        <p:spPr>
          <a:xfrm>
            <a:off x="381000" y="685800"/>
            <a:ext cx="6096000" cy="3429000"/>
          </a:xfrm>
          <a:prstGeom prst="rect">
            <a:avLst/>
          </a:prstGeom>
        </p:spPr>
        <p:txBody>
          <a:bodyPr/>
          <a:lstStyle/>
          <a:p>
            <a:endParaRPr/>
          </a:p>
        </p:txBody>
      </p:sp>
      <p:sp>
        <p:nvSpPr>
          <p:cNvPr id="162" name="Shape 162"/>
          <p:cNvSpPr>
            <a:spLocks noGrp="1"/>
          </p:cNvSpPr>
          <p:nvPr>
            <p:ph type="body" sz="quarter" idx="1"/>
          </p:nvPr>
        </p:nvSpPr>
        <p:spPr>
          <a:prstGeom prst="rect">
            <a:avLst/>
          </a:prstGeom>
        </p:spPr>
        <p:txBody>
          <a:bodyPr/>
          <a:lstStyle/>
          <a:p>
            <a:pPr defTabSz="457200">
              <a:defRPr sz="2400" b="1">
                <a:latin typeface="Helvetica"/>
                <a:ea typeface="Helvetica"/>
                <a:cs typeface="Helvetica"/>
                <a:sym typeface="Helvetica"/>
              </a:defRPr>
            </a:pPr>
            <a:r>
              <a:t>Java Version API</a:t>
            </a:r>
          </a:p>
          <a:p>
            <a:pPr defTabSz="457200">
              <a:defRPr sz="2400" b="1">
                <a:latin typeface="Helvetica"/>
                <a:ea typeface="Helvetica"/>
                <a:cs typeface="Helvetica"/>
                <a:sym typeface="Helvetica"/>
              </a:defRPr>
            </a:pPr>
            <a:r>
              <a:t>A presentation for the Miami Java User Group. Thursday, October 17, 2024</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 name="Shape 361"/>
          <p:cNvSpPr>
            <a:spLocks noGrp="1" noRot="1" noChangeAspect="1"/>
          </p:cNvSpPr>
          <p:nvPr>
            <p:ph type="sldImg"/>
          </p:nvPr>
        </p:nvSpPr>
        <p:spPr>
          <a:xfrm>
            <a:off x="381000" y="685800"/>
            <a:ext cx="6096000" cy="3429000"/>
          </a:xfrm>
          <a:prstGeom prst="rect">
            <a:avLst/>
          </a:prstGeom>
        </p:spPr>
        <p:txBody>
          <a:bodyPr/>
          <a:lstStyle/>
          <a:p>
            <a:endParaRPr/>
          </a:p>
        </p:txBody>
      </p:sp>
      <p:sp>
        <p:nvSpPr>
          <p:cNvPr id="362" name="Shape 362"/>
          <p:cNvSpPr>
            <a:spLocks noGrp="1"/>
          </p:cNvSpPr>
          <p:nvPr>
            <p:ph type="body" sz="quarter" idx="1"/>
          </p:nvPr>
        </p:nvSpPr>
        <p:spPr>
          <a:prstGeom prst="rect">
            <a:avLst/>
          </a:prstGeom>
        </p:spPr>
        <p:txBody>
          <a:bodyPr/>
          <a:lstStyle>
            <a:lvl1pPr defTabSz="457200">
              <a:defRPr sz="2400"/>
            </a:lvl1pPr>
          </a:lstStyle>
          <a:p>
            <a:r>
              <a:t>Thank You</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Shape 368"/>
          <p:cNvSpPr>
            <a:spLocks noGrp="1" noRot="1" noChangeAspect="1"/>
          </p:cNvSpPr>
          <p:nvPr>
            <p:ph type="sldImg"/>
          </p:nvPr>
        </p:nvSpPr>
        <p:spPr>
          <a:xfrm>
            <a:off x="381000" y="685800"/>
            <a:ext cx="6096000" cy="3429000"/>
          </a:xfrm>
          <a:prstGeom prst="rect">
            <a:avLst/>
          </a:prstGeom>
        </p:spPr>
        <p:txBody>
          <a:bodyPr/>
          <a:lstStyle/>
          <a:p>
            <a:endParaRPr/>
          </a:p>
        </p:txBody>
      </p:sp>
      <p:sp>
        <p:nvSpPr>
          <p:cNvPr id="369" name="Shape 369"/>
          <p:cNvSpPr>
            <a:spLocks noGrp="1"/>
          </p:cNvSpPr>
          <p:nvPr>
            <p:ph type="body" sz="quarter" idx="1"/>
          </p:nvPr>
        </p:nvSpPr>
        <p:spPr>
          <a:prstGeom prst="rect">
            <a:avLst/>
          </a:prstGeom>
        </p:spPr>
        <p:txBody>
          <a:bodyPr/>
          <a:lstStyle>
            <a:lvl1pPr defTabSz="457200">
              <a:defRPr sz="2400"/>
            </a:lvl1pPr>
          </a:lstStyle>
          <a:p>
            <a:r>
              <a:t>References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Shape 375"/>
          <p:cNvSpPr>
            <a:spLocks noGrp="1" noRot="1" noChangeAspect="1"/>
          </p:cNvSpPr>
          <p:nvPr>
            <p:ph type="sldImg"/>
          </p:nvPr>
        </p:nvSpPr>
        <p:spPr>
          <a:xfrm>
            <a:off x="381000" y="685800"/>
            <a:ext cx="6096000" cy="3429000"/>
          </a:xfrm>
          <a:prstGeom prst="rect">
            <a:avLst/>
          </a:prstGeom>
        </p:spPr>
        <p:txBody>
          <a:bodyPr/>
          <a:lstStyle/>
          <a:p>
            <a:endParaRPr/>
          </a:p>
        </p:txBody>
      </p:sp>
      <p:sp>
        <p:nvSpPr>
          <p:cNvPr id="376" name="Shape 376"/>
          <p:cNvSpPr>
            <a:spLocks noGrp="1"/>
          </p:cNvSpPr>
          <p:nvPr>
            <p:ph type="body" sz="quarter" idx="1"/>
          </p:nvPr>
        </p:nvSpPr>
        <p:spPr>
          <a:prstGeom prst="rect">
            <a:avLst/>
          </a:prstGeom>
        </p:spPr>
        <p:txBody>
          <a:bodyPr/>
          <a:lstStyle>
            <a:lvl1pPr defTabSz="457200">
              <a:defRPr sz="2400"/>
            </a:lvl1pPr>
          </a:lstStyle>
          <a:p>
            <a:r>
              <a:t>References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Shape 180"/>
          <p:cNvSpPr>
            <a:spLocks noGrp="1" noRot="1" noChangeAspect="1"/>
          </p:cNvSpPr>
          <p:nvPr>
            <p:ph type="sldImg"/>
          </p:nvPr>
        </p:nvSpPr>
        <p:spPr>
          <a:xfrm>
            <a:off x="381000" y="685800"/>
            <a:ext cx="6096000" cy="3429000"/>
          </a:xfrm>
          <a:prstGeom prst="rect">
            <a:avLst/>
          </a:prstGeom>
        </p:spPr>
        <p:txBody>
          <a:bodyPr/>
          <a:lstStyle/>
          <a:p>
            <a:endParaRPr/>
          </a:p>
        </p:txBody>
      </p:sp>
      <p:sp>
        <p:nvSpPr>
          <p:cNvPr id="181" name="Shape 181"/>
          <p:cNvSpPr>
            <a:spLocks noGrp="1"/>
          </p:cNvSpPr>
          <p:nvPr>
            <p:ph type="body" sz="quarter" idx="1"/>
          </p:nvPr>
        </p:nvSpPr>
        <p:spPr>
          <a:prstGeom prst="rect">
            <a:avLst/>
          </a:prstGeom>
        </p:spPr>
        <p:txBody>
          <a:bodyPr/>
          <a:lstStyle>
            <a:lvl1pPr defTabSz="457200">
              <a:defRPr sz="2400">
                <a:latin typeface="Arial"/>
                <a:ea typeface="Arial"/>
                <a:cs typeface="Arial"/>
                <a:sym typeface="Arial"/>
              </a:defRPr>
            </a:lvl1pPr>
          </a:lstStyle>
          <a:p>
            <a:r>
              <a:t>Organizer of Miami JVM Group (Miami Java User Group)</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Shape 193"/>
          <p:cNvSpPr>
            <a:spLocks noGrp="1" noRot="1" noChangeAspect="1"/>
          </p:cNvSpPr>
          <p:nvPr>
            <p:ph type="sldImg"/>
          </p:nvPr>
        </p:nvSpPr>
        <p:spPr>
          <a:xfrm>
            <a:off x="381000" y="685800"/>
            <a:ext cx="6096000" cy="3429000"/>
          </a:xfrm>
          <a:prstGeom prst="rect">
            <a:avLst/>
          </a:prstGeom>
        </p:spPr>
        <p:txBody>
          <a:bodyPr/>
          <a:lstStyle/>
          <a:p>
            <a:endParaRPr/>
          </a:p>
        </p:txBody>
      </p:sp>
      <p:sp>
        <p:nvSpPr>
          <p:cNvPr id="194" name="Shape 194"/>
          <p:cNvSpPr>
            <a:spLocks noGrp="1"/>
          </p:cNvSpPr>
          <p:nvPr>
            <p:ph type="body" sz="quarter" idx="1"/>
          </p:nvPr>
        </p:nvSpPr>
        <p:spPr>
          <a:prstGeom prst="rect">
            <a:avLst/>
          </a:prstGeom>
        </p:spPr>
        <p:txBody>
          <a:bodyPr/>
          <a:lstStyle/>
          <a:p>
            <a:r>
              <a:t>Constant changing of Java versions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Shape 209"/>
          <p:cNvSpPr>
            <a:spLocks noGrp="1" noRot="1" noChangeAspect="1"/>
          </p:cNvSpPr>
          <p:nvPr>
            <p:ph type="sldImg"/>
          </p:nvPr>
        </p:nvSpPr>
        <p:spPr>
          <a:xfrm>
            <a:off x="381000" y="685800"/>
            <a:ext cx="6096000" cy="3429000"/>
          </a:xfrm>
          <a:prstGeom prst="rect">
            <a:avLst/>
          </a:prstGeom>
        </p:spPr>
        <p:txBody>
          <a:bodyPr/>
          <a:lstStyle/>
          <a:p>
            <a:endParaRPr/>
          </a:p>
        </p:txBody>
      </p:sp>
      <p:sp>
        <p:nvSpPr>
          <p:cNvPr id="210" name="Shape 210"/>
          <p:cNvSpPr>
            <a:spLocks noGrp="1"/>
          </p:cNvSpPr>
          <p:nvPr>
            <p:ph type="body" sz="quarter" idx="1"/>
          </p:nvPr>
        </p:nvSpPr>
        <p:spPr>
          <a:prstGeom prst="rect">
            <a:avLst/>
          </a:prstGeom>
        </p:spPr>
        <p:txBody>
          <a:bodyPr/>
          <a:lstStyle>
            <a:lvl1pPr defTabSz="457200">
              <a:defRPr sz="2400"/>
            </a:lvl1pPr>
          </a:lstStyle>
          <a:p>
            <a:r>
              <a:t>Java bytecode / class file version compatibility between versions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Shape 219"/>
          <p:cNvSpPr>
            <a:spLocks noGrp="1" noRot="1" noChangeAspect="1"/>
          </p:cNvSpPr>
          <p:nvPr>
            <p:ph type="sldImg"/>
          </p:nvPr>
        </p:nvSpPr>
        <p:spPr>
          <a:xfrm>
            <a:off x="381000" y="685800"/>
            <a:ext cx="6096000" cy="3429000"/>
          </a:xfrm>
          <a:prstGeom prst="rect">
            <a:avLst/>
          </a:prstGeom>
        </p:spPr>
        <p:txBody>
          <a:bodyPr/>
          <a:lstStyle/>
          <a:p>
            <a:endParaRPr/>
          </a:p>
        </p:txBody>
      </p:sp>
      <p:sp>
        <p:nvSpPr>
          <p:cNvPr id="220" name="Shape 220"/>
          <p:cNvSpPr>
            <a:spLocks noGrp="1"/>
          </p:cNvSpPr>
          <p:nvPr>
            <p:ph type="body" sz="quarter" idx="1"/>
          </p:nvPr>
        </p:nvSpPr>
        <p:spPr>
          <a:prstGeom prst="rect">
            <a:avLst/>
          </a:prstGeom>
        </p:spPr>
        <p:txBody>
          <a:bodyPr/>
          <a:lstStyle/>
          <a:p>
            <a:r>
              <a:t>JDK 1.1 was released February 19, 1997</a:t>
            </a:r>
          </a:p>
          <a:p>
            <a:r>
              <a:t>That is 27 years, 7 months, 28 days ago</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Shape 235"/>
          <p:cNvSpPr>
            <a:spLocks noGrp="1" noRot="1" noChangeAspect="1"/>
          </p:cNvSpPr>
          <p:nvPr>
            <p:ph type="sldImg"/>
          </p:nvPr>
        </p:nvSpPr>
        <p:spPr>
          <a:xfrm>
            <a:off x="381000" y="685800"/>
            <a:ext cx="6096000" cy="3429000"/>
          </a:xfrm>
          <a:prstGeom prst="rect">
            <a:avLst/>
          </a:prstGeom>
        </p:spPr>
        <p:txBody>
          <a:bodyPr/>
          <a:lstStyle/>
          <a:p>
            <a:endParaRPr/>
          </a:p>
        </p:txBody>
      </p:sp>
      <p:sp>
        <p:nvSpPr>
          <p:cNvPr id="236" name="Shape 236"/>
          <p:cNvSpPr>
            <a:spLocks noGrp="1"/>
          </p:cNvSpPr>
          <p:nvPr>
            <p:ph type="body" sz="quarter" idx="1"/>
          </p:nvPr>
        </p:nvSpPr>
        <p:spPr>
          <a:prstGeom prst="rect">
            <a:avLst/>
          </a:prstGeom>
        </p:spPr>
        <p:txBody>
          <a:bodyPr/>
          <a:lstStyle>
            <a:lvl1pPr defTabSz="457200">
              <a:defRPr sz="2400"/>
            </a:lvl1pPr>
          </a:lstStyle>
          <a:p>
            <a:r>
              <a:t>Java source compatibility between versions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Shape 256"/>
          <p:cNvSpPr>
            <a:spLocks noGrp="1" noRot="1" noChangeAspect="1"/>
          </p:cNvSpPr>
          <p:nvPr>
            <p:ph type="sldImg"/>
          </p:nvPr>
        </p:nvSpPr>
        <p:spPr>
          <a:xfrm>
            <a:off x="381000" y="685800"/>
            <a:ext cx="6096000" cy="3429000"/>
          </a:xfrm>
          <a:prstGeom prst="rect">
            <a:avLst/>
          </a:prstGeom>
        </p:spPr>
        <p:txBody>
          <a:bodyPr/>
          <a:lstStyle/>
          <a:p>
            <a:endParaRPr/>
          </a:p>
        </p:txBody>
      </p:sp>
      <p:sp>
        <p:nvSpPr>
          <p:cNvPr id="257" name="Shape 257"/>
          <p:cNvSpPr>
            <a:spLocks noGrp="1"/>
          </p:cNvSpPr>
          <p:nvPr>
            <p:ph type="body" sz="quarter" idx="1"/>
          </p:nvPr>
        </p:nvSpPr>
        <p:spPr>
          <a:prstGeom prst="rect">
            <a:avLst/>
          </a:prstGeom>
        </p:spPr>
        <p:txBody>
          <a:bodyPr/>
          <a:lstStyle/>
          <a:p>
            <a:r>
              <a:t>Deployment strategies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Shape 295"/>
          <p:cNvSpPr>
            <a:spLocks noGrp="1" noRot="1" noChangeAspect="1"/>
          </p:cNvSpPr>
          <p:nvPr>
            <p:ph type="sldImg"/>
          </p:nvPr>
        </p:nvSpPr>
        <p:spPr>
          <a:xfrm>
            <a:off x="381000" y="685800"/>
            <a:ext cx="6096000" cy="3429000"/>
          </a:xfrm>
          <a:prstGeom prst="rect">
            <a:avLst/>
          </a:prstGeom>
        </p:spPr>
        <p:txBody>
          <a:bodyPr/>
          <a:lstStyle/>
          <a:p>
            <a:endParaRPr/>
          </a:p>
        </p:txBody>
      </p:sp>
      <p:sp>
        <p:nvSpPr>
          <p:cNvPr id="296" name="Shape 296"/>
          <p:cNvSpPr>
            <a:spLocks noGrp="1"/>
          </p:cNvSpPr>
          <p:nvPr>
            <p:ph type="body" sz="quarter" idx="1"/>
          </p:nvPr>
        </p:nvSpPr>
        <p:spPr>
          <a:prstGeom prst="rect">
            <a:avLst/>
          </a:prstGeom>
        </p:spPr>
        <p:txBody>
          <a:bodyPr/>
          <a:lstStyle/>
          <a:p>
            <a:r>
              <a:t>Review Java version API</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Shape 330"/>
          <p:cNvSpPr>
            <a:spLocks noGrp="1" noRot="1" noChangeAspect="1"/>
          </p:cNvSpPr>
          <p:nvPr>
            <p:ph type="sldImg"/>
          </p:nvPr>
        </p:nvSpPr>
        <p:spPr>
          <a:xfrm>
            <a:off x="381000" y="685800"/>
            <a:ext cx="6096000" cy="3429000"/>
          </a:xfrm>
          <a:prstGeom prst="rect">
            <a:avLst/>
          </a:prstGeom>
        </p:spPr>
        <p:txBody>
          <a:bodyPr/>
          <a:lstStyle/>
          <a:p>
            <a:endParaRPr/>
          </a:p>
        </p:txBody>
      </p:sp>
      <p:sp>
        <p:nvSpPr>
          <p:cNvPr id="331" name="Shape 331"/>
          <p:cNvSpPr>
            <a:spLocks noGrp="1"/>
          </p:cNvSpPr>
          <p:nvPr>
            <p:ph type="body" sz="quarter" idx="1"/>
          </p:nvPr>
        </p:nvSpPr>
        <p:spPr>
          <a:prstGeom prst="rect">
            <a:avLst/>
          </a:prstGeom>
        </p:spPr>
        <p:txBody>
          <a:bodyPr/>
          <a:lstStyle>
            <a:lvl1pPr defTabSz="457200">
              <a:defRPr sz="2400"/>
            </a:lvl1pPr>
          </a:lstStyle>
          <a:p>
            <a:r>
              <a:t>Java version API backport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3976687" y="6036468"/>
            <a:ext cx="16430626" cy="3125392"/>
          </a:xfrm>
          <a:prstGeom prst="rect">
            <a:avLst/>
          </a:prstGeom>
        </p:spPr>
        <p:txBody>
          <a:bodyPr/>
          <a:lstStyle>
            <a:lvl1pPr>
              <a:defRPr sz="8600" spc="1375"/>
            </a:lvl1pPr>
          </a:lstStyle>
          <a:p>
            <a:r>
              <a:t>Title Text</a:t>
            </a:r>
          </a:p>
        </p:txBody>
      </p:sp>
      <p:sp>
        <p:nvSpPr>
          <p:cNvPr id="12" name="Body Level One…"/>
          <p:cNvSpPr txBox="1">
            <a:spLocks noGrp="1"/>
          </p:cNvSpPr>
          <p:nvPr>
            <p:ph type="body" sz="quarter" idx="1"/>
          </p:nvPr>
        </p:nvSpPr>
        <p:spPr>
          <a:xfrm>
            <a:off x="3976687" y="4804171"/>
            <a:ext cx="16430626" cy="1250158"/>
          </a:xfrm>
          <a:prstGeom prst="rect">
            <a:avLst/>
          </a:prstGeom>
        </p:spPr>
        <p:txBody>
          <a:bodyPr anchor="b"/>
          <a:lstStyle>
            <a:lvl1pPr marL="0" indent="0">
              <a:spcBef>
                <a:spcPts val="0"/>
              </a:spcBef>
              <a:buClrTx/>
              <a:buSzTx/>
              <a:buNone/>
              <a:defRPr sz="3200" cap="all" spc="512">
                <a:solidFill>
                  <a:schemeClr val="accent2">
                    <a:satOff val="44164"/>
                    <a:lumOff val="14231"/>
                  </a:schemeClr>
                </a:solidFill>
                <a:latin typeface="Avenir Book"/>
                <a:ea typeface="Avenir Book"/>
                <a:cs typeface="Avenir Book"/>
                <a:sym typeface="Avenir Book"/>
              </a:defRPr>
            </a:lvl1pPr>
            <a:lvl2pPr marL="0" indent="228600">
              <a:spcBef>
                <a:spcPts val="0"/>
              </a:spcBef>
              <a:buClrTx/>
              <a:buSzTx/>
              <a:buNone/>
              <a:defRPr sz="3200" cap="all" spc="512">
                <a:solidFill>
                  <a:schemeClr val="accent2">
                    <a:satOff val="44164"/>
                    <a:lumOff val="14231"/>
                  </a:schemeClr>
                </a:solidFill>
                <a:latin typeface="Avenir Book"/>
                <a:ea typeface="Avenir Book"/>
                <a:cs typeface="Avenir Book"/>
                <a:sym typeface="Avenir Book"/>
              </a:defRPr>
            </a:lvl2pPr>
            <a:lvl3pPr marL="0" indent="457200">
              <a:spcBef>
                <a:spcPts val="0"/>
              </a:spcBef>
              <a:buClrTx/>
              <a:buSzTx/>
              <a:buNone/>
              <a:defRPr sz="3200" cap="all" spc="512">
                <a:solidFill>
                  <a:schemeClr val="accent2">
                    <a:satOff val="44164"/>
                    <a:lumOff val="14231"/>
                  </a:schemeClr>
                </a:solidFill>
                <a:latin typeface="Avenir Book"/>
                <a:ea typeface="Avenir Book"/>
                <a:cs typeface="Avenir Book"/>
                <a:sym typeface="Avenir Book"/>
              </a:defRPr>
            </a:lvl3pPr>
            <a:lvl4pPr marL="0" indent="685800">
              <a:spcBef>
                <a:spcPts val="0"/>
              </a:spcBef>
              <a:buClrTx/>
              <a:buSzTx/>
              <a:buNone/>
              <a:defRPr sz="3200" cap="all" spc="512">
                <a:solidFill>
                  <a:schemeClr val="accent2">
                    <a:satOff val="44164"/>
                    <a:lumOff val="14231"/>
                  </a:schemeClr>
                </a:solidFill>
                <a:latin typeface="Avenir Book"/>
                <a:ea typeface="Avenir Book"/>
                <a:cs typeface="Avenir Book"/>
                <a:sym typeface="Avenir Book"/>
              </a:defRPr>
            </a:lvl4pPr>
            <a:lvl5pPr marL="0" indent="914400">
              <a:spcBef>
                <a:spcPts val="0"/>
              </a:spcBef>
              <a:buClrTx/>
              <a:buSzTx/>
              <a:buNone/>
              <a:defRPr sz="3200" cap="all" spc="512">
                <a:solidFill>
                  <a:schemeClr val="accent2">
                    <a:satOff val="44164"/>
                    <a:lumOff val="14231"/>
                  </a:schemeClr>
                </a:solidFill>
                <a:latin typeface="Avenir Book"/>
                <a:ea typeface="Avenir Book"/>
                <a:cs typeface="Avenir Book"/>
                <a:sym typeface="Avenir Book"/>
              </a:defRPr>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xfrm>
            <a:off x="3409917" y="13046378"/>
            <a:ext cx="472568" cy="561976"/>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93" name="Image"/>
          <p:cNvSpPr>
            <a:spLocks noGrp="1"/>
          </p:cNvSpPr>
          <p:nvPr>
            <p:ph type="pic" sz="half" idx="21"/>
          </p:nvPr>
        </p:nvSpPr>
        <p:spPr>
          <a:xfrm>
            <a:off x="11907501" y="6418274"/>
            <a:ext cx="10626329" cy="7347339"/>
          </a:xfrm>
          <a:prstGeom prst="rect">
            <a:avLst/>
          </a:prstGeom>
        </p:spPr>
        <p:txBody>
          <a:bodyPr lIns="91439" tIns="45719" rIns="91439" bIns="45719" anchor="t">
            <a:noAutofit/>
          </a:bodyPr>
          <a:lstStyle/>
          <a:p>
            <a:endParaRPr/>
          </a:p>
        </p:txBody>
      </p:sp>
      <p:sp>
        <p:nvSpPr>
          <p:cNvPr id="94" name="Image"/>
          <p:cNvSpPr>
            <a:spLocks noGrp="1"/>
          </p:cNvSpPr>
          <p:nvPr>
            <p:ph type="pic" sz="half" idx="22"/>
          </p:nvPr>
        </p:nvSpPr>
        <p:spPr>
          <a:xfrm>
            <a:off x="12192000" y="-1239490"/>
            <a:ext cx="9592570" cy="9601688"/>
          </a:xfrm>
          <a:prstGeom prst="rect">
            <a:avLst/>
          </a:prstGeom>
        </p:spPr>
        <p:txBody>
          <a:bodyPr lIns="91439" tIns="45719" rIns="91439" bIns="45719" anchor="t">
            <a:noAutofit/>
          </a:bodyPr>
          <a:lstStyle/>
          <a:p>
            <a:endParaRPr/>
          </a:p>
        </p:txBody>
      </p:sp>
      <p:sp>
        <p:nvSpPr>
          <p:cNvPr id="95" name="Image"/>
          <p:cNvSpPr>
            <a:spLocks noGrp="1"/>
          </p:cNvSpPr>
          <p:nvPr>
            <p:ph type="pic" idx="23"/>
          </p:nvPr>
        </p:nvSpPr>
        <p:spPr>
          <a:xfrm>
            <a:off x="-523875" y="-160735"/>
            <a:ext cx="12912329" cy="14019610"/>
          </a:xfrm>
          <a:prstGeom prst="rect">
            <a:avLst/>
          </a:prstGeom>
        </p:spPr>
        <p:txBody>
          <a:bodyPr lIns="91439" tIns="45719" rIns="91439" bIns="45719" anchor="t">
            <a:noAutofit/>
          </a:bodyPr>
          <a:lstStyle/>
          <a:p>
            <a:endParaRPr/>
          </a:p>
        </p:txBody>
      </p:sp>
      <p:sp>
        <p:nvSpPr>
          <p:cNvPr id="9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03" name="–Johnny Appleseed"/>
          <p:cNvSpPr>
            <a:spLocks noGrp="1"/>
          </p:cNvSpPr>
          <p:nvPr>
            <p:ph type="body" sz="quarter" idx="21"/>
          </p:nvPr>
        </p:nvSpPr>
        <p:spPr>
          <a:xfrm>
            <a:off x="4833937" y="8945364"/>
            <a:ext cx="14716126" cy="736601"/>
          </a:xfrm>
          <a:prstGeom prst="rect">
            <a:avLst/>
          </a:prstGeom>
        </p:spPr>
        <p:txBody>
          <a:bodyPr>
            <a:spAutoFit/>
          </a:bodyPr>
          <a:lstStyle>
            <a:lvl1pPr marL="0" indent="0" algn="ctr">
              <a:spcBef>
                <a:spcPts val="0"/>
              </a:spcBef>
              <a:buClrTx/>
              <a:buSzTx/>
              <a:buNone/>
              <a:defRPr sz="3200" cap="all" spc="512">
                <a:solidFill>
                  <a:schemeClr val="accent2">
                    <a:satOff val="44164"/>
                    <a:lumOff val="14231"/>
                  </a:schemeClr>
                </a:solidFill>
              </a:defRPr>
            </a:lvl1pPr>
          </a:lstStyle>
          <a:p>
            <a:r>
              <a:t>–Johnny Appleseed</a:t>
            </a:r>
          </a:p>
        </p:txBody>
      </p:sp>
      <p:sp>
        <p:nvSpPr>
          <p:cNvPr id="104" name="“Type a quote here.”"/>
          <p:cNvSpPr>
            <a:spLocks noGrp="1"/>
          </p:cNvSpPr>
          <p:nvPr>
            <p:ph type="body" sz="quarter" idx="22"/>
          </p:nvPr>
        </p:nvSpPr>
        <p:spPr>
          <a:xfrm>
            <a:off x="4833937" y="5973960"/>
            <a:ext cx="14716126" cy="1017986"/>
          </a:xfrm>
          <a:prstGeom prst="rect">
            <a:avLst/>
          </a:prstGeom>
        </p:spPr>
        <p:txBody>
          <a:bodyPr>
            <a:spAutoFit/>
          </a:bodyPr>
          <a:lstStyle>
            <a:lvl1pPr marL="0" indent="0" algn="ctr">
              <a:spcBef>
                <a:spcPts val="0"/>
              </a:spcBef>
              <a:buClrTx/>
              <a:buSzTx/>
              <a:buNone/>
            </a:lvl1pPr>
          </a:lstStyle>
          <a:p>
            <a:r>
              <a:t>“Type a quote here.” </a:t>
            </a:r>
          </a:p>
        </p:txBody>
      </p:sp>
      <p:sp>
        <p:nvSpPr>
          <p:cNvPr id="10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hoto">
    <p:spTree>
      <p:nvGrpSpPr>
        <p:cNvPr id="1" name=""/>
        <p:cNvGrpSpPr/>
        <p:nvPr/>
      </p:nvGrpSpPr>
      <p:grpSpPr>
        <a:xfrm>
          <a:off x="0" y="0"/>
          <a:ext cx="0" cy="0"/>
          <a:chOff x="0" y="0"/>
          <a:chExt cx="0" cy="0"/>
        </a:xfrm>
      </p:grpSpPr>
      <p:sp>
        <p:nvSpPr>
          <p:cNvPr id="112" name="–Johnny Appleseed"/>
          <p:cNvSpPr>
            <a:spLocks noGrp="1"/>
          </p:cNvSpPr>
          <p:nvPr>
            <p:ph type="body" sz="quarter" idx="21"/>
          </p:nvPr>
        </p:nvSpPr>
        <p:spPr>
          <a:xfrm>
            <a:off x="4833937" y="4161234"/>
            <a:ext cx="14716126" cy="736601"/>
          </a:xfrm>
          <a:prstGeom prst="rect">
            <a:avLst/>
          </a:prstGeom>
        </p:spPr>
        <p:txBody>
          <a:bodyPr anchor="t">
            <a:spAutoFit/>
          </a:bodyPr>
          <a:lstStyle>
            <a:lvl1pPr marL="0" indent="0" algn="ctr">
              <a:spcBef>
                <a:spcPts val="0"/>
              </a:spcBef>
              <a:buClrTx/>
              <a:buSzTx/>
              <a:buNone/>
              <a:defRPr sz="3200" cap="all" spc="512">
                <a:solidFill>
                  <a:schemeClr val="accent2">
                    <a:satOff val="44164"/>
                    <a:lumOff val="14231"/>
                  </a:schemeClr>
                </a:solidFill>
              </a:defRPr>
            </a:lvl1pPr>
          </a:lstStyle>
          <a:p>
            <a:r>
              <a:t>–Johnny Appleseed</a:t>
            </a:r>
          </a:p>
        </p:txBody>
      </p:sp>
      <p:sp>
        <p:nvSpPr>
          <p:cNvPr id="113" name="“Type a quote here.”"/>
          <p:cNvSpPr>
            <a:spLocks noGrp="1"/>
          </p:cNvSpPr>
          <p:nvPr>
            <p:ph type="body" sz="quarter" idx="22"/>
          </p:nvPr>
        </p:nvSpPr>
        <p:spPr>
          <a:xfrm>
            <a:off x="4833937" y="1893093"/>
            <a:ext cx="14716126" cy="1017986"/>
          </a:xfrm>
          <a:prstGeom prst="rect">
            <a:avLst/>
          </a:prstGeom>
        </p:spPr>
        <p:txBody>
          <a:bodyPr>
            <a:spAutoFit/>
          </a:bodyPr>
          <a:lstStyle>
            <a:lvl1pPr marL="0" indent="0" algn="ctr">
              <a:spcBef>
                <a:spcPts val="0"/>
              </a:spcBef>
              <a:buClrTx/>
              <a:buSzTx/>
              <a:buNone/>
            </a:lvl1pPr>
          </a:lstStyle>
          <a:p>
            <a:r>
              <a:t>“Type a quote here.” </a:t>
            </a:r>
          </a:p>
        </p:txBody>
      </p:sp>
      <p:sp>
        <p:nvSpPr>
          <p:cNvPr id="114" name="Image"/>
          <p:cNvSpPr>
            <a:spLocks noGrp="1"/>
          </p:cNvSpPr>
          <p:nvPr>
            <p:ph type="pic" idx="23"/>
          </p:nvPr>
        </p:nvSpPr>
        <p:spPr>
          <a:xfrm>
            <a:off x="3048000" y="5021460"/>
            <a:ext cx="18461849" cy="10054829"/>
          </a:xfrm>
          <a:prstGeom prst="rect">
            <a:avLst/>
          </a:prstGeom>
        </p:spPr>
        <p:txBody>
          <a:bodyPr lIns="91439" tIns="45719" rIns="91439" bIns="45719" anchor="t">
            <a:noAutofit/>
          </a:bodyPr>
          <a:lstStyle/>
          <a:p>
            <a:endParaRPr/>
          </a:p>
        </p:txBody>
      </p:sp>
      <p:sp>
        <p:nvSpPr>
          <p:cNvPr id="11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22" name="Image"/>
          <p:cNvSpPr>
            <a:spLocks noGrp="1"/>
          </p:cNvSpPr>
          <p:nvPr>
            <p:ph type="pic" idx="21"/>
          </p:nvPr>
        </p:nvSpPr>
        <p:spPr>
          <a:xfrm>
            <a:off x="2212292" y="-35580"/>
            <a:ext cx="19942461" cy="13788788"/>
          </a:xfrm>
          <a:prstGeom prst="rect">
            <a:avLst/>
          </a:prstGeom>
        </p:spPr>
        <p:txBody>
          <a:bodyPr lIns="91439" tIns="45719" rIns="91439" bIns="45719" anchor="t">
            <a:noAutofit/>
          </a:bodyPr>
          <a:lstStyle/>
          <a:p>
            <a:endParaRPr/>
          </a:p>
        </p:txBody>
      </p:sp>
      <p:sp>
        <p:nvSpPr>
          <p:cNvPr id="1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30" name="Slide Number"/>
          <p:cNvSpPr txBox="1">
            <a:spLocks noGrp="1"/>
          </p:cNvSpPr>
          <p:nvPr>
            <p:ph type="sldNum" sz="quarter" idx="2"/>
          </p:nvPr>
        </p:nvSpPr>
        <p:spPr>
          <a:xfrm>
            <a:off x="3356129" y="13046378"/>
            <a:ext cx="472568" cy="561976"/>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37" name="Title Text"/>
          <p:cNvSpPr txBox="1">
            <a:spLocks noGrp="1"/>
          </p:cNvSpPr>
          <p:nvPr>
            <p:ph type="title"/>
          </p:nvPr>
        </p:nvSpPr>
        <p:spPr>
          <a:prstGeom prst="rect">
            <a:avLst/>
          </a:prstGeom>
        </p:spPr>
        <p:txBody>
          <a:bodyPr lIns="0" tIns="0" rIns="0" bIns="0"/>
          <a:lstStyle/>
          <a:p>
            <a:r>
              <a:t>Title Text</a:t>
            </a:r>
          </a:p>
        </p:txBody>
      </p:sp>
      <p:sp>
        <p:nvSpPr>
          <p:cNvPr id="138" name="Body Level One…"/>
          <p:cNvSpPr txBox="1">
            <a:spLocks noGrp="1"/>
          </p:cNvSpPr>
          <p:nvPr>
            <p:ph type="body" idx="1"/>
          </p:nvPr>
        </p:nvSpPr>
        <p:spPr>
          <a:prstGeom prst="rect">
            <a:avLst/>
          </a:prstGeom>
        </p:spPr>
        <p:txBody>
          <a:bodyPr lIns="0" tIns="0" rIns="0" bIns="0"/>
          <a:lstStyle/>
          <a:p>
            <a:r>
              <a:t>Body Level One</a:t>
            </a:r>
          </a:p>
          <a:p>
            <a:pPr lvl="1"/>
            <a:r>
              <a:t>Body Level Two</a:t>
            </a:r>
          </a:p>
          <a:p>
            <a:pPr lvl="2"/>
            <a:r>
              <a:t>Body Level Three</a:t>
            </a:r>
          </a:p>
          <a:p>
            <a:pPr lvl="3"/>
            <a:r>
              <a:t>Body Level Four</a:t>
            </a:r>
          </a:p>
          <a:p>
            <a:pPr lvl="4"/>
            <a:r>
              <a:t>Body Level Five</a:t>
            </a:r>
          </a:p>
        </p:txBody>
      </p:sp>
      <p:sp>
        <p:nvSpPr>
          <p:cNvPr id="139" name="Slide Number"/>
          <p:cNvSpPr txBox="1">
            <a:spLocks noGrp="1"/>
          </p:cNvSpPr>
          <p:nvPr>
            <p:ph type="sldNum" sz="quarter" idx="2"/>
          </p:nvPr>
        </p:nvSpPr>
        <p:spPr>
          <a:xfrm>
            <a:off x="14020799" y="12712700"/>
            <a:ext cx="4267201" cy="736600"/>
          </a:xfrm>
          <a:prstGeom prst="rect">
            <a:avLst/>
          </a:prstGeom>
        </p:spPr>
        <p:txBody>
          <a:bodyPr lIns="0" tIns="0" rIns="0" bIns="0"/>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46" name="Title Text"/>
          <p:cNvSpPr txBox="1">
            <a:spLocks noGrp="1"/>
          </p:cNvSpPr>
          <p:nvPr>
            <p:ph type="title"/>
          </p:nvPr>
        </p:nvSpPr>
        <p:spPr>
          <a:prstGeom prst="rect">
            <a:avLst/>
          </a:prstGeom>
        </p:spPr>
        <p:txBody>
          <a:bodyPr/>
          <a:lstStyle>
            <a:lvl1pPr>
              <a:defRPr>
                <a:latin typeface="Arial"/>
                <a:ea typeface="Arial"/>
                <a:cs typeface="Arial"/>
                <a:sym typeface="Arial"/>
              </a:defRPr>
            </a:lvl1pPr>
          </a:lstStyle>
          <a:p>
            <a:r>
              <a:t>Title Text</a:t>
            </a:r>
          </a:p>
        </p:txBody>
      </p:sp>
      <p:sp>
        <p:nvSpPr>
          <p:cNvPr id="147" name="Body Level One…"/>
          <p:cNvSpPr txBox="1">
            <a:spLocks noGrp="1"/>
          </p:cNvSpPr>
          <p:nvPr>
            <p:ph type="body" idx="1"/>
          </p:nvPr>
        </p:nvSpPr>
        <p:spPr>
          <a:prstGeom prst="rect">
            <a:avLst/>
          </a:prstGeom>
        </p:spPr>
        <p:txBody>
          <a:bodyPr/>
          <a:lstStyle>
            <a:lvl1pPr marL="587375" indent="-587375">
              <a:defRPr>
                <a:latin typeface="Arial"/>
                <a:ea typeface="Arial"/>
                <a:cs typeface="Arial"/>
                <a:sym typeface="Arial"/>
              </a:defRPr>
            </a:lvl1pPr>
            <a:lvl2pPr marL="461433" indent="-423333">
              <a:defRPr>
                <a:latin typeface="Arial"/>
                <a:ea typeface="Arial"/>
                <a:cs typeface="Arial"/>
                <a:sym typeface="Arial"/>
              </a:defRPr>
            </a:lvl2pPr>
            <a:lvl3pPr>
              <a:defRPr>
                <a:latin typeface="Arial"/>
                <a:ea typeface="Arial"/>
                <a:cs typeface="Arial"/>
                <a:sym typeface="Arial"/>
              </a:defRPr>
            </a:lvl3pPr>
            <a:lvl4pPr>
              <a:defRPr>
                <a:latin typeface="Arial"/>
                <a:ea typeface="Arial"/>
                <a:cs typeface="Arial"/>
                <a:sym typeface="Arial"/>
              </a:defRPr>
            </a:lvl4pPr>
            <a:lvl5pPr>
              <a:defRPr>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148" name="Slide Number"/>
          <p:cNvSpPr txBox="1">
            <a:spLocks noGrp="1"/>
          </p:cNvSpPr>
          <p:nvPr>
            <p:ph type="sldNum" sz="quarter" idx="2"/>
          </p:nvPr>
        </p:nvSpPr>
        <p:spPr>
          <a:xfrm>
            <a:off x="11924334" y="13019484"/>
            <a:ext cx="494606" cy="488504"/>
          </a:xfrm>
          <a:prstGeom prst="rect">
            <a:avLst/>
          </a:prstGeom>
        </p:spPr>
        <p:txBody>
          <a:bodyPr/>
          <a:lstStyle>
            <a:lvl1pPr>
              <a:defRPr>
                <a:latin typeface="Arial"/>
                <a:ea typeface="Arial"/>
                <a:cs typeface="Arial"/>
                <a:sym typeface="Arial"/>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21"/>
          </p:nvPr>
        </p:nvSpPr>
        <p:spPr>
          <a:xfrm>
            <a:off x="2212292" y="-35580"/>
            <a:ext cx="19942461" cy="13788788"/>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3976687" y="1410890"/>
            <a:ext cx="16430626" cy="2053829"/>
          </a:xfrm>
          <a:prstGeom prst="rect">
            <a:avLst/>
          </a:prstGeom>
        </p:spPr>
        <p:txBody>
          <a:bodyPr/>
          <a:lstStyle>
            <a:lvl1pPr>
              <a:defRPr sz="8600" spc="1375"/>
            </a:lvl1pPr>
          </a:lstStyle>
          <a:p>
            <a:r>
              <a:t>Title Text</a:t>
            </a:r>
          </a:p>
        </p:txBody>
      </p:sp>
      <p:sp>
        <p:nvSpPr>
          <p:cNvPr id="22" name="Body Level One…"/>
          <p:cNvSpPr txBox="1">
            <a:spLocks noGrp="1"/>
          </p:cNvSpPr>
          <p:nvPr>
            <p:ph type="body" sz="quarter" idx="1"/>
          </p:nvPr>
        </p:nvSpPr>
        <p:spPr>
          <a:xfrm>
            <a:off x="3976687" y="714375"/>
            <a:ext cx="16430626" cy="714375"/>
          </a:xfrm>
          <a:prstGeom prst="rect">
            <a:avLst/>
          </a:prstGeom>
        </p:spPr>
        <p:txBody>
          <a:bodyPr/>
          <a:lstStyle>
            <a:lvl1pPr marL="0" indent="0">
              <a:spcBef>
                <a:spcPts val="0"/>
              </a:spcBef>
              <a:buClrTx/>
              <a:buSzTx/>
              <a:buNone/>
              <a:defRPr sz="3200" cap="all" spc="512">
                <a:latin typeface="Avenir Book"/>
                <a:ea typeface="Avenir Book"/>
                <a:cs typeface="Avenir Book"/>
                <a:sym typeface="Avenir Book"/>
              </a:defRPr>
            </a:lvl1pPr>
            <a:lvl2pPr marL="0" indent="228600">
              <a:spcBef>
                <a:spcPts val="0"/>
              </a:spcBef>
              <a:buClrTx/>
              <a:buSzTx/>
              <a:buNone/>
              <a:defRPr sz="3200" cap="all" spc="512">
                <a:latin typeface="Avenir Book"/>
                <a:ea typeface="Avenir Book"/>
                <a:cs typeface="Avenir Book"/>
                <a:sym typeface="Avenir Book"/>
              </a:defRPr>
            </a:lvl2pPr>
            <a:lvl3pPr marL="0" indent="457200">
              <a:spcBef>
                <a:spcPts val="0"/>
              </a:spcBef>
              <a:buClrTx/>
              <a:buSzTx/>
              <a:buNone/>
              <a:defRPr sz="3200" cap="all" spc="512">
                <a:latin typeface="Avenir Book"/>
                <a:ea typeface="Avenir Book"/>
                <a:cs typeface="Avenir Book"/>
                <a:sym typeface="Avenir Book"/>
              </a:defRPr>
            </a:lvl3pPr>
            <a:lvl4pPr marL="0" indent="685800">
              <a:spcBef>
                <a:spcPts val="0"/>
              </a:spcBef>
              <a:buClrTx/>
              <a:buSzTx/>
              <a:buNone/>
              <a:defRPr sz="3200" cap="all" spc="512">
                <a:latin typeface="Avenir Book"/>
                <a:ea typeface="Avenir Book"/>
                <a:cs typeface="Avenir Book"/>
                <a:sym typeface="Avenir Book"/>
              </a:defRPr>
            </a:lvl4pPr>
            <a:lvl5pPr marL="0" indent="914400">
              <a:spcBef>
                <a:spcPts val="0"/>
              </a:spcBef>
              <a:buClrTx/>
              <a:buSzTx/>
              <a:buNone/>
              <a:defRPr sz="3200" cap="all" spc="512">
                <a:latin typeface="Avenir Book"/>
                <a:ea typeface="Avenir Book"/>
                <a:cs typeface="Avenir Book"/>
                <a:sym typeface="Avenir Book"/>
              </a:defRPr>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Horizontal Alt">
    <p:spTree>
      <p:nvGrpSpPr>
        <p:cNvPr id="1" name=""/>
        <p:cNvGrpSpPr/>
        <p:nvPr/>
      </p:nvGrpSpPr>
      <p:grpSpPr>
        <a:xfrm>
          <a:off x="0" y="0"/>
          <a:ext cx="0" cy="0"/>
          <a:chOff x="0" y="0"/>
          <a:chExt cx="0" cy="0"/>
        </a:xfrm>
      </p:grpSpPr>
      <p:sp>
        <p:nvSpPr>
          <p:cNvPr id="30" name="Image"/>
          <p:cNvSpPr>
            <a:spLocks noGrp="1"/>
          </p:cNvSpPr>
          <p:nvPr>
            <p:ph type="pic" idx="21"/>
          </p:nvPr>
        </p:nvSpPr>
        <p:spPr>
          <a:xfrm>
            <a:off x="2958703" y="3750468"/>
            <a:ext cx="18448735" cy="10047687"/>
          </a:xfrm>
          <a:prstGeom prst="rect">
            <a:avLst/>
          </a:prstGeom>
        </p:spPr>
        <p:txBody>
          <a:bodyPr lIns="91439" tIns="45719" rIns="91439" bIns="45719" anchor="t">
            <a:noAutofit/>
          </a:bodyPr>
          <a:lstStyle/>
          <a:p>
            <a:endParaRPr/>
          </a:p>
        </p:txBody>
      </p:sp>
      <p:sp>
        <p:nvSpPr>
          <p:cNvPr id="31" name="Title Text"/>
          <p:cNvSpPr txBox="1">
            <a:spLocks noGrp="1"/>
          </p:cNvSpPr>
          <p:nvPr>
            <p:ph type="title"/>
          </p:nvPr>
        </p:nvSpPr>
        <p:spPr>
          <a:xfrm>
            <a:off x="3976687" y="1410890"/>
            <a:ext cx="16430626" cy="2053829"/>
          </a:xfrm>
          <a:prstGeom prst="rect">
            <a:avLst/>
          </a:prstGeom>
        </p:spPr>
        <p:txBody>
          <a:bodyPr/>
          <a:lstStyle>
            <a:lvl1pPr>
              <a:defRPr sz="8600" spc="1375"/>
            </a:lvl1pPr>
          </a:lstStyle>
          <a:p>
            <a:r>
              <a:t>Title Text</a:t>
            </a:r>
          </a:p>
        </p:txBody>
      </p:sp>
      <p:sp>
        <p:nvSpPr>
          <p:cNvPr id="32" name="Body Level One…"/>
          <p:cNvSpPr txBox="1">
            <a:spLocks noGrp="1"/>
          </p:cNvSpPr>
          <p:nvPr>
            <p:ph type="body" sz="quarter" idx="1"/>
          </p:nvPr>
        </p:nvSpPr>
        <p:spPr>
          <a:xfrm>
            <a:off x="3976687" y="714375"/>
            <a:ext cx="16430626" cy="714375"/>
          </a:xfrm>
          <a:prstGeom prst="rect">
            <a:avLst/>
          </a:prstGeom>
        </p:spPr>
        <p:txBody>
          <a:bodyPr/>
          <a:lstStyle>
            <a:lvl1pPr marL="0" indent="0">
              <a:spcBef>
                <a:spcPts val="0"/>
              </a:spcBef>
              <a:buClrTx/>
              <a:buSzTx/>
              <a:buNone/>
              <a:defRPr sz="3200" cap="all" spc="512">
                <a:latin typeface="Avenir Book"/>
                <a:ea typeface="Avenir Book"/>
                <a:cs typeface="Avenir Book"/>
                <a:sym typeface="Avenir Book"/>
              </a:defRPr>
            </a:lvl1pPr>
            <a:lvl2pPr marL="0" indent="228600">
              <a:spcBef>
                <a:spcPts val="0"/>
              </a:spcBef>
              <a:buClrTx/>
              <a:buSzTx/>
              <a:buNone/>
              <a:defRPr sz="3200" cap="all" spc="512">
                <a:latin typeface="Avenir Book"/>
                <a:ea typeface="Avenir Book"/>
                <a:cs typeface="Avenir Book"/>
                <a:sym typeface="Avenir Book"/>
              </a:defRPr>
            </a:lvl2pPr>
            <a:lvl3pPr marL="0" indent="457200">
              <a:spcBef>
                <a:spcPts val="0"/>
              </a:spcBef>
              <a:buClrTx/>
              <a:buSzTx/>
              <a:buNone/>
              <a:defRPr sz="3200" cap="all" spc="512">
                <a:latin typeface="Avenir Book"/>
                <a:ea typeface="Avenir Book"/>
                <a:cs typeface="Avenir Book"/>
                <a:sym typeface="Avenir Book"/>
              </a:defRPr>
            </a:lvl3pPr>
            <a:lvl4pPr marL="0" indent="685800">
              <a:spcBef>
                <a:spcPts val="0"/>
              </a:spcBef>
              <a:buClrTx/>
              <a:buSzTx/>
              <a:buNone/>
              <a:defRPr sz="3200" cap="all" spc="512">
                <a:latin typeface="Avenir Book"/>
                <a:ea typeface="Avenir Book"/>
                <a:cs typeface="Avenir Book"/>
                <a:sym typeface="Avenir Book"/>
              </a:defRPr>
            </a:lvl4pPr>
            <a:lvl5pPr marL="0" indent="914400">
              <a:spcBef>
                <a:spcPts val="0"/>
              </a:spcBef>
              <a:buClrTx/>
              <a:buSzTx/>
              <a:buNone/>
              <a:defRPr sz="3200" cap="all" spc="512">
                <a:latin typeface="Avenir Book"/>
                <a:ea typeface="Avenir Book"/>
                <a:cs typeface="Avenir Book"/>
                <a:sym typeface="Avenir Book"/>
              </a:defRPr>
            </a:lvl5pPr>
          </a:lstStyle>
          <a:p>
            <a:r>
              <a:t>Body Level One</a:t>
            </a:r>
          </a:p>
          <a:p>
            <a:pPr lvl="1"/>
            <a:r>
              <a:t>Body Level Two</a:t>
            </a:r>
          </a:p>
          <a:p>
            <a:pPr lvl="2"/>
            <a:r>
              <a:t>Body Level Three</a:t>
            </a:r>
          </a:p>
          <a:p>
            <a:pPr lvl="3"/>
            <a:r>
              <a:t>Body Level Four</a:t>
            </a:r>
          </a:p>
          <a:p>
            <a:pPr lvl="4"/>
            <a:r>
              <a:t>Body Level Five</a:t>
            </a:r>
          </a:p>
        </p:txBody>
      </p:sp>
      <p:sp>
        <p:nvSpPr>
          <p:cNvPr id="3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40" name="Title Text"/>
          <p:cNvSpPr txBox="1">
            <a:spLocks noGrp="1"/>
          </p:cNvSpPr>
          <p:nvPr>
            <p:ph type="title"/>
          </p:nvPr>
        </p:nvSpPr>
        <p:spPr>
          <a:xfrm>
            <a:off x="3976687" y="5286375"/>
            <a:ext cx="16430626" cy="3125391"/>
          </a:xfrm>
          <a:prstGeom prst="rect">
            <a:avLst/>
          </a:prstGeom>
        </p:spPr>
        <p:txBody>
          <a:bodyPr anchor="ctr"/>
          <a:lstStyle>
            <a:lvl1pPr>
              <a:defRPr sz="8600" spc="1375"/>
            </a:lvl1pPr>
          </a:lstStyle>
          <a:p>
            <a:r>
              <a:t>Title Text</a:t>
            </a:r>
          </a:p>
        </p:txBody>
      </p:sp>
      <p:sp>
        <p:nvSpPr>
          <p:cNvPr id="41" name="Slide Number"/>
          <p:cNvSpPr txBox="1">
            <a:spLocks noGrp="1"/>
          </p:cNvSpPr>
          <p:nvPr>
            <p:ph type="sldNum" sz="quarter" idx="2"/>
          </p:nvPr>
        </p:nvSpPr>
        <p:spPr>
          <a:xfrm>
            <a:off x="3398670" y="13153955"/>
            <a:ext cx="581733" cy="561976"/>
          </a:xfrm>
          <a:prstGeom prst="rect">
            <a:avLst/>
          </a:prstGeom>
        </p:spPr>
        <p:txBody>
          <a:bodyPr wrap="square"/>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48" name="Image"/>
          <p:cNvSpPr>
            <a:spLocks noGrp="1"/>
          </p:cNvSpPr>
          <p:nvPr>
            <p:ph type="pic" idx="21"/>
          </p:nvPr>
        </p:nvSpPr>
        <p:spPr>
          <a:xfrm>
            <a:off x="9888140" y="-53579"/>
            <a:ext cx="13756503" cy="13773486"/>
          </a:xfrm>
          <a:prstGeom prst="rect">
            <a:avLst/>
          </a:prstGeom>
        </p:spPr>
        <p:txBody>
          <a:bodyPr lIns="91439" tIns="45719" rIns="91439" bIns="45719" anchor="t">
            <a:noAutofit/>
          </a:bodyPr>
          <a:lstStyle/>
          <a:p>
            <a:endParaRPr/>
          </a:p>
        </p:txBody>
      </p:sp>
      <p:sp>
        <p:nvSpPr>
          <p:cNvPr id="49" name="Title Text"/>
          <p:cNvSpPr txBox="1">
            <a:spLocks noGrp="1"/>
          </p:cNvSpPr>
          <p:nvPr>
            <p:ph type="title"/>
          </p:nvPr>
        </p:nvSpPr>
        <p:spPr>
          <a:xfrm>
            <a:off x="3815953" y="6054328"/>
            <a:ext cx="7608094" cy="4196954"/>
          </a:xfrm>
          <a:prstGeom prst="rect">
            <a:avLst/>
          </a:prstGeom>
        </p:spPr>
        <p:txBody>
          <a:bodyPr/>
          <a:lstStyle/>
          <a:p>
            <a:r>
              <a:t>Title Text</a:t>
            </a:r>
          </a:p>
        </p:txBody>
      </p:sp>
      <p:sp>
        <p:nvSpPr>
          <p:cNvPr id="50" name="Body Level One…"/>
          <p:cNvSpPr txBox="1">
            <a:spLocks noGrp="1"/>
          </p:cNvSpPr>
          <p:nvPr>
            <p:ph type="body" sz="quarter" idx="1"/>
          </p:nvPr>
        </p:nvSpPr>
        <p:spPr>
          <a:xfrm>
            <a:off x="3815953" y="4822031"/>
            <a:ext cx="7608094" cy="1250157"/>
          </a:xfrm>
          <a:prstGeom prst="rect">
            <a:avLst/>
          </a:prstGeom>
        </p:spPr>
        <p:txBody>
          <a:bodyPr/>
          <a:lstStyle>
            <a:lvl1pPr marL="0" indent="0">
              <a:spcBef>
                <a:spcPts val="0"/>
              </a:spcBef>
              <a:buClrTx/>
              <a:buSzTx/>
              <a:buNone/>
              <a:defRPr sz="3200" cap="all" spc="512">
                <a:solidFill>
                  <a:schemeClr val="accent2">
                    <a:satOff val="44164"/>
                    <a:lumOff val="14231"/>
                  </a:schemeClr>
                </a:solidFill>
                <a:latin typeface="Avenir Book"/>
                <a:ea typeface="Avenir Book"/>
                <a:cs typeface="Avenir Book"/>
                <a:sym typeface="Avenir Book"/>
              </a:defRPr>
            </a:lvl1pPr>
            <a:lvl2pPr marL="0" indent="228600">
              <a:spcBef>
                <a:spcPts val="0"/>
              </a:spcBef>
              <a:buClrTx/>
              <a:buSzTx/>
              <a:buNone/>
              <a:defRPr sz="3200" cap="all" spc="512">
                <a:solidFill>
                  <a:schemeClr val="accent2">
                    <a:satOff val="44164"/>
                    <a:lumOff val="14231"/>
                  </a:schemeClr>
                </a:solidFill>
                <a:latin typeface="Avenir Book"/>
                <a:ea typeface="Avenir Book"/>
                <a:cs typeface="Avenir Book"/>
                <a:sym typeface="Avenir Book"/>
              </a:defRPr>
            </a:lvl2pPr>
            <a:lvl3pPr marL="0" indent="457200">
              <a:spcBef>
                <a:spcPts val="0"/>
              </a:spcBef>
              <a:buClrTx/>
              <a:buSzTx/>
              <a:buNone/>
              <a:defRPr sz="3200" cap="all" spc="512">
                <a:solidFill>
                  <a:schemeClr val="accent2">
                    <a:satOff val="44164"/>
                    <a:lumOff val="14231"/>
                  </a:schemeClr>
                </a:solidFill>
                <a:latin typeface="Avenir Book"/>
                <a:ea typeface="Avenir Book"/>
                <a:cs typeface="Avenir Book"/>
                <a:sym typeface="Avenir Book"/>
              </a:defRPr>
            </a:lvl3pPr>
            <a:lvl4pPr marL="0" indent="685800">
              <a:spcBef>
                <a:spcPts val="0"/>
              </a:spcBef>
              <a:buClrTx/>
              <a:buSzTx/>
              <a:buNone/>
              <a:defRPr sz="3200" cap="all" spc="512">
                <a:solidFill>
                  <a:schemeClr val="accent2">
                    <a:satOff val="44164"/>
                    <a:lumOff val="14231"/>
                  </a:schemeClr>
                </a:solidFill>
                <a:latin typeface="Avenir Book"/>
                <a:ea typeface="Avenir Book"/>
                <a:cs typeface="Avenir Book"/>
                <a:sym typeface="Avenir Book"/>
              </a:defRPr>
            </a:lvl4pPr>
            <a:lvl5pPr marL="0" indent="914400">
              <a:spcBef>
                <a:spcPts val="0"/>
              </a:spcBef>
              <a:buClrTx/>
              <a:buSzTx/>
              <a:buNone/>
              <a:defRPr sz="3200" cap="all" spc="512">
                <a:solidFill>
                  <a:schemeClr val="accent2">
                    <a:satOff val="44164"/>
                    <a:lumOff val="14231"/>
                  </a:schemeClr>
                </a:solidFill>
                <a:latin typeface="Avenir Book"/>
                <a:ea typeface="Avenir Book"/>
                <a:cs typeface="Avenir Book"/>
                <a:sym typeface="Avenir Book"/>
              </a:defRPr>
            </a:lvl5pPr>
          </a:lstStyle>
          <a:p>
            <a:r>
              <a:t>Body Level One</a:t>
            </a:r>
          </a:p>
          <a:p>
            <a:pPr lvl="1"/>
            <a:r>
              <a:t>Body Level Two</a:t>
            </a:r>
          </a:p>
          <a:p>
            <a:pPr lvl="2"/>
            <a:r>
              <a:t>Body Level Three</a:t>
            </a:r>
          </a:p>
          <a:p>
            <a:pPr lvl="3"/>
            <a:r>
              <a:t>Body Level Four</a:t>
            </a:r>
          </a:p>
          <a:p>
            <a:pPr lvl="4"/>
            <a:r>
              <a:t>Body Level Five</a:t>
            </a:r>
          </a:p>
        </p:txBody>
      </p:sp>
      <p:sp>
        <p:nvSpPr>
          <p:cNvPr id="5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8" name="Title Text"/>
          <p:cNvSpPr txBox="1">
            <a:spLocks noGrp="1"/>
          </p:cNvSpPr>
          <p:nvPr>
            <p:ph type="title"/>
          </p:nvPr>
        </p:nvSpPr>
        <p:spPr>
          <a:prstGeom prst="rect">
            <a:avLst/>
          </a:prstGeom>
        </p:spPr>
        <p:txBody>
          <a:bodyPr/>
          <a:lstStyle/>
          <a:p>
            <a:r>
              <a:t>Title Text</a:t>
            </a:r>
          </a:p>
        </p:txBody>
      </p:sp>
      <p:sp>
        <p:nvSpPr>
          <p:cNvPr id="5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75" name="Image"/>
          <p:cNvSpPr>
            <a:spLocks noGrp="1"/>
          </p:cNvSpPr>
          <p:nvPr>
            <p:ph type="pic" idx="21"/>
          </p:nvPr>
        </p:nvSpPr>
        <p:spPr>
          <a:xfrm>
            <a:off x="9888140" y="-35719"/>
            <a:ext cx="13756503" cy="13773486"/>
          </a:xfrm>
          <a:prstGeom prst="rect">
            <a:avLst/>
          </a:prstGeom>
        </p:spPr>
        <p:txBody>
          <a:bodyPr lIns="91439" tIns="45719" rIns="91439" bIns="45719" anchor="t">
            <a:noAutofit/>
          </a:bodyPr>
          <a:lstStyle/>
          <a:p>
            <a:endParaRPr/>
          </a:p>
        </p:txBody>
      </p:sp>
      <p:sp>
        <p:nvSpPr>
          <p:cNvPr id="76" name="Title Text"/>
          <p:cNvSpPr txBox="1">
            <a:spLocks noGrp="1"/>
          </p:cNvSpPr>
          <p:nvPr>
            <p:ph type="title"/>
          </p:nvPr>
        </p:nvSpPr>
        <p:spPr>
          <a:xfrm>
            <a:off x="3976687" y="857250"/>
            <a:ext cx="7143751" cy="2607469"/>
          </a:xfrm>
          <a:prstGeom prst="rect">
            <a:avLst/>
          </a:prstGeom>
        </p:spPr>
        <p:txBody>
          <a:bodyPr/>
          <a:lstStyle/>
          <a:p>
            <a:r>
              <a:t>Title Text</a:t>
            </a:r>
          </a:p>
        </p:txBody>
      </p:sp>
      <p:sp>
        <p:nvSpPr>
          <p:cNvPr id="77" name="Body Level One…"/>
          <p:cNvSpPr txBox="1">
            <a:spLocks noGrp="1"/>
          </p:cNvSpPr>
          <p:nvPr>
            <p:ph type="body" sz="quarter" idx="1"/>
          </p:nvPr>
        </p:nvSpPr>
        <p:spPr>
          <a:xfrm>
            <a:off x="3976687" y="3964781"/>
            <a:ext cx="7143751" cy="8518923"/>
          </a:xfrm>
          <a:prstGeom prst="rect">
            <a:avLst/>
          </a:prstGeom>
        </p:spPr>
        <p:txBody>
          <a:bodyPr/>
          <a:lstStyle>
            <a:lvl1pPr marL="551179" indent="-551179">
              <a:spcBef>
                <a:spcPts val="4500"/>
              </a:spcBef>
              <a:defRPr sz="4200"/>
            </a:lvl1pPr>
            <a:lvl2pPr marL="944879" indent="-551179">
              <a:spcBef>
                <a:spcPts val="4500"/>
              </a:spcBef>
              <a:defRPr sz="4200"/>
            </a:lvl2pPr>
            <a:lvl3pPr marL="1338579" indent="-551179">
              <a:spcBef>
                <a:spcPts val="4500"/>
              </a:spcBef>
              <a:defRPr sz="4200"/>
            </a:lvl3pPr>
            <a:lvl4pPr marL="1732279" indent="-551179">
              <a:spcBef>
                <a:spcPts val="4500"/>
              </a:spcBef>
              <a:defRPr sz="4200"/>
            </a:lvl4pPr>
            <a:lvl5pPr marL="2125979" indent="-551179">
              <a:spcBef>
                <a:spcPts val="4500"/>
              </a:spcBef>
              <a:defRPr sz="4200"/>
            </a:lvl5pPr>
          </a:lstStyle>
          <a:p>
            <a:r>
              <a:t>Body Level One</a:t>
            </a:r>
          </a:p>
          <a:p>
            <a:pPr lvl="1"/>
            <a:r>
              <a:t>Body Level Two</a:t>
            </a:r>
          </a:p>
          <a:p>
            <a:pPr lvl="2"/>
            <a:r>
              <a:t>Body Level Three</a:t>
            </a:r>
          </a:p>
          <a:p>
            <a:pPr lvl="3"/>
            <a:r>
              <a:t>Body Level Four</a:t>
            </a:r>
          </a:p>
          <a:p>
            <a:pPr lvl="4"/>
            <a:r>
              <a:t>Body Level Five</a:t>
            </a:r>
          </a:p>
        </p:txBody>
      </p:sp>
      <p:sp>
        <p:nvSpPr>
          <p:cNvPr id="7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85" name="Body Level One…"/>
          <p:cNvSpPr txBox="1">
            <a:spLocks noGrp="1"/>
          </p:cNvSpPr>
          <p:nvPr>
            <p:ph type="body" idx="1"/>
          </p:nvPr>
        </p:nvSpPr>
        <p:spPr>
          <a:xfrm>
            <a:off x="3976687" y="2125265"/>
            <a:ext cx="16430626" cy="944761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3976687" y="857250"/>
            <a:ext cx="16430626" cy="20002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ormAutofit/>
          </a:bodyPr>
          <a:lstStyle/>
          <a:p>
            <a:r>
              <a:t>Title Text</a:t>
            </a:r>
          </a:p>
        </p:txBody>
      </p:sp>
      <p:sp>
        <p:nvSpPr>
          <p:cNvPr id="3" name="Body Level One…"/>
          <p:cNvSpPr txBox="1">
            <a:spLocks noGrp="1"/>
          </p:cNvSpPr>
          <p:nvPr>
            <p:ph type="body" idx="1"/>
          </p:nvPr>
        </p:nvSpPr>
        <p:spPr>
          <a:xfrm>
            <a:off x="3976687" y="2839640"/>
            <a:ext cx="16430626" cy="94476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935353" y="13019484"/>
            <a:ext cx="472568" cy="561976"/>
          </a:xfrm>
          <a:prstGeom prst="rect">
            <a:avLst/>
          </a:prstGeom>
          <a:ln w="12700">
            <a:miter lim="400000"/>
          </a:ln>
        </p:spPr>
        <p:txBody>
          <a:bodyPr wrap="none" lIns="71437" tIns="71437" rIns="71437" bIns="71437">
            <a:spAutoFit/>
          </a:bodyPr>
          <a:lstStyle>
            <a:lvl1pPr>
              <a:defRPr sz="2400"/>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ransition spd="med"/>
  <p:txStyles>
    <p:titleStyle>
      <a:lvl1pPr marL="0" marR="0" indent="0" algn="l" defTabSz="821531" rtl="0" latinLnBrk="0">
        <a:lnSpc>
          <a:spcPct val="100000"/>
        </a:lnSpc>
        <a:spcBef>
          <a:spcPts val="0"/>
        </a:spcBef>
        <a:spcAft>
          <a:spcPts val="0"/>
        </a:spcAft>
        <a:buClrTx/>
        <a:buSzTx/>
        <a:buFontTx/>
        <a:buNone/>
        <a:tabLst/>
        <a:defRPr sz="6200" b="0" i="0" u="none" strike="noStrike" cap="all" spc="992" baseline="0">
          <a:solidFill>
            <a:srgbClr val="FFFFFF"/>
          </a:solidFill>
          <a:uFillTx/>
          <a:latin typeface="+mn-lt"/>
          <a:ea typeface="+mn-ea"/>
          <a:cs typeface="+mn-cs"/>
          <a:sym typeface="Avenir Light"/>
        </a:defRPr>
      </a:lvl1pPr>
      <a:lvl2pPr marL="0" marR="0" indent="228600" algn="l" defTabSz="821531" rtl="0" latinLnBrk="0">
        <a:lnSpc>
          <a:spcPct val="100000"/>
        </a:lnSpc>
        <a:spcBef>
          <a:spcPts val="0"/>
        </a:spcBef>
        <a:spcAft>
          <a:spcPts val="0"/>
        </a:spcAft>
        <a:buClrTx/>
        <a:buSzTx/>
        <a:buFontTx/>
        <a:buNone/>
        <a:tabLst/>
        <a:defRPr sz="6200" b="0" i="0" u="none" strike="noStrike" cap="all" spc="992" baseline="0">
          <a:solidFill>
            <a:srgbClr val="FFFFFF"/>
          </a:solidFill>
          <a:uFillTx/>
          <a:latin typeface="+mn-lt"/>
          <a:ea typeface="+mn-ea"/>
          <a:cs typeface="+mn-cs"/>
          <a:sym typeface="Avenir Light"/>
        </a:defRPr>
      </a:lvl2pPr>
      <a:lvl3pPr marL="0" marR="0" indent="457200" algn="l" defTabSz="821531" rtl="0" latinLnBrk="0">
        <a:lnSpc>
          <a:spcPct val="100000"/>
        </a:lnSpc>
        <a:spcBef>
          <a:spcPts val="0"/>
        </a:spcBef>
        <a:spcAft>
          <a:spcPts val="0"/>
        </a:spcAft>
        <a:buClrTx/>
        <a:buSzTx/>
        <a:buFontTx/>
        <a:buNone/>
        <a:tabLst/>
        <a:defRPr sz="6200" b="0" i="0" u="none" strike="noStrike" cap="all" spc="992" baseline="0">
          <a:solidFill>
            <a:srgbClr val="FFFFFF"/>
          </a:solidFill>
          <a:uFillTx/>
          <a:latin typeface="+mn-lt"/>
          <a:ea typeface="+mn-ea"/>
          <a:cs typeface="+mn-cs"/>
          <a:sym typeface="Avenir Light"/>
        </a:defRPr>
      </a:lvl3pPr>
      <a:lvl4pPr marL="0" marR="0" indent="685800" algn="l" defTabSz="821531" rtl="0" latinLnBrk="0">
        <a:lnSpc>
          <a:spcPct val="100000"/>
        </a:lnSpc>
        <a:spcBef>
          <a:spcPts val="0"/>
        </a:spcBef>
        <a:spcAft>
          <a:spcPts val="0"/>
        </a:spcAft>
        <a:buClrTx/>
        <a:buSzTx/>
        <a:buFontTx/>
        <a:buNone/>
        <a:tabLst/>
        <a:defRPr sz="6200" b="0" i="0" u="none" strike="noStrike" cap="all" spc="992" baseline="0">
          <a:solidFill>
            <a:srgbClr val="FFFFFF"/>
          </a:solidFill>
          <a:uFillTx/>
          <a:latin typeface="+mn-lt"/>
          <a:ea typeface="+mn-ea"/>
          <a:cs typeface="+mn-cs"/>
          <a:sym typeface="Avenir Light"/>
        </a:defRPr>
      </a:lvl4pPr>
      <a:lvl5pPr marL="0" marR="0" indent="914400" algn="l" defTabSz="821531" rtl="0" latinLnBrk="0">
        <a:lnSpc>
          <a:spcPct val="100000"/>
        </a:lnSpc>
        <a:spcBef>
          <a:spcPts val="0"/>
        </a:spcBef>
        <a:spcAft>
          <a:spcPts val="0"/>
        </a:spcAft>
        <a:buClrTx/>
        <a:buSzTx/>
        <a:buFontTx/>
        <a:buNone/>
        <a:tabLst/>
        <a:defRPr sz="6200" b="0" i="0" u="none" strike="noStrike" cap="all" spc="992" baseline="0">
          <a:solidFill>
            <a:srgbClr val="FFFFFF"/>
          </a:solidFill>
          <a:uFillTx/>
          <a:latin typeface="+mn-lt"/>
          <a:ea typeface="+mn-ea"/>
          <a:cs typeface="+mn-cs"/>
          <a:sym typeface="Avenir Light"/>
        </a:defRPr>
      </a:lvl5pPr>
      <a:lvl6pPr marL="0" marR="0" indent="1143000" algn="l" defTabSz="821531" rtl="0" latinLnBrk="0">
        <a:lnSpc>
          <a:spcPct val="100000"/>
        </a:lnSpc>
        <a:spcBef>
          <a:spcPts val="0"/>
        </a:spcBef>
        <a:spcAft>
          <a:spcPts val="0"/>
        </a:spcAft>
        <a:buClrTx/>
        <a:buSzTx/>
        <a:buFontTx/>
        <a:buNone/>
        <a:tabLst/>
        <a:defRPr sz="6200" b="0" i="0" u="none" strike="noStrike" cap="all" spc="992" baseline="0">
          <a:solidFill>
            <a:srgbClr val="FFFFFF"/>
          </a:solidFill>
          <a:uFillTx/>
          <a:latin typeface="+mn-lt"/>
          <a:ea typeface="+mn-ea"/>
          <a:cs typeface="+mn-cs"/>
          <a:sym typeface="Avenir Light"/>
        </a:defRPr>
      </a:lvl6pPr>
      <a:lvl7pPr marL="0" marR="0" indent="1371600" algn="l" defTabSz="821531" rtl="0" latinLnBrk="0">
        <a:lnSpc>
          <a:spcPct val="100000"/>
        </a:lnSpc>
        <a:spcBef>
          <a:spcPts val="0"/>
        </a:spcBef>
        <a:spcAft>
          <a:spcPts val="0"/>
        </a:spcAft>
        <a:buClrTx/>
        <a:buSzTx/>
        <a:buFontTx/>
        <a:buNone/>
        <a:tabLst/>
        <a:defRPr sz="6200" b="0" i="0" u="none" strike="noStrike" cap="all" spc="992" baseline="0">
          <a:solidFill>
            <a:srgbClr val="FFFFFF"/>
          </a:solidFill>
          <a:uFillTx/>
          <a:latin typeface="+mn-lt"/>
          <a:ea typeface="+mn-ea"/>
          <a:cs typeface="+mn-cs"/>
          <a:sym typeface="Avenir Light"/>
        </a:defRPr>
      </a:lvl7pPr>
      <a:lvl8pPr marL="0" marR="0" indent="1600200" algn="l" defTabSz="821531" rtl="0" latinLnBrk="0">
        <a:lnSpc>
          <a:spcPct val="100000"/>
        </a:lnSpc>
        <a:spcBef>
          <a:spcPts val="0"/>
        </a:spcBef>
        <a:spcAft>
          <a:spcPts val="0"/>
        </a:spcAft>
        <a:buClrTx/>
        <a:buSzTx/>
        <a:buFontTx/>
        <a:buNone/>
        <a:tabLst/>
        <a:defRPr sz="6200" b="0" i="0" u="none" strike="noStrike" cap="all" spc="992" baseline="0">
          <a:solidFill>
            <a:srgbClr val="FFFFFF"/>
          </a:solidFill>
          <a:uFillTx/>
          <a:latin typeface="+mn-lt"/>
          <a:ea typeface="+mn-ea"/>
          <a:cs typeface="+mn-cs"/>
          <a:sym typeface="Avenir Light"/>
        </a:defRPr>
      </a:lvl8pPr>
      <a:lvl9pPr marL="0" marR="0" indent="1828800" algn="l" defTabSz="821531" rtl="0" latinLnBrk="0">
        <a:lnSpc>
          <a:spcPct val="100000"/>
        </a:lnSpc>
        <a:spcBef>
          <a:spcPts val="0"/>
        </a:spcBef>
        <a:spcAft>
          <a:spcPts val="0"/>
        </a:spcAft>
        <a:buClrTx/>
        <a:buSzTx/>
        <a:buFontTx/>
        <a:buNone/>
        <a:tabLst/>
        <a:defRPr sz="6200" b="0" i="0" u="none" strike="noStrike" cap="all" spc="992" baseline="0">
          <a:solidFill>
            <a:srgbClr val="FFFFFF"/>
          </a:solidFill>
          <a:uFillTx/>
          <a:latin typeface="+mn-lt"/>
          <a:ea typeface="+mn-ea"/>
          <a:cs typeface="+mn-cs"/>
          <a:sym typeface="Avenir Light"/>
        </a:defRPr>
      </a:lvl9pPr>
    </p:titleStyle>
    <p:bodyStyle>
      <a:lvl1pPr marL="652638" marR="0" indent="-652638" algn="l" defTabSz="821531" latinLnBrk="0">
        <a:lnSpc>
          <a:spcPct val="100000"/>
        </a:lnSpc>
        <a:spcBef>
          <a:spcPts val="5900"/>
        </a:spcBef>
        <a:spcAft>
          <a:spcPts val="0"/>
        </a:spcAft>
        <a:buClr>
          <a:srgbClr val="646464"/>
        </a:buClr>
        <a:buSzPct val="90000"/>
        <a:buFontTx/>
        <a:buChar char="•"/>
        <a:tabLst/>
        <a:defRPr sz="5000" b="0" i="0" u="none" strike="noStrike" cap="none" spc="0" baseline="0">
          <a:solidFill>
            <a:srgbClr val="FFFFFF"/>
          </a:solidFill>
          <a:uFillTx/>
          <a:latin typeface="+mn-lt"/>
          <a:ea typeface="+mn-ea"/>
          <a:cs typeface="+mn-cs"/>
          <a:sym typeface="Avenir Light"/>
        </a:defRPr>
      </a:lvl1pPr>
      <a:lvl2pPr marL="1122538" marR="0" indent="-652638" algn="l" defTabSz="821531" latinLnBrk="0">
        <a:lnSpc>
          <a:spcPct val="100000"/>
        </a:lnSpc>
        <a:spcBef>
          <a:spcPts val="5900"/>
        </a:spcBef>
        <a:spcAft>
          <a:spcPts val="0"/>
        </a:spcAft>
        <a:buClr>
          <a:srgbClr val="646464"/>
        </a:buClr>
        <a:buSzPct val="90000"/>
        <a:buFontTx/>
        <a:buChar char="•"/>
        <a:tabLst/>
        <a:defRPr sz="5000" b="0" i="0" u="none" strike="noStrike" cap="none" spc="0" baseline="0">
          <a:solidFill>
            <a:srgbClr val="FFFFFF"/>
          </a:solidFill>
          <a:uFillTx/>
          <a:latin typeface="+mn-lt"/>
          <a:ea typeface="+mn-ea"/>
          <a:cs typeface="+mn-cs"/>
          <a:sym typeface="Avenir Light"/>
        </a:defRPr>
      </a:lvl2pPr>
      <a:lvl3pPr marL="1592438" marR="0" indent="-652638" algn="l" defTabSz="821531" latinLnBrk="0">
        <a:lnSpc>
          <a:spcPct val="100000"/>
        </a:lnSpc>
        <a:spcBef>
          <a:spcPts val="5900"/>
        </a:spcBef>
        <a:spcAft>
          <a:spcPts val="0"/>
        </a:spcAft>
        <a:buClr>
          <a:srgbClr val="646464"/>
        </a:buClr>
        <a:buSzPct val="90000"/>
        <a:buFontTx/>
        <a:buChar char="•"/>
        <a:tabLst/>
        <a:defRPr sz="5000" b="0" i="0" u="none" strike="noStrike" cap="none" spc="0" baseline="0">
          <a:solidFill>
            <a:srgbClr val="FFFFFF"/>
          </a:solidFill>
          <a:uFillTx/>
          <a:latin typeface="+mn-lt"/>
          <a:ea typeface="+mn-ea"/>
          <a:cs typeface="+mn-cs"/>
          <a:sym typeface="Avenir Light"/>
        </a:defRPr>
      </a:lvl3pPr>
      <a:lvl4pPr marL="2062338" marR="0" indent="-652638" algn="l" defTabSz="821531" latinLnBrk="0">
        <a:lnSpc>
          <a:spcPct val="100000"/>
        </a:lnSpc>
        <a:spcBef>
          <a:spcPts val="5900"/>
        </a:spcBef>
        <a:spcAft>
          <a:spcPts val="0"/>
        </a:spcAft>
        <a:buClr>
          <a:srgbClr val="646464"/>
        </a:buClr>
        <a:buSzPct val="90000"/>
        <a:buFontTx/>
        <a:buChar char="•"/>
        <a:tabLst/>
        <a:defRPr sz="5000" b="0" i="0" u="none" strike="noStrike" cap="none" spc="0" baseline="0">
          <a:solidFill>
            <a:srgbClr val="FFFFFF"/>
          </a:solidFill>
          <a:uFillTx/>
          <a:latin typeface="+mn-lt"/>
          <a:ea typeface="+mn-ea"/>
          <a:cs typeface="+mn-cs"/>
          <a:sym typeface="Avenir Light"/>
        </a:defRPr>
      </a:lvl4pPr>
      <a:lvl5pPr marL="2532238" marR="0" indent="-652638" algn="l" defTabSz="821531" latinLnBrk="0">
        <a:lnSpc>
          <a:spcPct val="100000"/>
        </a:lnSpc>
        <a:spcBef>
          <a:spcPts val="5900"/>
        </a:spcBef>
        <a:spcAft>
          <a:spcPts val="0"/>
        </a:spcAft>
        <a:buClr>
          <a:srgbClr val="646464"/>
        </a:buClr>
        <a:buSzPct val="90000"/>
        <a:buFontTx/>
        <a:buChar char="•"/>
        <a:tabLst/>
        <a:defRPr sz="5000" b="0" i="0" u="none" strike="noStrike" cap="none" spc="0" baseline="0">
          <a:solidFill>
            <a:srgbClr val="FFFFFF"/>
          </a:solidFill>
          <a:uFillTx/>
          <a:latin typeface="+mn-lt"/>
          <a:ea typeface="+mn-ea"/>
          <a:cs typeface="+mn-cs"/>
          <a:sym typeface="Avenir Light"/>
        </a:defRPr>
      </a:lvl5pPr>
      <a:lvl6pPr marL="3002138" marR="0" indent="-652638" algn="l" defTabSz="821531" latinLnBrk="0">
        <a:lnSpc>
          <a:spcPct val="100000"/>
        </a:lnSpc>
        <a:spcBef>
          <a:spcPts val="5900"/>
        </a:spcBef>
        <a:spcAft>
          <a:spcPts val="0"/>
        </a:spcAft>
        <a:buClr>
          <a:srgbClr val="646464"/>
        </a:buClr>
        <a:buSzPct val="90000"/>
        <a:buFontTx/>
        <a:buChar char="•"/>
        <a:tabLst/>
        <a:defRPr sz="5000" b="0" i="0" u="none" strike="noStrike" cap="none" spc="0" baseline="0">
          <a:solidFill>
            <a:srgbClr val="FFFFFF"/>
          </a:solidFill>
          <a:uFillTx/>
          <a:latin typeface="+mn-lt"/>
          <a:ea typeface="+mn-ea"/>
          <a:cs typeface="+mn-cs"/>
          <a:sym typeface="Avenir Light"/>
        </a:defRPr>
      </a:lvl6pPr>
      <a:lvl7pPr marL="3472038" marR="0" indent="-652638" algn="l" defTabSz="821531" latinLnBrk="0">
        <a:lnSpc>
          <a:spcPct val="100000"/>
        </a:lnSpc>
        <a:spcBef>
          <a:spcPts val="5900"/>
        </a:spcBef>
        <a:spcAft>
          <a:spcPts val="0"/>
        </a:spcAft>
        <a:buClr>
          <a:srgbClr val="646464"/>
        </a:buClr>
        <a:buSzPct val="90000"/>
        <a:buFontTx/>
        <a:buChar char="•"/>
        <a:tabLst/>
        <a:defRPr sz="5000" b="0" i="0" u="none" strike="noStrike" cap="none" spc="0" baseline="0">
          <a:solidFill>
            <a:srgbClr val="FFFFFF"/>
          </a:solidFill>
          <a:uFillTx/>
          <a:latin typeface="+mn-lt"/>
          <a:ea typeface="+mn-ea"/>
          <a:cs typeface="+mn-cs"/>
          <a:sym typeface="Avenir Light"/>
        </a:defRPr>
      </a:lvl7pPr>
      <a:lvl8pPr marL="3941938" marR="0" indent="-652638" algn="l" defTabSz="821531" latinLnBrk="0">
        <a:lnSpc>
          <a:spcPct val="100000"/>
        </a:lnSpc>
        <a:spcBef>
          <a:spcPts val="5900"/>
        </a:spcBef>
        <a:spcAft>
          <a:spcPts val="0"/>
        </a:spcAft>
        <a:buClr>
          <a:srgbClr val="646464"/>
        </a:buClr>
        <a:buSzPct val="90000"/>
        <a:buFontTx/>
        <a:buChar char="•"/>
        <a:tabLst/>
        <a:defRPr sz="5000" b="0" i="0" u="none" strike="noStrike" cap="none" spc="0" baseline="0">
          <a:solidFill>
            <a:srgbClr val="FFFFFF"/>
          </a:solidFill>
          <a:uFillTx/>
          <a:latin typeface="+mn-lt"/>
          <a:ea typeface="+mn-ea"/>
          <a:cs typeface="+mn-cs"/>
          <a:sym typeface="Avenir Light"/>
        </a:defRPr>
      </a:lvl8pPr>
      <a:lvl9pPr marL="4411838" marR="0" indent="-652638" algn="l" defTabSz="821531" latinLnBrk="0">
        <a:lnSpc>
          <a:spcPct val="100000"/>
        </a:lnSpc>
        <a:spcBef>
          <a:spcPts val="5900"/>
        </a:spcBef>
        <a:spcAft>
          <a:spcPts val="0"/>
        </a:spcAft>
        <a:buClr>
          <a:srgbClr val="646464"/>
        </a:buClr>
        <a:buSzPct val="90000"/>
        <a:buFontTx/>
        <a:buChar char="•"/>
        <a:tabLst/>
        <a:defRPr sz="5000" b="0" i="0" u="none" strike="noStrike" cap="none" spc="0" baseline="0">
          <a:solidFill>
            <a:srgbClr val="FFFFFF"/>
          </a:solidFill>
          <a:uFillTx/>
          <a:latin typeface="+mn-lt"/>
          <a:ea typeface="+mn-ea"/>
          <a:cs typeface="+mn-cs"/>
          <a:sym typeface="Avenir Light"/>
        </a:defRPr>
      </a:lvl9pPr>
    </p:bodyStyle>
    <p:otherStyle>
      <a:lvl1pPr marL="0" marR="0" indent="0" algn="ctr" defTabSz="821531"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Avenir Light"/>
        </a:defRPr>
      </a:lvl1pPr>
      <a:lvl2pPr marL="0" marR="0" indent="228600" algn="ctr" defTabSz="821531"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Avenir Light"/>
        </a:defRPr>
      </a:lvl2pPr>
      <a:lvl3pPr marL="0" marR="0" indent="457200" algn="ctr" defTabSz="821531"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Avenir Light"/>
        </a:defRPr>
      </a:lvl3pPr>
      <a:lvl4pPr marL="0" marR="0" indent="685800" algn="ctr" defTabSz="821531"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Avenir Light"/>
        </a:defRPr>
      </a:lvl4pPr>
      <a:lvl5pPr marL="0" marR="0" indent="914400" algn="ctr" defTabSz="821531"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Avenir Light"/>
        </a:defRPr>
      </a:lvl5pPr>
      <a:lvl6pPr marL="0" marR="0" indent="1143000" algn="ctr" defTabSz="821531"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Avenir Light"/>
        </a:defRPr>
      </a:lvl6pPr>
      <a:lvl7pPr marL="0" marR="0" indent="1371600" algn="ctr" defTabSz="821531"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Avenir Light"/>
        </a:defRPr>
      </a:lvl7pPr>
      <a:lvl8pPr marL="0" marR="0" indent="1600200" algn="ctr" defTabSz="821531"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Avenir Light"/>
        </a:defRPr>
      </a:lvl8pPr>
      <a:lvl9pPr marL="0" marR="0" indent="1828800" algn="ctr" defTabSz="821531"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Avenir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gif"/><Relationship Id="rId4" Type="http://schemas.openxmlformats.org/officeDocument/2006/relationships/hyperlink" Target="https://www.meetup.com/miami-java-user-group/" TargetMode="External"/></Relationships>
</file>

<file path=ppt/slides/_rels/slide10.xml.rels><?xml version="1.0" encoding="UTF-8" standalone="yes"?>
<Relationships xmlns="http://schemas.openxmlformats.org/package/2006/relationships"><Relationship Id="rId2" Type="http://schemas.openxmlformats.org/officeDocument/2006/relationships/hyperlink" Target="https://www.meetup.com/miami-java-user-group/"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www.meetup.com/miami-java-user-group/"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www.meetup.com/miami-java-user-group/"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s://www.meetup.com/miami-java-user-group/"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s://www.meetup.com/miami-java-user-group/"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www.meetup.com/miami-java-user-group/"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hyperlink" Target="https://www.meetup.com/miami-java-user-group/"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hyperlink" Target="https://www.meetup.com/miami-java-user-group/"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man7.org/linux/man-pages/man1/update-alternatives.1.html" TargetMode="External"/><Relationship Id="rId2" Type="http://schemas.openxmlformats.org/officeDocument/2006/relationships/hyperlink" Target="https://www.meetup.com/miami-java-user-group/"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hyperlink" Target="https://www.meetup.com/miami-java-user-group/"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hyperlink" Target="https://certification.scrumalliance.org/accounts/284037/certifications/345172" TargetMode="External"/><Relationship Id="rId13" Type="http://schemas.openxmlformats.org/officeDocument/2006/relationships/hyperlink" Target="https://www.credential.net/ce59587b-a64a-43f5-b6e6-3a6e9dc9c594#gs.95z8st" TargetMode="External"/><Relationship Id="rId18" Type="http://schemas.openxmlformats.org/officeDocument/2006/relationships/image" Target="../media/image10.png"/><Relationship Id="rId3" Type="http://schemas.openxmlformats.org/officeDocument/2006/relationships/hyperlink" Target="https://www.linkedin.com/in/ealvarez" TargetMode="External"/><Relationship Id="rId21" Type="http://schemas.openxmlformats.org/officeDocument/2006/relationships/image" Target="../media/image12.jpeg"/><Relationship Id="rId7" Type="http://schemas.openxmlformats.org/officeDocument/2006/relationships/image" Target="../media/image4.png"/><Relationship Id="rId12" Type="http://schemas.openxmlformats.org/officeDocument/2006/relationships/image" Target="../media/image7.jpeg"/><Relationship Id="rId17" Type="http://schemas.openxmlformats.org/officeDocument/2006/relationships/hyperlink" Target="https://www.credly.com/badges/8cf71651-0e94-44b5-812e-24583b4390a9/" TargetMode="External"/><Relationship Id="rId2" Type="http://schemas.openxmlformats.org/officeDocument/2006/relationships/notesSlide" Target="../notesSlides/notesSlide2.xml"/><Relationship Id="rId16" Type="http://schemas.openxmlformats.org/officeDocument/2006/relationships/image" Target="../media/image9.png"/><Relationship Id="rId20" Type="http://schemas.openxmlformats.org/officeDocument/2006/relationships/image" Target="../media/image11.png"/><Relationship Id="rId1" Type="http://schemas.openxmlformats.org/officeDocument/2006/relationships/slideLayout" Target="../slideLayouts/slideLayout16.xml"/><Relationship Id="rId6" Type="http://schemas.openxmlformats.org/officeDocument/2006/relationships/hyperlink" Target="https://certification.scrumalliance.org/accounts/284037-eugenio-alvarez/certifications/306026-csm" TargetMode="External"/><Relationship Id="rId11" Type="http://schemas.openxmlformats.org/officeDocument/2006/relationships/image" Target="../media/image6.png"/><Relationship Id="rId5" Type="http://schemas.openxmlformats.org/officeDocument/2006/relationships/image" Target="../media/image3.png"/><Relationship Id="rId15" Type="http://schemas.openxmlformats.org/officeDocument/2006/relationships/hyperlink" Target="https://www.credly.com/badges/b50c0da0-74af-4f92-b5df-2f179d250a27/" TargetMode="External"/><Relationship Id="rId10" Type="http://schemas.openxmlformats.org/officeDocument/2006/relationships/hyperlink" Target="http://www.linkedin.com/in/ealvarez" TargetMode="External"/><Relationship Id="rId19" Type="http://schemas.openxmlformats.org/officeDocument/2006/relationships/hyperlink" Target="https://www.credly.com/badges/5f517260-2238-48c4-a5a6-0acfb773b1e4/" TargetMode="External"/><Relationship Id="rId4" Type="http://schemas.openxmlformats.org/officeDocument/2006/relationships/hyperlink" Target="https://kanban.university/kuapps/#/user-profile/user/5399" TargetMode="External"/><Relationship Id="rId9" Type="http://schemas.openxmlformats.org/officeDocument/2006/relationships/image" Target="../media/image5.png"/><Relationship Id="rId14" Type="http://schemas.openxmlformats.org/officeDocument/2006/relationships/image" Target="../media/image8.png"/><Relationship Id="rId22" Type="http://schemas.openxmlformats.org/officeDocument/2006/relationships/hyperlink" Target="https://www.meetup.com/miami-java-user-group/" TargetMode="External"/></Relationships>
</file>

<file path=ppt/slides/_rels/slide20.xml.rels><?xml version="1.0" encoding="UTF-8" standalone="yes"?>
<Relationships xmlns="http://schemas.openxmlformats.org/package/2006/relationships"><Relationship Id="rId2" Type="http://schemas.openxmlformats.org/officeDocument/2006/relationships/hyperlink" Target="https://www.meetup.com/miami-java-user-group/"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hyperlink" Target="https://www.meetup.com/miami-java-user-group/"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s://www.meetup.com/miami-java-user-group/"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hyperlink" Target="https://www.meetup.com/miami-java-user-group/"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hyperlink" Target="https://www.meetup.com/miami-java-user-group/" TargetMode="Externa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hyperlink" Target="https://www.meetup.com/miami-java-user-group/"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hyperlink" Target="https://www.meetup.com/miami-java-user-group/"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hyperlink" Target="https://www.meetup.com/miami-java-user-group/" TargetMode="Externa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hyperlink" Target="https://www.meetup.com/miami-java-user-group/"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MiamiJUG" TargetMode="External"/><Relationship Id="rId2" Type="http://schemas.openxmlformats.org/officeDocument/2006/relationships/hyperlink" Target="https://www.meetup.com/miami-java-user-group/"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www.meetup.com/miami-java-user-group/" TargetMode="Externa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hyperlink" Target="https://www.meetup.com/miami-java-user-group/" TargetMode="Externa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hyperlink" Target="https://www.meetup.com/miami-java-user-group/" TargetMode="Externa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6.jpeg"/><Relationship Id="rId7"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gif"/><Relationship Id="rId5" Type="http://schemas.openxmlformats.org/officeDocument/2006/relationships/hyperlink" Target="https://www.linkedin.com/in/ealvarez" TargetMode="External"/><Relationship Id="rId4" Type="http://schemas.openxmlformats.org/officeDocument/2006/relationships/hyperlink" Target="https://www.meetup.com/miami-java-user-group/" TargetMode="External"/></Relationships>
</file>

<file path=ppt/slides/_rels/slide33.xml.rels><?xml version="1.0" encoding="UTF-8" standalone="yes"?>
<Relationships xmlns="http://schemas.openxmlformats.org/package/2006/relationships"><Relationship Id="rId8" Type="http://schemas.openxmlformats.org/officeDocument/2006/relationships/hyperlink" Target="https://www.meetup.com/miami-java-user-group/" TargetMode="External"/><Relationship Id="rId3" Type="http://schemas.openxmlformats.org/officeDocument/2006/relationships/hyperlink" Target="https://docs.oracle.com/en/java/javase/11/migrate/index.html" TargetMode="External"/><Relationship Id="rId7" Type="http://schemas.openxmlformats.org/officeDocument/2006/relationships/hyperlink" Target="https://docs.oracle.com/javase/10/docs/api/java/lang/Runtime.Version.html" TargetMode="External"/><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hyperlink" Target="https://javaalmanac.io/bytecode/versions/" TargetMode="External"/><Relationship Id="rId5" Type="http://schemas.openxmlformats.org/officeDocument/2006/relationships/hyperlink" Target="https://docs.oracle.com/en/java/javase/17/docs/api/system-properties.html" TargetMode="External"/><Relationship Id="rId4" Type="http://schemas.openxmlformats.org/officeDocument/2006/relationships/hyperlink" Target="https://outreach.eclipse.foundation/jakarta-ee-developer-survey-2024"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man7.org/linux/man-pages/man1/update-alternatives.1.html" TargetMode="External"/><Relationship Id="rId7" Type="http://schemas.openxmlformats.org/officeDocument/2006/relationships/hyperlink" Target="https://www.meetup.com/miami-java-user-group/" TargetMode="External"/><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hyperlink" Target="https://www.amazon.com/Churchill-Himself-Definitive-Collection-Quotations/dp/1586489577" TargetMode="External"/><Relationship Id="rId5" Type="http://schemas.openxmlformats.org/officeDocument/2006/relationships/hyperlink" Target="https://www.jenv.be/" TargetMode="External"/><Relationship Id="rId4" Type="http://schemas.openxmlformats.org/officeDocument/2006/relationships/hyperlink" Target="https://sdkman.io/"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meetup.com/miami-java-user-group/"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hyperlink" Target="https://www.meetup.com/miami-java-user-group/"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www.meetup.com/miami-java-user-group/"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www.meetup.com/miami-java-user-group/"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www.meetup.com/miami-java-user-group/"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5.gif"/><Relationship Id="rId4" Type="http://schemas.openxmlformats.org/officeDocument/2006/relationships/image" Target="../media/image14.gif"/></Relationships>
</file>

<file path=ppt/slides/_rels/slide9.xml.rels><?xml version="1.0" encoding="UTF-8" standalone="yes"?>
<Relationships xmlns="http://schemas.openxmlformats.org/package/2006/relationships"><Relationship Id="rId2" Type="http://schemas.openxmlformats.org/officeDocument/2006/relationships/hyperlink" Target="https://www.meetup.com/miami-java-user-group/"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7" name="javaVersions3-1116x638.jpg" descr="javaVersions3-1116x638.jpg"/>
          <p:cNvPicPr>
            <a:picLocks noChangeAspect="1"/>
          </p:cNvPicPr>
          <p:nvPr/>
        </p:nvPicPr>
        <p:blipFill>
          <a:blip r:embed="rId3"/>
          <a:stretch>
            <a:fillRect/>
          </a:stretch>
        </p:blipFill>
        <p:spPr>
          <a:xfrm>
            <a:off x="5105400" y="361561"/>
            <a:ext cx="14173200" cy="8102601"/>
          </a:xfrm>
          <a:prstGeom prst="rect">
            <a:avLst/>
          </a:prstGeom>
          <a:ln w="12700">
            <a:miter lim="400000"/>
          </a:ln>
        </p:spPr>
      </p:pic>
      <p:sp>
        <p:nvSpPr>
          <p:cNvPr id="158" name="JAVA Version API"/>
          <p:cNvSpPr txBox="1">
            <a:spLocks noGrp="1"/>
          </p:cNvSpPr>
          <p:nvPr>
            <p:ph type="subTitle" sz="quarter" idx="1"/>
          </p:nvPr>
        </p:nvSpPr>
        <p:spPr>
          <a:xfrm>
            <a:off x="2785862" y="8485903"/>
            <a:ext cx="18401406" cy="1724888"/>
          </a:xfrm>
          <a:prstGeom prst="rect">
            <a:avLst/>
          </a:prstGeom>
        </p:spPr>
        <p:txBody>
          <a:bodyPr/>
          <a:lstStyle>
            <a:lvl1pPr algn="ctr">
              <a:defRPr sz="9000" spc="1440">
                <a:latin typeface="Avenir Heavy"/>
                <a:ea typeface="Avenir Heavy"/>
                <a:cs typeface="Avenir Heavy"/>
                <a:sym typeface="Avenir Heavy"/>
              </a:defRPr>
            </a:lvl1pPr>
          </a:lstStyle>
          <a:p>
            <a:r>
              <a:t>JAVA Version API</a:t>
            </a:r>
          </a:p>
        </p:txBody>
      </p:sp>
      <p:sp>
        <p:nvSpPr>
          <p:cNvPr id="159" name="Miami JVM Group (MJUG)…"/>
          <p:cNvSpPr txBox="1"/>
          <p:nvPr/>
        </p:nvSpPr>
        <p:spPr>
          <a:xfrm>
            <a:off x="5615681" y="10766648"/>
            <a:ext cx="13152639" cy="23910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p>
            <a:pPr>
              <a:defRPr>
                <a:latin typeface="Avenir Black"/>
                <a:ea typeface="Avenir Black"/>
                <a:cs typeface="Avenir Black"/>
                <a:sym typeface="Avenir Black"/>
              </a:defRPr>
            </a:pPr>
            <a:r>
              <a:rPr dirty="0"/>
              <a:t>Miami JVM Group (MJUG)</a:t>
            </a:r>
          </a:p>
          <a:p>
            <a:pPr>
              <a:defRPr sz="4500">
                <a:latin typeface="Avenir Medium"/>
                <a:ea typeface="Avenir Medium"/>
                <a:cs typeface="Avenir Medium"/>
                <a:sym typeface="Avenir Medium"/>
              </a:defRPr>
            </a:pPr>
            <a:r>
              <a:rPr u="sng" dirty="0">
                <a:solidFill>
                  <a:schemeClr val="accent1">
                    <a:lumMod val="40000"/>
                    <a:lumOff val="60000"/>
                  </a:schemeClr>
                </a:solidFill>
                <a:hlinkClick r:id="rId4">
                  <a:extLst>
                    <a:ext uri="{A12FA001-AC4F-418D-AE19-62706E023703}">
                      <ahyp:hlinkClr xmlns:ahyp="http://schemas.microsoft.com/office/drawing/2018/hyperlinkcolor" val="tx"/>
                    </a:ext>
                  </a:extLst>
                </a:hlinkClick>
              </a:rPr>
              <a:t>https://www.meetup.com/miami-java-user-group/</a:t>
            </a:r>
          </a:p>
          <a:p>
            <a:pPr>
              <a:defRPr sz="4500">
                <a:latin typeface="Avenir Medium"/>
                <a:ea typeface="Avenir Medium"/>
                <a:cs typeface="Avenir Medium"/>
                <a:sym typeface="Avenir Medium"/>
              </a:defRPr>
            </a:pPr>
            <a:r>
              <a:rPr dirty="0"/>
              <a:t>Thursday, October 17, 2024</a:t>
            </a:r>
          </a:p>
        </p:txBody>
      </p:sp>
      <p:pic>
        <p:nvPicPr>
          <p:cNvPr id="160" name="Miami-JUG-Vice-Square-No-Border-256x256.gif" descr="Miami-JUG-Vice-Square-No-Border-256x256.gif"/>
          <p:cNvPicPr>
            <a:picLocks noChangeAspect="1"/>
          </p:cNvPicPr>
          <p:nvPr/>
        </p:nvPicPr>
        <p:blipFill>
          <a:blip r:embed="rId5"/>
          <a:stretch>
            <a:fillRect/>
          </a:stretch>
        </p:blipFill>
        <p:spPr>
          <a:xfrm>
            <a:off x="5207337" y="6115300"/>
            <a:ext cx="2233568" cy="2233568"/>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Java bytecode Compatibility"/>
          <p:cNvSpPr txBox="1">
            <a:spLocks noGrp="1"/>
          </p:cNvSpPr>
          <p:nvPr>
            <p:ph type="title"/>
          </p:nvPr>
        </p:nvSpPr>
        <p:spPr>
          <a:xfrm>
            <a:off x="319326" y="332828"/>
            <a:ext cx="23745347" cy="2863116"/>
          </a:xfrm>
          <a:prstGeom prst="rect">
            <a:avLst/>
          </a:prstGeom>
        </p:spPr>
        <p:txBody>
          <a:bodyPr/>
          <a:lstStyle/>
          <a:p>
            <a:pPr algn="ctr" defTabSz="673655">
              <a:defRPr sz="5248" spc="839">
                <a:solidFill>
                  <a:schemeClr val="accent2">
                    <a:satOff val="44164"/>
                    <a:lumOff val="14231"/>
                  </a:schemeClr>
                </a:solidFill>
                <a:latin typeface="Avenir Heavy"/>
                <a:ea typeface="Avenir Heavy"/>
                <a:cs typeface="Avenir Heavy"/>
                <a:sym typeface="Avenir Heavy"/>
              </a:defRPr>
            </a:pPr>
            <a:endParaRPr/>
          </a:p>
          <a:p>
            <a:pPr algn="ctr" defTabSz="673655">
              <a:defRPr sz="5248" spc="839">
                <a:solidFill>
                  <a:schemeClr val="accent2">
                    <a:satOff val="44164"/>
                    <a:lumOff val="14231"/>
                  </a:schemeClr>
                </a:solidFill>
                <a:latin typeface="Avenir Heavy"/>
                <a:ea typeface="Avenir Heavy"/>
                <a:cs typeface="Avenir Heavy"/>
                <a:sym typeface="Avenir Heavy"/>
              </a:defRPr>
            </a:pPr>
            <a:r>
              <a:t>Java bytecode Compatibility</a:t>
            </a:r>
          </a:p>
        </p:txBody>
      </p:sp>
      <p:sp>
        <p:nvSpPr>
          <p:cNvPr id="228" name="Slide Number"/>
          <p:cNvSpPr txBox="1">
            <a:spLocks noGrp="1"/>
          </p:cNvSpPr>
          <p:nvPr>
            <p:ph type="sldNum" sz="quarter" idx="4294967295"/>
          </p:nvPr>
        </p:nvSpPr>
        <p:spPr>
          <a:xfrm>
            <a:off x="3329235" y="129051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10</a:t>
            </a:fld>
            <a:endParaRPr/>
          </a:p>
        </p:txBody>
      </p:sp>
      <p:sp>
        <p:nvSpPr>
          <p:cNvPr id="229" name="Miami JVM Group     https://www.meetup.com/miami-java-user-group/     Thursday, October 17, 2024"/>
          <p:cNvSpPr txBox="1"/>
          <p:nvPr/>
        </p:nvSpPr>
        <p:spPr>
          <a:xfrm>
            <a:off x="3841246" y="12872508"/>
            <a:ext cx="17755750" cy="605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dirty="0"/>
              <a:t>Miami JVM Group     </a:t>
            </a:r>
            <a:r>
              <a:rPr u="sng" dirty="0">
                <a:solidFill>
                  <a:schemeClr val="accent1">
                    <a:lumMod val="40000"/>
                    <a:lumOff val="60000"/>
                  </a:schemeClr>
                </a:solidFill>
                <a:latin typeface="Avenir Book"/>
                <a:ea typeface="Avenir Book"/>
                <a:cs typeface="Avenir Book"/>
                <a:sym typeface="Avenir Book"/>
                <a:hlinkClick r:id="rId2">
                  <a:extLst>
                    <a:ext uri="{A12FA001-AC4F-418D-AE19-62706E023703}">
                      <ahyp:hlinkClr xmlns:ahyp="http://schemas.microsoft.com/office/drawing/2018/hyperlinkcolor" val="tx"/>
                    </a:ext>
                  </a:extLst>
                </a:hlinkClick>
              </a:rPr>
              <a:t>https://www.meetup.com/miami-java-user-group/</a:t>
            </a:r>
            <a:r>
              <a:rPr dirty="0">
                <a:solidFill>
                  <a:schemeClr val="accent1">
                    <a:lumMod val="40000"/>
                    <a:lumOff val="60000"/>
                  </a:schemeClr>
                </a:solidFill>
                <a:latin typeface="Avenir Book"/>
                <a:ea typeface="Avenir Book"/>
                <a:cs typeface="Avenir Book"/>
                <a:sym typeface="Avenir Book"/>
              </a:rPr>
              <a:t>     </a:t>
            </a:r>
            <a:r>
              <a:rPr dirty="0">
                <a:latin typeface="Avenir Book"/>
                <a:ea typeface="Avenir Book"/>
                <a:cs typeface="Avenir Book"/>
                <a:sym typeface="Avenir Book"/>
              </a:rPr>
              <a:t>Thursday, October 17, 2024</a:t>
            </a:r>
          </a:p>
        </p:txBody>
      </p:sp>
      <p:sp>
        <p:nvSpPr>
          <p:cNvPr id="230" name="Bytecode backward compatibility historically much better than source code compatibility.…"/>
          <p:cNvSpPr txBox="1">
            <a:spLocks noGrp="1"/>
          </p:cNvSpPr>
          <p:nvPr>
            <p:ph type="body" sz="half" idx="1"/>
          </p:nvPr>
        </p:nvSpPr>
        <p:spPr>
          <a:xfrm>
            <a:off x="2815511" y="4604135"/>
            <a:ext cx="19559094" cy="5773390"/>
          </a:xfrm>
          <a:prstGeom prst="rect">
            <a:avLst/>
          </a:prstGeom>
        </p:spPr>
        <p:txBody>
          <a:bodyPr anchor="t"/>
          <a:lstStyle/>
          <a:p>
            <a:pPr marL="578916" indent="-578916" defTabSz="722947">
              <a:spcBef>
                <a:spcPts val="4500"/>
              </a:spcBef>
              <a:defRPr sz="6424">
                <a:latin typeface="Avenir Medium"/>
                <a:ea typeface="Avenir Medium"/>
                <a:cs typeface="Avenir Medium"/>
                <a:sym typeface="Avenir Medium"/>
              </a:defRPr>
            </a:pPr>
            <a:r>
              <a:t>Bytecode backward compatibility historically much better than source code compatibility.</a:t>
            </a:r>
          </a:p>
          <a:p>
            <a:pPr marL="578916" indent="-578916" defTabSz="722947">
              <a:spcBef>
                <a:spcPts val="4500"/>
              </a:spcBef>
              <a:defRPr sz="6424">
                <a:latin typeface="Avenir Medium"/>
                <a:ea typeface="Avenir Medium"/>
                <a:cs typeface="Avenir Medium"/>
                <a:sym typeface="Avenir Medium"/>
              </a:defRPr>
            </a:pPr>
            <a:r>
              <a:t>Biggest issue:</a:t>
            </a:r>
          </a:p>
          <a:p>
            <a:pPr marL="992428" lvl="1" indent="-578916" defTabSz="722947">
              <a:spcBef>
                <a:spcPts val="4500"/>
              </a:spcBef>
              <a:defRPr sz="6424">
                <a:latin typeface="Avenir Medium"/>
                <a:ea typeface="Avenir Medium"/>
                <a:cs typeface="Avenir Medium"/>
                <a:sym typeface="Avenir Medium"/>
              </a:defRPr>
            </a:pPr>
            <a:r>
              <a:t>Java runtime may have missing or changed APIs</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30">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23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23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23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 grpId="1" build="p" bldLvl="5"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Source Compatibility"/>
          <p:cNvSpPr txBox="1">
            <a:spLocks noGrp="1"/>
          </p:cNvSpPr>
          <p:nvPr>
            <p:ph type="title"/>
          </p:nvPr>
        </p:nvSpPr>
        <p:spPr>
          <a:xfrm>
            <a:off x="4252703" y="5433648"/>
            <a:ext cx="16430626" cy="2469624"/>
          </a:xfrm>
          <a:prstGeom prst="rect">
            <a:avLst/>
          </a:prstGeom>
        </p:spPr>
        <p:txBody>
          <a:bodyPr/>
          <a:lstStyle>
            <a:lvl1pPr algn="ctr" defTabSz="632579">
              <a:defRPr sz="8624" spc="1379">
                <a:solidFill>
                  <a:schemeClr val="accent2">
                    <a:satOff val="44164"/>
                    <a:lumOff val="14231"/>
                  </a:schemeClr>
                </a:solidFill>
                <a:latin typeface="Avenir Heavy"/>
                <a:ea typeface="Avenir Heavy"/>
                <a:cs typeface="Avenir Heavy"/>
                <a:sym typeface="Avenir Heavy"/>
              </a:defRPr>
            </a:lvl1pPr>
          </a:lstStyle>
          <a:p>
            <a:r>
              <a:t>Source Compatibility</a:t>
            </a:r>
          </a:p>
        </p:txBody>
      </p:sp>
      <p:sp>
        <p:nvSpPr>
          <p:cNvPr id="233" name="Slide Number"/>
          <p:cNvSpPr txBox="1">
            <a:spLocks noGrp="1"/>
          </p:cNvSpPr>
          <p:nvPr>
            <p:ph type="sldNum" sz="quarter" idx="4294967295"/>
          </p:nvPr>
        </p:nvSpPr>
        <p:spPr>
          <a:xfrm>
            <a:off x="3329235" y="128797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11</a:t>
            </a:fld>
            <a:endParaRPr/>
          </a:p>
        </p:txBody>
      </p:sp>
      <p:sp>
        <p:nvSpPr>
          <p:cNvPr id="234" name="Miami JVM Group     https://www.meetup.com/miami-java-user-group/     Thursday, October 17, 2024"/>
          <p:cNvSpPr txBox="1"/>
          <p:nvPr/>
        </p:nvSpPr>
        <p:spPr>
          <a:xfrm>
            <a:off x="3841246" y="12872508"/>
            <a:ext cx="17762868" cy="605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dirty="0"/>
              <a:t>Miami JVM Group     </a:t>
            </a:r>
            <a:r>
              <a:rPr u="sng" dirty="0">
                <a:solidFill>
                  <a:schemeClr val="accent1">
                    <a:lumMod val="40000"/>
                    <a:lumOff val="60000"/>
                  </a:schemeClr>
                </a:solidFill>
                <a:latin typeface="Avenir Book"/>
                <a:ea typeface="Avenir Book"/>
                <a:cs typeface="Avenir Book"/>
                <a:sym typeface="Avenir Book"/>
                <a:hlinkClick r:id="rId3">
                  <a:extLst>
                    <a:ext uri="{A12FA001-AC4F-418D-AE19-62706E023703}">
                      <ahyp:hlinkClr xmlns:ahyp="http://schemas.microsoft.com/office/drawing/2018/hyperlinkcolor" val="tx"/>
                    </a:ext>
                  </a:extLst>
                </a:hlinkClick>
              </a:rPr>
              <a:t>https://www.meetup.com/miami-java-user-group/</a:t>
            </a:r>
            <a:r>
              <a:rPr dirty="0">
                <a:solidFill>
                  <a:schemeClr val="accent1">
                    <a:lumMod val="40000"/>
                    <a:lumOff val="60000"/>
                  </a:schemeClr>
                </a:solidFill>
                <a:latin typeface="Avenir Book"/>
                <a:ea typeface="Avenir Book"/>
                <a:cs typeface="Avenir Book"/>
                <a:sym typeface="Avenir Book"/>
              </a:rPr>
              <a:t>     </a:t>
            </a:r>
            <a:r>
              <a:rPr dirty="0">
                <a:latin typeface="Avenir Book"/>
                <a:ea typeface="Avenir Book"/>
                <a:cs typeface="Avenir Book"/>
                <a:sym typeface="Avenir Book"/>
              </a:rPr>
              <a:t>Thursday, October 17, 2024</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Java Source Code Version Compatibility"/>
          <p:cNvSpPr txBox="1">
            <a:spLocks noGrp="1"/>
          </p:cNvSpPr>
          <p:nvPr>
            <p:ph type="title"/>
          </p:nvPr>
        </p:nvSpPr>
        <p:spPr>
          <a:xfrm>
            <a:off x="319326" y="332828"/>
            <a:ext cx="23745347" cy="2863116"/>
          </a:xfrm>
          <a:prstGeom prst="rect">
            <a:avLst/>
          </a:prstGeom>
        </p:spPr>
        <p:txBody>
          <a:bodyPr/>
          <a:lstStyle/>
          <a:p>
            <a:pPr algn="ctr" defTabSz="673655">
              <a:defRPr sz="5248" spc="839">
                <a:solidFill>
                  <a:schemeClr val="accent2">
                    <a:satOff val="44164"/>
                    <a:lumOff val="14231"/>
                  </a:schemeClr>
                </a:solidFill>
                <a:latin typeface="Avenir Heavy"/>
                <a:ea typeface="Avenir Heavy"/>
                <a:cs typeface="Avenir Heavy"/>
                <a:sym typeface="Avenir Heavy"/>
              </a:defRPr>
            </a:pPr>
            <a:endParaRPr/>
          </a:p>
          <a:p>
            <a:pPr algn="ctr" defTabSz="673655">
              <a:defRPr sz="5248" spc="839">
                <a:solidFill>
                  <a:schemeClr val="accent2">
                    <a:satOff val="44164"/>
                    <a:lumOff val="14231"/>
                  </a:schemeClr>
                </a:solidFill>
                <a:latin typeface="Avenir Heavy"/>
                <a:ea typeface="Avenir Heavy"/>
                <a:cs typeface="Avenir Heavy"/>
                <a:sym typeface="Avenir Heavy"/>
              </a:defRPr>
            </a:pPr>
            <a:r>
              <a:t>Java Source Code Version Compatibility</a:t>
            </a:r>
          </a:p>
        </p:txBody>
      </p:sp>
      <p:sp>
        <p:nvSpPr>
          <p:cNvPr id="239" name="Slide Number"/>
          <p:cNvSpPr txBox="1">
            <a:spLocks noGrp="1"/>
          </p:cNvSpPr>
          <p:nvPr>
            <p:ph type="sldNum" sz="quarter" idx="4294967295"/>
          </p:nvPr>
        </p:nvSpPr>
        <p:spPr>
          <a:xfrm>
            <a:off x="3329235" y="129051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12</a:t>
            </a:fld>
            <a:endParaRPr/>
          </a:p>
        </p:txBody>
      </p:sp>
      <p:sp>
        <p:nvSpPr>
          <p:cNvPr id="240" name="Miami JVM Group     https://www.meetup.com/miami-java-user-group/     Thursday, October 17, 2024"/>
          <p:cNvSpPr txBox="1"/>
          <p:nvPr/>
        </p:nvSpPr>
        <p:spPr>
          <a:xfrm>
            <a:off x="3841246" y="12872508"/>
            <a:ext cx="17755750" cy="605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dirty="0"/>
              <a:t>Miami JVM Group     </a:t>
            </a:r>
            <a:r>
              <a:rPr u="sng" dirty="0">
                <a:solidFill>
                  <a:schemeClr val="accent1">
                    <a:lumMod val="40000"/>
                    <a:lumOff val="60000"/>
                  </a:schemeClr>
                </a:solidFill>
                <a:latin typeface="Avenir Book"/>
                <a:ea typeface="Avenir Book"/>
                <a:cs typeface="Avenir Book"/>
                <a:sym typeface="Avenir Book"/>
                <a:hlinkClick r:id="rId2">
                  <a:extLst>
                    <a:ext uri="{A12FA001-AC4F-418D-AE19-62706E023703}">
                      <ahyp:hlinkClr xmlns:ahyp="http://schemas.microsoft.com/office/drawing/2018/hyperlinkcolor" val="tx"/>
                    </a:ext>
                  </a:extLst>
                </a:hlinkClick>
              </a:rPr>
              <a:t>https://www.meetup.com/miami-java-user-group/</a:t>
            </a:r>
            <a:r>
              <a:rPr dirty="0">
                <a:solidFill>
                  <a:schemeClr val="accent1">
                    <a:lumMod val="40000"/>
                    <a:lumOff val="60000"/>
                  </a:schemeClr>
                </a:solidFill>
                <a:latin typeface="Avenir Book"/>
                <a:ea typeface="Avenir Book"/>
                <a:cs typeface="Avenir Book"/>
                <a:sym typeface="Avenir Book"/>
              </a:rPr>
              <a:t>     </a:t>
            </a:r>
            <a:r>
              <a:rPr dirty="0">
                <a:latin typeface="Avenir Book"/>
                <a:ea typeface="Avenir Book"/>
                <a:cs typeface="Avenir Book"/>
                <a:sym typeface="Avenir Book"/>
              </a:rPr>
              <a:t>Thursday, October 17, 2024</a:t>
            </a:r>
          </a:p>
        </p:txBody>
      </p:sp>
      <p:sp>
        <p:nvSpPr>
          <p:cNvPr id="241" name="Source compatibility is generally more work than byte code compatibility…"/>
          <p:cNvSpPr txBox="1">
            <a:spLocks noGrp="1"/>
          </p:cNvSpPr>
          <p:nvPr>
            <p:ph type="body" sz="half" idx="1"/>
          </p:nvPr>
        </p:nvSpPr>
        <p:spPr>
          <a:xfrm>
            <a:off x="2815511" y="4604135"/>
            <a:ext cx="19559094" cy="5773390"/>
          </a:xfrm>
          <a:prstGeom prst="rect">
            <a:avLst/>
          </a:prstGeom>
        </p:spPr>
        <p:txBody>
          <a:bodyPr anchor="t"/>
          <a:lstStyle/>
          <a:p>
            <a:pPr marL="513130" indent="-513130" defTabSz="640794">
              <a:spcBef>
                <a:spcPts val="4000"/>
              </a:spcBef>
              <a:defRPr sz="5694">
                <a:latin typeface="Avenir Medium"/>
                <a:ea typeface="Avenir Medium"/>
                <a:cs typeface="Avenir Medium"/>
                <a:sym typeface="Avenir Medium"/>
              </a:defRPr>
            </a:pPr>
            <a:r>
              <a:t>Source compatibility is generally more work than byte code compatibility</a:t>
            </a:r>
          </a:p>
          <a:p>
            <a:pPr marL="513130" indent="-513130" defTabSz="640794">
              <a:spcBef>
                <a:spcPts val="4000"/>
              </a:spcBef>
              <a:defRPr sz="5694">
                <a:latin typeface="Avenir Medium"/>
                <a:ea typeface="Avenir Medium"/>
                <a:cs typeface="Avenir Medium"/>
                <a:sym typeface="Avenir Medium"/>
              </a:defRPr>
            </a:pPr>
            <a:r>
              <a:t>First deploy byte code compiled with previous version</a:t>
            </a:r>
          </a:p>
          <a:p>
            <a:pPr marL="513130" indent="-513130" defTabSz="640794">
              <a:spcBef>
                <a:spcPts val="4000"/>
              </a:spcBef>
              <a:defRPr sz="5694">
                <a:latin typeface="Avenir Medium"/>
                <a:ea typeface="Avenir Medium"/>
                <a:cs typeface="Avenir Medium"/>
                <a:sym typeface="Avenir Medium"/>
              </a:defRPr>
            </a:pPr>
            <a:r>
              <a:t>Compiled Java 8 code deployed Java 11, 17, 21 runtimes</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41">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24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24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24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 grpId="1" build="p" bldLvl="5"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Compile TIME SOURCE Compatibility"/>
          <p:cNvSpPr txBox="1">
            <a:spLocks noGrp="1"/>
          </p:cNvSpPr>
          <p:nvPr>
            <p:ph type="title"/>
          </p:nvPr>
        </p:nvSpPr>
        <p:spPr>
          <a:xfrm>
            <a:off x="319326" y="332828"/>
            <a:ext cx="23745347" cy="2863116"/>
          </a:xfrm>
          <a:prstGeom prst="rect">
            <a:avLst/>
          </a:prstGeom>
        </p:spPr>
        <p:txBody>
          <a:bodyPr/>
          <a:lstStyle/>
          <a:p>
            <a:pPr algn="ctr" defTabSz="673655">
              <a:defRPr sz="5248" spc="839">
                <a:solidFill>
                  <a:schemeClr val="accent2">
                    <a:satOff val="44164"/>
                    <a:lumOff val="14231"/>
                  </a:schemeClr>
                </a:solidFill>
                <a:latin typeface="Avenir Heavy"/>
                <a:ea typeface="Avenir Heavy"/>
                <a:cs typeface="Avenir Heavy"/>
                <a:sym typeface="Avenir Heavy"/>
              </a:defRPr>
            </a:pPr>
            <a:endParaRPr/>
          </a:p>
          <a:p>
            <a:pPr algn="ctr" defTabSz="673655">
              <a:defRPr sz="5248" spc="839">
                <a:solidFill>
                  <a:schemeClr val="accent2">
                    <a:satOff val="44164"/>
                    <a:lumOff val="14231"/>
                  </a:schemeClr>
                </a:solidFill>
                <a:latin typeface="Avenir Heavy"/>
                <a:ea typeface="Avenir Heavy"/>
                <a:cs typeface="Avenir Heavy"/>
                <a:sym typeface="Avenir Heavy"/>
              </a:defRPr>
            </a:pPr>
            <a:r>
              <a:t>Compile TIME SOURCE Compatibility</a:t>
            </a:r>
          </a:p>
        </p:txBody>
      </p:sp>
      <p:sp>
        <p:nvSpPr>
          <p:cNvPr id="244" name="Slide Number"/>
          <p:cNvSpPr txBox="1">
            <a:spLocks noGrp="1"/>
          </p:cNvSpPr>
          <p:nvPr>
            <p:ph type="sldNum" sz="quarter" idx="4294967295"/>
          </p:nvPr>
        </p:nvSpPr>
        <p:spPr>
          <a:xfrm>
            <a:off x="3329235" y="129051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13</a:t>
            </a:fld>
            <a:endParaRPr/>
          </a:p>
        </p:txBody>
      </p:sp>
      <p:sp>
        <p:nvSpPr>
          <p:cNvPr id="245" name="Miami JVM Group     https://www.meetup.com/miami-java-user-group/     Thursday, October 17, 2024"/>
          <p:cNvSpPr txBox="1"/>
          <p:nvPr/>
        </p:nvSpPr>
        <p:spPr>
          <a:xfrm>
            <a:off x="3841246" y="12872508"/>
            <a:ext cx="17755750" cy="605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dirty="0"/>
              <a:t>Miami JVM Group     </a:t>
            </a:r>
            <a:r>
              <a:rPr u="sng" dirty="0">
                <a:solidFill>
                  <a:schemeClr val="accent1">
                    <a:lumMod val="40000"/>
                    <a:lumOff val="60000"/>
                  </a:schemeClr>
                </a:solidFill>
                <a:latin typeface="Avenir Book"/>
                <a:ea typeface="Avenir Book"/>
                <a:cs typeface="Avenir Book"/>
                <a:sym typeface="Avenir Book"/>
                <a:hlinkClick r:id="rId2">
                  <a:extLst>
                    <a:ext uri="{A12FA001-AC4F-418D-AE19-62706E023703}">
                      <ahyp:hlinkClr xmlns:ahyp="http://schemas.microsoft.com/office/drawing/2018/hyperlinkcolor" val="tx"/>
                    </a:ext>
                  </a:extLst>
                </a:hlinkClick>
              </a:rPr>
              <a:t>https://www.meetup.com/miami-java-user-group/</a:t>
            </a:r>
            <a:r>
              <a:rPr dirty="0">
                <a:solidFill>
                  <a:schemeClr val="accent1">
                    <a:lumMod val="40000"/>
                    <a:lumOff val="60000"/>
                  </a:schemeClr>
                </a:solidFill>
                <a:latin typeface="Avenir Book"/>
                <a:ea typeface="Avenir Book"/>
                <a:cs typeface="Avenir Book"/>
                <a:sym typeface="Avenir Book"/>
              </a:rPr>
              <a:t>     </a:t>
            </a:r>
            <a:r>
              <a:rPr dirty="0">
                <a:latin typeface="Avenir Book"/>
                <a:ea typeface="Avenir Book"/>
                <a:cs typeface="Avenir Book"/>
                <a:sym typeface="Avenir Book"/>
              </a:rPr>
              <a:t>Thursday, October 17, 2024</a:t>
            </a:r>
          </a:p>
        </p:txBody>
      </p:sp>
      <p:sp>
        <p:nvSpPr>
          <p:cNvPr id="246" name="Since Java 1.4 compiler introduced source code and byte code options for backward compatibility…"/>
          <p:cNvSpPr txBox="1">
            <a:spLocks noGrp="1"/>
          </p:cNvSpPr>
          <p:nvPr>
            <p:ph type="body" sz="half" idx="1"/>
          </p:nvPr>
        </p:nvSpPr>
        <p:spPr>
          <a:xfrm>
            <a:off x="2815511" y="4604135"/>
            <a:ext cx="19559094" cy="5773390"/>
          </a:xfrm>
          <a:prstGeom prst="rect">
            <a:avLst/>
          </a:prstGeom>
        </p:spPr>
        <p:txBody>
          <a:bodyPr anchor="t"/>
          <a:lstStyle/>
          <a:p>
            <a:pPr marL="585495" indent="-585495" defTabSz="731162">
              <a:spcBef>
                <a:spcPts val="4600"/>
              </a:spcBef>
              <a:defRPr sz="6497">
                <a:latin typeface="Avenir Medium"/>
                <a:ea typeface="Avenir Medium"/>
                <a:cs typeface="Avenir Medium"/>
                <a:sym typeface="Avenir Medium"/>
              </a:defRPr>
            </a:pPr>
            <a:r>
              <a:t>Since Java 1.4 compiler introduced source code and byte code options for backward compatibility</a:t>
            </a:r>
          </a:p>
          <a:p>
            <a:pPr marL="585495" indent="-585495" defTabSz="731162">
              <a:spcBef>
                <a:spcPts val="4600"/>
              </a:spcBef>
              <a:defRPr sz="6497">
                <a:latin typeface="Avenir Medium"/>
                <a:ea typeface="Avenir Medium"/>
                <a:cs typeface="Avenir Medium"/>
                <a:sym typeface="Avenir Medium"/>
              </a:defRPr>
            </a:pPr>
            <a:r>
              <a:t>javac -bootclasspath jdk8/jre/lib/rt.jar -source 8 -target 8 Foo.java </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46">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24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24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 grpId="1" build="p" bldLvl="5"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SOURCE Code Example"/>
          <p:cNvSpPr txBox="1">
            <a:spLocks noGrp="1"/>
          </p:cNvSpPr>
          <p:nvPr>
            <p:ph type="title"/>
          </p:nvPr>
        </p:nvSpPr>
        <p:spPr>
          <a:xfrm>
            <a:off x="319326" y="332828"/>
            <a:ext cx="23745347" cy="2863116"/>
          </a:xfrm>
          <a:prstGeom prst="rect">
            <a:avLst/>
          </a:prstGeom>
        </p:spPr>
        <p:txBody>
          <a:bodyPr/>
          <a:lstStyle/>
          <a:p>
            <a:pPr algn="ctr" defTabSz="673655">
              <a:defRPr sz="5248" spc="839">
                <a:solidFill>
                  <a:schemeClr val="accent2">
                    <a:satOff val="44164"/>
                    <a:lumOff val="14231"/>
                  </a:schemeClr>
                </a:solidFill>
                <a:latin typeface="Avenir Heavy"/>
                <a:ea typeface="Avenir Heavy"/>
                <a:cs typeface="Avenir Heavy"/>
                <a:sym typeface="Avenir Heavy"/>
              </a:defRPr>
            </a:pPr>
            <a:endParaRPr/>
          </a:p>
          <a:p>
            <a:pPr algn="ctr" defTabSz="673655">
              <a:defRPr sz="5248" spc="839">
                <a:solidFill>
                  <a:schemeClr val="accent2">
                    <a:satOff val="44164"/>
                    <a:lumOff val="14231"/>
                  </a:schemeClr>
                </a:solidFill>
                <a:latin typeface="Avenir Heavy"/>
                <a:ea typeface="Avenir Heavy"/>
                <a:cs typeface="Avenir Heavy"/>
                <a:sym typeface="Avenir Heavy"/>
              </a:defRPr>
            </a:pPr>
            <a:r>
              <a:t>SOURCE Code Example</a:t>
            </a:r>
          </a:p>
        </p:txBody>
      </p:sp>
      <p:sp>
        <p:nvSpPr>
          <p:cNvPr id="249" name="Slide Number"/>
          <p:cNvSpPr txBox="1">
            <a:spLocks noGrp="1"/>
          </p:cNvSpPr>
          <p:nvPr>
            <p:ph type="sldNum" sz="quarter" idx="4294967295"/>
          </p:nvPr>
        </p:nvSpPr>
        <p:spPr>
          <a:xfrm>
            <a:off x="3329235" y="129051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14</a:t>
            </a:fld>
            <a:endParaRPr/>
          </a:p>
        </p:txBody>
      </p:sp>
      <p:sp>
        <p:nvSpPr>
          <p:cNvPr id="250" name="Miami JVM Group     https://www.meetup.com/miami-java-user-group/     Thursday, October 17, 2024"/>
          <p:cNvSpPr txBox="1"/>
          <p:nvPr/>
        </p:nvSpPr>
        <p:spPr>
          <a:xfrm>
            <a:off x="3841246" y="12872508"/>
            <a:ext cx="17755750" cy="605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dirty="0"/>
              <a:t>Miami JVM Group     </a:t>
            </a:r>
            <a:r>
              <a:rPr u="sng" dirty="0">
                <a:solidFill>
                  <a:schemeClr val="accent1">
                    <a:lumMod val="40000"/>
                    <a:lumOff val="60000"/>
                  </a:schemeClr>
                </a:solidFill>
                <a:latin typeface="Avenir Book"/>
                <a:ea typeface="Avenir Book"/>
                <a:cs typeface="Avenir Book"/>
                <a:sym typeface="Avenir Book"/>
                <a:hlinkClick r:id="rId2">
                  <a:extLst>
                    <a:ext uri="{A12FA001-AC4F-418D-AE19-62706E023703}">
                      <ahyp:hlinkClr xmlns:ahyp="http://schemas.microsoft.com/office/drawing/2018/hyperlinkcolor" val="tx"/>
                    </a:ext>
                  </a:extLst>
                </a:hlinkClick>
              </a:rPr>
              <a:t>https://www.meetup.com/miami-java-user-group/</a:t>
            </a:r>
            <a:r>
              <a:rPr dirty="0">
                <a:solidFill>
                  <a:schemeClr val="accent1">
                    <a:lumMod val="40000"/>
                    <a:lumOff val="60000"/>
                  </a:schemeClr>
                </a:solidFill>
                <a:latin typeface="Avenir Book"/>
                <a:ea typeface="Avenir Book"/>
                <a:cs typeface="Avenir Book"/>
                <a:sym typeface="Avenir Book"/>
              </a:rPr>
              <a:t>     </a:t>
            </a:r>
            <a:r>
              <a:rPr dirty="0">
                <a:latin typeface="Avenir Book"/>
                <a:ea typeface="Avenir Book"/>
                <a:cs typeface="Avenir Book"/>
                <a:sym typeface="Avenir Book"/>
              </a:rPr>
              <a:t>Thursday, October 17, 2024</a:t>
            </a:r>
          </a:p>
        </p:txBody>
      </p:sp>
      <p:sp>
        <p:nvSpPr>
          <p:cNvPr id="251" name="String _ = “Hello World”;…"/>
          <p:cNvSpPr txBox="1">
            <a:spLocks noGrp="1"/>
          </p:cNvSpPr>
          <p:nvPr>
            <p:ph type="body" sz="half" idx="1"/>
          </p:nvPr>
        </p:nvSpPr>
        <p:spPr>
          <a:xfrm>
            <a:off x="2815511" y="4604135"/>
            <a:ext cx="19559094" cy="5773390"/>
          </a:xfrm>
          <a:prstGeom prst="rect">
            <a:avLst/>
          </a:prstGeom>
        </p:spPr>
        <p:txBody>
          <a:bodyPr anchor="t"/>
          <a:lstStyle/>
          <a:p>
            <a:pPr marL="526287" indent="-526287" defTabSz="657225">
              <a:spcBef>
                <a:spcPts val="4100"/>
              </a:spcBef>
              <a:defRPr sz="5840">
                <a:latin typeface="Avenir Medium"/>
                <a:ea typeface="Avenir Medium"/>
                <a:cs typeface="Avenir Medium"/>
                <a:sym typeface="Avenir Medium"/>
              </a:defRPr>
            </a:pPr>
            <a:r>
              <a:t>String _ = “Hello World”;</a:t>
            </a:r>
          </a:p>
          <a:p>
            <a:pPr marL="526287" indent="-526287" defTabSz="657225">
              <a:spcBef>
                <a:spcPts val="4100"/>
              </a:spcBef>
              <a:defRPr sz="5840">
                <a:latin typeface="Avenir Medium"/>
                <a:ea typeface="Avenir Medium"/>
                <a:cs typeface="Avenir Medium"/>
                <a:sym typeface="Avenir Medium"/>
              </a:defRPr>
            </a:pPr>
            <a:r>
              <a:t>Above compiles with Java 7 and older.</a:t>
            </a:r>
          </a:p>
          <a:p>
            <a:pPr marL="526287" indent="-526287" defTabSz="657225">
              <a:spcBef>
                <a:spcPts val="4100"/>
              </a:spcBef>
              <a:defRPr sz="5840">
                <a:latin typeface="Avenir Medium"/>
                <a:ea typeface="Avenir Medium"/>
                <a:cs typeface="Avenir Medium"/>
                <a:sym typeface="Avenir Medium"/>
              </a:defRPr>
            </a:pPr>
            <a:r>
              <a:t>Java 7 bytecode works with Java 23</a:t>
            </a:r>
          </a:p>
          <a:p>
            <a:pPr marL="526287" indent="-526287" defTabSz="657225">
              <a:spcBef>
                <a:spcPts val="4100"/>
              </a:spcBef>
              <a:defRPr sz="5840">
                <a:latin typeface="Avenir Medium"/>
                <a:ea typeface="Avenir Medium"/>
                <a:cs typeface="Avenir Medium"/>
                <a:sym typeface="Avenir Medium"/>
              </a:defRPr>
            </a:pPr>
            <a:r>
              <a:t>Does not compile with Java 8 or newer</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51">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25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25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25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iterate>
                                    <p:tmAbs val="0"/>
                                  </p:iterate>
                                  <p:childTnLst>
                                    <p:set>
                                      <p:cBhvr>
                                        <p:cTn id="20" fill="hold"/>
                                        <p:tgtEl>
                                          <p:spTgt spid="2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 grpId="1" build="p" bldLvl="5" animBg="1" advAuto="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Deployment StrategIes"/>
          <p:cNvSpPr txBox="1">
            <a:spLocks noGrp="1"/>
          </p:cNvSpPr>
          <p:nvPr>
            <p:ph type="title"/>
          </p:nvPr>
        </p:nvSpPr>
        <p:spPr>
          <a:xfrm>
            <a:off x="4252703" y="5433648"/>
            <a:ext cx="16430626" cy="2469624"/>
          </a:xfrm>
          <a:prstGeom prst="rect">
            <a:avLst/>
          </a:prstGeom>
        </p:spPr>
        <p:txBody>
          <a:bodyPr/>
          <a:lstStyle>
            <a:lvl1pPr algn="ctr" defTabSz="575071">
              <a:defRPr sz="7840" spc="1254">
                <a:solidFill>
                  <a:schemeClr val="accent2">
                    <a:satOff val="44164"/>
                    <a:lumOff val="14231"/>
                  </a:schemeClr>
                </a:solidFill>
                <a:latin typeface="Avenir Heavy"/>
                <a:ea typeface="Avenir Heavy"/>
                <a:cs typeface="Avenir Heavy"/>
                <a:sym typeface="Avenir Heavy"/>
              </a:defRPr>
            </a:lvl1pPr>
          </a:lstStyle>
          <a:p>
            <a:r>
              <a:t>Deployment StrategIes</a:t>
            </a:r>
          </a:p>
        </p:txBody>
      </p:sp>
      <p:sp>
        <p:nvSpPr>
          <p:cNvPr id="254" name="Slide Number"/>
          <p:cNvSpPr txBox="1">
            <a:spLocks noGrp="1"/>
          </p:cNvSpPr>
          <p:nvPr>
            <p:ph type="sldNum" sz="quarter" idx="4294967295"/>
          </p:nvPr>
        </p:nvSpPr>
        <p:spPr>
          <a:xfrm>
            <a:off x="3329235" y="128797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15</a:t>
            </a:fld>
            <a:endParaRPr/>
          </a:p>
        </p:txBody>
      </p:sp>
      <p:sp>
        <p:nvSpPr>
          <p:cNvPr id="255" name="Miami JVM Group     https://www.meetup.com/miami-java-user-group/     Thursday, October 17, 2024"/>
          <p:cNvSpPr txBox="1"/>
          <p:nvPr/>
        </p:nvSpPr>
        <p:spPr>
          <a:xfrm>
            <a:off x="3841246" y="12872508"/>
            <a:ext cx="17762868" cy="605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dirty="0"/>
              <a:t>Miami JVM Group     </a:t>
            </a:r>
            <a:r>
              <a:rPr u="sng" dirty="0">
                <a:solidFill>
                  <a:schemeClr val="accent1">
                    <a:lumMod val="40000"/>
                    <a:lumOff val="60000"/>
                  </a:schemeClr>
                </a:solidFill>
                <a:latin typeface="Avenir Book"/>
                <a:ea typeface="Avenir Book"/>
                <a:cs typeface="Avenir Book"/>
                <a:sym typeface="Avenir Book"/>
                <a:hlinkClick r:id="rId3">
                  <a:extLst>
                    <a:ext uri="{A12FA001-AC4F-418D-AE19-62706E023703}">
                      <ahyp:hlinkClr xmlns:ahyp="http://schemas.microsoft.com/office/drawing/2018/hyperlinkcolor" val="tx"/>
                    </a:ext>
                  </a:extLst>
                </a:hlinkClick>
              </a:rPr>
              <a:t>https://www.meetup.com/miami-java-user-group/</a:t>
            </a:r>
            <a:r>
              <a:rPr dirty="0">
                <a:solidFill>
                  <a:schemeClr val="accent1">
                    <a:lumMod val="40000"/>
                    <a:lumOff val="60000"/>
                  </a:schemeClr>
                </a:solidFill>
                <a:latin typeface="Avenir Book"/>
                <a:ea typeface="Avenir Book"/>
                <a:cs typeface="Avenir Book"/>
                <a:sym typeface="Avenir Book"/>
              </a:rPr>
              <a:t>     </a:t>
            </a:r>
            <a:r>
              <a:rPr dirty="0">
                <a:latin typeface="Avenir Book"/>
                <a:ea typeface="Avenir Book"/>
                <a:cs typeface="Avenir Book"/>
                <a:sym typeface="Avenir Book"/>
              </a:rPr>
              <a:t>Thursday, October 17, 2024</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Deployment Version Compatibility"/>
          <p:cNvSpPr txBox="1">
            <a:spLocks noGrp="1"/>
          </p:cNvSpPr>
          <p:nvPr>
            <p:ph type="title"/>
          </p:nvPr>
        </p:nvSpPr>
        <p:spPr>
          <a:xfrm>
            <a:off x="319326" y="332828"/>
            <a:ext cx="23745347" cy="2863116"/>
          </a:xfrm>
          <a:prstGeom prst="rect">
            <a:avLst/>
          </a:prstGeom>
        </p:spPr>
        <p:txBody>
          <a:bodyPr/>
          <a:lstStyle/>
          <a:p>
            <a:pPr algn="ctr" defTabSz="673655">
              <a:defRPr sz="5248" spc="839">
                <a:solidFill>
                  <a:schemeClr val="accent2">
                    <a:satOff val="44164"/>
                    <a:lumOff val="14231"/>
                  </a:schemeClr>
                </a:solidFill>
                <a:latin typeface="Avenir Heavy"/>
                <a:ea typeface="Avenir Heavy"/>
                <a:cs typeface="Avenir Heavy"/>
                <a:sym typeface="Avenir Heavy"/>
              </a:defRPr>
            </a:pPr>
            <a:endParaRPr/>
          </a:p>
          <a:p>
            <a:pPr algn="ctr" defTabSz="673655">
              <a:defRPr sz="5248" spc="839">
                <a:solidFill>
                  <a:schemeClr val="accent2">
                    <a:satOff val="44164"/>
                    <a:lumOff val="14231"/>
                  </a:schemeClr>
                </a:solidFill>
                <a:latin typeface="Avenir Heavy"/>
                <a:ea typeface="Avenir Heavy"/>
                <a:cs typeface="Avenir Heavy"/>
                <a:sym typeface="Avenir Heavy"/>
              </a:defRPr>
            </a:pPr>
            <a:r>
              <a:t>Deployment Version Compatibility</a:t>
            </a:r>
          </a:p>
        </p:txBody>
      </p:sp>
      <p:sp>
        <p:nvSpPr>
          <p:cNvPr id="260" name="Slide Number"/>
          <p:cNvSpPr txBox="1">
            <a:spLocks noGrp="1"/>
          </p:cNvSpPr>
          <p:nvPr>
            <p:ph type="sldNum" sz="quarter" idx="4294967295"/>
          </p:nvPr>
        </p:nvSpPr>
        <p:spPr>
          <a:xfrm>
            <a:off x="3329235" y="129051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16</a:t>
            </a:fld>
            <a:endParaRPr/>
          </a:p>
        </p:txBody>
      </p:sp>
      <p:sp>
        <p:nvSpPr>
          <p:cNvPr id="261" name="Miami JVM Group     https://www.meetup.com/miami-java-user-group/     Thursday, October 17, 2024"/>
          <p:cNvSpPr txBox="1"/>
          <p:nvPr/>
        </p:nvSpPr>
        <p:spPr>
          <a:xfrm>
            <a:off x="3841246" y="12872508"/>
            <a:ext cx="17755750" cy="605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dirty="0"/>
              <a:t>Miami JVM Group     </a:t>
            </a:r>
            <a:r>
              <a:rPr u="sng" dirty="0">
                <a:solidFill>
                  <a:schemeClr val="accent1">
                    <a:lumMod val="40000"/>
                    <a:lumOff val="60000"/>
                  </a:schemeClr>
                </a:solidFill>
                <a:latin typeface="Avenir Book"/>
                <a:ea typeface="Avenir Book"/>
                <a:cs typeface="Avenir Book"/>
                <a:sym typeface="Avenir Book"/>
                <a:hlinkClick r:id="rId2">
                  <a:extLst>
                    <a:ext uri="{A12FA001-AC4F-418D-AE19-62706E023703}">
                      <ahyp:hlinkClr xmlns:ahyp="http://schemas.microsoft.com/office/drawing/2018/hyperlinkcolor" val="tx"/>
                    </a:ext>
                  </a:extLst>
                </a:hlinkClick>
              </a:rPr>
              <a:t>https://www.meetup.com/miami-java-user-group/</a:t>
            </a:r>
            <a:r>
              <a:rPr dirty="0">
                <a:solidFill>
                  <a:schemeClr val="accent1">
                    <a:lumMod val="40000"/>
                    <a:lumOff val="60000"/>
                  </a:schemeClr>
                </a:solidFill>
                <a:latin typeface="Avenir Book"/>
                <a:ea typeface="Avenir Book"/>
                <a:cs typeface="Avenir Book"/>
                <a:sym typeface="Avenir Book"/>
              </a:rPr>
              <a:t>     </a:t>
            </a:r>
            <a:r>
              <a:rPr dirty="0">
                <a:latin typeface="Avenir Book"/>
                <a:ea typeface="Avenir Book"/>
                <a:cs typeface="Avenir Book"/>
                <a:sym typeface="Avenir Book"/>
              </a:rPr>
              <a:t>Thursday, October 17, 2024</a:t>
            </a:r>
          </a:p>
        </p:txBody>
      </p:sp>
      <p:sp>
        <p:nvSpPr>
          <p:cNvPr id="262" name="Critical to be able to rollback very quickly in all environments…"/>
          <p:cNvSpPr txBox="1">
            <a:spLocks noGrp="1"/>
          </p:cNvSpPr>
          <p:nvPr>
            <p:ph type="body" sz="half" idx="1"/>
          </p:nvPr>
        </p:nvSpPr>
        <p:spPr>
          <a:xfrm>
            <a:off x="2753571" y="3427261"/>
            <a:ext cx="19559094" cy="5773390"/>
          </a:xfrm>
          <a:prstGeom prst="rect">
            <a:avLst/>
          </a:prstGeom>
        </p:spPr>
        <p:txBody>
          <a:bodyPr anchor="t"/>
          <a:lstStyle/>
          <a:p>
            <a:pPr marL="447344" indent="-447344" defTabSz="558641">
              <a:spcBef>
                <a:spcPts val="3500"/>
              </a:spcBef>
              <a:defRPr sz="4964">
                <a:latin typeface="Avenir Medium"/>
                <a:ea typeface="Avenir Medium"/>
                <a:cs typeface="Avenir Medium"/>
                <a:sym typeface="Avenir Medium"/>
              </a:defRPr>
            </a:pPr>
            <a:r>
              <a:t>Critical to be able to rollback very quickly in all environments</a:t>
            </a:r>
          </a:p>
          <a:p>
            <a:pPr marL="447344" indent="-447344" defTabSz="558641">
              <a:spcBef>
                <a:spcPts val="3500"/>
              </a:spcBef>
              <a:defRPr sz="4964">
                <a:latin typeface="Avenir Medium"/>
                <a:ea typeface="Avenir Medium"/>
                <a:cs typeface="Avenir Medium"/>
                <a:sym typeface="Avenir Medium"/>
              </a:defRPr>
            </a:pPr>
            <a:r>
              <a:t>Blue-green deployments ideal</a:t>
            </a:r>
          </a:p>
          <a:p>
            <a:pPr marL="447344" indent="-447344" defTabSz="558641">
              <a:spcBef>
                <a:spcPts val="3500"/>
              </a:spcBef>
              <a:defRPr sz="4964">
                <a:latin typeface="Avenir Medium"/>
                <a:ea typeface="Avenir Medium"/>
                <a:cs typeface="Avenir Medium"/>
                <a:sym typeface="Avenir Medium"/>
              </a:defRPr>
            </a:pPr>
            <a:r>
              <a:t>Load balancer running new and older runtimes</a:t>
            </a:r>
          </a:p>
          <a:p>
            <a:pPr marL="447344" indent="-447344" defTabSz="558641">
              <a:spcBef>
                <a:spcPts val="3500"/>
              </a:spcBef>
              <a:defRPr sz="4964">
                <a:latin typeface="Avenir Medium"/>
                <a:ea typeface="Avenir Medium"/>
                <a:cs typeface="Avenir Medium"/>
                <a:sym typeface="Avenir Medium"/>
              </a:defRPr>
            </a:pPr>
            <a:r>
              <a:t>At a minimum, enable quick runtime switching in all environments</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62">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26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26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26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iterate>
                                    <p:tmAbs val="0"/>
                                  </p:iterate>
                                  <p:childTnLst>
                                    <p:set>
                                      <p:cBhvr>
                                        <p:cTn id="20" fill="hold"/>
                                        <p:tgtEl>
                                          <p:spTgt spid="26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 grpId="1" build="p" bldLvl="5" animBg="1" advAuto="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Quick Java Deployment Options"/>
          <p:cNvSpPr txBox="1">
            <a:spLocks noGrp="1"/>
          </p:cNvSpPr>
          <p:nvPr>
            <p:ph type="title"/>
          </p:nvPr>
        </p:nvSpPr>
        <p:spPr>
          <a:xfrm>
            <a:off x="319326" y="332828"/>
            <a:ext cx="23745347" cy="2863116"/>
          </a:xfrm>
          <a:prstGeom prst="rect">
            <a:avLst/>
          </a:prstGeom>
        </p:spPr>
        <p:txBody>
          <a:bodyPr/>
          <a:lstStyle/>
          <a:p>
            <a:pPr algn="ctr">
              <a:defRPr sz="6400" spc="1024">
                <a:solidFill>
                  <a:schemeClr val="accent2">
                    <a:satOff val="44164"/>
                    <a:lumOff val="14231"/>
                  </a:schemeClr>
                </a:solidFill>
                <a:latin typeface="Avenir Heavy"/>
                <a:ea typeface="Avenir Heavy"/>
                <a:cs typeface="Avenir Heavy"/>
                <a:sym typeface="Avenir Heavy"/>
              </a:defRPr>
            </a:pPr>
            <a:endParaRPr/>
          </a:p>
          <a:p>
            <a:pPr algn="ctr">
              <a:defRPr sz="6400" spc="1024">
                <a:solidFill>
                  <a:schemeClr val="accent2">
                    <a:satOff val="44164"/>
                    <a:lumOff val="14231"/>
                  </a:schemeClr>
                </a:solidFill>
                <a:latin typeface="Avenir Heavy"/>
                <a:ea typeface="Avenir Heavy"/>
                <a:cs typeface="Avenir Heavy"/>
                <a:sym typeface="Avenir Heavy"/>
              </a:defRPr>
            </a:pPr>
            <a:r>
              <a:t>Quick Java Deployment Options</a:t>
            </a:r>
          </a:p>
        </p:txBody>
      </p:sp>
      <p:sp>
        <p:nvSpPr>
          <p:cNvPr id="265" name="Slide Number"/>
          <p:cNvSpPr txBox="1">
            <a:spLocks noGrp="1"/>
          </p:cNvSpPr>
          <p:nvPr>
            <p:ph type="sldNum" sz="quarter" idx="4294967295"/>
          </p:nvPr>
        </p:nvSpPr>
        <p:spPr>
          <a:xfrm>
            <a:off x="3329235" y="129051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17</a:t>
            </a:fld>
            <a:endParaRPr/>
          </a:p>
        </p:txBody>
      </p:sp>
      <p:sp>
        <p:nvSpPr>
          <p:cNvPr id="266" name="Miami JVM Group     https://www.meetup.com/miami-java-user-group/     Thursday, October 17, 2024"/>
          <p:cNvSpPr txBox="1"/>
          <p:nvPr/>
        </p:nvSpPr>
        <p:spPr>
          <a:xfrm>
            <a:off x="3841246" y="12872508"/>
            <a:ext cx="17755750" cy="605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dirty="0"/>
              <a:t>Miami JVM Group     </a:t>
            </a:r>
            <a:r>
              <a:rPr u="sng" dirty="0">
                <a:solidFill>
                  <a:schemeClr val="accent1">
                    <a:lumMod val="40000"/>
                    <a:lumOff val="60000"/>
                  </a:schemeClr>
                </a:solidFill>
                <a:latin typeface="Avenir Book"/>
                <a:ea typeface="Avenir Book"/>
                <a:cs typeface="Avenir Book"/>
                <a:sym typeface="Avenir Book"/>
                <a:hlinkClick r:id="rId2">
                  <a:extLst>
                    <a:ext uri="{A12FA001-AC4F-418D-AE19-62706E023703}">
                      <ahyp:hlinkClr xmlns:ahyp="http://schemas.microsoft.com/office/drawing/2018/hyperlinkcolor" val="tx"/>
                    </a:ext>
                  </a:extLst>
                </a:hlinkClick>
              </a:rPr>
              <a:t>https://www.meetup.com/miami-java-user-group/</a:t>
            </a:r>
            <a:r>
              <a:rPr dirty="0">
                <a:solidFill>
                  <a:schemeClr val="accent1">
                    <a:lumMod val="40000"/>
                    <a:lumOff val="60000"/>
                  </a:schemeClr>
                </a:solidFill>
                <a:latin typeface="Avenir Book"/>
                <a:ea typeface="Avenir Book"/>
                <a:cs typeface="Avenir Book"/>
                <a:sym typeface="Avenir Book"/>
              </a:rPr>
              <a:t>     </a:t>
            </a:r>
            <a:r>
              <a:rPr dirty="0">
                <a:latin typeface="Avenir Book"/>
                <a:ea typeface="Avenir Book"/>
                <a:cs typeface="Avenir Book"/>
                <a:sym typeface="Avenir Book"/>
              </a:rPr>
              <a:t>Thursday, October 17, 2024</a:t>
            </a:r>
          </a:p>
        </p:txBody>
      </p:sp>
      <p:sp>
        <p:nvSpPr>
          <p:cNvPr id="267" name="update-alternatives (Linux / WSL)…"/>
          <p:cNvSpPr txBox="1">
            <a:spLocks noGrp="1"/>
          </p:cNvSpPr>
          <p:nvPr>
            <p:ph type="body" sz="half" idx="1"/>
          </p:nvPr>
        </p:nvSpPr>
        <p:spPr>
          <a:xfrm>
            <a:off x="4269516" y="3312499"/>
            <a:ext cx="15844968" cy="7091002"/>
          </a:xfrm>
          <a:prstGeom prst="rect">
            <a:avLst/>
          </a:prstGeom>
        </p:spPr>
        <p:txBody>
          <a:bodyPr anchor="t"/>
          <a:lstStyle/>
          <a:p>
            <a:pPr marL="651281" lvl="1" indent="-651281" defTabSz="813315">
              <a:spcBef>
                <a:spcPts val="5100"/>
              </a:spcBef>
              <a:defRPr sz="7227">
                <a:latin typeface="Avenir Medium"/>
                <a:ea typeface="Avenir Medium"/>
                <a:cs typeface="Avenir Medium"/>
                <a:sym typeface="Avenir Medium"/>
              </a:defRPr>
            </a:pPr>
            <a:r>
              <a:t>update-alternatives (Linux / WSL)</a:t>
            </a:r>
          </a:p>
          <a:p>
            <a:pPr marL="651281" lvl="1" indent="-651281" defTabSz="813315">
              <a:spcBef>
                <a:spcPts val="5100"/>
              </a:spcBef>
              <a:defRPr sz="7227">
                <a:latin typeface="Avenir Medium"/>
                <a:ea typeface="Avenir Medium"/>
                <a:cs typeface="Avenir Medium"/>
                <a:sym typeface="Avenir Medium"/>
              </a:defRPr>
            </a:pPr>
            <a:r>
              <a:t>sdkman (Linux / WSL / macOS)</a:t>
            </a:r>
          </a:p>
          <a:p>
            <a:pPr marL="651281" indent="-651281" defTabSz="813315">
              <a:spcBef>
                <a:spcPts val="5100"/>
              </a:spcBef>
              <a:defRPr sz="7227">
                <a:latin typeface="Avenir Medium"/>
                <a:ea typeface="Avenir Medium"/>
                <a:cs typeface="Avenir Medium"/>
                <a:sym typeface="Avenir Medium"/>
              </a:defRPr>
            </a:pPr>
            <a:r>
              <a:t>jEnv (Linux / WSL / macOS)</a:t>
            </a:r>
          </a:p>
          <a:p>
            <a:pPr marL="651281" indent="-651281" defTabSz="813315">
              <a:spcBef>
                <a:spcPts val="5100"/>
              </a:spcBef>
              <a:defRPr sz="7227">
                <a:latin typeface="Avenir Medium"/>
                <a:ea typeface="Avenir Medium"/>
                <a:cs typeface="Avenir Medium"/>
                <a:sym typeface="Avenir Medium"/>
              </a:defRPr>
            </a:pPr>
            <a:r>
              <a:t>Custom scripts</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67">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26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26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26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iterate>
                                    <p:tmAbs val="0"/>
                                  </p:iterate>
                                  <p:childTnLst>
                                    <p:set>
                                      <p:cBhvr>
                                        <p:cTn id="20" fill="hold"/>
                                        <p:tgtEl>
                                          <p:spTgt spid="2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 grpId="1" build="p" bldLvl="5" animBg="1" advAuto="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alternatives (linux / WSL)"/>
          <p:cNvSpPr txBox="1">
            <a:spLocks noGrp="1"/>
          </p:cNvSpPr>
          <p:nvPr>
            <p:ph type="title"/>
          </p:nvPr>
        </p:nvSpPr>
        <p:spPr>
          <a:xfrm>
            <a:off x="319326" y="704473"/>
            <a:ext cx="23745347" cy="1691673"/>
          </a:xfrm>
          <a:prstGeom prst="rect">
            <a:avLst/>
          </a:prstGeom>
        </p:spPr>
        <p:txBody>
          <a:bodyPr/>
          <a:lstStyle>
            <a:lvl1pPr algn="ctr">
              <a:defRPr sz="6400" spc="1024">
                <a:solidFill>
                  <a:schemeClr val="accent2">
                    <a:satOff val="44164"/>
                    <a:lumOff val="14231"/>
                  </a:schemeClr>
                </a:solidFill>
                <a:latin typeface="Avenir Heavy"/>
                <a:ea typeface="Avenir Heavy"/>
                <a:cs typeface="Avenir Heavy"/>
                <a:sym typeface="Avenir Heavy"/>
              </a:defRPr>
            </a:lvl1pPr>
          </a:lstStyle>
          <a:p>
            <a:r>
              <a:t>alternatives (linux / WSL)</a:t>
            </a:r>
          </a:p>
        </p:txBody>
      </p:sp>
      <p:sp>
        <p:nvSpPr>
          <p:cNvPr id="270" name="Slide Number"/>
          <p:cNvSpPr txBox="1">
            <a:spLocks noGrp="1"/>
          </p:cNvSpPr>
          <p:nvPr>
            <p:ph type="sldNum" sz="quarter" idx="4294967295"/>
          </p:nvPr>
        </p:nvSpPr>
        <p:spPr>
          <a:xfrm>
            <a:off x="3329235" y="129051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18</a:t>
            </a:fld>
            <a:endParaRPr/>
          </a:p>
        </p:txBody>
      </p:sp>
      <p:sp>
        <p:nvSpPr>
          <p:cNvPr id="271" name="Miami JVM Group     https://www.meetup.com/miami-java-user-group/     Thursday, October 17, 2024"/>
          <p:cNvSpPr txBox="1"/>
          <p:nvPr/>
        </p:nvSpPr>
        <p:spPr>
          <a:xfrm>
            <a:off x="3841246" y="12872508"/>
            <a:ext cx="17755750" cy="605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dirty="0"/>
              <a:t>Miami JVM Group     </a:t>
            </a:r>
            <a:r>
              <a:rPr u="sng" dirty="0">
                <a:solidFill>
                  <a:schemeClr val="accent1">
                    <a:lumMod val="40000"/>
                    <a:lumOff val="60000"/>
                  </a:schemeClr>
                </a:solidFill>
                <a:latin typeface="Avenir Book"/>
                <a:ea typeface="Avenir Book"/>
                <a:cs typeface="Avenir Book"/>
                <a:sym typeface="Avenir Book"/>
                <a:hlinkClick r:id="rId2">
                  <a:extLst>
                    <a:ext uri="{A12FA001-AC4F-418D-AE19-62706E023703}">
                      <ahyp:hlinkClr xmlns:ahyp="http://schemas.microsoft.com/office/drawing/2018/hyperlinkcolor" val="tx"/>
                    </a:ext>
                  </a:extLst>
                </a:hlinkClick>
              </a:rPr>
              <a:t>https://www.meetup.com/miami-java-user-group/</a:t>
            </a:r>
            <a:r>
              <a:rPr dirty="0">
                <a:solidFill>
                  <a:schemeClr val="accent1">
                    <a:lumMod val="40000"/>
                    <a:lumOff val="60000"/>
                  </a:schemeClr>
                </a:solidFill>
                <a:latin typeface="Avenir Book"/>
                <a:ea typeface="Avenir Book"/>
                <a:cs typeface="Avenir Book"/>
                <a:sym typeface="Avenir Book"/>
              </a:rPr>
              <a:t>     </a:t>
            </a:r>
            <a:r>
              <a:rPr dirty="0">
                <a:latin typeface="Avenir Book"/>
                <a:ea typeface="Avenir Book"/>
                <a:cs typeface="Avenir Book"/>
                <a:sym typeface="Avenir Book"/>
              </a:rPr>
              <a:t>Thursday, October 17, 2024</a:t>
            </a:r>
          </a:p>
        </p:txBody>
      </p:sp>
      <p:sp>
        <p:nvSpPr>
          <p:cNvPr id="272" name="Install java versions using favorite package manager…"/>
          <p:cNvSpPr txBox="1">
            <a:spLocks noGrp="1"/>
          </p:cNvSpPr>
          <p:nvPr>
            <p:ph type="body" sz="half" idx="1"/>
          </p:nvPr>
        </p:nvSpPr>
        <p:spPr>
          <a:xfrm>
            <a:off x="4477406" y="3312499"/>
            <a:ext cx="16483431" cy="7091002"/>
          </a:xfrm>
          <a:prstGeom prst="rect">
            <a:avLst/>
          </a:prstGeom>
        </p:spPr>
        <p:txBody>
          <a:bodyPr anchor="t"/>
          <a:lstStyle/>
          <a:p>
            <a:pPr marL="552602" lvl="1" indent="-552602" defTabSz="690086">
              <a:spcBef>
                <a:spcPts val="4300"/>
              </a:spcBef>
              <a:defRPr sz="6132">
                <a:latin typeface="Avenir Medium"/>
                <a:ea typeface="Avenir Medium"/>
                <a:cs typeface="Avenir Medium"/>
                <a:sym typeface="Avenir Medium"/>
              </a:defRPr>
            </a:pPr>
            <a:r>
              <a:t>Install java versions using favorite package manager</a:t>
            </a:r>
          </a:p>
          <a:p>
            <a:pPr marL="552602" lvl="1" indent="-552602" defTabSz="690086">
              <a:spcBef>
                <a:spcPts val="4300"/>
              </a:spcBef>
              <a:defRPr sz="6132">
                <a:latin typeface="Avenir Medium"/>
                <a:ea typeface="Avenir Medium"/>
                <a:cs typeface="Avenir Medium"/>
                <a:sym typeface="Avenir Medium"/>
              </a:defRPr>
            </a:pPr>
            <a:r>
              <a:t>update-alternatives —list java</a:t>
            </a:r>
          </a:p>
          <a:p>
            <a:pPr marL="552602" lvl="1" indent="-552602" defTabSz="690086">
              <a:spcBef>
                <a:spcPts val="4300"/>
              </a:spcBef>
              <a:defRPr sz="6132">
                <a:latin typeface="Avenir Medium"/>
                <a:ea typeface="Avenir Medium"/>
                <a:cs typeface="Avenir Medium"/>
                <a:sym typeface="Avenir Medium"/>
              </a:defRPr>
            </a:pPr>
            <a:r>
              <a:t>sudo update-alternatives —config java</a:t>
            </a:r>
          </a:p>
          <a:p>
            <a:pPr marL="552602" lvl="1" indent="-552602" defTabSz="690086">
              <a:spcBef>
                <a:spcPts val="4300"/>
              </a:spcBef>
              <a:defRPr sz="6132">
                <a:latin typeface="Avenir Medium"/>
                <a:ea typeface="Avenir Medium"/>
                <a:cs typeface="Avenir Medium"/>
                <a:sym typeface="Avenir Medium"/>
              </a:defRPr>
            </a:pPr>
            <a:r>
              <a:t>java -version</a:t>
            </a:r>
          </a:p>
        </p:txBody>
      </p:sp>
      <p:sp>
        <p:nvSpPr>
          <p:cNvPr id="273" name="Source: update-alternatives man page https://man7.org/linux/man-pages/man1/update-alternatives.1.html"/>
          <p:cNvSpPr txBox="1"/>
          <p:nvPr/>
        </p:nvSpPr>
        <p:spPr>
          <a:xfrm>
            <a:off x="2957066" y="11917122"/>
            <a:ext cx="16657860" cy="5443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2600">
                <a:latin typeface="Helvetica"/>
                <a:ea typeface="Helvetica"/>
                <a:cs typeface="Helvetica"/>
                <a:sym typeface="Helvetica"/>
              </a:defRPr>
            </a:pPr>
            <a:r>
              <a:rPr dirty="0"/>
              <a:t>Source: update-alternatives man page </a:t>
            </a:r>
            <a:r>
              <a:rPr u="sng" dirty="0">
                <a:solidFill>
                  <a:schemeClr val="accent1">
                    <a:lumMod val="40000"/>
                    <a:lumOff val="60000"/>
                  </a:schemeClr>
                </a:solidFill>
                <a:hlinkClick r:id="rId3">
                  <a:extLst>
                    <a:ext uri="{A12FA001-AC4F-418D-AE19-62706E023703}">
                      <ahyp:hlinkClr xmlns:ahyp="http://schemas.microsoft.com/office/drawing/2018/hyperlinkcolor" val="tx"/>
                    </a:ext>
                  </a:extLst>
                </a:hlinkClick>
              </a:rPr>
              <a:t>https://man7.org/linux/man-pages/man1/update-alternatives.1.html</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72">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27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27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27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iterate>
                                    <p:tmAbs val="0"/>
                                  </p:iterate>
                                  <p:childTnLst>
                                    <p:set>
                                      <p:cBhvr>
                                        <p:cTn id="20" fill="hold"/>
                                        <p:tgtEl>
                                          <p:spTgt spid="27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 grpId="1" build="p" bldLvl="5"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SDKMAN (linux / WSL / macos)"/>
          <p:cNvSpPr txBox="1">
            <a:spLocks noGrp="1"/>
          </p:cNvSpPr>
          <p:nvPr>
            <p:ph type="title"/>
          </p:nvPr>
        </p:nvSpPr>
        <p:spPr>
          <a:xfrm>
            <a:off x="319326" y="332828"/>
            <a:ext cx="23745347" cy="2863116"/>
          </a:xfrm>
          <a:prstGeom prst="rect">
            <a:avLst/>
          </a:prstGeom>
        </p:spPr>
        <p:txBody>
          <a:bodyPr/>
          <a:lstStyle/>
          <a:p>
            <a:pPr algn="ctr">
              <a:defRPr sz="6400" spc="1024">
                <a:solidFill>
                  <a:schemeClr val="accent2">
                    <a:satOff val="44164"/>
                    <a:lumOff val="14231"/>
                  </a:schemeClr>
                </a:solidFill>
                <a:latin typeface="Avenir Heavy"/>
                <a:ea typeface="Avenir Heavy"/>
                <a:cs typeface="Avenir Heavy"/>
                <a:sym typeface="Avenir Heavy"/>
              </a:defRPr>
            </a:pPr>
            <a:endParaRPr/>
          </a:p>
          <a:p>
            <a:pPr algn="ctr">
              <a:defRPr sz="6400" spc="1024">
                <a:solidFill>
                  <a:schemeClr val="accent2">
                    <a:satOff val="44164"/>
                    <a:lumOff val="14231"/>
                  </a:schemeClr>
                </a:solidFill>
                <a:latin typeface="Avenir Heavy"/>
                <a:ea typeface="Avenir Heavy"/>
                <a:cs typeface="Avenir Heavy"/>
                <a:sym typeface="Avenir Heavy"/>
              </a:defRPr>
            </a:pPr>
            <a:r>
              <a:t>SDKMAN (linux / WSL / macos)</a:t>
            </a:r>
          </a:p>
        </p:txBody>
      </p:sp>
      <p:sp>
        <p:nvSpPr>
          <p:cNvPr id="276" name="Slide Number"/>
          <p:cNvSpPr txBox="1">
            <a:spLocks noGrp="1"/>
          </p:cNvSpPr>
          <p:nvPr>
            <p:ph type="sldNum" sz="quarter" idx="4294967295"/>
          </p:nvPr>
        </p:nvSpPr>
        <p:spPr>
          <a:xfrm>
            <a:off x="3329235" y="129051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19</a:t>
            </a:fld>
            <a:endParaRPr/>
          </a:p>
        </p:txBody>
      </p:sp>
      <p:sp>
        <p:nvSpPr>
          <p:cNvPr id="277" name="Miami JVM Group     https://www.meetup.com/miami-java-user-group/     Thursday, October 17, 2024"/>
          <p:cNvSpPr txBox="1"/>
          <p:nvPr/>
        </p:nvSpPr>
        <p:spPr>
          <a:xfrm>
            <a:off x="3841246" y="12872508"/>
            <a:ext cx="17755750" cy="605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dirty="0"/>
              <a:t>Miami JVM Group     </a:t>
            </a:r>
            <a:r>
              <a:rPr u="sng" dirty="0">
                <a:solidFill>
                  <a:schemeClr val="accent1">
                    <a:lumMod val="40000"/>
                    <a:lumOff val="60000"/>
                  </a:schemeClr>
                </a:solidFill>
                <a:latin typeface="Avenir Book"/>
                <a:ea typeface="Avenir Book"/>
                <a:cs typeface="Avenir Book"/>
                <a:sym typeface="Avenir Book"/>
                <a:hlinkClick r:id="rId2">
                  <a:extLst>
                    <a:ext uri="{A12FA001-AC4F-418D-AE19-62706E023703}">
                      <ahyp:hlinkClr xmlns:ahyp="http://schemas.microsoft.com/office/drawing/2018/hyperlinkcolor" val="tx"/>
                    </a:ext>
                  </a:extLst>
                </a:hlinkClick>
              </a:rPr>
              <a:t>https://www.meetup.com/miami-java-user-group/</a:t>
            </a:r>
            <a:r>
              <a:rPr dirty="0">
                <a:solidFill>
                  <a:schemeClr val="accent1">
                    <a:lumMod val="40000"/>
                    <a:lumOff val="60000"/>
                  </a:schemeClr>
                </a:solidFill>
                <a:latin typeface="Avenir Book"/>
                <a:ea typeface="Avenir Book"/>
                <a:cs typeface="Avenir Book"/>
                <a:sym typeface="Avenir Book"/>
              </a:rPr>
              <a:t>     </a:t>
            </a:r>
            <a:r>
              <a:rPr dirty="0">
                <a:latin typeface="Avenir Book"/>
                <a:ea typeface="Avenir Book"/>
                <a:cs typeface="Avenir Book"/>
                <a:sym typeface="Avenir Book"/>
              </a:rPr>
              <a:t>Thursday, October 17, 2024</a:t>
            </a:r>
          </a:p>
        </p:txBody>
      </p:sp>
      <p:sp>
        <p:nvSpPr>
          <p:cNvPr id="278" name="sdk install java 21.0.4…"/>
          <p:cNvSpPr txBox="1">
            <a:spLocks noGrp="1"/>
          </p:cNvSpPr>
          <p:nvPr>
            <p:ph type="body" sz="half" idx="1"/>
          </p:nvPr>
        </p:nvSpPr>
        <p:spPr>
          <a:xfrm>
            <a:off x="6735635" y="3312499"/>
            <a:ext cx="11604203" cy="7091002"/>
          </a:xfrm>
          <a:prstGeom prst="rect">
            <a:avLst/>
          </a:prstGeom>
        </p:spPr>
        <p:txBody>
          <a:bodyPr anchor="t"/>
          <a:lstStyle/>
          <a:p>
            <a:pPr marL="651281" lvl="1" indent="-651281" defTabSz="813315">
              <a:spcBef>
                <a:spcPts val="5100"/>
              </a:spcBef>
              <a:defRPr sz="7227">
                <a:latin typeface="Avenir Medium"/>
                <a:ea typeface="Avenir Medium"/>
                <a:cs typeface="Avenir Medium"/>
                <a:sym typeface="Avenir Medium"/>
              </a:defRPr>
            </a:pPr>
            <a:r>
              <a:t>sdk install java 21.0.4</a:t>
            </a:r>
          </a:p>
          <a:p>
            <a:pPr marL="651281" lvl="1" indent="-651281" defTabSz="813315">
              <a:spcBef>
                <a:spcPts val="5100"/>
              </a:spcBef>
              <a:defRPr sz="7227">
                <a:latin typeface="Avenir Medium"/>
                <a:ea typeface="Avenir Medium"/>
                <a:cs typeface="Avenir Medium"/>
                <a:sym typeface="Avenir Medium"/>
              </a:defRPr>
            </a:pPr>
            <a:r>
              <a:t>sdk list</a:t>
            </a:r>
          </a:p>
          <a:p>
            <a:pPr marL="651281" lvl="1" indent="-651281" defTabSz="813315">
              <a:spcBef>
                <a:spcPts val="5100"/>
              </a:spcBef>
              <a:defRPr sz="7227">
                <a:latin typeface="Avenir Medium"/>
                <a:ea typeface="Avenir Medium"/>
                <a:cs typeface="Avenir Medium"/>
                <a:sym typeface="Avenir Medium"/>
              </a:defRPr>
            </a:pPr>
            <a:r>
              <a:t>sdk use java 21.0.4</a:t>
            </a:r>
          </a:p>
          <a:p>
            <a:pPr marL="651281" lvl="1" indent="-651281" defTabSz="813315">
              <a:spcBef>
                <a:spcPts val="5100"/>
              </a:spcBef>
              <a:defRPr sz="7227">
                <a:latin typeface="Avenir Medium"/>
                <a:ea typeface="Avenir Medium"/>
                <a:cs typeface="Avenir Medium"/>
                <a:sym typeface="Avenir Medium"/>
              </a:defRPr>
            </a:pPr>
            <a:r>
              <a:t>sdk default java 21.0.4</a:t>
            </a:r>
          </a:p>
        </p:txBody>
      </p:sp>
      <p:sp>
        <p:nvSpPr>
          <p:cNvPr id="279" name="Source: SdkMan website https://sdkman.io/"/>
          <p:cNvSpPr txBox="1"/>
          <p:nvPr/>
        </p:nvSpPr>
        <p:spPr>
          <a:xfrm>
            <a:off x="2957066" y="11921023"/>
            <a:ext cx="16657860" cy="536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2600">
                <a:latin typeface="Helvetica"/>
                <a:ea typeface="Helvetica"/>
                <a:cs typeface="Helvetica"/>
                <a:sym typeface="Helvetica"/>
              </a:defRPr>
            </a:lvl1pPr>
          </a:lstStyle>
          <a:p>
            <a:r>
              <a:t>Source: SdkMan website https://sdkman.io/</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78">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27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27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278">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iterate>
                                    <p:tmAbs val="0"/>
                                  </p:iterate>
                                  <p:childTnLst>
                                    <p:set>
                                      <p:cBhvr>
                                        <p:cTn id="20" fill="hold"/>
                                        <p:tgtEl>
                                          <p:spTgt spid="27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 grpId="1" build="p" bldLvl="5"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Eugenio Alvarez"/>
          <p:cNvSpPr txBox="1">
            <a:spLocks noGrp="1"/>
          </p:cNvSpPr>
          <p:nvPr>
            <p:ph type="title"/>
          </p:nvPr>
        </p:nvSpPr>
        <p:spPr>
          <a:xfrm>
            <a:off x="3976687" y="558786"/>
            <a:ext cx="16430626" cy="1363551"/>
          </a:xfrm>
          <a:prstGeom prst="rect">
            <a:avLst/>
          </a:prstGeom>
        </p:spPr>
        <p:txBody>
          <a:bodyPr/>
          <a:lstStyle>
            <a:lvl1pPr algn="ctr">
              <a:defRPr b="1">
                <a:solidFill>
                  <a:schemeClr val="accent2">
                    <a:satOff val="44164"/>
                    <a:lumOff val="14231"/>
                  </a:schemeClr>
                </a:solidFill>
              </a:defRPr>
            </a:lvl1pPr>
          </a:lstStyle>
          <a:p>
            <a:r>
              <a:t>Eugenio Alvarez</a:t>
            </a:r>
          </a:p>
        </p:txBody>
      </p:sp>
      <p:sp>
        <p:nvSpPr>
          <p:cNvPr id="165" name="A South Florida software engineering professional. Experienced in organizational design, software design, construction, and deployment.  Extensive knowledge of Java. Proponent of Unit testing.  An advocate for Agile Software Engineering methods using Kan"/>
          <p:cNvSpPr txBox="1"/>
          <p:nvPr/>
        </p:nvSpPr>
        <p:spPr>
          <a:xfrm>
            <a:off x="2616200" y="7645400"/>
            <a:ext cx="19621500" cy="32669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spAutoFit/>
          </a:bodyPr>
          <a:lstStyle>
            <a:lvl1pPr algn="l" defTabSz="642937">
              <a:lnSpc>
                <a:spcPct val="120000"/>
              </a:lnSpc>
              <a:defRPr sz="4600">
                <a:latin typeface="Arial"/>
                <a:ea typeface="Arial"/>
                <a:cs typeface="Arial"/>
                <a:sym typeface="Arial"/>
              </a:defRPr>
            </a:lvl1pPr>
          </a:lstStyle>
          <a:p>
            <a:r>
              <a:t>A South Florida software engineering professional. Experienced in organizational design, software design, construction, and deployment.  Extensive knowledge of Java. Proponent of Unit testing.  An advocate for Agile Software Engineering methods using Kanban and Scrum.</a:t>
            </a:r>
          </a:p>
        </p:txBody>
      </p:sp>
      <p:sp>
        <p:nvSpPr>
          <p:cNvPr id="166" name="Slide Number"/>
          <p:cNvSpPr txBox="1">
            <a:spLocks noGrp="1"/>
          </p:cNvSpPr>
          <p:nvPr>
            <p:ph type="sldNum" sz="quarter" idx="4294967295"/>
          </p:nvPr>
        </p:nvSpPr>
        <p:spPr>
          <a:xfrm>
            <a:off x="3406591" y="13019484"/>
            <a:ext cx="325091" cy="48850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defRPr>
                <a:latin typeface="Arial"/>
                <a:ea typeface="Arial"/>
                <a:cs typeface="Arial"/>
                <a:sym typeface="Arial"/>
              </a:defRPr>
            </a:lvl1pPr>
          </a:lstStyle>
          <a:p>
            <a:fld id="{86CB4B4D-7CA3-9044-876B-883B54F8677D}" type="slidenum">
              <a:t>2</a:t>
            </a:fld>
            <a:endParaRPr/>
          </a:p>
        </p:txBody>
      </p:sp>
      <p:sp>
        <p:nvSpPr>
          <p:cNvPr id="167" name="www.linkedin.com/in/ealvarez">
            <a:hlinkClick r:id="rId3"/>
          </p:cNvPr>
          <p:cNvSpPr txBox="1"/>
          <p:nvPr/>
        </p:nvSpPr>
        <p:spPr>
          <a:xfrm>
            <a:off x="8755162" y="11490776"/>
            <a:ext cx="6873677" cy="7598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sz="4000">
                <a:latin typeface="Arial"/>
                <a:ea typeface="Arial"/>
                <a:cs typeface="Arial"/>
                <a:sym typeface="Arial"/>
                <a:hlinkClick r:id="rId3"/>
              </a:defRPr>
            </a:lvl1pPr>
          </a:lstStyle>
          <a:p>
            <a:r>
              <a:rPr dirty="0">
                <a:solidFill>
                  <a:schemeClr val="accent1">
                    <a:lumMod val="40000"/>
                    <a:lumOff val="60000"/>
                  </a:schemeClr>
                </a:solidFill>
                <a:hlinkClick r:id="rId3">
                  <a:extLst>
                    <a:ext uri="{A12FA001-AC4F-418D-AE19-62706E023703}">
                      <ahyp:hlinkClr xmlns:ahyp="http://schemas.microsoft.com/office/drawing/2018/hyperlinkcolor" val="tx"/>
                    </a:ext>
                  </a:extLst>
                </a:hlinkClick>
              </a:rPr>
              <a:t>www.linkedin.com/in/ealvarez</a:t>
            </a:r>
          </a:p>
        </p:txBody>
      </p:sp>
      <p:sp>
        <p:nvSpPr>
          <p:cNvPr id="168" name="Rectangle"/>
          <p:cNvSpPr/>
          <p:nvPr/>
        </p:nvSpPr>
        <p:spPr>
          <a:xfrm>
            <a:off x="20466888" y="1972189"/>
            <a:ext cx="1232298" cy="1143001"/>
          </a:xfrm>
          <a:prstGeom prst="rect">
            <a:avLst/>
          </a:prstGeom>
          <a:solidFill>
            <a:srgbClr val="FFFFFF"/>
          </a:solidFill>
          <a:ln w="12700">
            <a:miter lim="400000"/>
          </a:ln>
        </p:spPr>
        <p:txBody>
          <a:bodyPr lIns="71437" tIns="71437" rIns="71437" bIns="71437" anchor="ctr"/>
          <a:lstStyle/>
          <a:p>
            <a:pPr>
              <a:defRPr sz="3200" b="1" cap="all" spc="512">
                <a:solidFill>
                  <a:schemeClr val="accent2">
                    <a:satOff val="44164"/>
                    <a:lumOff val="14231"/>
                  </a:schemeClr>
                </a:solidFill>
                <a:latin typeface="Arial"/>
                <a:ea typeface="Arial"/>
                <a:cs typeface="Arial"/>
                <a:sym typeface="Arial"/>
              </a:defRPr>
            </a:pPr>
            <a:endParaRPr/>
          </a:p>
        </p:txBody>
      </p:sp>
      <p:pic>
        <p:nvPicPr>
          <p:cNvPr id="169" name="lku-colors-vertical-box-blackfont-transpbg_0_0_0.png" descr="lku-colors-vertical-box-blackfont-transpbg_0_0_0.png">
            <a:hlinkClick r:id="rId4"/>
          </p:cNvPr>
          <p:cNvPicPr>
            <a:picLocks noChangeAspect="1"/>
          </p:cNvPicPr>
          <p:nvPr/>
        </p:nvPicPr>
        <p:blipFill>
          <a:blip r:embed="rId5"/>
          <a:stretch>
            <a:fillRect/>
          </a:stretch>
        </p:blipFill>
        <p:spPr>
          <a:xfrm>
            <a:off x="20478041" y="1963960"/>
            <a:ext cx="1232298" cy="1133714"/>
          </a:xfrm>
          <a:prstGeom prst="rect">
            <a:avLst/>
          </a:prstGeom>
          <a:ln w="12700">
            <a:miter lim="400000"/>
          </a:ln>
        </p:spPr>
      </p:pic>
      <p:pic>
        <p:nvPicPr>
          <p:cNvPr id="170" name="SCR20146-Seals-Final-CSM.png" descr="SCR20146-Seals-Final-CSM.png">
            <a:hlinkClick r:id="rId6"/>
          </p:cNvPr>
          <p:cNvPicPr>
            <a:picLocks noChangeAspect="1"/>
          </p:cNvPicPr>
          <p:nvPr/>
        </p:nvPicPr>
        <p:blipFill>
          <a:blip r:embed="rId7"/>
          <a:stretch>
            <a:fillRect/>
          </a:stretch>
        </p:blipFill>
        <p:spPr>
          <a:xfrm>
            <a:off x="18859500" y="2997659"/>
            <a:ext cx="1592687" cy="1592687"/>
          </a:xfrm>
          <a:prstGeom prst="rect">
            <a:avLst/>
          </a:prstGeom>
          <a:ln w="12700">
            <a:miter lim="400000"/>
          </a:ln>
        </p:spPr>
      </p:pic>
      <p:pic>
        <p:nvPicPr>
          <p:cNvPr id="171" name="SCR20146-Seals-Final-CSPO.png" descr="SCR20146-Seals-Final-CSPO.png">
            <a:hlinkClick r:id="rId8"/>
          </p:cNvPr>
          <p:cNvPicPr>
            <a:picLocks noChangeAspect="1"/>
          </p:cNvPicPr>
          <p:nvPr/>
        </p:nvPicPr>
        <p:blipFill>
          <a:blip r:embed="rId9"/>
          <a:stretch>
            <a:fillRect/>
          </a:stretch>
        </p:blipFill>
        <p:spPr>
          <a:xfrm>
            <a:off x="20295756" y="3010359"/>
            <a:ext cx="1592687" cy="1592687"/>
          </a:xfrm>
          <a:prstGeom prst="rect">
            <a:avLst/>
          </a:prstGeom>
          <a:ln w="12700">
            <a:miter lim="400000"/>
          </a:ln>
        </p:spPr>
      </p:pic>
      <p:pic>
        <p:nvPicPr>
          <p:cNvPr id="172" name="InBug-60px-R.png" descr="InBug-60px-R.png">
            <a:hlinkClick r:id="rId10"/>
          </p:cNvPr>
          <p:cNvPicPr>
            <a:picLocks noChangeAspect="1"/>
          </p:cNvPicPr>
          <p:nvPr/>
        </p:nvPicPr>
        <p:blipFill>
          <a:blip r:embed="rId11"/>
          <a:stretch>
            <a:fillRect/>
          </a:stretch>
        </p:blipFill>
        <p:spPr>
          <a:xfrm>
            <a:off x="19146104" y="1982475"/>
            <a:ext cx="1297931" cy="1096843"/>
          </a:xfrm>
          <a:prstGeom prst="rect">
            <a:avLst/>
          </a:prstGeom>
          <a:ln w="12700">
            <a:miter lim="400000"/>
          </a:ln>
        </p:spPr>
      </p:pic>
      <p:pic>
        <p:nvPicPr>
          <p:cNvPr id="173" name="10801856_617842765005711_6029313432564090121_n-2.jpg" descr="10801856_617842765005711_6029313432564090121_n-2.jpg"/>
          <p:cNvPicPr>
            <a:picLocks noChangeAspect="1"/>
          </p:cNvPicPr>
          <p:nvPr/>
        </p:nvPicPr>
        <p:blipFill>
          <a:blip r:embed="rId12"/>
          <a:stretch>
            <a:fillRect/>
          </a:stretch>
        </p:blipFill>
        <p:spPr>
          <a:xfrm>
            <a:off x="15381637" y="1981480"/>
            <a:ext cx="3560041" cy="5092701"/>
          </a:xfrm>
          <a:prstGeom prst="rect">
            <a:avLst/>
          </a:prstGeom>
          <a:ln w="12700">
            <a:miter lim="400000"/>
          </a:ln>
        </p:spPr>
      </p:pic>
      <p:pic>
        <p:nvPicPr>
          <p:cNvPr id="174" name="AIPMM-CPM-102x102.png" descr="AIPMM-CPM-102x102.png">
            <a:hlinkClick r:id="rId13"/>
          </p:cNvPr>
          <p:cNvPicPr>
            <a:picLocks noChangeAspect="1"/>
          </p:cNvPicPr>
          <p:nvPr/>
        </p:nvPicPr>
        <p:blipFill>
          <a:blip r:embed="rId14"/>
          <a:stretch>
            <a:fillRect/>
          </a:stretch>
        </p:blipFill>
        <p:spPr>
          <a:xfrm>
            <a:off x="19033529" y="5888831"/>
            <a:ext cx="1295401" cy="1295401"/>
          </a:xfrm>
          <a:prstGeom prst="rect">
            <a:avLst/>
          </a:prstGeom>
          <a:ln w="25400">
            <a:miter lim="400000"/>
          </a:ln>
        </p:spPr>
      </p:pic>
      <p:pic>
        <p:nvPicPr>
          <p:cNvPr id="175" name="SAFe-Agilist-89x102.png" descr="SAFe-Agilist-89x102.png">
            <a:hlinkClick r:id="rId15"/>
          </p:cNvPr>
          <p:cNvPicPr>
            <a:picLocks noChangeAspect="1"/>
          </p:cNvPicPr>
          <p:nvPr/>
        </p:nvPicPr>
        <p:blipFill>
          <a:blip r:embed="rId16"/>
          <a:stretch>
            <a:fillRect/>
          </a:stretch>
        </p:blipFill>
        <p:spPr>
          <a:xfrm>
            <a:off x="19057435" y="4458890"/>
            <a:ext cx="1196789" cy="1371601"/>
          </a:xfrm>
          <a:prstGeom prst="rect">
            <a:avLst/>
          </a:prstGeom>
          <a:ln w="25400">
            <a:miter lim="400000"/>
          </a:ln>
        </p:spPr>
      </p:pic>
      <p:pic>
        <p:nvPicPr>
          <p:cNvPr id="176" name="AWS-ASS-RBG-92x102.png" descr="AWS-ASS-RBG-92x102.png">
            <a:hlinkClick r:id="rId17"/>
          </p:cNvPr>
          <p:cNvPicPr>
            <a:picLocks noChangeAspect="1"/>
          </p:cNvPicPr>
          <p:nvPr/>
        </p:nvPicPr>
        <p:blipFill>
          <a:blip r:embed="rId18"/>
          <a:stretch>
            <a:fillRect/>
          </a:stretch>
        </p:blipFill>
        <p:spPr>
          <a:xfrm>
            <a:off x="20486137" y="4496990"/>
            <a:ext cx="1168401" cy="1295401"/>
          </a:xfrm>
          <a:prstGeom prst="rect">
            <a:avLst/>
          </a:prstGeom>
          <a:ln w="25400">
            <a:miter lim="400000"/>
          </a:ln>
        </p:spPr>
      </p:pic>
      <p:pic>
        <p:nvPicPr>
          <p:cNvPr id="177" name="KCNA_badge-black-102x102.png" descr="KCNA_badge-black-102x102.png">
            <a:hlinkClick r:id="rId19"/>
          </p:cNvPr>
          <p:cNvPicPr>
            <a:picLocks noChangeAspect="1"/>
          </p:cNvPicPr>
          <p:nvPr/>
        </p:nvPicPr>
        <p:blipFill>
          <a:blip r:embed="rId20"/>
          <a:stretch>
            <a:fillRect/>
          </a:stretch>
        </p:blipFill>
        <p:spPr>
          <a:xfrm>
            <a:off x="20446489" y="5888831"/>
            <a:ext cx="1295401" cy="1295401"/>
          </a:xfrm>
          <a:prstGeom prst="rect">
            <a:avLst/>
          </a:prstGeom>
          <a:ln w="25400">
            <a:miter lim="400000"/>
          </a:ln>
        </p:spPr>
      </p:pic>
      <p:pic>
        <p:nvPicPr>
          <p:cNvPr id="178" name="2023-classroom-perspective-1269x505-30.jpg" descr="2023-classroom-perspective-1269x505-30.jpg"/>
          <p:cNvPicPr>
            <a:picLocks noChangeAspect="1"/>
          </p:cNvPicPr>
          <p:nvPr/>
        </p:nvPicPr>
        <p:blipFill>
          <a:blip r:embed="rId21"/>
          <a:stretch>
            <a:fillRect/>
          </a:stretch>
        </p:blipFill>
        <p:spPr>
          <a:xfrm>
            <a:off x="2517016" y="2006600"/>
            <a:ext cx="12765387" cy="5080000"/>
          </a:xfrm>
          <a:prstGeom prst="rect">
            <a:avLst/>
          </a:prstGeom>
          <a:ln w="25400">
            <a:miter lim="400000"/>
          </a:ln>
        </p:spPr>
      </p:pic>
      <p:sp>
        <p:nvSpPr>
          <p:cNvPr id="179" name="Miami JVM Group     https://www.meetup.com/miami-java-user-group/     Thursday, October 17, 2024"/>
          <p:cNvSpPr txBox="1"/>
          <p:nvPr/>
        </p:nvSpPr>
        <p:spPr>
          <a:xfrm>
            <a:off x="3841246" y="12872508"/>
            <a:ext cx="18007527" cy="605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dirty="0"/>
              <a:t>Miami JVM Group     </a:t>
            </a:r>
            <a:r>
              <a:rPr u="sng" dirty="0">
                <a:solidFill>
                  <a:schemeClr val="accent1">
                    <a:lumMod val="40000"/>
                    <a:lumOff val="60000"/>
                  </a:schemeClr>
                </a:solidFill>
                <a:latin typeface="Avenir Book"/>
                <a:ea typeface="Avenir Book"/>
                <a:cs typeface="Avenir Book"/>
                <a:sym typeface="Avenir Book"/>
                <a:hlinkClick r:id="rId22">
                  <a:extLst>
                    <a:ext uri="{A12FA001-AC4F-418D-AE19-62706E023703}">
                      <ahyp:hlinkClr xmlns:ahyp="http://schemas.microsoft.com/office/drawing/2018/hyperlinkcolor" val="tx"/>
                    </a:ext>
                  </a:extLst>
                </a:hlinkClick>
              </a:rPr>
              <a:t>https://www.meetup.com/miami-java-user-group/</a:t>
            </a:r>
            <a:r>
              <a:rPr dirty="0">
                <a:solidFill>
                  <a:schemeClr val="accent1">
                    <a:lumMod val="40000"/>
                    <a:lumOff val="60000"/>
                  </a:schemeClr>
                </a:solidFill>
                <a:latin typeface="Avenir Book"/>
                <a:ea typeface="Avenir Book"/>
                <a:cs typeface="Avenir Book"/>
                <a:sym typeface="Avenir Book"/>
              </a:rPr>
              <a:t>     </a:t>
            </a:r>
            <a:r>
              <a:rPr dirty="0">
                <a:latin typeface="Avenir Book"/>
                <a:ea typeface="Avenir Book"/>
                <a:cs typeface="Avenir Book"/>
                <a:sym typeface="Avenir Book"/>
              </a:rPr>
              <a:t>Thursday, October 17, 2024</a:t>
            </a:r>
          </a:p>
        </p:txBody>
      </p:sp>
    </p:spTree>
  </p:cSld>
  <p:clrMapOvr>
    <a:masterClrMapping/>
  </p:clrMapOvr>
  <mc:AlternateContent xmlns:mc="http://schemas.openxmlformats.org/markup-compatibility/2006" xmlns:p14="http://schemas.microsoft.com/office/powerpoint/2010/main">
    <mc:Choice Requires="p14">
      <p:transition spd="slow" p14:dur="1500">
        <p:fade/>
      </p:transition>
    </mc:Choice>
    <mc:Fallback xmlns:a14="http://schemas.microsoft.com/office/drawing/2010/main" xmlns:m="http://schemas.openxmlformats.org/officeDocument/2006/math"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JENV (Linux / WSL /macos)"/>
          <p:cNvSpPr txBox="1">
            <a:spLocks noGrp="1"/>
          </p:cNvSpPr>
          <p:nvPr>
            <p:ph type="title"/>
          </p:nvPr>
        </p:nvSpPr>
        <p:spPr>
          <a:xfrm>
            <a:off x="319326" y="332828"/>
            <a:ext cx="23745347" cy="2863116"/>
          </a:xfrm>
          <a:prstGeom prst="rect">
            <a:avLst/>
          </a:prstGeom>
        </p:spPr>
        <p:txBody>
          <a:bodyPr/>
          <a:lstStyle/>
          <a:p>
            <a:pPr algn="ctr">
              <a:defRPr sz="6400" spc="1024">
                <a:solidFill>
                  <a:schemeClr val="accent2">
                    <a:satOff val="44164"/>
                    <a:lumOff val="14231"/>
                  </a:schemeClr>
                </a:solidFill>
                <a:latin typeface="Avenir Heavy"/>
                <a:ea typeface="Avenir Heavy"/>
                <a:cs typeface="Avenir Heavy"/>
                <a:sym typeface="Avenir Heavy"/>
              </a:defRPr>
            </a:pPr>
            <a:endParaRPr/>
          </a:p>
          <a:p>
            <a:pPr algn="ctr">
              <a:defRPr sz="6400" spc="1024">
                <a:solidFill>
                  <a:schemeClr val="accent2">
                    <a:satOff val="44164"/>
                    <a:lumOff val="14231"/>
                  </a:schemeClr>
                </a:solidFill>
                <a:latin typeface="Avenir Heavy"/>
                <a:ea typeface="Avenir Heavy"/>
                <a:cs typeface="Avenir Heavy"/>
                <a:sym typeface="Avenir Heavy"/>
              </a:defRPr>
            </a:pPr>
            <a:r>
              <a:t>JENV (Linux / WSL /macos)</a:t>
            </a:r>
          </a:p>
        </p:txBody>
      </p:sp>
      <p:sp>
        <p:nvSpPr>
          <p:cNvPr id="282" name="Slide Number"/>
          <p:cNvSpPr txBox="1">
            <a:spLocks noGrp="1"/>
          </p:cNvSpPr>
          <p:nvPr>
            <p:ph type="sldNum" sz="quarter" idx="4294967295"/>
          </p:nvPr>
        </p:nvSpPr>
        <p:spPr>
          <a:xfrm>
            <a:off x="3329235" y="129051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20</a:t>
            </a:fld>
            <a:endParaRPr/>
          </a:p>
        </p:txBody>
      </p:sp>
      <p:sp>
        <p:nvSpPr>
          <p:cNvPr id="283" name="Miami JVM Group     https://www.meetup.com/miami-java-user-group/     Thursday, October 17, 2024"/>
          <p:cNvSpPr txBox="1"/>
          <p:nvPr/>
        </p:nvSpPr>
        <p:spPr>
          <a:xfrm>
            <a:off x="3841246" y="12872508"/>
            <a:ext cx="17755750" cy="605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dirty="0"/>
              <a:t>Miami JVM Group     </a:t>
            </a:r>
            <a:r>
              <a:rPr u="sng" dirty="0">
                <a:solidFill>
                  <a:schemeClr val="accent1">
                    <a:lumMod val="40000"/>
                    <a:lumOff val="60000"/>
                  </a:schemeClr>
                </a:solidFill>
                <a:latin typeface="Avenir Book"/>
                <a:ea typeface="Avenir Book"/>
                <a:cs typeface="Avenir Book"/>
                <a:sym typeface="Avenir Book"/>
                <a:hlinkClick r:id="rId2">
                  <a:extLst>
                    <a:ext uri="{A12FA001-AC4F-418D-AE19-62706E023703}">
                      <ahyp:hlinkClr xmlns:ahyp="http://schemas.microsoft.com/office/drawing/2018/hyperlinkcolor" val="tx"/>
                    </a:ext>
                  </a:extLst>
                </a:hlinkClick>
              </a:rPr>
              <a:t>https://www.meetup.com/miami-java-user-group/</a:t>
            </a:r>
            <a:r>
              <a:rPr dirty="0">
                <a:solidFill>
                  <a:schemeClr val="accent1">
                    <a:lumMod val="40000"/>
                    <a:lumOff val="60000"/>
                  </a:schemeClr>
                </a:solidFill>
                <a:latin typeface="Avenir Book"/>
                <a:ea typeface="Avenir Book"/>
                <a:cs typeface="Avenir Book"/>
                <a:sym typeface="Avenir Book"/>
              </a:rPr>
              <a:t>     </a:t>
            </a:r>
            <a:r>
              <a:rPr dirty="0">
                <a:latin typeface="Avenir Book"/>
                <a:ea typeface="Avenir Book"/>
                <a:cs typeface="Avenir Book"/>
                <a:sym typeface="Avenir Book"/>
              </a:rPr>
              <a:t>Thursday, October 17, 2024</a:t>
            </a:r>
          </a:p>
        </p:txBody>
      </p:sp>
      <p:sp>
        <p:nvSpPr>
          <p:cNvPr id="284" name="jenv add /path/to/jdk…"/>
          <p:cNvSpPr txBox="1">
            <a:spLocks noGrp="1"/>
          </p:cNvSpPr>
          <p:nvPr>
            <p:ph type="body" sz="half" idx="1"/>
          </p:nvPr>
        </p:nvSpPr>
        <p:spPr>
          <a:xfrm>
            <a:off x="6450626" y="3312499"/>
            <a:ext cx="11482748" cy="7091002"/>
          </a:xfrm>
          <a:prstGeom prst="rect">
            <a:avLst/>
          </a:prstGeom>
        </p:spPr>
        <p:txBody>
          <a:bodyPr anchor="t"/>
          <a:lstStyle/>
          <a:p>
            <a:pPr marL="651281" indent="-651281" defTabSz="813315">
              <a:spcBef>
                <a:spcPts val="5100"/>
              </a:spcBef>
              <a:defRPr sz="7227">
                <a:latin typeface="Avenir Medium"/>
                <a:ea typeface="Avenir Medium"/>
                <a:cs typeface="Avenir Medium"/>
                <a:sym typeface="Avenir Medium"/>
              </a:defRPr>
            </a:pPr>
            <a:r>
              <a:t>jenv add /path/to/jdk</a:t>
            </a:r>
          </a:p>
          <a:p>
            <a:pPr marL="651281" indent="-651281" defTabSz="813315">
              <a:spcBef>
                <a:spcPts val="5100"/>
              </a:spcBef>
              <a:defRPr sz="7227">
                <a:latin typeface="Avenir Medium"/>
                <a:ea typeface="Avenir Medium"/>
                <a:cs typeface="Avenir Medium"/>
                <a:sym typeface="Avenir Medium"/>
              </a:defRPr>
            </a:pPr>
            <a:r>
              <a:t>jenv versions</a:t>
            </a:r>
          </a:p>
          <a:p>
            <a:pPr marL="651281" indent="-651281" defTabSz="813315">
              <a:spcBef>
                <a:spcPts val="5100"/>
              </a:spcBef>
              <a:defRPr sz="7227">
                <a:latin typeface="Avenir Medium"/>
                <a:ea typeface="Avenir Medium"/>
                <a:cs typeface="Avenir Medium"/>
                <a:sym typeface="Avenir Medium"/>
              </a:defRPr>
            </a:pPr>
            <a:r>
              <a:t>jenv global jdkversion</a:t>
            </a:r>
          </a:p>
          <a:p>
            <a:pPr marL="651281" indent="-651281" defTabSz="813315">
              <a:spcBef>
                <a:spcPts val="5100"/>
              </a:spcBef>
              <a:defRPr sz="7227">
                <a:latin typeface="Avenir Medium"/>
                <a:ea typeface="Avenir Medium"/>
                <a:cs typeface="Avenir Medium"/>
                <a:sym typeface="Avenir Medium"/>
              </a:defRPr>
            </a:pPr>
            <a:r>
              <a:t>jenv local jdkversion</a:t>
            </a:r>
          </a:p>
        </p:txBody>
      </p:sp>
      <p:sp>
        <p:nvSpPr>
          <p:cNvPr id="285" name="Source: jEnv website https://www.jenv.be/"/>
          <p:cNvSpPr txBox="1"/>
          <p:nvPr/>
        </p:nvSpPr>
        <p:spPr>
          <a:xfrm>
            <a:off x="2957066" y="11921023"/>
            <a:ext cx="16657860" cy="536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2600">
                <a:latin typeface="Helvetica"/>
                <a:ea typeface="Helvetica"/>
                <a:cs typeface="Helvetica"/>
                <a:sym typeface="Helvetica"/>
              </a:defRPr>
            </a:lvl1pPr>
          </a:lstStyle>
          <a:p>
            <a:r>
              <a:t>Source: jEnv website https://www.jenv.be/</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84">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28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28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28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iterate>
                                    <p:tmAbs val="0"/>
                                  </p:iterate>
                                  <p:childTnLst>
                                    <p:set>
                                      <p:cBhvr>
                                        <p:cTn id="20" fill="hold"/>
                                        <p:tgtEl>
                                          <p:spTgt spid="28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 grpId="1" build="p" bldLvl="5" animBg="1" advAuto="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Custom SCRIPT (Linux / WSL / macos)"/>
          <p:cNvSpPr txBox="1">
            <a:spLocks noGrp="1"/>
          </p:cNvSpPr>
          <p:nvPr>
            <p:ph type="title"/>
          </p:nvPr>
        </p:nvSpPr>
        <p:spPr>
          <a:xfrm>
            <a:off x="319326" y="332828"/>
            <a:ext cx="23745347" cy="2863116"/>
          </a:xfrm>
          <a:prstGeom prst="rect">
            <a:avLst/>
          </a:prstGeom>
        </p:spPr>
        <p:txBody>
          <a:bodyPr/>
          <a:lstStyle/>
          <a:p>
            <a:pPr algn="ctr">
              <a:defRPr sz="6400" spc="1024">
                <a:solidFill>
                  <a:schemeClr val="accent2">
                    <a:satOff val="44164"/>
                    <a:lumOff val="14231"/>
                  </a:schemeClr>
                </a:solidFill>
                <a:latin typeface="Avenir Heavy"/>
                <a:ea typeface="Avenir Heavy"/>
                <a:cs typeface="Avenir Heavy"/>
                <a:sym typeface="Avenir Heavy"/>
              </a:defRPr>
            </a:pPr>
            <a:endParaRPr/>
          </a:p>
          <a:p>
            <a:pPr algn="ctr">
              <a:defRPr sz="6400" spc="1024">
                <a:solidFill>
                  <a:schemeClr val="accent2">
                    <a:satOff val="44164"/>
                    <a:lumOff val="14231"/>
                  </a:schemeClr>
                </a:solidFill>
                <a:latin typeface="Avenir Heavy"/>
                <a:ea typeface="Avenir Heavy"/>
                <a:cs typeface="Avenir Heavy"/>
                <a:sym typeface="Avenir Heavy"/>
              </a:defRPr>
            </a:pPr>
            <a:r>
              <a:t>Custom SCRIPT (Linux / WSL / macos)</a:t>
            </a:r>
          </a:p>
        </p:txBody>
      </p:sp>
      <p:sp>
        <p:nvSpPr>
          <p:cNvPr id="288" name="Slide Number"/>
          <p:cNvSpPr txBox="1">
            <a:spLocks noGrp="1"/>
          </p:cNvSpPr>
          <p:nvPr>
            <p:ph type="sldNum" sz="quarter" idx="4294967295"/>
          </p:nvPr>
        </p:nvSpPr>
        <p:spPr>
          <a:xfrm>
            <a:off x="3329235" y="129051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21</a:t>
            </a:fld>
            <a:endParaRPr/>
          </a:p>
        </p:txBody>
      </p:sp>
      <p:sp>
        <p:nvSpPr>
          <p:cNvPr id="289" name="Miami JVM Group     https://www.meetup.com/miami-java-user-group/     Thursday, October 17, 2024"/>
          <p:cNvSpPr txBox="1"/>
          <p:nvPr/>
        </p:nvSpPr>
        <p:spPr>
          <a:xfrm>
            <a:off x="3841246" y="12872508"/>
            <a:ext cx="17755750" cy="605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dirty="0"/>
              <a:t>Miami JVM Group     </a:t>
            </a:r>
            <a:r>
              <a:rPr u="sng" dirty="0">
                <a:solidFill>
                  <a:schemeClr val="accent1">
                    <a:lumMod val="40000"/>
                    <a:lumOff val="60000"/>
                  </a:schemeClr>
                </a:solidFill>
                <a:latin typeface="Avenir Book"/>
                <a:ea typeface="Avenir Book"/>
                <a:cs typeface="Avenir Book"/>
                <a:sym typeface="Avenir Book"/>
                <a:hlinkClick r:id="rId2">
                  <a:extLst>
                    <a:ext uri="{A12FA001-AC4F-418D-AE19-62706E023703}">
                      <ahyp:hlinkClr xmlns:ahyp="http://schemas.microsoft.com/office/drawing/2018/hyperlinkcolor" val="tx"/>
                    </a:ext>
                  </a:extLst>
                </a:hlinkClick>
              </a:rPr>
              <a:t>https://www.meetup.com/miami-java-user-group/</a:t>
            </a:r>
            <a:r>
              <a:rPr dirty="0">
                <a:solidFill>
                  <a:schemeClr val="accent1">
                    <a:lumMod val="40000"/>
                    <a:lumOff val="60000"/>
                  </a:schemeClr>
                </a:solidFill>
                <a:latin typeface="Avenir Book"/>
                <a:ea typeface="Avenir Book"/>
                <a:cs typeface="Avenir Book"/>
                <a:sym typeface="Avenir Book"/>
              </a:rPr>
              <a:t>     </a:t>
            </a:r>
            <a:r>
              <a:rPr dirty="0">
                <a:latin typeface="Avenir Book"/>
                <a:ea typeface="Avenir Book"/>
                <a:cs typeface="Avenir Book"/>
                <a:sym typeface="Avenir Book"/>
              </a:rPr>
              <a:t>Thursday, October 17, 2024</a:t>
            </a:r>
          </a:p>
        </p:txBody>
      </p:sp>
      <p:sp>
        <p:nvSpPr>
          <p:cNvPr id="290" name="Options include:…"/>
          <p:cNvSpPr txBox="1">
            <a:spLocks noGrp="1"/>
          </p:cNvSpPr>
          <p:nvPr>
            <p:ph type="body" sz="half" idx="1"/>
          </p:nvPr>
        </p:nvSpPr>
        <p:spPr>
          <a:xfrm>
            <a:off x="2774218" y="3312499"/>
            <a:ext cx="17064850" cy="7091002"/>
          </a:xfrm>
          <a:prstGeom prst="rect">
            <a:avLst/>
          </a:prstGeom>
        </p:spPr>
        <p:txBody>
          <a:bodyPr anchor="t"/>
          <a:lstStyle/>
          <a:p>
            <a:pPr marL="598652" indent="-598652" defTabSz="747593">
              <a:spcBef>
                <a:spcPts val="4700"/>
              </a:spcBef>
              <a:defRPr sz="6643">
                <a:latin typeface="Avenir Medium"/>
                <a:ea typeface="Avenir Medium"/>
                <a:cs typeface="Avenir Medium"/>
                <a:sym typeface="Avenir Medium"/>
              </a:defRPr>
            </a:pPr>
            <a:r>
              <a:t>Options include:</a:t>
            </a:r>
          </a:p>
          <a:p>
            <a:pPr marL="1453870" lvl="2" indent="-598652" defTabSz="747593">
              <a:spcBef>
                <a:spcPts val="4700"/>
              </a:spcBef>
              <a:defRPr sz="6643">
                <a:latin typeface="Avenir Medium"/>
                <a:ea typeface="Avenir Medium"/>
                <a:cs typeface="Avenir Medium"/>
                <a:sym typeface="Avenir Medium"/>
              </a:defRPr>
            </a:pPr>
            <a:r>
              <a:t>JAVA_HOME environment variable method along with changing user path</a:t>
            </a:r>
          </a:p>
          <a:p>
            <a:pPr marL="1453870" lvl="2" indent="-598652" defTabSz="747593">
              <a:spcBef>
                <a:spcPts val="4700"/>
              </a:spcBef>
              <a:defRPr sz="6643">
                <a:latin typeface="Avenir Medium"/>
                <a:ea typeface="Avenir Medium"/>
                <a:cs typeface="Avenir Medium"/>
                <a:sym typeface="Avenir Medium"/>
              </a:defRPr>
            </a:pPr>
            <a:r>
              <a:t>Symbolic links to globally change which java version is in the path</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90">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29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29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29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 grpId="1" build="p" bldLvl="5" animBg="1" advAuto="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Version API"/>
          <p:cNvSpPr txBox="1">
            <a:spLocks noGrp="1"/>
          </p:cNvSpPr>
          <p:nvPr>
            <p:ph type="title"/>
          </p:nvPr>
        </p:nvSpPr>
        <p:spPr>
          <a:xfrm>
            <a:off x="4252703" y="5433648"/>
            <a:ext cx="16430626" cy="2469624"/>
          </a:xfrm>
          <a:prstGeom prst="rect">
            <a:avLst/>
          </a:prstGeom>
        </p:spPr>
        <p:txBody>
          <a:bodyPr/>
          <a:lstStyle>
            <a:lvl1pPr algn="ctr">
              <a:defRPr sz="11200" spc="1792">
                <a:solidFill>
                  <a:schemeClr val="accent2">
                    <a:satOff val="44164"/>
                    <a:lumOff val="14231"/>
                  </a:schemeClr>
                </a:solidFill>
                <a:latin typeface="Avenir Heavy"/>
                <a:ea typeface="Avenir Heavy"/>
                <a:cs typeface="Avenir Heavy"/>
                <a:sym typeface="Avenir Heavy"/>
              </a:defRPr>
            </a:lvl1pPr>
          </a:lstStyle>
          <a:p>
            <a:r>
              <a:t>Version API</a:t>
            </a:r>
          </a:p>
        </p:txBody>
      </p:sp>
      <p:sp>
        <p:nvSpPr>
          <p:cNvPr id="293" name="Slide Number"/>
          <p:cNvSpPr txBox="1">
            <a:spLocks noGrp="1"/>
          </p:cNvSpPr>
          <p:nvPr>
            <p:ph type="sldNum" sz="quarter" idx="4294967295"/>
          </p:nvPr>
        </p:nvSpPr>
        <p:spPr>
          <a:xfrm>
            <a:off x="3329235" y="128797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22</a:t>
            </a:fld>
            <a:endParaRPr/>
          </a:p>
        </p:txBody>
      </p:sp>
      <p:sp>
        <p:nvSpPr>
          <p:cNvPr id="294" name="Miami JVM Group     https://www.meetup.com/miami-java-user-group/     Thursday, October 17, 2024"/>
          <p:cNvSpPr txBox="1"/>
          <p:nvPr/>
        </p:nvSpPr>
        <p:spPr>
          <a:xfrm>
            <a:off x="3841246" y="12872508"/>
            <a:ext cx="17762868" cy="605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dirty="0"/>
              <a:t>Miami JVM Group     </a:t>
            </a:r>
            <a:r>
              <a:rPr u="sng" dirty="0">
                <a:solidFill>
                  <a:schemeClr val="accent1">
                    <a:lumMod val="40000"/>
                    <a:lumOff val="60000"/>
                  </a:schemeClr>
                </a:solidFill>
                <a:latin typeface="Avenir Book"/>
                <a:ea typeface="Avenir Book"/>
                <a:cs typeface="Avenir Book"/>
                <a:sym typeface="Avenir Book"/>
                <a:hlinkClick r:id="rId3">
                  <a:extLst>
                    <a:ext uri="{A12FA001-AC4F-418D-AE19-62706E023703}">
                      <ahyp:hlinkClr xmlns:ahyp="http://schemas.microsoft.com/office/drawing/2018/hyperlinkcolor" val="tx"/>
                    </a:ext>
                  </a:extLst>
                </a:hlinkClick>
              </a:rPr>
              <a:t>https://www.meetup.com/miami-java-user-group/</a:t>
            </a:r>
            <a:r>
              <a:rPr dirty="0">
                <a:solidFill>
                  <a:schemeClr val="accent1">
                    <a:lumMod val="40000"/>
                    <a:lumOff val="60000"/>
                  </a:schemeClr>
                </a:solidFill>
                <a:latin typeface="Avenir Book"/>
                <a:ea typeface="Avenir Book"/>
                <a:cs typeface="Avenir Book"/>
                <a:sym typeface="Avenir Book"/>
              </a:rPr>
              <a:t>     </a:t>
            </a:r>
            <a:r>
              <a:rPr dirty="0">
                <a:latin typeface="Avenir Book"/>
                <a:ea typeface="Avenir Book"/>
                <a:cs typeface="Avenir Book"/>
                <a:sym typeface="Avenir Book"/>
              </a:rPr>
              <a:t>Thursday, October 17, 2024</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REVIEW Java Version API"/>
          <p:cNvSpPr txBox="1">
            <a:spLocks noGrp="1"/>
          </p:cNvSpPr>
          <p:nvPr>
            <p:ph type="title"/>
          </p:nvPr>
        </p:nvSpPr>
        <p:spPr>
          <a:xfrm>
            <a:off x="319327" y="107808"/>
            <a:ext cx="23745346" cy="2863116"/>
          </a:xfrm>
          <a:prstGeom prst="rect">
            <a:avLst/>
          </a:prstGeom>
        </p:spPr>
        <p:txBody>
          <a:bodyPr/>
          <a:lstStyle/>
          <a:p>
            <a:pPr algn="ctr">
              <a:defRPr sz="6400" spc="1024">
                <a:solidFill>
                  <a:schemeClr val="accent2">
                    <a:satOff val="44164"/>
                    <a:lumOff val="14231"/>
                  </a:schemeClr>
                </a:solidFill>
                <a:latin typeface="Avenir Heavy"/>
                <a:ea typeface="Avenir Heavy"/>
                <a:cs typeface="Avenir Heavy"/>
                <a:sym typeface="Avenir Heavy"/>
              </a:defRPr>
            </a:pPr>
            <a:endParaRPr/>
          </a:p>
          <a:p>
            <a:pPr algn="ctr">
              <a:defRPr sz="7000" spc="1120">
                <a:solidFill>
                  <a:schemeClr val="accent2">
                    <a:satOff val="44164"/>
                    <a:lumOff val="14231"/>
                  </a:schemeClr>
                </a:solidFill>
                <a:latin typeface="Avenir Heavy"/>
                <a:ea typeface="Avenir Heavy"/>
                <a:cs typeface="Avenir Heavy"/>
                <a:sym typeface="Avenir Heavy"/>
              </a:defRPr>
            </a:pPr>
            <a:r>
              <a:t>REVIEW Java Version API</a:t>
            </a:r>
          </a:p>
        </p:txBody>
      </p:sp>
      <p:sp>
        <p:nvSpPr>
          <p:cNvPr id="299" name="Slide Number"/>
          <p:cNvSpPr txBox="1">
            <a:spLocks noGrp="1"/>
          </p:cNvSpPr>
          <p:nvPr>
            <p:ph type="sldNum" sz="quarter" idx="4294967295"/>
          </p:nvPr>
        </p:nvSpPr>
        <p:spPr>
          <a:xfrm>
            <a:off x="3329235" y="129051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23</a:t>
            </a:fld>
            <a:endParaRPr/>
          </a:p>
        </p:txBody>
      </p:sp>
      <p:sp>
        <p:nvSpPr>
          <p:cNvPr id="300" name="Miami JVM Group     https://www.meetup.com/miami-java-user-group/     Thursday, October 17, 2024"/>
          <p:cNvSpPr txBox="1"/>
          <p:nvPr/>
        </p:nvSpPr>
        <p:spPr>
          <a:xfrm>
            <a:off x="3841246" y="12843687"/>
            <a:ext cx="17755750" cy="663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dirty="0"/>
              <a:t>Miami JVM Group     </a:t>
            </a:r>
            <a:r>
              <a:rPr u="sng" dirty="0">
                <a:latin typeface="Avenir Book"/>
                <a:ea typeface="Avenir Book"/>
                <a:cs typeface="Avenir Book"/>
                <a:sym typeface="Avenir Book"/>
                <a:hlinkClick r:id="rId2"/>
              </a:rPr>
              <a:t>https://www.meetup.com/miami-java-user-group/</a:t>
            </a:r>
            <a:r>
              <a:rPr dirty="0">
                <a:latin typeface="Avenir Book"/>
                <a:ea typeface="Avenir Book"/>
                <a:cs typeface="Avenir Book"/>
                <a:sym typeface="Avenir Book"/>
              </a:rPr>
              <a:t>     Thursday, October 17, 2024</a:t>
            </a:r>
          </a:p>
        </p:txBody>
      </p:sp>
      <p:sp>
        <p:nvSpPr>
          <p:cNvPr id="301" name="Introduced in Java 9"/>
          <p:cNvSpPr txBox="1">
            <a:spLocks noGrp="1"/>
          </p:cNvSpPr>
          <p:nvPr>
            <p:ph type="body" sz="quarter" idx="1"/>
          </p:nvPr>
        </p:nvSpPr>
        <p:spPr>
          <a:xfrm>
            <a:off x="5078641" y="2616251"/>
            <a:ext cx="13162987" cy="1591020"/>
          </a:xfrm>
          <a:prstGeom prst="rect">
            <a:avLst/>
          </a:prstGeom>
        </p:spPr>
        <p:txBody>
          <a:bodyPr anchor="t"/>
          <a:lstStyle>
            <a:lvl1pPr marL="657859" indent="-657859">
              <a:spcBef>
                <a:spcPts val="5200"/>
              </a:spcBef>
              <a:defRPr sz="7500">
                <a:latin typeface="Avenir Medium"/>
                <a:ea typeface="Avenir Medium"/>
                <a:cs typeface="Avenir Medium"/>
                <a:sym typeface="Avenir Medium"/>
              </a:defRPr>
            </a:lvl1pPr>
          </a:lstStyle>
          <a:p>
            <a:r>
              <a:t>Introduced in Java 9</a:t>
            </a:r>
          </a:p>
        </p:txBody>
      </p:sp>
      <p:sp>
        <p:nvSpPr>
          <p:cNvPr id="302" name="Runtime.version().major()…"/>
          <p:cNvSpPr txBox="1"/>
          <p:nvPr/>
        </p:nvSpPr>
        <p:spPr>
          <a:xfrm>
            <a:off x="6592413" y="3884168"/>
            <a:ext cx="13162986" cy="33178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ormAutofit/>
          </a:bodyPr>
          <a:lstStyle/>
          <a:p>
            <a:pPr marL="539445" indent="-539445" algn="l" defTabSz="673655">
              <a:lnSpc>
                <a:spcPct val="50000"/>
              </a:lnSpc>
              <a:spcBef>
                <a:spcPts val="4200"/>
              </a:spcBef>
              <a:buClr>
                <a:srgbClr val="646464"/>
              </a:buClr>
              <a:buSzPct val="90000"/>
              <a:buChar char="•"/>
              <a:defRPr sz="5986">
                <a:latin typeface="Avenir Medium"/>
                <a:ea typeface="Avenir Medium"/>
                <a:cs typeface="Avenir Medium"/>
                <a:sym typeface="Avenir Medium"/>
              </a:defRPr>
            </a:pPr>
            <a:r>
              <a:t>Runtime.version().major()</a:t>
            </a:r>
          </a:p>
          <a:p>
            <a:pPr marL="539445" indent="-539445" algn="l" defTabSz="673655">
              <a:lnSpc>
                <a:spcPct val="50000"/>
              </a:lnSpc>
              <a:spcBef>
                <a:spcPts val="4200"/>
              </a:spcBef>
              <a:buClr>
                <a:srgbClr val="646464"/>
              </a:buClr>
              <a:buSzPct val="90000"/>
              <a:buChar char="•"/>
              <a:defRPr sz="5986">
                <a:latin typeface="Avenir Medium"/>
                <a:ea typeface="Avenir Medium"/>
                <a:cs typeface="Avenir Medium"/>
                <a:sym typeface="Avenir Medium"/>
              </a:defRPr>
            </a:pPr>
            <a:r>
              <a:t>Runtime.version().minor()</a:t>
            </a:r>
          </a:p>
          <a:p>
            <a:pPr marL="539445" indent="-539445" algn="l" defTabSz="673655">
              <a:lnSpc>
                <a:spcPct val="50000"/>
              </a:lnSpc>
              <a:spcBef>
                <a:spcPts val="4200"/>
              </a:spcBef>
              <a:buClr>
                <a:srgbClr val="646464"/>
              </a:buClr>
              <a:buSzPct val="90000"/>
              <a:buChar char="•"/>
              <a:defRPr sz="5986">
                <a:latin typeface="Avenir Medium"/>
                <a:ea typeface="Avenir Medium"/>
                <a:cs typeface="Avenir Medium"/>
                <a:sym typeface="Avenir Medium"/>
              </a:defRPr>
            </a:pPr>
            <a:r>
              <a:t>Runtime.version().security()</a:t>
            </a:r>
          </a:p>
        </p:txBody>
      </p:sp>
      <p:sp>
        <p:nvSpPr>
          <p:cNvPr id="303" name="Replaced in Java 10"/>
          <p:cNvSpPr txBox="1"/>
          <p:nvPr/>
        </p:nvSpPr>
        <p:spPr>
          <a:xfrm>
            <a:off x="5078641" y="7263705"/>
            <a:ext cx="13162987" cy="15910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ormAutofit/>
          </a:bodyPr>
          <a:lstStyle>
            <a:lvl1pPr marL="657859" indent="-657859" algn="l">
              <a:spcBef>
                <a:spcPts val="5200"/>
              </a:spcBef>
              <a:buClr>
                <a:srgbClr val="646464"/>
              </a:buClr>
              <a:buSzPct val="90000"/>
              <a:buChar char="•"/>
              <a:defRPr sz="7500">
                <a:latin typeface="Avenir Medium"/>
                <a:ea typeface="Avenir Medium"/>
                <a:cs typeface="Avenir Medium"/>
                <a:sym typeface="Avenir Medium"/>
              </a:defRPr>
            </a:lvl1pPr>
          </a:lstStyle>
          <a:p>
            <a:r>
              <a:t>Replaced in Java 10</a:t>
            </a:r>
          </a:p>
        </p:txBody>
      </p:sp>
      <p:sp>
        <p:nvSpPr>
          <p:cNvPr id="304" name="Runtime.version().feature()…"/>
          <p:cNvSpPr txBox="1"/>
          <p:nvPr/>
        </p:nvSpPr>
        <p:spPr>
          <a:xfrm>
            <a:off x="6592413" y="8630047"/>
            <a:ext cx="13162986" cy="33178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ormAutofit/>
          </a:bodyPr>
          <a:lstStyle/>
          <a:p>
            <a:pPr marL="539445" indent="-539445" algn="l" defTabSz="673655">
              <a:lnSpc>
                <a:spcPct val="50000"/>
              </a:lnSpc>
              <a:spcBef>
                <a:spcPts val="4200"/>
              </a:spcBef>
              <a:buClr>
                <a:srgbClr val="646464"/>
              </a:buClr>
              <a:buSzPct val="90000"/>
              <a:buChar char="•"/>
              <a:defRPr sz="5986">
                <a:latin typeface="Avenir Medium"/>
                <a:ea typeface="Avenir Medium"/>
                <a:cs typeface="Avenir Medium"/>
                <a:sym typeface="Avenir Medium"/>
              </a:defRPr>
            </a:pPr>
            <a:r>
              <a:t>Runtime.version().feature()</a:t>
            </a:r>
          </a:p>
          <a:p>
            <a:pPr marL="539445" indent="-539445" algn="l" defTabSz="673655">
              <a:lnSpc>
                <a:spcPct val="50000"/>
              </a:lnSpc>
              <a:spcBef>
                <a:spcPts val="4200"/>
              </a:spcBef>
              <a:buClr>
                <a:srgbClr val="646464"/>
              </a:buClr>
              <a:buSzPct val="90000"/>
              <a:buChar char="•"/>
              <a:defRPr sz="5986">
                <a:latin typeface="Avenir Medium"/>
                <a:ea typeface="Avenir Medium"/>
                <a:cs typeface="Avenir Medium"/>
                <a:sym typeface="Avenir Medium"/>
              </a:defRPr>
            </a:pPr>
            <a:r>
              <a:t>Runtime.version().interim()</a:t>
            </a:r>
          </a:p>
          <a:p>
            <a:pPr marL="539445" indent="-539445" algn="l" defTabSz="673655">
              <a:lnSpc>
                <a:spcPct val="50000"/>
              </a:lnSpc>
              <a:spcBef>
                <a:spcPts val="4200"/>
              </a:spcBef>
              <a:buClr>
                <a:srgbClr val="646464"/>
              </a:buClr>
              <a:buSzPct val="90000"/>
              <a:buChar char="•"/>
              <a:defRPr sz="5986">
                <a:latin typeface="Avenir Medium"/>
                <a:ea typeface="Avenir Medium"/>
                <a:cs typeface="Avenir Medium"/>
                <a:sym typeface="Avenir Medium"/>
              </a:defRPr>
            </a:pPr>
            <a:r>
              <a:t>Runtime.version().update()</a:t>
            </a:r>
          </a:p>
        </p:txBody>
      </p:sp>
      <p:sp>
        <p:nvSpPr>
          <p:cNvPr id="305" name="Source: Java 10 JavaDoc https://docs.oracle.com/javase/10/docs/api/java/lang/Runtime.Version.html"/>
          <p:cNvSpPr txBox="1"/>
          <p:nvPr/>
        </p:nvSpPr>
        <p:spPr>
          <a:xfrm>
            <a:off x="3956163" y="12127492"/>
            <a:ext cx="15407943" cy="536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2600">
                <a:latin typeface="Helvetica"/>
                <a:ea typeface="Helvetica"/>
                <a:cs typeface="Helvetica"/>
                <a:sym typeface="Helvetica"/>
              </a:defRPr>
            </a:lvl1pPr>
          </a:lstStyle>
          <a:p>
            <a:r>
              <a:t>Source: Java 10 JavaDoc https://docs.oracle.com/javase/10/docs/api/java/lang/Runtime.Version.html</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301">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30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2" nodeType="clickEffect">
                                  <p:stCondLst>
                                    <p:cond delay="0"/>
                                  </p:stCondLst>
                                  <p:iterate>
                                    <p:tmAbs val="0"/>
                                  </p:iterate>
                                  <p:childTnLst>
                                    <p:set>
                                      <p:cBhvr>
                                        <p:cTn id="12" fill="hold"/>
                                        <p:tgtEl>
                                          <p:spTgt spid="3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3" nodeType="clickEffect">
                                  <p:stCondLst>
                                    <p:cond delay="0"/>
                                  </p:stCondLst>
                                  <p:iterate>
                                    <p:tmAbs val="0"/>
                                  </p:iterate>
                                  <p:childTnLst>
                                    <p:set>
                                      <p:cBhvr>
                                        <p:cTn id="16" fill="hold"/>
                                        <p:tgtEl>
                                          <p:spTgt spid="303">
                                            <p:bg/>
                                          </p:spTgt>
                                        </p:tgtEl>
                                        <p:attrNameLst>
                                          <p:attrName>style.visibility</p:attrName>
                                        </p:attrNameLst>
                                      </p:cBhvr>
                                      <p:to>
                                        <p:strVal val="visible"/>
                                      </p:to>
                                    </p:set>
                                  </p:childTnLst>
                                </p:cTn>
                              </p:par>
                              <p:par>
                                <p:cTn id="17" presetID="1" presetClass="entr" presetSubtype="0" fill="hold" grpId="3" nodeType="withEffect">
                                  <p:stCondLst>
                                    <p:cond delay="0"/>
                                  </p:stCondLst>
                                  <p:iterate>
                                    <p:tmAbs val="0"/>
                                  </p:iterate>
                                  <p:childTnLst>
                                    <p:set>
                                      <p:cBhvr>
                                        <p:cTn id="18" fill="hold"/>
                                        <p:tgtEl>
                                          <p:spTgt spid="30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4" nodeType="clickEffect">
                                  <p:stCondLst>
                                    <p:cond delay="0"/>
                                  </p:stCondLst>
                                  <p:iterate>
                                    <p:tmAbs val="0"/>
                                  </p:iterate>
                                  <p:childTnLst>
                                    <p:set>
                                      <p:cBhvr>
                                        <p:cTn id="22" fill="hold"/>
                                        <p:tgtEl>
                                          <p:spTgt spid="3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 grpId="1" build="p" bldLvl="5" animBg="1" advAuto="0"/>
      <p:bldP spid="302" grpId="2" animBg="1" advAuto="0"/>
      <p:bldP spid="303" grpId="3" build="p" bldLvl="5" animBg="1" advAuto="0"/>
      <p:bldP spid="304" grpId="4" animBg="1" advAuto="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use cases for the Version API"/>
          <p:cNvSpPr txBox="1">
            <a:spLocks noGrp="1"/>
          </p:cNvSpPr>
          <p:nvPr>
            <p:ph type="title"/>
          </p:nvPr>
        </p:nvSpPr>
        <p:spPr>
          <a:xfrm>
            <a:off x="319326" y="332828"/>
            <a:ext cx="23745347" cy="2863116"/>
          </a:xfrm>
          <a:prstGeom prst="rect">
            <a:avLst/>
          </a:prstGeom>
        </p:spPr>
        <p:txBody>
          <a:bodyPr/>
          <a:lstStyle/>
          <a:p>
            <a:pPr algn="ctr" defTabSz="673655">
              <a:defRPr sz="5248" spc="839">
                <a:solidFill>
                  <a:schemeClr val="accent2">
                    <a:satOff val="44164"/>
                    <a:lumOff val="14231"/>
                  </a:schemeClr>
                </a:solidFill>
                <a:latin typeface="Avenir Heavy"/>
                <a:ea typeface="Avenir Heavy"/>
                <a:cs typeface="Avenir Heavy"/>
                <a:sym typeface="Avenir Heavy"/>
              </a:defRPr>
            </a:pPr>
            <a:endParaRPr/>
          </a:p>
          <a:p>
            <a:pPr algn="ctr" defTabSz="673655">
              <a:defRPr sz="5248" spc="839">
                <a:solidFill>
                  <a:schemeClr val="accent2">
                    <a:satOff val="44164"/>
                    <a:lumOff val="14231"/>
                  </a:schemeClr>
                </a:solidFill>
                <a:latin typeface="Avenir Heavy"/>
                <a:ea typeface="Avenir Heavy"/>
                <a:cs typeface="Avenir Heavy"/>
                <a:sym typeface="Avenir Heavy"/>
              </a:defRPr>
            </a:pPr>
            <a:r>
              <a:t>use cases for the Version API</a:t>
            </a:r>
          </a:p>
        </p:txBody>
      </p:sp>
      <p:sp>
        <p:nvSpPr>
          <p:cNvPr id="308" name="Slide Number"/>
          <p:cNvSpPr txBox="1">
            <a:spLocks noGrp="1"/>
          </p:cNvSpPr>
          <p:nvPr>
            <p:ph type="sldNum" sz="quarter" idx="4294967295"/>
          </p:nvPr>
        </p:nvSpPr>
        <p:spPr>
          <a:xfrm>
            <a:off x="3329235" y="129051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24</a:t>
            </a:fld>
            <a:endParaRPr/>
          </a:p>
        </p:txBody>
      </p:sp>
      <p:sp>
        <p:nvSpPr>
          <p:cNvPr id="309" name="Miami JVM Group     https://www.meetup.com/miami-java-user-group/     Thursday, October 17, 2024"/>
          <p:cNvSpPr txBox="1"/>
          <p:nvPr/>
        </p:nvSpPr>
        <p:spPr>
          <a:xfrm>
            <a:off x="3841246" y="12872508"/>
            <a:ext cx="17755750" cy="605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dirty="0"/>
              <a:t>Miami JVM Group     </a:t>
            </a:r>
            <a:r>
              <a:rPr u="sng" dirty="0">
                <a:solidFill>
                  <a:schemeClr val="accent1">
                    <a:lumMod val="40000"/>
                    <a:lumOff val="60000"/>
                  </a:schemeClr>
                </a:solidFill>
                <a:latin typeface="Avenir Book"/>
                <a:ea typeface="Avenir Book"/>
                <a:cs typeface="Avenir Book"/>
                <a:sym typeface="Avenir Book"/>
                <a:hlinkClick r:id="rId2">
                  <a:extLst>
                    <a:ext uri="{A12FA001-AC4F-418D-AE19-62706E023703}">
                      <ahyp:hlinkClr xmlns:ahyp="http://schemas.microsoft.com/office/drawing/2018/hyperlinkcolor" val="tx"/>
                    </a:ext>
                  </a:extLst>
                </a:hlinkClick>
              </a:rPr>
              <a:t>https://www.meetup.com/miami-java-user-group/</a:t>
            </a:r>
            <a:r>
              <a:rPr dirty="0">
                <a:solidFill>
                  <a:schemeClr val="accent1">
                    <a:lumMod val="40000"/>
                    <a:lumOff val="60000"/>
                  </a:schemeClr>
                </a:solidFill>
                <a:latin typeface="Avenir Book"/>
                <a:ea typeface="Avenir Book"/>
                <a:cs typeface="Avenir Book"/>
                <a:sym typeface="Avenir Book"/>
              </a:rPr>
              <a:t>     </a:t>
            </a:r>
            <a:r>
              <a:rPr dirty="0">
                <a:latin typeface="Avenir Book"/>
                <a:ea typeface="Avenir Book"/>
                <a:cs typeface="Avenir Book"/>
                <a:sym typeface="Avenir Book"/>
              </a:rPr>
              <a:t>Thursday, October 17, 2024</a:t>
            </a:r>
          </a:p>
        </p:txBody>
      </p:sp>
      <p:sp>
        <p:nvSpPr>
          <p:cNvPr id="310" name="Prevent execution in wrong runtime…"/>
          <p:cNvSpPr txBox="1">
            <a:spLocks noGrp="1"/>
          </p:cNvSpPr>
          <p:nvPr>
            <p:ph type="body" sz="half" idx="1"/>
          </p:nvPr>
        </p:nvSpPr>
        <p:spPr>
          <a:xfrm>
            <a:off x="4311977" y="3193963"/>
            <a:ext cx="15760046" cy="5773390"/>
          </a:xfrm>
          <a:prstGeom prst="rect">
            <a:avLst/>
          </a:prstGeom>
        </p:spPr>
        <p:txBody>
          <a:bodyPr anchor="t"/>
          <a:lstStyle/>
          <a:p>
            <a:pPr marL="651281" indent="-651281" defTabSz="813315">
              <a:spcBef>
                <a:spcPts val="5100"/>
              </a:spcBef>
              <a:defRPr sz="7227">
                <a:latin typeface="Avenir Medium"/>
                <a:ea typeface="Avenir Medium"/>
                <a:cs typeface="Avenir Medium"/>
                <a:sym typeface="Avenir Medium"/>
              </a:defRPr>
            </a:pPr>
            <a:r>
              <a:t>Prevent execution in wrong runtime</a:t>
            </a:r>
          </a:p>
          <a:p>
            <a:pPr marL="651281" indent="-651281" defTabSz="813315">
              <a:spcBef>
                <a:spcPts val="5100"/>
              </a:spcBef>
              <a:defRPr sz="7227">
                <a:latin typeface="Avenir Medium"/>
                <a:ea typeface="Avenir Medium"/>
                <a:cs typeface="Avenir Medium"/>
                <a:sym typeface="Avenir Medium"/>
              </a:defRPr>
            </a:pPr>
            <a:r>
              <a:t>Access new feature runtime</a:t>
            </a:r>
          </a:p>
          <a:p>
            <a:pPr marL="651281" indent="-651281" defTabSz="813315">
              <a:spcBef>
                <a:spcPts val="5100"/>
              </a:spcBef>
              <a:defRPr sz="7227">
                <a:latin typeface="Avenir Medium"/>
                <a:ea typeface="Avenir Medium"/>
                <a:cs typeface="Avenir Medium"/>
                <a:sym typeface="Avenir Medium"/>
              </a:defRPr>
            </a:pPr>
            <a:r>
              <a:t>Work around bug</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310">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31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31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3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 grpId="1" build="p" bldLvl="5" animBg="1" advAuto="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Java Version Check Use Case"/>
          <p:cNvSpPr txBox="1">
            <a:spLocks noGrp="1"/>
          </p:cNvSpPr>
          <p:nvPr>
            <p:ph type="title"/>
          </p:nvPr>
        </p:nvSpPr>
        <p:spPr>
          <a:xfrm>
            <a:off x="319326" y="332828"/>
            <a:ext cx="23745347" cy="2863116"/>
          </a:xfrm>
          <a:prstGeom prst="rect">
            <a:avLst/>
          </a:prstGeom>
        </p:spPr>
        <p:txBody>
          <a:bodyPr/>
          <a:lstStyle/>
          <a:p>
            <a:pPr algn="ctr" defTabSz="673655">
              <a:defRPr sz="5248" spc="839">
                <a:solidFill>
                  <a:schemeClr val="accent2">
                    <a:satOff val="44164"/>
                    <a:lumOff val="14231"/>
                  </a:schemeClr>
                </a:solidFill>
                <a:latin typeface="Avenir Heavy"/>
                <a:ea typeface="Avenir Heavy"/>
                <a:cs typeface="Avenir Heavy"/>
                <a:sym typeface="Avenir Heavy"/>
              </a:defRPr>
            </a:pPr>
            <a:endParaRPr/>
          </a:p>
          <a:p>
            <a:pPr algn="ctr" defTabSz="673655">
              <a:defRPr sz="5248" spc="839">
                <a:solidFill>
                  <a:schemeClr val="accent2">
                    <a:satOff val="44164"/>
                    <a:lumOff val="14231"/>
                  </a:schemeClr>
                </a:solidFill>
                <a:latin typeface="Avenir Heavy"/>
                <a:ea typeface="Avenir Heavy"/>
                <a:cs typeface="Avenir Heavy"/>
                <a:sym typeface="Avenir Heavy"/>
              </a:defRPr>
            </a:pPr>
            <a:r>
              <a:t>Java Version Check Use Case</a:t>
            </a:r>
          </a:p>
        </p:txBody>
      </p:sp>
      <p:sp>
        <p:nvSpPr>
          <p:cNvPr id="313" name="Slide Number"/>
          <p:cNvSpPr txBox="1">
            <a:spLocks noGrp="1"/>
          </p:cNvSpPr>
          <p:nvPr>
            <p:ph type="sldNum" sz="quarter" idx="4294967295"/>
          </p:nvPr>
        </p:nvSpPr>
        <p:spPr>
          <a:xfrm>
            <a:off x="3329235" y="129051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25</a:t>
            </a:fld>
            <a:endParaRPr/>
          </a:p>
        </p:txBody>
      </p:sp>
      <p:sp>
        <p:nvSpPr>
          <p:cNvPr id="314" name="Miami JVM Group     https://www.meetup.com/miami-java-user-group/     Thursday, October 17, 2024"/>
          <p:cNvSpPr txBox="1"/>
          <p:nvPr/>
        </p:nvSpPr>
        <p:spPr>
          <a:xfrm>
            <a:off x="3841246" y="12872508"/>
            <a:ext cx="17755750" cy="605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dirty="0"/>
              <a:t>Miami JVM Group     </a:t>
            </a:r>
            <a:r>
              <a:rPr u="sng" dirty="0">
                <a:solidFill>
                  <a:schemeClr val="accent1">
                    <a:lumMod val="40000"/>
                    <a:lumOff val="60000"/>
                  </a:schemeClr>
                </a:solidFill>
                <a:latin typeface="Avenir Book"/>
                <a:ea typeface="Avenir Book"/>
                <a:cs typeface="Avenir Book"/>
                <a:sym typeface="Avenir Book"/>
                <a:hlinkClick r:id="rId2">
                  <a:extLst>
                    <a:ext uri="{A12FA001-AC4F-418D-AE19-62706E023703}">
                      <ahyp:hlinkClr xmlns:ahyp="http://schemas.microsoft.com/office/drawing/2018/hyperlinkcolor" val="tx"/>
                    </a:ext>
                  </a:extLst>
                </a:hlinkClick>
              </a:rPr>
              <a:t>https://www.meetup.com/miami-java-user-group/</a:t>
            </a:r>
            <a:r>
              <a:rPr dirty="0">
                <a:solidFill>
                  <a:schemeClr val="accent1">
                    <a:lumMod val="40000"/>
                    <a:lumOff val="60000"/>
                  </a:schemeClr>
                </a:solidFill>
                <a:latin typeface="Avenir Book"/>
                <a:ea typeface="Avenir Book"/>
                <a:cs typeface="Avenir Book"/>
                <a:sym typeface="Avenir Book"/>
              </a:rPr>
              <a:t>     </a:t>
            </a:r>
            <a:r>
              <a:rPr dirty="0">
                <a:latin typeface="Avenir Book"/>
                <a:ea typeface="Avenir Book"/>
                <a:cs typeface="Avenir Book"/>
                <a:sym typeface="Avenir Book"/>
              </a:rPr>
              <a:t>Thursday, October 17, 2024</a:t>
            </a:r>
          </a:p>
        </p:txBody>
      </p:sp>
      <p:sp>
        <p:nvSpPr>
          <p:cNvPr id="315" name="Prevent execution in wrong runtime…"/>
          <p:cNvSpPr txBox="1">
            <a:spLocks noGrp="1"/>
          </p:cNvSpPr>
          <p:nvPr>
            <p:ph type="body" sz="half" idx="1"/>
          </p:nvPr>
        </p:nvSpPr>
        <p:spPr>
          <a:xfrm>
            <a:off x="4311977" y="3193963"/>
            <a:ext cx="15760046" cy="5773390"/>
          </a:xfrm>
          <a:prstGeom prst="rect">
            <a:avLst/>
          </a:prstGeom>
        </p:spPr>
        <p:txBody>
          <a:bodyPr anchor="t"/>
          <a:lstStyle/>
          <a:p>
            <a:pPr marL="651281" indent="-651281" defTabSz="813315">
              <a:spcBef>
                <a:spcPts val="5100"/>
              </a:spcBef>
              <a:defRPr sz="7227">
                <a:latin typeface="Avenir Medium"/>
                <a:ea typeface="Avenir Medium"/>
                <a:cs typeface="Avenir Medium"/>
                <a:sym typeface="Avenir Medium"/>
              </a:defRPr>
            </a:pPr>
            <a:r>
              <a:t>Prevent execution in wrong runtime</a:t>
            </a:r>
          </a:p>
          <a:p>
            <a:pPr marL="651281" indent="-651281" defTabSz="813315">
              <a:spcBef>
                <a:spcPts val="5100"/>
              </a:spcBef>
              <a:defRPr sz="7227">
                <a:latin typeface="Avenir Medium"/>
                <a:ea typeface="Avenir Medium"/>
                <a:cs typeface="Avenir Medium"/>
                <a:sym typeface="Avenir Medium"/>
              </a:defRPr>
            </a:pPr>
            <a:r>
              <a:t>When bytecode is deployed separately from Java runtime. </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315">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31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3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 grpId="1" build="p" bldLvl="5" animBg="1" advAuto="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use cases for the Version API"/>
          <p:cNvSpPr txBox="1">
            <a:spLocks noGrp="1"/>
          </p:cNvSpPr>
          <p:nvPr>
            <p:ph type="title"/>
          </p:nvPr>
        </p:nvSpPr>
        <p:spPr>
          <a:xfrm>
            <a:off x="319326" y="332828"/>
            <a:ext cx="23745347" cy="2863116"/>
          </a:xfrm>
          <a:prstGeom prst="rect">
            <a:avLst/>
          </a:prstGeom>
        </p:spPr>
        <p:txBody>
          <a:bodyPr/>
          <a:lstStyle/>
          <a:p>
            <a:pPr algn="ctr" defTabSz="673655">
              <a:defRPr sz="5248" spc="839">
                <a:solidFill>
                  <a:schemeClr val="accent2">
                    <a:satOff val="44164"/>
                    <a:lumOff val="14231"/>
                  </a:schemeClr>
                </a:solidFill>
                <a:latin typeface="Avenir Heavy"/>
                <a:ea typeface="Avenir Heavy"/>
                <a:cs typeface="Avenir Heavy"/>
                <a:sym typeface="Avenir Heavy"/>
              </a:defRPr>
            </a:pPr>
            <a:endParaRPr/>
          </a:p>
          <a:p>
            <a:pPr algn="ctr" defTabSz="673655">
              <a:defRPr sz="5248" spc="839">
                <a:solidFill>
                  <a:schemeClr val="accent2">
                    <a:satOff val="44164"/>
                    <a:lumOff val="14231"/>
                  </a:schemeClr>
                </a:solidFill>
                <a:latin typeface="Avenir Heavy"/>
                <a:ea typeface="Avenir Heavy"/>
                <a:cs typeface="Avenir Heavy"/>
                <a:sym typeface="Avenir Heavy"/>
              </a:defRPr>
            </a:pPr>
            <a:r>
              <a:t>use cases for the Version API</a:t>
            </a:r>
          </a:p>
        </p:txBody>
      </p:sp>
      <p:sp>
        <p:nvSpPr>
          <p:cNvPr id="318" name="Slide Number"/>
          <p:cNvSpPr txBox="1">
            <a:spLocks noGrp="1"/>
          </p:cNvSpPr>
          <p:nvPr>
            <p:ph type="sldNum" sz="quarter" idx="4294967295"/>
          </p:nvPr>
        </p:nvSpPr>
        <p:spPr>
          <a:xfrm>
            <a:off x="3329235" y="129051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26</a:t>
            </a:fld>
            <a:endParaRPr/>
          </a:p>
        </p:txBody>
      </p:sp>
      <p:sp>
        <p:nvSpPr>
          <p:cNvPr id="319" name="Miami JVM Group     https://www.meetup.com/miami-java-user-group/     Thursday, October 17, 2024"/>
          <p:cNvSpPr txBox="1"/>
          <p:nvPr/>
        </p:nvSpPr>
        <p:spPr>
          <a:xfrm>
            <a:off x="3841246" y="12872508"/>
            <a:ext cx="17755750" cy="605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dirty="0"/>
              <a:t>Miami JVM Group     </a:t>
            </a:r>
            <a:r>
              <a:rPr u="sng" dirty="0">
                <a:solidFill>
                  <a:schemeClr val="accent1">
                    <a:lumMod val="40000"/>
                    <a:lumOff val="60000"/>
                  </a:schemeClr>
                </a:solidFill>
                <a:latin typeface="Avenir Book"/>
                <a:ea typeface="Avenir Book"/>
                <a:cs typeface="Avenir Book"/>
                <a:sym typeface="Avenir Book"/>
                <a:hlinkClick r:id="rId2">
                  <a:extLst>
                    <a:ext uri="{A12FA001-AC4F-418D-AE19-62706E023703}">
                      <ahyp:hlinkClr xmlns:ahyp="http://schemas.microsoft.com/office/drawing/2018/hyperlinkcolor" val="tx"/>
                    </a:ext>
                  </a:extLst>
                </a:hlinkClick>
              </a:rPr>
              <a:t>https://www.meetup.com/miami-java-user-group/</a:t>
            </a:r>
            <a:r>
              <a:rPr dirty="0">
                <a:solidFill>
                  <a:schemeClr val="accent1">
                    <a:lumMod val="40000"/>
                    <a:lumOff val="60000"/>
                  </a:schemeClr>
                </a:solidFill>
                <a:latin typeface="Avenir Book"/>
                <a:ea typeface="Avenir Book"/>
                <a:cs typeface="Avenir Book"/>
                <a:sym typeface="Avenir Book"/>
              </a:rPr>
              <a:t>     </a:t>
            </a:r>
            <a:r>
              <a:rPr dirty="0">
                <a:latin typeface="Avenir Book"/>
                <a:ea typeface="Avenir Book"/>
                <a:cs typeface="Avenir Book"/>
                <a:sym typeface="Avenir Book"/>
              </a:rPr>
              <a:t>Thursday, October 17, 2024</a:t>
            </a:r>
          </a:p>
        </p:txBody>
      </p:sp>
      <p:sp>
        <p:nvSpPr>
          <p:cNvPr id="320" name="Access new runtime features…"/>
          <p:cNvSpPr txBox="1">
            <a:spLocks noGrp="1"/>
          </p:cNvSpPr>
          <p:nvPr>
            <p:ph type="body" sz="half" idx="1"/>
          </p:nvPr>
        </p:nvSpPr>
        <p:spPr>
          <a:xfrm>
            <a:off x="4311977" y="3193963"/>
            <a:ext cx="15760046" cy="5773390"/>
          </a:xfrm>
          <a:prstGeom prst="rect">
            <a:avLst/>
          </a:prstGeom>
        </p:spPr>
        <p:txBody>
          <a:bodyPr anchor="t"/>
          <a:lstStyle/>
          <a:p>
            <a:pPr marL="651281" indent="-651281" defTabSz="813315">
              <a:spcBef>
                <a:spcPts val="5100"/>
              </a:spcBef>
              <a:defRPr sz="7227">
                <a:latin typeface="Avenir Medium"/>
                <a:ea typeface="Avenir Medium"/>
                <a:cs typeface="Avenir Medium"/>
                <a:sym typeface="Avenir Medium"/>
              </a:defRPr>
            </a:pPr>
            <a:r>
              <a:t>Access new runtime features</a:t>
            </a:r>
          </a:p>
          <a:p>
            <a:pPr marL="651281" indent="-651281" defTabSz="813315">
              <a:spcBef>
                <a:spcPts val="5100"/>
              </a:spcBef>
              <a:defRPr sz="7227">
                <a:latin typeface="Avenir Medium"/>
                <a:ea typeface="Avenir Medium"/>
                <a:cs typeface="Avenir Medium"/>
                <a:sym typeface="Avenir Medium"/>
              </a:defRPr>
            </a:pPr>
            <a:r>
              <a:t>Introspection is used to access newer features than the source code.</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320">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32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32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 grpId="1" build="p" bldLvl="5" animBg="1" advAuto="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use cases for the Version API"/>
          <p:cNvSpPr txBox="1">
            <a:spLocks noGrp="1"/>
          </p:cNvSpPr>
          <p:nvPr>
            <p:ph type="title"/>
          </p:nvPr>
        </p:nvSpPr>
        <p:spPr>
          <a:xfrm>
            <a:off x="319326" y="332828"/>
            <a:ext cx="23745347" cy="2863116"/>
          </a:xfrm>
          <a:prstGeom prst="rect">
            <a:avLst/>
          </a:prstGeom>
        </p:spPr>
        <p:txBody>
          <a:bodyPr/>
          <a:lstStyle/>
          <a:p>
            <a:pPr algn="ctr" defTabSz="673655">
              <a:defRPr sz="5248" spc="839">
                <a:solidFill>
                  <a:schemeClr val="accent2">
                    <a:satOff val="44164"/>
                    <a:lumOff val="14231"/>
                  </a:schemeClr>
                </a:solidFill>
                <a:latin typeface="Avenir Heavy"/>
                <a:ea typeface="Avenir Heavy"/>
                <a:cs typeface="Avenir Heavy"/>
                <a:sym typeface="Avenir Heavy"/>
              </a:defRPr>
            </a:pPr>
            <a:endParaRPr/>
          </a:p>
          <a:p>
            <a:pPr algn="ctr" defTabSz="673655">
              <a:defRPr sz="5248" spc="839">
                <a:solidFill>
                  <a:schemeClr val="accent2">
                    <a:satOff val="44164"/>
                    <a:lumOff val="14231"/>
                  </a:schemeClr>
                </a:solidFill>
                <a:latin typeface="Avenir Heavy"/>
                <a:ea typeface="Avenir Heavy"/>
                <a:cs typeface="Avenir Heavy"/>
                <a:sym typeface="Avenir Heavy"/>
              </a:defRPr>
            </a:pPr>
            <a:r>
              <a:t>use cases for the Version API</a:t>
            </a:r>
          </a:p>
        </p:txBody>
      </p:sp>
      <p:sp>
        <p:nvSpPr>
          <p:cNvPr id="323" name="Slide Number"/>
          <p:cNvSpPr txBox="1">
            <a:spLocks noGrp="1"/>
          </p:cNvSpPr>
          <p:nvPr>
            <p:ph type="sldNum" sz="quarter" idx="4294967295"/>
          </p:nvPr>
        </p:nvSpPr>
        <p:spPr>
          <a:xfrm>
            <a:off x="3329235" y="129051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27</a:t>
            </a:fld>
            <a:endParaRPr/>
          </a:p>
        </p:txBody>
      </p:sp>
      <p:sp>
        <p:nvSpPr>
          <p:cNvPr id="324" name="Miami JVM Group     https://www.meetup.com/miami-java-user-group/     Thursday, October 17, 2024"/>
          <p:cNvSpPr txBox="1"/>
          <p:nvPr/>
        </p:nvSpPr>
        <p:spPr>
          <a:xfrm>
            <a:off x="3841246" y="12872508"/>
            <a:ext cx="17755750" cy="605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dirty="0"/>
              <a:t>Miami JVM Group     </a:t>
            </a:r>
            <a:r>
              <a:rPr u="sng" dirty="0">
                <a:solidFill>
                  <a:schemeClr val="accent1">
                    <a:lumMod val="40000"/>
                    <a:lumOff val="60000"/>
                  </a:schemeClr>
                </a:solidFill>
                <a:latin typeface="Avenir Book"/>
                <a:ea typeface="Avenir Book"/>
                <a:cs typeface="Avenir Book"/>
                <a:sym typeface="Avenir Book"/>
                <a:hlinkClick r:id="rId2">
                  <a:extLst>
                    <a:ext uri="{A12FA001-AC4F-418D-AE19-62706E023703}">
                      <ahyp:hlinkClr xmlns:ahyp="http://schemas.microsoft.com/office/drawing/2018/hyperlinkcolor" val="tx"/>
                    </a:ext>
                  </a:extLst>
                </a:hlinkClick>
              </a:rPr>
              <a:t>https://www.meetup.com/miami-java-user-group/</a:t>
            </a:r>
            <a:r>
              <a:rPr dirty="0">
                <a:solidFill>
                  <a:schemeClr val="accent1">
                    <a:lumMod val="40000"/>
                    <a:lumOff val="60000"/>
                  </a:schemeClr>
                </a:solidFill>
                <a:latin typeface="Avenir Book"/>
                <a:ea typeface="Avenir Book"/>
                <a:cs typeface="Avenir Book"/>
                <a:sym typeface="Avenir Book"/>
              </a:rPr>
              <a:t>     </a:t>
            </a:r>
            <a:r>
              <a:rPr dirty="0">
                <a:latin typeface="Avenir Book"/>
                <a:ea typeface="Avenir Book"/>
                <a:cs typeface="Avenir Book"/>
                <a:sym typeface="Avenir Book"/>
              </a:rPr>
              <a:t>Thursday, October 17, 2024</a:t>
            </a:r>
          </a:p>
        </p:txBody>
      </p:sp>
      <p:sp>
        <p:nvSpPr>
          <p:cNvPr id="325" name="Work around bug(s)…"/>
          <p:cNvSpPr txBox="1">
            <a:spLocks noGrp="1"/>
          </p:cNvSpPr>
          <p:nvPr>
            <p:ph type="body" sz="half" idx="1"/>
          </p:nvPr>
        </p:nvSpPr>
        <p:spPr>
          <a:xfrm>
            <a:off x="4311977" y="3193963"/>
            <a:ext cx="15760046" cy="5773390"/>
          </a:xfrm>
          <a:prstGeom prst="rect">
            <a:avLst/>
          </a:prstGeom>
        </p:spPr>
        <p:txBody>
          <a:bodyPr anchor="t"/>
          <a:lstStyle/>
          <a:p>
            <a:pPr marL="651281" indent="-651281" defTabSz="813315">
              <a:spcBef>
                <a:spcPts val="5100"/>
              </a:spcBef>
              <a:defRPr sz="7227">
                <a:latin typeface="Avenir Medium"/>
                <a:ea typeface="Avenir Medium"/>
                <a:cs typeface="Avenir Medium"/>
                <a:sym typeface="Avenir Medium"/>
              </a:defRPr>
            </a:pPr>
            <a:r>
              <a:t>Work around bug(s)</a:t>
            </a:r>
          </a:p>
          <a:p>
            <a:pPr marL="651281" indent="-651281" defTabSz="813315">
              <a:spcBef>
                <a:spcPts val="5100"/>
              </a:spcBef>
              <a:defRPr sz="7227">
                <a:latin typeface="Avenir Medium"/>
                <a:ea typeface="Avenir Medium"/>
                <a:cs typeface="Avenir Medium"/>
                <a:sym typeface="Avenir Medium"/>
              </a:defRPr>
            </a:pPr>
            <a:r>
              <a:t>System level feature may be used based on version to work around a behavior in a specific version</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325">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32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32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 grpId="1" build="p" bldLvl="5" animBg="1" advAuto="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Version API backport"/>
          <p:cNvSpPr txBox="1">
            <a:spLocks noGrp="1"/>
          </p:cNvSpPr>
          <p:nvPr>
            <p:ph type="title"/>
          </p:nvPr>
        </p:nvSpPr>
        <p:spPr>
          <a:xfrm>
            <a:off x="3674590" y="5413001"/>
            <a:ext cx="17762867" cy="2469624"/>
          </a:xfrm>
          <a:prstGeom prst="rect">
            <a:avLst/>
          </a:prstGeom>
        </p:spPr>
        <p:txBody>
          <a:bodyPr/>
          <a:lstStyle>
            <a:lvl1pPr algn="ctr" defTabSz="673655">
              <a:defRPr sz="9184" spc="1469">
                <a:solidFill>
                  <a:schemeClr val="accent2">
                    <a:satOff val="44164"/>
                    <a:lumOff val="14231"/>
                  </a:schemeClr>
                </a:solidFill>
                <a:latin typeface="Avenir Heavy"/>
                <a:ea typeface="Avenir Heavy"/>
                <a:cs typeface="Avenir Heavy"/>
                <a:sym typeface="Avenir Heavy"/>
              </a:defRPr>
            </a:lvl1pPr>
          </a:lstStyle>
          <a:p>
            <a:r>
              <a:t>Version API backport</a:t>
            </a:r>
          </a:p>
        </p:txBody>
      </p:sp>
      <p:sp>
        <p:nvSpPr>
          <p:cNvPr id="328" name="Slide Number"/>
          <p:cNvSpPr txBox="1">
            <a:spLocks noGrp="1"/>
          </p:cNvSpPr>
          <p:nvPr>
            <p:ph type="sldNum" sz="quarter" idx="4294967295"/>
          </p:nvPr>
        </p:nvSpPr>
        <p:spPr>
          <a:xfrm>
            <a:off x="3329235" y="128797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28</a:t>
            </a:fld>
            <a:endParaRPr/>
          </a:p>
        </p:txBody>
      </p:sp>
      <p:sp>
        <p:nvSpPr>
          <p:cNvPr id="329" name="Miami JVM Group     https://www.meetup.com/miami-java-user-group/     Thursday, October 17, 2024"/>
          <p:cNvSpPr txBox="1"/>
          <p:nvPr/>
        </p:nvSpPr>
        <p:spPr>
          <a:xfrm>
            <a:off x="3841246" y="12872508"/>
            <a:ext cx="17762868" cy="605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dirty="0"/>
              <a:t>Miami JVM Group     </a:t>
            </a:r>
            <a:r>
              <a:rPr u="sng" dirty="0">
                <a:solidFill>
                  <a:schemeClr val="accent1">
                    <a:lumMod val="40000"/>
                    <a:lumOff val="60000"/>
                  </a:schemeClr>
                </a:solidFill>
                <a:latin typeface="Avenir Book"/>
                <a:ea typeface="Avenir Book"/>
                <a:cs typeface="Avenir Book"/>
                <a:sym typeface="Avenir Book"/>
                <a:hlinkClick r:id="rId3">
                  <a:extLst>
                    <a:ext uri="{A12FA001-AC4F-418D-AE19-62706E023703}">
                      <ahyp:hlinkClr xmlns:ahyp="http://schemas.microsoft.com/office/drawing/2018/hyperlinkcolor" val="tx"/>
                    </a:ext>
                  </a:extLst>
                </a:hlinkClick>
              </a:rPr>
              <a:t>https://www.meetup.com/miami-java-user-group/</a:t>
            </a:r>
            <a:r>
              <a:rPr dirty="0">
                <a:solidFill>
                  <a:schemeClr val="accent1">
                    <a:lumMod val="40000"/>
                    <a:lumOff val="60000"/>
                  </a:schemeClr>
                </a:solidFill>
                <a:latin typeface="Avenir Book"/>
                <a:ea typeface="Avenir Book"/>
                <a:cs typeface="Avenir Book"/>
                <a:sym typeface="Avenir Book"/>
              </a:rPr>
              <a:t>     </a:t>
            </a:r>
            <a:r>
              <a:rPr dirty="0">
                <a:latin typeface="Avenir Book"/>
                <a:ea typeface="Avenir Book"/>
                <a:cs typeface="Avenir Book"/>
                <a:sym typeface="Avenir Book"/>
              </a:rPr>
              <a:t>Thursday, October 17, 2024</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VERSION API Backport Details"/>
          <p:cNvSpPr txBox="1">
            <a:spLocks noGrp="1"/>
          </p:cNvSpPr>
          <p:nvPr>
            <p:ph type="title"/>
          </p:nvPr>
        </p:nvSpPr>
        <p:spPr>
          <a:xfrm>
            <a:off x="319326" y="332828"/>
            <a:ext cx="23745347" cy="2863116"/>
          </a:xfrm>
          <a:prstGeom prst="rect">
            <a:avLst/>
          </a:prstGeom>
        </p:spPr>
        <p:txBody>
          <a:bodyPr/>
          <a:lstStyle/>
          <a:p>
            <a:pPr algn="ctr">
              <a:defRPr sz="6400" spc="1024">
                <a:solidFill>
                  <a:schemeClr val="accent2">
                    <a:satOff val="44164"/>
                    <a:lumOff val="14231"/>
                  </a:schemeClr>
                </a:solidFill>
                <a:latin typeface="Avenir Heavy"/>
                <a:ea typeface="Avenir Heavy"/>
                <a:cs typeface="Avenir Heavy"/>
                <a:sym typeface="Avenir Heavy"/>
              </a:defRPr>
            </a:pPr>
            <a:endParaRPr/>
          </a:p>
          <a:p>
            <a:pPr algn="ctr">
              <a:defRPr sz="6400" spc="1024">
                <a:solidFill>
                  <a:schemeClr val="accent2">
                    <a:satOff val="44164"/>
                    <a:lumOff val="14231"/>
                  </a:schemeClr>
                </a:solidFill>
                <a:latin typeface="Avenir Heavy"/>
                <a:ea typeface="Avenir Heavy"/>
                <a:cs typeface="Avenir Heavy"/>
                <a:sym typeface="Avenir Heavy"/>
              </a:defRPr>
            </a:pPr>
            <a:r>
              <a:t>VERSION API Backport Details</a:t>
            </a:r>
          </a:p>
        </p:txBody>
      </p:sp>
      <p:sp>
        <p:nvSpPr>
          <p:cNvPr id="334" name="Slide Number"/>
          <p:cNvSpPr txBox="1">
            <a:spLocks noGrp="1"/>
          </p:cNvSpPr>
          <p:nvPr>
            <p:ph type="sldNum" sz="quarter" idx="4294967295"/>
          </p:nvPr>
        </p:nvSpPr>
        <p:spPr>
          <a:xfrm>
            <a:off x="3329235" y="129051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29</a:t>
            </a:fld>
            <a:endParaRPr/>
          </a:p>
        </p:txBody>
      </p:sp>
      <p:sp>
        <p:nvSpPr>
          <p:cNvPr id="335" name="Miami JVM Group     https://www.meetup.com/miami-java-user-group/     Thursday, October 17, 2024"/>
          <p:cNvSpPr txBox="1"/>
          <p:nvPr/>
        </p:nvSpPr>
        <p:spPr>
          <a:xfrm>
            <a:off x="3841246" y="12872508"/>
            <a:ext cx="17755750" cy="605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dirty="0"/>
              <a:t>Miami JVM Group     </a:t>
            </a:r>
            <a:r>
              <a:rPr u="sng" dirty="0">
                <a:solidFill>
                  <a:schemeClr val="accent1">
                    <a:lumMod val="40000"/>
                    <a:lumOff val="60000"/>
                  </a:schemeClr>
                </a:solidFill>
                <a:latin typeface="Avenir Book"/>
                <a:ea typeface="Avenir Book"/>
                <a:cs typeface="Avenir Book"/>
                <a:sym typeface="Avenir Book"/>
                <a:hlinkClick r:id="rId2">
                  <a:extLst>
                    <a:ext uri="{A12FA001-AC4F-418D-AE19-62706E023703}">
                      <ahyp:hlinkClr xmlns:ahyp="http://schemas.microsoft.com/office/drawing/2018/hyperlinkcolor" val="tx"/>
                    </a:ext>
                  </a:extLst>
                </a:hlinkClick>
              </a:rPr>
              <a:t>https://www.meetup.com/miami-java-user-group/</a:t>
            </a:r>
            <a:r>
              <a:rPr dirty="0">
                <a:solidFill>
                  <a:schemeClr val="accent1">
                    <a:lumMod val="40000"/>
                    <a:lumOff val="60000"/>
                  </a:schemeClr>
                </a:solidFill>
                <a:latin typeface="Avenir Book"/>
                <a:ea typeface="Avenir Book"/>
                <a:cs typeface="Avenir Book"/>
                <a:sym typeface="Avenir Book"/>
              </a:rPr>
              <a:t>     </a:t>
            </a:r>
            <a:r>
              <a:rPr dirty="0">
                <a:latin typeface="Avenir Book"/>
                <a:ea typeface="Avenir Book"/>
                <a:cs typeface="Avenir Book"/>
                <a:sym typeface="Avenir Book"/>
              </a:rPr>
              <a:t>Thursday, October 17, 2024</a:t>
            </a:r>
          </a:p>
        </p:txBody>
      </p:sp>
      <p:sp>
        <p:nvSpPr>
          <p:cNvPr id="336" name="RuntimeVersion.version().feature()…"/>
          <p:cNvSpPr txBox="1">
            <a:spLocks noGrp="1"/>
          </p:cNvSpPr>
          <p:nvPr>
            <p:ph type="body" sz="quarter" idx="1"/>
          </p:nvPr>
        </p:nvSpPr>
        <p:spPr>
          <a:xfrm>
            <a:off x="5794294" y="6332293"/>
            <a:ext cx="12795412" cy="4966386"/>
          </a:xfrm>
          <a:prstGeom prst="rect">
            <a:avLst/>
          </a:prstGeom>
        </p:spPr>
        <p:txBody>
          <a:bodyPr anchor="t"/>
          <a:lstStyle/>
          <a:p>
            <a:pPr marL="486816" indent="-486816" defTabSz="607933">
              <a:lnSpc>
                <a:spcPct val="50000"/>
              </a:lnSpc>
              <a:spcBef>
                <a:spcPts val="3800"/>
              </a:spcBef>
              <a:defRPr sz="5402">
                <a:latin typeface="Avenir Medium"/>
                <a:ea typeface="Avenir Medium"/>
                <a:cs typeface="Avenir Medium"/>
                <a:sym typeface="Avenir Medium"/>
              </a:defRPr>
            </a:pPr>
            <a:r>
              <a:t>RuntimeVersion.version().feature()</a:t>
            </a:r>
          </a:p>
          <a:p>
            <a:pPr marL="486816" indent="-486816" defTabSz="607933">
              <a:lnSpc>
                <a:spcPct val="50000"/>
              </a:lnSpc>
              <a:spcBef>
                <a:spcPts val="3800"/>
              </a:spcBef>
              <a:defRPr sz="5402">
                <a:latin typeface="Avenir Medium"/>
                <a:ea typeface="Avenir Medium"/>
                <a:cs typeface="Avenir Medium"/>
                <a:sym typeface="Avenir Medium"/>
              </a:defRPr>
            </a:pPr>
            <a:r>
              <a:t>RuntimeVersion.version().interim()</a:t>
            </a:r>
          </a:p>
          <a:p>
            <a:pPr marL="486816" indent="-486816" defTabSz="607933">
              <a:lnSpc>
                <a:spcPct val="50000"/>
              </a:lnSpc>
              <a:spcBef>
                <a:spcPts val="3800"/>
              </a:spcBef>
              <a:defRPr sz="5402">
                <a:latin typeface="Avenir Medium"/>
                <a:ea typeface="Avenir Medium"/>
                <a:cs typeface="Avenir Medium"/>
                <a:sym typeface="Avenir Medium"/>
              </a:defRPr>
            </a:pPr>
            <a:r>
              <a:t>RuntimeVersion.version().update()</a:t>
            </a:r>
          </a:p>
          <a:p>
            <a:pPr marL="486816" indent="-486816" defTabSz="607933">
              <a:lnSpc>
                <a:spcPct val="50000"/>
              </a:lnSpc>
              <a:spcBef>
                <a:spcPts val="3800"/>
              </a:spcBef>
              <a:defRPr sz="5402">
                <a:latin typeface="Avenir Medium"/>
                <a:ea typeface="Avenir Medium"/>
                <a:cs typeface="Avenir Medium"/>
                <a:sym typeface="Avenir Medium"/>
              </a:defRPr>
            </a:pPr>
            <a:r>
              <a:t>RuntimeVersion.version().version()</a:t>
            </a:r>
          </a:p>
          <a:p>
            <a:pPr marL="486816" indent="-486816" defTabSz="607933">
              <a:lnSpc>
                <a:spcPct val="50000"/>
              </a:lnSpc>
              <a:spcBef>
                <a:spcPts val="3800"/>
              </a:spcBef>
              <a:defRPr sz="5402">
                <a:latin typeface="Avenir Medium"/>
                <a:ea typeface="Avenir Medium"/>
                <a:cs typeface="Avenir Medium"/>
                <a:sym typeface="Avenir Medium"/>
              </a:defRPr>
            </a:pPr>
            <a:r>
              <a:t>RuntimeVersion.version().parse()</a:t>
            </a:r>
          </a:p>
        </p:txBody>
      </p:sp>
      <p:sp>
        <p:nvSpPr>
          <p:cNvPr id="337" name="Reimplements API in versions 8, 7, 6…"/>
          <p:cNvSpPr txBox="1"/>
          <p:nvPr/>
        </p:nvSpPr>
        <p:spPr>
          <a:xfrm>
            <a:off x="2679555" y="3093847"/>
            <a:ext cx="18679377" cy="41693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ormAutofit/>
          </a:bodyPr>
          <a:lstStyle/>
          <a:p>
            <a:pPr marL="657859" indent="-657859" algn="l">
              <a:lnSpc>
                <a:spcPct val="50000"/>
              </a:lnSpc>
              <a:spcBef>
                <a:spcPts val="5200"/>
              </a:spcBef>
              <a:buClr>
                <a:srgbClr val="646464"/>
              </a:buClr>
              <a:buSzPct val="90000"/>
              <a:buChar char="•"/>
              <a:defRPr sz="7300">
                <a:latin typeface="Avenir Medium"/>
                <a:ea typeface="Avenir Medium"/>
                <a:cs typeface="Avenir Medium"/>
                <a:sym typeface="Avenir Medium"/>
              </a:defRPr>
            </a:pPr>
            <a:r>
              <a:t>Reimplements API in versions 8, 7, 6</a:t>
            </a:r>
          </a:p>
          <a:p>
            <a:pPr marL="657859" indent="-657859" algn="l">
              <a:lnSpc>
                <a:spcPct val="50000"/>
              </a:lnSpc>
              <a:spcBef>
                <a:spcPts val="5200"/>
              </a:spcBef>
              <a:buClr>
                <a:srgbClr val="646464"/>
              </a:buClr>
              <a:buSzPct val="90000"/>
              <a:buChar char="•"/>
              <a:defRPr sz="7300">
                <a:latin typeface="Avenir Medium"/>
                <a:ea typeface="Avenir Medium"/>
                <a:cs typeface="Avenir Medium"/>
                <a:sym typeface="Avenir Medium"/>
              </a:defRPr>
            </a:pPr>
            <a:r>
              <a:t>Uses introspection in version 9 and newer</a:t>
            </a:r>
          </a:p>
        </p:txBody>
      </p:sp>
      <p:sp>
        <p:nvSpPr>
          <p:cNvPr id="338" name="Source: GitHub Repository: https://github.com/MiamiJUG"/>
          <p:cNvSpPr txBox="1"/>
          <p:nvPr/>
        </p:nvSpPr>
        <p:spPr>
          <a:xfrm>
            <a:off x="948858" y="12222239"/>
            <a:ext cx="22486285" cy="5443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2600">
                <a:latin typeface="Helvetica"/>
                <a:ea typeface="Helvetica"/>
                <a:cs typeface="Helvetica"/>
                <a:sym typeface="Helvetica"/>
              </a:defRPr>
            </a:pPr>
            <a:r>
              <a:rPr dirty="0"/>
              <a:t>Source: GitHub Repository: </a:t>
            </a:r>
            <a:r>
              <a:rPr u="sng" dirty="0">
                <a:solidFill>
                  <a:schemeClr val="accent1">
                    <a:lumMod val="40000"/>
                    <a:lumOff val="60000"/>
                  </a:schemeClr>
                </a:solidFill>
                <a:hlinkClick r:id="rId3">
                  <a:extLst>
                    <a:ext uri="{A12FA001-AC4F-418D-AE19-62706E023703}">
                      <ahyp:hlinkClr xmlns:ahyp="http://schemas.microsoft.com/office/drawing/2018/hyperlinkcolor" val="tx"/>
                    </a:ext>
                  </a:extLst>
                </a:hlinkClick>
              </a:rPr>
              <a:t>https://github.com/MiamiJUG</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337">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33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33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2" nodeType="clickEffect">
                                  <p:stCondLst>
                                    <p:cond delay="0"/>
                                  </p:stCondLst>
                                  <p:iterate>
                                    <p:tmAbs val="0"/>
                                  </p:iterate>
                                  <p:childTnLst>
                                    <p:set>
                                      <p:cBhvr>
                                        <p:cTn id="16" fill="hold"/>
                                        <p:tgtEl>
                                          <p:spTgt spid="3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6" grpId="2" animBg="1" advAuto="0"/>
      <p:bldP spid="337" grpId="1" build="p" bldLvl="5"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What this Meeting is ABOUT"/>
          <p:cNvSpPr txBox="1">
            <a:spLocks noGrp="1"/>
          </p:cNvSpPr>
          <p:nvPr>
            <p:ph type="title"/>
          </p:nvPr>
        </p:nvSpPr>
        <p:spPr>
          <a:xfrm>
            <a:off x="3976687" y="857250"/>
            <a:ext cx="16430626" cy="1488298"/>
          </a:xfrm>
          <a:prstGeom prst="rect">
            <a:avLst/>
          </a:prstGeom>
        </p:spPr>
        <p:txBody>
          <a:bodyPr/>
          <a:lstStyle>
            <a:lvl1pPr algn="ctr">
              <a:defRPr sz="5600" spc="896">
                <a:solidFill>
                  <a:schemeClr val="accent2">
                    <a:satOff val="44164"/>
                    <a:lumOff val="14231"/>
                  </a:schemeClr>
                </a:solidFill>
                <a:latin typeface="Avenir Heavy"/>
                <a:ea typeface="Avenir Heavy"/>
                <a:cs typeface="Avenir Heavy"/>
                <a:sym typeface="Avenir Heavy"/>
              </a:defRPr>
            </a:lvl1pPr>
          </a:lstStyle>
          <a:p>
            <a:r>
              <a:t>What this Meeting is ABOUT</a:t>
            </a:r>
          </a:p>
        </p:txBody>
      </p:sp>
      <p:sp>
        <p:nvSpPr>
          <p:cNvPr id="184" name="Slide Number"/>
          <p:cNvSpPr txBox="1">
            <a:spLocks noGrp="1"/>
          </p:cNvSpPr>
          <p:nvPr>
            <p:ph type="sldNum" sz="quarter" idx="4294967295"/>
          </p:nvPr>
        </p:nvSpPr>
        <p:spPr>
          <a:xfrm>
            <a:off x="3408483" y="12917884"/>
            <a:ext cx="314072"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a:t>
            </a:fld>
            <a:endParaRPr/>
          </a:p>
        </p:txBody>
      </p:sp>
      <p:sp>
        <p:nvSpPr>
          <p:cNvPr id="185" name="Miami JVM Group     https://www.meetup.com/miami-java-user-group/     Thursday, October 17, 2024"/>
          <p:cNvSpPr txBox="1"/>
          <p:nvPr/>
        </p:nvSpPr>
        <p:spPr>
          <a:xfrm>
            <a:off x="3841246" y="12872508"/>
            <a:ext cx="18007527" cy="605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dirty="0"/>
              <a:t>Miami JVM Group     </a:t>
            </a:r>
            <a:r>
              <a:rPr u="sng" dirty="0">
                <a:solidFill>
                  <a:schemeClr val="accent1">
                    <a:lumMod val="40000"/>
                    <a:lumOff val="60000"/>
                  </a:schemeClr>
                </a:solidFill>
                <a:latin typeface="Avenir Book"/>
                <a:ea typeface="Avenir Book"/>
                <a:cs typeface="Avenir Book"/>
                <a:sym typeface="Avenir Book"/>
                <a:hlinkClick r:id="rId2">
                  <a:extLst>
                    <a:ext uri="{A12FA001-AC4F-418D-AE19-62706E023703}">
                      <ahyp:hlinkClr xmlns:ahyp="http://schemas.microsoft.com/office/drawing/2018/hyperlinkcolor" val="tx"/>
                    </a:ext>
                  </a:extLst>
                </a:hlinkClick>
              </a:rPr>
              <a:t>https://www.meetup.com/miami-java-user-group/</a:t>
            </a:r>
            <a:r>
              <a:rPr dirty="0">
                <a:solidFill>
                  <a:schemeClr val="accent1">
                    <a:lumMod val="40000"/>
                    <a:lumOff val="60000"/>
                  </a:schemeClr>
                </a:solidFill>
                <a:latin typeface="Avenir Book"/>
                <a:ea typeface="Avenir Book"/>
                <a:cs typeface="Avenir Book"/>
                <a:sym typeface="Avenir Book"/>
              </a:rPr>
              <a:t>     </a:t>
            </a:r>
            <a:r>
              <a:rPr dirty="0">
                <a:latin typeface="Avenir Book"/>
                <a:ea typeface="Avenir Book"/>
                <a:cs typeface="Avenir Book"/>
                <a:sym typeface="Avenir Book"/>
              </a:rPr>
              <a:t>Thursday, October 17, 2024</a:t>
            </a:r>
          </a:p>
        </p:txBody>
      </p:sp>
      <p:sp>
        <p:nvSpPr>
          <p:cNvPr id="186" name="The Java Version API (java.lang.Runtime.Version) was introduced in version 9. The API allows numeric runtime version information to be retrieved inside a running Java application. We will cover use cases and introduce a Runtime Version backport for older"/>
          <p:cNvSpPr txBox="1"/>
          <p:nvPr/>
        </p:nvSpPr>
        <p:spPr>
          <a:xfrm>
            <a:off x="2733570" y="2811462"/>
            <a:ext cx="18916860" cy="65436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l">
              <a:defRPr sz="5300"/>
            </a:lvl1pPr>
          </a:lstStyle>
          <a:p>
            <a:r>
              <a:t>The Java Version API (java.lang.Runtime.Version) was introduced in version 9. The API allows numeric runtime version information to be retrieved inside a running Java application. We will cover use cases and introduce a Runtime Version backport for older versions of Java (8, 7, &amp; 6) that illustrates one use case.</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TESTing between VERSIONs"/>
          <p:cNvSpPr txBox="1">
            <a:spLocks noGrp="1"/>
          </p:cNvSpPr>
          <p:nvPr>
            <p:ph type="title"/>
          </p:nvPr>
        </p:nvSpPr>
        <p:spPr>
          <a:xfrm>
            <a:off x="319326" y="332828"/>
            <a:ext cx="23745347" cy="2863116"/>
          </a:xfrm>
          <a:prstGeom prst="rect">
            <a:avLst/>
          </a:prstGeom>
        </p:spPr>
        <p:txBody>
          <a:bodyPr/>
          <a:lstStyle/>
          <a:p>
            <a:pPr algn="ctr">
              <a:defRPr sz="6400" spc="1024">
                <a:solidFill>
                  <a:schemeClr val="accent2">
                    <a:satOff val="44164"/>
                    <a:lumOff val="14231"/>
                  </a:schemeClr>
                </a:solidFill>
                <a:latin typeface="Avenir Heavy"/>
                <a:ea typeface="Avenir Heavy"/>
                <a:cs typeface="Avenir Heavy"/>
                <a:sym typeface="Avenir Heavy"/>
              </a:defRPr>
            </a:pPr>
            <a:endParaRPr/>
          </a:p>
          <a:p>
            <a:pPr algn="ctr">
              <a:defRPr sz="6400" spc="1024">
                <a:solidFill>
                  <a:schemeClr val="accent2">
                    <a:satOff val="44164"/>
                    <a:lumOff val="14231"/>
                  </a:schemeClr>
                </a:solidFill>
                <a:latin typeface="Avenir Heavy"/>
                <a:ea typeface="Avenir Heavy"/>
                <a:cs typeface="Avenir Heavy"/>
                <a:sym typeface="Avenir Heavy"/>
              </a:defRPr>
            </a:pPr>
            <a:r>
              <a:t>TESTing between VERSIONs</a:t>
            </a:r>
          </a:p>
        </p:txBody>
      </p:sp>
      <p:sp>
        <p:nvSpPr>
          <p:cNvPr id="341" name="Slide Number"/>
          <p:cNvSpPr txBox="1">
            <a:spLocks noGrp="1"/>
          </p:cNvSpPr>
          <p:nvPr>
            <p:ph type="sldNum" sz="quarter" idx="4294967295"/>
          </p:nvPr>
        </p:nvSpPr>
        <p:spPr>
          <a:xfrm>
            <a:off x="3329235" y="129051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30</a:t>
            </a:fld>
            <a:endParaRPr/>
          </a:p>
        </p:txBody>
      </p:sp>
      <p:sp>
        <p:nvSpPr>
          <p:cNvPr id="342" name="Miami JVM Group     https://www.meetup.com/miami-java-user-group/     Thursday, October 17, 2024"/>
          <p:cNvSpPr txBox="1"/>
          <p:nvPr/>
        </p:nvSpPr>
        <p:spPr>
          <a:xfrm>
            <a:off x="3841246" y="12872508"/>
            <a:ext cx="17755750" cy="605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dirty="0"/>
              <a:t>Miami JVM Group     </a:t>
            </a:r>
            <a:r>
              <a:rPr u="sng" dirty="0">
                <a:solidFill>
                  <a:schemeClr val="accent1">
                    <a:lumMod val="40000"/>
                    <a:lumOff val="60000"/>
                  </a:schemeClr>
                </a:solidFill>
                <a:latin typeface="Avenir Book"/>
                <a:ea typeface="Avenir Book"/>
                <a:cs typeface="Avenir Book"/>
                <a:sym typeface="Avenir Book"/>
                <a:hlinkClick r:id="rId2">
                  <a:extLst>
                    <a:ext uri="{A12FA001-AC4F-418D-AE19-62706E023703}">
                      <ahyp:hlinkClr xmlns:ahyp="http://schemas.microsoft.com/office/drawing/2018/hyperlinkcolor" val="tx"/>
                    </a:ext>
                  </a:extLst>
                </a:hlinkClick>
              </a:rPr>
              <a:t>https://www.meetup.com/miami-java-user-group/</a:t>
            </a:r>
            <a:r>
              <a:rPr dirty="0">
                <a:solidFill>
                  <a:schemeClr val="accent1">
                    <a:lumMod val="40000"/>
                    <a:lumOff val="60000"/>
                  </a:schemeClr>
                </a:solidFill>
                <a:latin typeface="Avenir Book"/>
                <a:ea typeface="Avenir Book"/>
                <a:cs typeface="Avenir Book"/>
                <a:sym typeface="Avenir Book"/>
              </a:rPr>
              <a:t>     </a:t>
            </a:r>
            <a:r>
              <a:rPr dirty="0">
                <a:latin typeface="Avenir Book"/>
                <a:ea typeface="Avenir Book"/>
                <a:cs typeface="Avenir Book"/>
                <a:sym typeface="Avenir Book"/>
              </a:rPr>
              <a:t>Thursday, October 17, 2024</a:t>
            </a:r>
          </a:p>
        </p:txBody>
      </p:sp>
      <p:sp>
        <p:nvSpPr>
          <p:cNvPr id="343" name="Ability to switch between versions is key to developer testing…"/>
          <p:cNvSpPr txBox="1">
            <a:spLocks noGrp="1"/>
          </p:cNvSpPr>
          <p:nvPr>
            <p:ph type="body" sz="half" idx="1"/>
          </p:nvPr>
        </p:nvSpPr>
        <p:spPr>
          <a:xfrm>
            <a:off x="4311977" y="3696749"/>
            <a:ext cx="15760046" cy="5773390"/>
          </a:xfrm>
          <a:prstGeom prst="rect">
            <a:avLst/>
          </a:prstGeom>
        </p:spPr>
        <p:txBody>
          <a:bodyPr anchor="t"/>
          <a:lstStyle/>
          <a:p>
            <a:pPr marL="605231" indent="-605231" defTabSz="755808">
              <a:spcBef>
                <a:spcPts val="4700"/>
              </a:spcBef>
              <a:defRPr sz="6716">
                <a:latin typeface="Avenir Medium"/>
                <a:ea typeface="Avenir Medium"/>
                <a:cs typeface="Avenir Medium"/>
                <a:sym typeface="Avenir Medium"/>
              </a:defRPr>
            </a:pPr>
            <a:r>
              <a:t>Ability to switch between versions is key to developer testing</a:t>
            </a:r>
          </a:p>
          <a:p>
            <a:pPr marL="605231" indent="-605231" defTabSz="755808">
              <a:spcBef>
                <a:spcPts val="4700"/>
              </a:spcBef>
              <a:defRPr sz="6716">
                <a:latin typeface="Avenir Medium"/>
                <a:ea typeface="Avenir Medium"/>
                <a:cs typeface="Avenir Medium"/>
                <a:sym typeface="Avenir Medium"/>
              </a:defRPr>
            </a:pPr>
            <a:r>
              <a:t>Integration test environment must test multiple Java version when migrating </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343">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34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34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 grpId="1" build="p" bldLvl="5" animBg="1" advAuto="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 name="Continuous VERSION updates"/>
          <p:cNvSpPr txBox="1">
            <a:spLocks noGrp="1"/>
          </p:cNvSpPr>
          <p:nvPr>
            <p:ph type="title"/>
          </p:nvPr>
        </p:nvSpPr>
        <p:spPr>
          <a:xfrm>
            <a:off x="319326" y="332828"/>
            <a:ext cx="23745347" cy="2863116"/>
          </a:xfrm>
          <a:prstGeom prst="rect">
            <a:avLst/>
          </a:prstGeom>
        </p:spPr>
        <p:txBody>
          <a:bodyPr/>
          <a:lstStyle/>
          <a:p>
            <a:pPr algn="ctr">
              <a:defRPr sz="6400" spc="1024">
                <a:solidFill>
                  <a:schemeClr val="accent2">
                    <a:satOff val="44164"/>
                    <a:lumOff val="14231"/>
                  </a:schemeClr>
                </a:solidFill>
                <a:latin typeface="Avenir Heavy"/>
                <a:ea typeface="Avenir Heavy"/>
                <a:cs typeface="Avenir Heavy"/>
                <a:sym typeface="Avenir Heavy"/>
              </a:defRPr>
            </a:pPr>
            <a:endParaRPr/>
          </a:p>
          <a:p>
            <a:pPr algn="ctr">
              <a:defRPr sz="6400" spc="1024">
                <a:solidFill>
                  <a:schemeClr val="accent2">
                    <a:satOff val="44164"/>
                    <a:lumOff val="14231"/>
                  </a:schemeClr>
                </a:solidFill>
                <a:latin typeface="Avenir Heavy"/>
                <a:ea typeface="Avenir Heavy"/>
                <a:cs typeface="Avenir Heavy"/>
                <a:sym typeface="Avenir Heavy"/>
              </a:defRPr>
            </a:pPr>
            <a:r>
              <a:t>Continuous VERSION updates</a:t>
            </a:r>
          </a:p>
        </p:txBody>
      </p:sp>
      <p:sp>
        <p:nvSpPr>
          <p:cNvPr id="346" name="Slide Number"/>
          <p:cNvSpPr txBox="1">
            <a:spLocks noGrp="1"/>
          </p:cNvSpPr>
          <p:nvPr>
            <p:ph type="sldNum" sz="quarter" idx="4294967295"/>
          </p:nvPr>
        </p:nvSpPr>
        <p:spPr>
          <a:xfrm>
            <a:off x="3329235" y="129051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31</a:t>
            </a:fld>
            <a:endParaRPr/>
          </a:p>
        </p:txBody>
      </p:sp>
      <p:sp>
        <p:nvSpPr>
          <p:cNvPr id="347" name="Miami JVM Group     https://www.meetup.com/miami-java-user-group/     Thursday, October 17, 2024"/>
          <p:cNvSpPr txBox="1"/>
          <p:nvPr/>
        </p:nvSpPr>
        <p:spPr>
          <a:xfrm>
            <a:off x="3841246" y="12872508"/>
            <a:ext cx="17755750" cy="605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dirty="0"/>
              <a:t>Miami JVM Group     </a:t>
            </a:r>
            <a:r>
              <a:rPr u="sng" dirty="0">
                <a:solidFill>
                  <a:schemeClr val="accent1">
                    <a:lumMod val="40000"/>
                    <a:lumOff val="60000"/>
                  </a:schemeClr>
                </a:solidFill>
                <a:latin typeface="Avenir Book"/>
                <a:ea typeface="Avenir Book"/>
                <a:cs typeface="Avenir Book"/>
                <a:sym typeface="Avenir Book"/>
                <a:hlinkClick r:id="rId2">
                  <a:extLst>
                    <a:ext uri="{A12FA001-AC4F-418D-AE19-62706E023703}">
                      <ahyp:hlinkClr xmlns:ahyp="http://schemas.microsoft.com/office/drawing/2018/hyperlinkcolor" val="tx"/>
                    </a:ext>
                  </a:extLst>
                </a:hlinkClick>
              </a:rPr>
              <a:t>https://www.meetup.com/miami-java-user-group/</a:t>
            </a:r>
            <a:r>
              <a:rPr dirty="0">
                <a:solidFill>
                  <a:schemeClr val="accent1">
                    <a:lumMod val="40000"/>
                    <a:lumOff val="60000"/>
                  </a:schemeClr>
                </a:solidFill>
                <a:latin typeface="Avenir Book"/>
                <a:ea typeface="Avenir Book"/>
                <a:cs typeface="Avenir Book"/>
                <a:sym typeface="Avenir Book"/>
              </a:rPr>
              <a:t>     </a:t>
            </a:r>
            <a:r>
              <a:rPr dirty="0">
                <a:latin typeface="Avenir Book"/>
                <a:ea typeface="Avenir Book"/>
                <a:cs typeface="Avenir Book"/>
                <a:sym typeface="Avenir Book"/>
              </a:rPr>
              <a:t>Thursday, October 17, 2024</a:t>
            </a:r>
          </a:p>
        </p:txBody>
      </p:sp>
      <p:sp>
        <p:nvSpPr>
          <p:cNvPr id="348" name="Java version X or Y is not the finish line…"/>
          <p:cNvSpPr txBox="1"/>
          <p:nvPr/>
        </p:nvSpPr>
        <p:spPr>
          <a:xfrm>
            <a:off x="2679555" y="3093847"/>
            <a:ext cx="18679377" cy="34658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ormAutofit/>
          </a:bodyPr>
          <a:lstStyle/>
          <a:p>
            <a:pPr marL="565759" indent="-565759" algn="l" defTabSz="706516">
              <a:lnSpc>
                <a:spcPct val="50000"/>
              </a:lnSpc>
              <a:spcBef>
                <a:spcPts val="4400"/>
              </a:spcBef>
              <a:buClr>
                <a:srgbClr val="646464"/>
              </a:buClr>
              <a:buSzPct val="90000"/>
              <a:buChar char="•"/>
              <a:defRPr sz="6278">
                <a:latin typeface="Avenir Medium"/>
                <a:ea typeface="Avenir Medium"/>
                <a:cs typeface="Avenir Medium"/>
                <a:sym typeface="Avenir Medium"/>
              </a:defRPr>
            </a:pPr>
            <a:r>
              <a:t>Java version X or Y is not the finish line</a:t>
            </a:r>
          </a:p>
          <a:p>
            <a:pPr marL="565759" indent="-565759" algn="l" defTabSz="706516">
              <a:lnSpc>
                <a:spcPct val="50000"/>
              </a:lnSpc>
              <a:spcBef>
                <a:spcPts val="4400"/>
              </a:spcBef>
              <a:buClr>
                <a:srgbClr val="646464"/>
              </a:buClr>
              <a:buSzPct val="90000"/>
              <a:buChar char="•"/>
              <a:defRPr sz="6278">
                <a:latin typeface="Avenir Medium"/>
                <a:ea typeface="Avenir Medium"/>
                <a:cs typeface="Avenir Medium"/>
                <a:sym typeface="Avenir Medium"/>
              </a:defRPr>
            </a:pPr>
            <a:r>
              <a:t>Continuous updating is necessary to keep up</a:t>
            </a:r>
          </a:p>
        </p:txBody>
      </p:sp>
      <p:sp>
        <p:nvSpPr>
          <p:cNvPr id="349" name="“To improve is to change; to be perfect is to change often”…"/>
          <p:cNvSpPr txBox="1"/>
          <p:nvPr/>
        </p:nvSpPr>
        <p:spPr>
          <a:xfrm>
            <a:off x="1592312" y="7571883"/>
            <a:ext cx="21736519" cy="28631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ormAutofit/>
          </a:bodyPr>
          <a:lstStyle/>
          <a:p>
            <a:pPr defTabSz="706516">
              <a:lnSpc>
                <a:spcPct val="50000"/>
              </a:lnSpc>
              <a:spcBef>
                <a:spcPts val="4400"/>
              </a:spcBef>
              <a:defRPr sz="6278">
                <a:latin typeface="Avenir Medium"/>
                <a:ea typeface="Avenir Medium"/>
                <a:cs typeface="Avenir Medium"/>
                <a:sym typeface="Avenir Medium"/>
              </a:defRPr>
            </a:pPr>
            <a:r>
              <a:t>“To improve is to change; to be perfect is to change often”</a:t>
            </a:r>
          </a:p>
          <a:p>
            <a:pPr algn="r" defTabSz="706516">
              <a:lnSpc>
                <a:spcPct val="50000"/>
              </a:lnSpc>
              <a:spcBef>
                <a:spcPts val="4400"/>
              </a:spcBef>
              <a:defRPr sz="6278">
                <a:latin typeface="Avenir Medium"/>
                <a:ea typeface="Avenir Medium"/>
                <a:cs typeface="Avenir Medium"/>
                <a:sym typeface="Avenir Medium"/>
              </a:defRPr>
            </a:pPr>
            <a:r>
              <a:t>Winston Churchill</a:t>
            </a:r>
          </a:p>
        </p:txBody>
      </p:sp>
      <p:sp>
        <p:nvSpPr>
          <p:cNvPr id="350" name="Source: Churchill By Himself: The Definitive Collection of Quotations https://www.amazon.com/Churchill-Himself-Definitive-Collection-Quotations/dp/1586489577"/>
          <p:cNvSpPr txBox="1"/>
          <p:nvPr/>
        </p:nvSpPr>
        <p:spPr>
          <a:xfrm>
            <a:off x="383246" y="12232490"/>
            <a:ext cx="23617509" cy="5238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2500">
                <a:latin typeface="Helvetica"/>
                <a:ea typeface="Helvetica"/>
                <a:cs typeface="Helvetica"/>
                <a:sym typeface="Helvetica"/>
              </a:defRPr>
            </a:lvl1pPr>
          </a:lstStyle>
          <a:p>
            <a:r>
              <a:t>Source: Churchill By Himself: The Definitive Collection of Quotations https://www.amazon.com/Churchill-Himself-Definitive-Collection-Quotations/dp/1586489577</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348">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34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34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348">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2" nodeType="clickEffect">
                                  <p:stCondLst>
                                    <p:cond delay="0"/>
                                  </p:stCondLst>
                                  <p:iterate>
                                    <p:tmAbs val="0"/>
                                  </p:iterate>
                                  <p:childTnLst>
                                    <p:set>
                                      <p:cBhvr>
                                        <p:cTn id="20" fill="hold"/>
                                        <p:tgtEl>
                                          <p:spTgt spid="3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 grpId="1" build="p" bldLvl="5" animBg="1" advAuto="0"/>
      <p:bldP spid="349" grpId="2" animBg="1" advAuto="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2" name="background-blur-black-bg-550x367.jpg" descr="background-blur-black-bg-550x367.jpg"/>
          <p:cNvPicPr>
            <a:picLocks noChangeAspect="1"/>
          </p:cNvPicPr>
          <p:nvPr/>
        </p:nvPicPr>
        <p:blipFill>
          <a:blip r:embed="rId3"/>
          <a:stretch>
            <a:fillRect/>
          </a:stretch>
        </p:blipFill>
        <p:spPr>
          <a:xfrm>
            <a:off x="8338004" y="1785197"/>
            <a:ext cx="7982721" cy="5326652"/>
          </a:xfrm>
          <a:prstGeom prst="rect">
            <a:avLst/>
          </a:prstGeom>
          <a:ln w="12700">
            <a:miter lim="400000"/>
          </a:ln>
        </p:spPr>
      </p:pic>
      <p:sp>
        <p:nvSpPr>
          <p:cNvPr id="353" name="Slide Number"/>
          <p:cNvSpPr txBox="1">
            <a:spLocks noGrp="1"/>
          </p:cNvSpPr>
          <p:nvPr>
            <p:ph type="sldNum" sz="quarter" idx="4294967295"/>
          </p:nvPr>
        </p:nvSpPr>
        <p:spPr>
          <a:xfrm>
            <a:off x="3378335" y="129432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32</a:t>
            </a:fld>
            <a:endParaRPr/>
          </a:p>
        </p:txBody>
      </p:sp>
      <p:sp>
        <p:nvSpPr>
          <p:cNvPr id="354" name="Thank You"/>
          <p:cNvSpPr txBox="1"/>
          <p:nvPr/>
        </p:nvSpPr>
        <p:spPr>
          <a:xfrm>
            <a:off x="7624309" y="7290825"/>
            <a:ext cx="9135382" cy="2568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14000">
                <a:latin typeface="Avenir Heavy"/>
                <a:ea typeface="Avenir Heavy"/>
                <a:cs typeface="Avenir Heavy"/>
                <a:sym typeface="Avenir Heavy"/>
              </a:defRPr>
            </a:lvl1pPr>
          </a:lstStyle>
          <a:p>
            <a:r>
              <a:t>Thank You</a:t>
            </a:r>
          </a:p>
        </p:txBody>
      </p:sp>
      <p:sp>
        <p:nvSpPr>
          <p:cNvPr id="355" name="Miami JVM Group (MJUG)…"/>
          <p:cNvSpPr txBox="1"/>
          <p:nvPr/>
        </p:nvSpPr>
        <p:spPr>
          <a:xfrm>
            <a:off x="5615681" y="9910628"/>
            <a:ext cx="13152639" cy="1698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p>
            <a:pPr>
              <a:defRPr>
                <a:latin typeface="Avenir Black"/>
                <a:ea typeface="Avenir Black"/>
                <a:cs typeface="Avenir Black"/>
                <a:sym typeface="Avenir Black"/>
              </a:defRPr>
            </a:pPr>
            <a:r>
              <a:rPr dirty="0"/>
              <a:t>Miami JVM Group (MJUG)</a:t>
            </a:r>
          </a:p>
          <a:p>
            <a:pPr>
              <a:defRPr sz="4500">
                <a:latin typeface="Avenir Medium"/>
                <a:ea typeface="Avenir Medium"/>
                <a:cs typeface="Avenir Medium"/>
                <a:sym typeface="Avenir Medium"/>
              </a:defRPr>
            </a:pPr>
            <a:r>
              <a:rPr u="sng" dirty="0">
                <a:solidFill>
                  <a:schemeClr val="accent1">
                    <a:lumMod val="40000"/>
                    <a:lumOff val="60000"/>
                  </a:schemeClr>
                </a:solidFill>
                <a:hlinkClick r:id="rId4">
                  <a:extLst>
                    <a:ext uri="{A12FA001-AC4F-418D-AE19-62706E023703}">
                      <ahyp:hlinkClr xmlns:ahyp="http://schemas.microsoft.com/office/drawing/2018/hyperlinkcolor" val="tx"/>
                    </a:ext>
                  </a:extLst>
                </a:hlinkClick>
              </a:rPr>
              <a:t>https://www.meetup.com/miami-java-user-group/</a:t>
            </a:r>
          </a:p>
        </p:txBody>
      </p:sp>
      <p:sp>
        <p:nvSpPr>
          <p:cNvPr id="356" name="Miami JVM Group     https://www.meetup.com/miami-java-user-group/     Thursday, October 17, 2024"/>
          <p:cNvSpPr txBox="1"/>
          <p:nvPr/>
        </p:nvSpPr>
        <p:spPr>
          <a:xfrm>
            <a:off x="3841246" y="12872508"/>
            <a:ext cx="17813317" cy="605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dirty="0"/>
              <a:t>Miami JVM Group     </a:t>
            </a:r>
            <a:r>
              <a:rPr u="sng" dirty="0">
                <a:solidFill>
                  <a:schemeClr val="accent1">
                    <a:lumMod val="40000"/>
                    <a:lumOff val="60000"/>
                  </a:schemeClr>
                </a:solidFill>
                <a:latin typeface="Avenir Book"/>
                <a:ea typeface="Avenir Book"/>
                <a:cs typeface="Avenir Book"/>
                <a:sym typeface="Avenir Book"/>
                <a:hlinkClick r:id="rId4">
                  <a:extLst>
                    <a:ext uri="{A12FA001-AC4F-418D-AE19-62706E023703}">
                      <ahyp:hlinkClr xmlns:ahyp="http://schemas.microsoft.com/office/drawing/2018/hyperlinkcolor" val="tx"/>
                    </a:ext>
                  </a:extLst>
                </a:hlinkClick>
              </a:rPr>
              <a:t>https://www.meetup.com/miami-java-user-group/</a:t>
            </a:r>
            <a:r>
              <a:rPr dirty="0">
                <a:solidFill>
                  <a:schemeClr val="accent1">
                    <a:lumMod val="40000"/>
                    <a:lumOff val="60000"/>
                  </a:schemeClr>
                </a:solidFill>
                <a:latin typeface="Avenir Book"/>
                <a:ea typeface="Avenir Book"/>
                <a:cs typeface="Avenir Book"/>
                <a:sym typeface="Avenir Book"/>
              </a:rPr>
              <a:t>     </a:t>
            </a:r>
            <a:r>
              <a:rPr dirty="0">
                <a:latin typeface="Avenir Book"/>
                <a:ea typeface="Avenir Book"/>
                <a:cs typeface="Avenir Book"/>
                <a:sym typeface="Avenir Book"/>
              </a:rPr>
              <a:t>Thursday, October 17, 2024</a:t>
            </a:r>
          </a:p>
        </p:txBody>
      </p:sp>
      <p:sp>
        <p:nvSpPr>
          <p:cNvPr id="357" name="www.linkedin.com/in/ealvarez"/>
          <p:cNvSpPr txBox="1"/>
          <p:nvPr/>
        </p:nvSpPr>
        <p:spPr>
          <a:xfrm>
            <a:off x="9221944" y="11734729"/>
            <a:ext cx="6908943" cy="7598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nchor="ctr">
            <a:spAutoFit/>
          </a:bodyPr>
          <a:lstStyle>
            <a:lvl1pPr>
              <a:defRPr sz="4000">
                <a:hlinkClick r:id="rId5"/>
              </a:defRPr>
            </a:lvl1pPr>
          </a:lstStyle>
          <a:p>
            <a:r>
              <a:rPr dirty="0">
                <a:solidFill>
                  <a:schemeClr val="accent1">
                    <a:lumMod val="40000"/>
                    <a:lumOff val="60000"/>
                  </a:schemeClr>
                </a:solidFill>
                <a:hlinkClick r:id="rId5">
                  <a:extLst>
                    <a:ext uri="{A12FA001-AC4F-418D-AE19-62706E023703}">
                      <ahyp:hlinkClr xmlns:ahyp="http://schemas.microsoft.com/office/drawing/2018/hyperlinkcolor" val="tx"/>
                    </a:ext>
                  </a:extLst>
                </a:hlinkClick>
              </a:rPr>
              <a:t>www.linkedin.com/in/ealvarez</a:t>
            </a:r>
          </a:p>
        </p:txBody>
      </p:sp>
      <p:pic>
        <p:nvPicPr>
          <p:cNvPr id="358" name="Miami-JUG-Vice-Square-No-Border-256x256.gif" descr="Miami-JUG-Vice-Square-No-Border-256x256.gif"/>
          <p:cNvPicPr>
            <a:picLocks noChangeAspect="1"/>
          </p:cNvPicPr>
          <p:nvPr/>
        </p:nvPicPr>
        <p:blipFill>
          <a:blip r:embed="rId6"/>
          <a:stretch>
            <a:fillRect/>
          </a:stretch>
        </p:blipFill>
        <p:spPr>
          <a:xfrm>
            <a:off x="8500814" y="4607194"/>
            <a:ext cx="2233568" cy="2233568"/>
          </a:xfrm>
          <a:prstGeom prst="rect">
            <a:avLst/>
          </a:prstGeom>
          <a:ln w="12700">
            <a:miter lim="400000"/>
          </a:ln>
        </p:spPr>
      </p:pic>
      <p:pic>
        <p:nvPicPr>
          <p:cNvPr id="359" name="QR_Code_MJUG_meetup-URL-black-bg-350x350.png" descr="QR_Code_MJUG_meetup-URL-black-bg-350x350.png"/>
          <p:cNvPicPr>
            <a:picLocks noChangeAspect="1"/>
          </p:cNvPicPr>
          <p:nvPr/>
        </p:nvPicPr>
        <p:blipFill>
          <a:blip r:embed="rId7"/>
          <a:stretch>
            <a:fillRect/>
          </a:stretch>
        </p:blipFill>
        <p:spPr>
          <a:xfrm>
            <a:off x="1258290" y="1874452"/>
            <a:ext cx="5488710" cy="5488709"/>
          </a:xfrm>
          <a:prstGeom prst="rect">
            <a:avLst/>
          </a:prstGeom>
          <a:ln w="12700">
            <a:miter lim="400000"/>
          </a:ln>
        </p:spPr>
      </p:pic>
      <p:pic>
        <p:nvPicPr>
          <p:cNvPr id="360" name="QR_Code_LinkedIn_w_logo_ealvarez-black-bg-589x589.png" descr="QR_Code_LinkedIn_w_logo_ealvarez-black-bg-589x589.png"/>
          <p:cNvPicPr>
            <a:picLocks noChangeAspect="1"/>
          </p:cNvPicPr>
          <p:nvPr/>
        </p:nvPicPr>
        <p:blipFill>
          <a:blip r:embed="rId8"/>
          <a:stretch>
            <a:fillRect/>
          </a:stretch>
        </p:blipFill>
        <p:spPr>
          <a:xfrm>
            <a:off x="17911729" y="1819715"/>
            <a:ext cx="5257617" cy="5257616"/>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REFERENCES"/>
          <p:cNvSpPr txBox="1">
            <a:spLocks noGrp="1"/>
          </p:cNvSpPr>
          <p:nvPr>
            <p:ph type="title"/>
          </p:nvPr>
        </p:nvSpPr>
        <p:spPr>
          <a:prstGeom prst="rect">
            <a:avLst/>
          </a:prstGeom>
        </p:spPr>
        <p:txBody>
          <a:bodyPr/>
          <a:lstStyle>
            <a:lvl1pPr>
              <a:defRPr>
                <a:solidFill>
                  <a:schemeClr val="accent2">
                    <a:satOff val="44164"/>
                    <a:lumOff val="14231"/>
                  </a:schemeClr>
                </a:solidFill>
                <a:latin typeface="Avenir Heavy"/>
                <a:ea typeface="Avenir Heavy"/>
                <a:cs typeface="Avenir Heavy"/>
                <a:sym typeface="Avenir Heavy"/>
              </a:defRPr>
            </a:lvl1pPr>
          </a:lstStyle>
          <a:p>
            <a:r>
              <a:t>REFERENCES</a:t>
            </a:r>
          </a:p>
        </p:txBody>
      </p:sp>
      <p:sp>
        <p:nvSpPr>
          <p:cNvPr id="365" name="Oracle JDK Migration Guide (Java 11)…"/>
          <p:cNvSpPr txBox="1">
            <a:spLocks noGrp="1"/>
          </p:cNvSpPr>
          <p:nvPr>
            <p:ph type="body" idx="1"/>
          </p:nvPr>
        </p:nvSpPr>
        <p:spPr>
          <a:xfrm>
            <a:off x="3044563" y="2459399"/>
            <a:ext cx="18682187" cy="9999675"/>
          </a:xfrm>
          <a:prstGeom prst="rect">
            <a:avLst/>
          </a:prstGeom>
        </p:spPr>
        <p:txBody>
          <a:bodyPr anchor="t"/>
          <a:lstStyle/>
          <a:p>
            <a:pPr marL="484668" indent="-484668" defTabSz="624363">
              <a:spcBef>
                <a:spcPts val="2100"/>
              </a:spcBef>
              <a:defRPr sz="2888">
                <a:latin typeface="Helvetica"/>
                <a:ea typeface="Helvetica"/>
                <a:cs typeface="Helvetica"/>
                <a:sym typeface="Helvetica"/>
              </a:defRPr>
            </a:pPr>
            <a:r>
              <a:rPr dirty="0"/>
              <a:t>Oracle JDK Migration Guide (Java 11)</a:t>
            </a:r>
          </a:p>
          <a:p>
            <a:pPr marL="484668" indent="-484668" defTabSz="624363">
              <a:spcBef>
                <a:spcPts val="2100"/>
              </a:spcBef>
              <a:defRPr sz="2888">
                <a:latin typeface="Helvetica"/>
                <a:ea typeface="Helvetica"/>
                <a:cs typeface="Helvetica"/>
                <a:sym typeface="Helvetica"/>
              </a:defRPr>
            </a:pPr>
            <a:r>
              <a:rPr u="sng" dirty="0">
                <a:solidFill>
                  <a:schemeClr val="accent1">
                    <a:lumMod val="40000"/>
                    <a:lumOff val="60000"/>
                  </a:schemeClr>
                </a:solidFill>
                <a:hlinkClick r:id="rId3">
                  <a:extLst>
                    <a:ext uri="{A12FA001-AC4F-418D-AE19-62706E023703}">
                      <ahyp:hlinkClr xmlns:ahyp="http://schemas.microsoft.com/office/drawing/2018/hyperlinkcolor" val="tx"/>
                    </a:ext>
                  </a:extLst>
                </a:hlinkClick>
              </a:rPr>
              <a:t>https://docs.oracle.com/en/java/javase/11/migrate/index.html</a:t>
            </a:r>
          </a:p>
          <a:p>
            <a:pPr marL="484668" indent="-484668" defTabSz="624363">
              <a:spcBef>
                <a:spcPts val="2100"/>
              </a:spcBef>
              <a:defRPr sz="2888">
                <a:latin typeface="Helvetica"/>
                <a:ea typeface="Helvetica"/>
                <a:cs typeface="Helvetica"/>
                <a:sym typeface="Helvetica"/>
              </a:defRPr>
            </a:pPr>
            <a:endParaRPr u="sng" dirty="0">
              <a:solidFill>
                <a:srgbClr val="0000FF"/>
              </a:solidFill>
              <a:hlinkClick r:id="rId3">
                <a:extLst>
                  <a:ext uri="{A12FA001-AC4F-418D-AE19-62706E023703}">
                    <ahyp:hlinkClr xmlns:ahyp="http://schemas.microsoft.com/office/drawing/2018/hyperlinkcolor" val="tx"/>
                  </a:ext>
                </a:extLst>
              </a:hlinkClick>
            </a:endParaRPr>
          </a:p>
          <a:p>
            <a:pPr marL="484668" indent="-484668" defTabSz="624363">
              <a:spcBef>
                <a:spcPts val="2100"/>
              </a:spcBef>
              <a:defRPr sz="2888">
                <a:latin typeface="Helvetica"/>
                <a:ea typeface="Helvetica"/>
                <a:cs typeface="Helvetica"/>
                <a:sym typeface="Helvetica"/>
              </a:defRPr>
            </a:pPr>
            <a:r>
              <a:rPr dirty="0"/>
              <a:t>2024 Jakarta EE Developer Survey Report, October 2024</a:t>
            </a:r>
          </a:p>
          <a:p>
            <a:pPr marL="484668" indent="-484668" defTabSz="624363">
              <a:spcBef>
                <a:spcPts val="2100"/>
              </a:spcBef>
              <a:defRPr sz="2888">
                <a:latin typeface="Helvetica"/>
                <a:ea typeface="Helvetica"/>
                <a:cs typeface="Helvetica"/>
                <a:sym typeface="Helvetica"/>
              </a:defRPr>
            </a:pPr>
            <a:r>
              <a:rPr u="sng" dirty="0">
                <a:solidFill>
                  <a:schemeClr val="accent1">
                    <a:lumMod val="40000"/>
                    <a:lumOff val="60000"/>
                  </a:schemeClr>
                </a:solidFill>
                <a:hlinkClick r:id="rId4">
                  <a:extLst>
                    <a:ext uri="{A12FA001-AC4F-418D-AE19-62706E023703}">
                      <ahyp:hlinkClr xmlns:ahyp="http://schemas.microsoft.com/office/drawing/2018/hyperlinkcolor" val="tx"/>
                    </a:ext>
                  </a:extLst>
                </a:hlinkClick>
              </a:rPr>
              <a:t>https://outreach.eclipse.foundation/jakarta-ee-developer-survey-2024</a:t>
            </a:r>
          </a:p>
          <a:p>
            <a:pPr marL="484668" indent="-484668" defTabSz="624363">
              <a:spcBef>
                <a:spcPts val="2100"/>
              </a:spcBef>
              <a:defRPr sz="2888">
                <a:latin typeface="Helvetica"/>
                <a:ea typeface="Helvetica"/>
                <a:cs typeface="Helvetica"/>
                <a:sym typeface="Helvetica"/>
              </a:defRPr>
            </a:pPr>
            <a:endParaRPr u="sng" dirty="0">
              <a:solidFill>
                <a:srgbClr val="0000FF"/>
              </a:solidFill>
              <a:hlinkClick r:id="rId4">
                <a:extLst>
                  <a:ext uri="{A12FA001-AC4F-418D-AE19-62706E023703}">
                    <ahyp:hlinkClr xmlns:ahyp="http://schemas.microsoft.com/office/drawing/2018/hyperlinkcolor" val="tx"/>
                  </a:ext>
                </a:extLst>
              </a:hlinkClick>
            </a:endParaRPr>
          </a:p>
          <a:p>
            <a:pPr marL="484668" indent="-484668" defTabSz="624363">
              <a:spcBef>
                <a:spcPts val="2100"/>
              </a:spcBef>
              <a:defRPr sz="2888">
                <a:latin typeface="Helvetica"/>
                <a:ea typeface="Helvetica"/>
                <a:cs typeface="Helvetica"/>
                <a:sym typeface="Helvetica"/>
              </a:defRPr>
            </a:pPr>
            <a:r>
              <a:rPr dirty="0"/>
              <a:t>Java System Properties (Java 17)</a:t>
            </a:r>
          </a:p>
          <a:p>
            <a:pPr marL="484668" indent="-484668" defTabSz="624363">
              <a:spcBef>
                <a:spcPts val="2100"/>
              </a:spcBef>
              <a:defRPr sz="2888">
                <a:latin typeface="Helvetica"/>
                <a:ea typeface="Helvetica"/>
                <a:cs typeface="Helvetica"/>
                <a:sym typeface="Helvetica"/>
              </a:defRPr>
            </a:pPr>
            <a:r>
              <a:rPr u="sng" dirty="0">
                <a:solidFill>
                  <a:schemeClr val="accent1">
                    <a:lumMod val="40000"/>
                    <a:lumOff val="60000"/>
                  </a:schemeClr>
                </a:solidFill>
                <a:hlinkClick r:id="rId5">
                  <a:extLst>
                    <a:ext uri="{A12FA001-AC4F-418D-AE19-62706E023703}">
                      <ahyp:hlinkClr xmlns:ahyp="http://schemas.microsoft.com/office/drawing/2018/hyperlinkcolor" val="tx"/>
                    </a:ext>
                  </a:extLst>
                </a:hlinkClick>
              </a:rPr>
              <a:t>https://docs.oracle.com/en/java/javase/17/docs/api/system-properties.html</a:t>
            </a:r>
          </a:p>
          <a:p>
            <a:pPr marL="484668" indent="-484668" defTabSz="624363">
              <a:spcBef>
                <a:spcPts val="2100"/>
              </a:spcBef>
              <a:defRPr sz="2888">
                <a:latin typeface="Helvetica"/>
                <a:ea typeface="Helvetica"/>
                <a:cs typeface="Helvetica"/>
                <a:sym typeface="Helvetica"/>
              </a:defRPr>
            </a:pPr>
            <a:endParaRPr u="sng" dirty="0">
              <a:solidFill>
                <a:srgbClr val="0000FF"/>
              </a:solidFill>
              <a:hlinkClick r:id="rId5">
                <a:extLst>
                  <a:ext uri="{A12FA001-AC4F-418D-AE19-62706E023703}">
                    <ahyp:hlinkClr xmlns:ahyp="http://schemas.microsoft.com/office/drawing/2018/hyperlinkcolor" val="tx"/>
                  </a:ext>
                </a:extLst>
              </a:hlinkClick>
            </a:endParaRPr>
          </a:p>
          <a:p>
            <a:pPr marL="484668" indent="-484668" defTabSz="624363">
              <a:spcBef>
                <a:spcPts val="2100"/>
              </a:spcBef>
              <a:defRPr sz="2888">
                <a:latin typeface="Helvetica"/>
                <a:ea typeface="Helvetica"/>
                <a:cs typeface="Helvetica"/>
                <a:sym typeface="Helvetica"/>
              </a:defRPr>
            </a:pPr>
            <a:r>
              <a:rPr dirty="0"/>
              <a:t>Java Class File Versions</a:t>
            </a:r>
          </a:p>
          <a:p>
            <a:pPr marL="484668" indent="-484668" defTabSz="624363">
              <a:spcBef>
                <a:spcPts val="2100"/>
              </a:spcBef>
              <a:defRPr sz="2888">
                <a:latin typeface="Helvetica"/>
                <a:ea typeface="Helvetica"/>
                <a:cs typeface="Helvetica"/>
                <a:sym typeface="Helvetica"/>
              </a:defRPr>
            </a:pPr>
            <a:r>
              <a:rPr u="sng" dirty="0">
                <a:solidFill>
                  <a:schemeClr val="accent1">
                    <a:lumMod val="40000"/>
                    <a:lumOff val="60000"/>
                  </a:schemeClr>
                </a:solidFill>
                <a:hlinkClick r:id="rId6">
                  <a:extLst>
                    <a:ext uri="{A12FA001-AC4F-418D-AE19-62706E023703}">
                      <ahyp:hlinkClr xmlns:ahyp="http://schemas.microsoft.com/office/drawing/2018/hyperlinkcolor" val="tx"/>
                    </a:ext>
                  </a:extLst>
                </a:hlinkClick>
              </a:rPr>
              <a:t>https://javaalmanac.io/bytecode/versions/</a:t>
            </a:r>
          </a:p>
          <a:p>
            <a:pPr marL="484668" indent="-484668" defTabSz="624363">
              <a:spcBef>
                <a:spcPts val="2100"/>
              </a:spcBef>
              <a:defRPr sz="2888">
                <a:latin typeface="Helvetica"/>
                <a:ea typeface="Helvetica"/>
                <a:cs typeface="Helvetica"/>
                <a:sym typeface="Helvetica"/>
              </a:defRPr>
            </a:pPr>
            <a:endParaRPr u="sng" dirty="0">
              <a:solidFill>
                <a:srgbClr val="0000FF"/>
              </a:solidFill>
              <a:hlinkClick r:id="rId6">
                <a:extLst>
                  <a:ext uri="{A12FA001-AC4F-418D-AE19-62706E023703}">
                    <ahyp:hlinkClr xmlns:ahyp="http://schemas.microsoft.com/office/drawing/2018/hyperlinkcolor" val="tx"/>
                  </a:ext>
                </a:extLst>
              </a:hlinkClick>
            </a:endParaRPr>
          </a:p>
          <a:p>
            <a:pPr marL="484668" indent="-484668" defTabSz="624363">
              <a:spcBef>
                <a:spcPts val="2100"/>
              </a:spcBef>
              <a:defRPr sz="2888">
                <a:latin typeface="Helvetica"/>
                <a:ea typeface="Helvetica"/>
                <a:cs typeface="Helvetica"/>
                <a:sym typeface="Helvetica"/>
              </a:defRPr>
            </a:pPr>
            <a:r>
              <a:rPr dirty="0"/>
              <a:t>Java 10 </a:t>
            </a:r>
            <a:r>
              <a:rPr dirty="0" err="1"/>
              <a:t>Runtime.Version</a:t>
            </a:r>
            <a:r>
              <a:rPr dirty="0"/>
              <a:t> </a:t>
            </a:r>
            <a:r>
              <a:rPr dirty="0" err="1"/>
              <a:t>JavaDoc</a:t>
            </a:r>
            <a:endParaRPr dirty="0"/>
          </a:p>
          <a:p>
            <a:pPr marL="484668" indent="-484668" defTabSz="624363">
              <a:spcBef>
                <a:spcPts val="2100"/>
              </a:spcBef>
              <a:defRPr sz="2888">
                <a:latin typeface="Helvetica"/>
                <a:ea typeface="Helvetica"/>
                <a:cs typeface="Helvetica"/>
                <a:sym typeface="Helvetica"/>
              </a:defRPr>
            </a:pPr>
            <a:r>
              <a:rPr u="sng" dirty="0">
                <a:solidFill>
                  <a:schemeClr val="accent1">
                    <a:lumMod val="40000"/>
                    <a:lumOff val="60000"/>
                  </a:schemeClr>
                </a:solidFill>
                <a:hlinkClick r:id="rId7">
                  <a:extLst>
                    <a:ext uri="{A12FA001-AC4F-418D-AE19-62706E023703}">
                      <ahyp:hlinkClr xmlns:ahyp="http://schemas.microsoft.com/office/drawing/2018/hyperlinkcolor" val="tx"/>
                    </a:ext>
                  </a:extLst>
                </a:hlinkClick>
              </a:rPr>
              <a:t>https://docs.oracle.com/javase/10/docs/api/java/lang/Runtime.Version.html</a:t>
            </a:r>
          </a:p>
        </p:txBody>
      </p:sp>
      <p:sp>
        <p:nvSpPr>
          <p:cNvPr id="366" name="Slide Number"/>
          <p:cNvSpPr txBox="1">
            <a:spLocks noGrp="1"/>
          </p:cNvSpPr>
          <p:nvPr>
            <p:ph type="sldNum" sz="quarter" idx="4294967295"/>
          </p:nvPr>
        </p:nvSpPr>
        <p:spPr>
          <a:xfrm>
            <a:off x="3391035" y="129178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33</a:t>
            </a:fld>
            <a:endParaRPr/>
          </a:p>
        </p:txBody>
      </p:sp>
      <p:sp>
        <p:nvSpPr>
          <p:cNvPr id="367" name="Miami JVM Group     https://www.meetup.com/miami-java-user-group/     Thursday, October 17, 2024"/>
          <p:cNvSpPr txBox="1"/>
          <p:nvPr/>
        </p:nvSpPr>
        <p:spPr>
          <a:xfrm>
            <a:off x="3841246" y="12872508"/>
            <a:ext cx="17820529" cy="605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dirty="0"/>
              <a:t>Miami JVM Group     </a:t>
            </a:r>
            <a:r>
              <a:rPr u="sng" dirty="0">
                <a:solidFill>
                  <a:schemeClr val="accent1">
                    <a:lumMod val="40000"/>
                    <a:lumOff val="60000"/>
                  </a:schemeClr>
                </a:solidFill>
                <a:latin typeface="Avenir Book"/>
                <a:ea typeface="Avenir Book"/>
                <a:cs typeface="Avenir Book"/>
                <a:sym typeface="Avenir Book"/>
                <a:hlinkClick r:id="rId8">
                  <a:extLst>
                    <a:ext uri="{A12FA001-AC4F-418D-AE19-62706E023703}">
                      <ahyp:hlinkClr xmlns:ahyp="http://schemas.microsoft.com/office/drawing/2018/hyperlinkcolor" val="tx"/>
                    </a:ext>
                  </a:extLst>
                </a:hlinkClick>
              </a:rPr>
              <a:t>https://www.meetup.com/miami-java-user-group/</a:t>
            </a:r>
            <a:r>
              <a:rPr dirty="0">
                <a:solidFill>
                  <a:schemeClr val="accent1">
                    <a:lumMod val="40000"/>
                    <a:lumOff val="60000"/>
                  </a:schemeClr>
                </a:solidFill>
                <a:latin typeface="Avenir Book"/>
                <a:ea typeface="Avenir Book"/>
                <a:cs typeface="Avenir Book"/>
                <a:sym typeface="Avenir Book"/>
              </a:rPr>
              <a:t>     </a:t>
            </a:r>
            <a:r>
              <a:rPr dirty="0">
                <a:latin typeface="Avenir Book"/>
                <a:ea typeface="Avenir Book"/>
                <a:cs typeface="Avenir Book"/>
                <a:sym typeface="Avenir Book"/>
              </a:rPr>
              <a:t>Thursday, October 17, 2024</a:t>
            </a: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a14="http://schemas.microsoft.com/office/drawing/2010/main" xmlns:m="http://schemas.openxmlformats.org/officeDocument/2006/math"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 name="REFERENCES"/>
          <p:cNvSpPr txBox="1">
            <a:spLocks noGrp="1"/>
          </p:cNvSpPr>
          <p:nvPr>
            <p:ph type="title"/>
          </p:nvPr>
        </p:nvSpPr>
        <p:spPr>
          <a:prstGeom prst="rect">
            <a:avLst/>
          </a:prstGeom>
        </p:spPr>
        <p:txBody>
          <a:bodyPr/>
          <a:lstStyle>
            <a:lvl1pPr>
              <a:defRPr>
                <a:solidFill>
                  <a:schemeClr val="accent2">
                    <a:satOff val="44164"/>
                    <a:lumOff val="14231"/>
                  </a:schemeClr>
                </a:solidFill>
                <a:latin typeface="Avenir Heavy"/>
                <a:ea typeface="Avenir Heavy"/>
                <a:cs typeface="Avenir Heavy"/>
                <a:sym typeface="Avenir Heavy"/>
              </a:defRPr>
            </a:lvl1pPr>
          </a:lstStyle>
          <a:p>
            <a:r>
              <a:t>REFERENCES</a:t>
            </a:r>
          </a:p>
        </p:txBody>
      </p:sp>
      <p:sp>
        <p:nvSpPr>
          <p:cNvPr id="372" name="Update-alternatives man page…"/>
          <p:cNvSpPr txBox="1">
            <a:spLocks noGrp="1"/>
          </p:cNvSpPr>
          <p:nvPr>
            <p:ph type="body" idx="1"/>
          </p:nvPr>
        </p:nvSpPr>
        <p:spPr>
          <a:xfrm>
            <a:off x="3044563" y="2459399"/>
            <a:ext cx="18682187" cy="8482990"/>
          </a:xfrm>
          <a:prstGeom prst="rect">
            <a:avLst/>
          </a:prstGeom>
        </p:spPr>
        <p:txBody>
          <a:bodyPr anchor="t"/>
          <a:lstStyle/>
          <a:p>
            <a:pPr marL="542063" indent="-542063" defTabSz="698301">
              <a:spcBef>
                <a:spcPts val="2300"/>
              </a:spcBef>
              <a:defRPr sz="3230">
                <a:latin typeface="Helvetica"/>
                <a:ea typeface="Helvetica"/>
                <a:cs typeface="Helvetica"/>
                <a:sym typeface="Helvetica"/>
              </a:defRPr>
            </a:pPr>
            <a:r>
              <a:rPr dirty="0"/>
              <a:t>Update-alternatives man page</a:t>
            </a:r>
          </a:p>
          <a:p>
            <a:pPr marL="542063" indent="-542063" defTabSz="698301">
              <a:spcBef>
                <a:spcPts val="2300"/>
              </a:spcBef>
              <a:defRPr sz="3230">
                <a:latin typeface="Helvetica"/>
                <a:ea typeface="Helvetica"/>
                <a:cs typeface="Helvetica"/>
                <a:sym typeface="Helvetica"/>
              </a:defRPr>
            </a:pPr>
            <a:r>
              <a:rPr u="sng" dirty="0">
                <a:solidFill>
                  <a:schemeClr val="accent1">
                    <a:lumMod val="40000"/>
                    <a:lumOff val="60000"/>
                  </a:schemeClr>
                </a:solidFill>
                <a:hlinkClick r:id="rId3">
                  <a:extLst>
                    <a:ext uri="{A12FA001-AC4F-418D-AE19-62706E023703}">
                      <ahyp:hlinkClr xmlns:ahyp="http://schemas.microsoft.com/office/drawing/2018/hyperlinkcolor" val="tx"/>
                    </a:ext>
                  </a:extLst>
                </a:hlinkClick>
              </a:rPr>
              <a:t>https://man7.org/linux/man-pages/man1/update-alternatives.1.html</a:t>
            </a:r>
          </a:p>
          <a:p>
            <a:pPr marL="542063" indent="-542063" defTabSz="698301">
              <a:spcBef>
                <a:spcPts val="2300"/>
              </a:spcBef>
              <a:defRPr sz="3230">
                <a:latin typeface="Helvetica"/>
                <a:ea typeface="Helvetica"/>
                <a:cs typeface="Helvetica"/>
                <a:sym typeface="Helvetica"/>
              </a:defRPr>
            </a:pPr>
            <a:endParaRPr u="sng" dirty="0">
              <a:solidFill>
                <a:srgbClr val="0000FF"/>
              </a:solidFill>
              <a:hlinkClick r:id="rId3">
                <a:extLst>
                  <a:ext uri="{A12FA001-AC4F-418D-AE19-62706E023703}">
                    <ahyp:hlinkClr xmlns:ahyp="http://schemas.microsoft.com/office/drawing/2018/hyperlinkcolor" val="tx"/>
                  </a:ext>
                </a:extLst>
              </a:hlinkClick>
            </a:endParaRPr>
          </a:p>
          <a:p>
            <a:pPr marL="542063" indent="-542063" defTabSz="698301">
              <a:spcBef>
                <a:spcPts val="2300"/>
              </a:spcBef>
              <a:defRPr sz="3230">
                <a:latin typeface="Helvetica"/>
                <a:ea typeface="Helvetica"/>
                <a:cs typeface="Helvetica"/>
                <a:sym typeface="Helvetica"/>
              </a:defRPr>
            </a:pPr>
            <a:r>
              <a:rPr dirty="0"/>
              <a:t>SDKMAN website</a:t>
            </a:r>
          </a:p>
          <a:p>
            <a:pPr marL="542063" indent="-542063" defTabSz="698301">
              <a:spcBef>
                <a:spcPts val="2300"/>
              </a:spcBef>
              <a:defRPr sz="3230">
                <a:latin typeface="Helvetica"/>
                <a:ea typeface="Helvetica"/>
                <a:cs typeface="Helvetica"/>
                <a:sym typeface="Helvetica"/>
              </a:defRPr>
            </a:pPr>
            <a:r>
              <a:rPr u="sng" dirty="0">
                <a:solidFill>
                  <a:schemeClr val="accent1">
                    <a:lumMod val="40000"/>
                    <a:lumOff val="60000"/>
                  </a:schemeClr>
                </a:solidFill>
                <a:hlinkClick r:id="rId4">
                  <a:extLst>
                    <a:ext uri="{A12FA001-AC4F-418D-AE19-62706E023703}">
                      <ahyp:hlinkClr xmlns:ahyp="http://schemas.microsoft.com/office/drawing/2018/hyperlinkcolor" val="tx"/>
                    </a:ext>
                  </a:extLst>
                </a:hlinkClick>
              </a:rPr>
              <a:t>https://sdkman.io/</a:t>
            </a:r>
          </a:p>
          <a:p>
            <a:pPr marL="542063" indent="-542063" defTabSz="698301">
              <a:spcBef>
                <a:spcPts val="2300"/>
              </a:spcBef>
              <a:defRPr sz="3230">
                <a:latin typeface="Helvetica"/>
                <a:ea typeface="Helvetica"/>
                <a:cs typeface="Helvetica"/>
                <a:sym typeface="Helvetica"/>
              </a:defRPr>
            </a:pPr>
            <a:endParaRPr u="sng" dirty="0">
              <a:solidFill>
                <a:srgbClr val="0000FF"/>
              </a:solidFill>
              <a:hlinkClick r:id="rId4">
                <a:extLst>
                  <a:ext uri="{A12FA001-AC4F-418D-AE19-62706E023703}">
                    <ahyp:hlinkClr xmlns:ahyp="http://schemas.microsoft.com/office/drawing/2018/hyperlinkcolor" val="tx"/>
                  </a:ext>
                </a:extLst>
              </a:hlinkClick>
            </a:endParaRPr>
          </a:p>
          <a:p>
            <a:pPr marL="542063" indent="-542063" defTabSz="698301">
              <a:spcBef>
                <a:spcPts val="2300"/>
              </a:spcBef>
              <a:defRPr sz="3230">
                <a:latin typeface="Helvetica"/>
                <a:ea typeface="Helvetica"/>
                <a:cs typeface="Helvetica"/>
                <a:sym typeface="Helvetica"/>
              </a:defRPr>
            </a:pPr>
            <a:r>
              <a:rPr dirty="0" err="1"/>
              <a:t>jEnv</a:t>
            </a:r>
            <a:r>
              <a:rPr dirty="0"/>
              <a:t> website</a:t>
            </a:r>
          </a:p>
          <a:p>
            <a:pPr marL="542063" indent="-542063" defTabSz="698301">
              <a:spcBef>
                <a:spcPts val="2300"/>
              </a:spcBef>
              <a:defRPr sz="3230">
                <a:latin typeface="Helvetica"/>
                <a:ea typeface="Helvetica"/>
                <a:cs typeface="Helvetica"/>
                <a:sym typeface="Helvetica"/>
              </a:defRPr>
            </a:pPr>
            <a:r>
              <a:rPr u="sng" dirty="0">
                <a:solidFill>
                  <a:schemeClr val="accent1">
                    <a:lumMod val="40000"/>
                    <a:lumOff val="60000"/>
                  </a:schemeClr>
                </a:solidFill>
                <a:hlinkClick r:id="rId5">
                  <a:extLst>
                    <a:ext uri="{A12FA001-AC4F-418D-AE19-62706E023703}">
                      <ahyp:hlinkClr xmlns:ahyp="http://schemas.microsoft.com/office/drawing/2018/hyperlinkcolor" val="tx"/>
                    </a:ext>
                  </a:extLst>
                </a:hlinkClick>
              </a:rPr>
              <a:t>https://www.jenv.be/</a:t>
            </a:r>
          </a:p>
          <a:p>
            <a:pPr marL="542063" indent="-542063" defTabSz="698301">
              <a:spcBef>
                <a:spcPts val="2300"/>
              </a:spcBef>
              <a:defRPr sz="3230">
                <a:latin typeface="Helvetica"/>
                <a:ea typeface="Helvetica"/>
                <a:cs typeface="Helvetica"/>
                <a:sym typeface="Helvetica"/>
              </a:defRPr>
            </a:pPr>
            <a:endParaRPr u="sng" dirty="0">
              <a:solidFill>
                <a:srgbClr val="0000FF"/>
              </a:solidFill>
              <a:hlinkClick r:id="rId5">
                <a:extLst>
                  <a:ext uri="{A12FA001-AC4F-418D-AE19-62706E023703}">
                    <ahyp:hlinkClr xmlns:ahyp="http://schemas.microsoft.com/office/drawing/2018/hyperlinkcolor" val="tx"/>
                  </a:ext>
                </a:extLst>
              </a:hlinkClick>
            </a:endParaRPr>
          </a:p>
          <a:p>
            <a:pPr marL="542063" indent="-542063" defTabSz="698301">
              <a:spcBef>
                <a:spcPts val="2300"/>
              </a:spcBef>
              <a:defRPr sz="3230">
                <a:latin typeface="Helvetica"/>
                <a:ea typeface="Helvetica"/>
                <a:cs typeface="Helvetica"/>
                <a:sym typeface="Helvetica"/>
              </a:defRPr>
            </a:pPr>
            <a:r>
              <a:rPr dirty="0"/>
              <a:t>Churchill By Himself: The Definitive Collection of Quotations</a:t>
            </a:r>
          </a:p>
          <a:p>
            <a:pPr marL="542063" indent="-542063" defTabSz="698301">
              <a:spcBef>
                <a:spcPts val="2300"/>
              </a:spcBef>
              <a:defRPr sz="3145">
                <a:latin typeface="Helvetica"/>
                <a:ea typeface="Helvetica"/>
                <a:cs typeface="Helvetica"/>
                <a:sym typeface="Helvetica"/>
              </a:defRPr>
            </a:pPr>
            <a:r>
              <a:rPr u="sng" dirty="0">
                <a:solidFill>
                  <a:schemeClr val="accent1">
                    <a:lumMod val="40000"/>
                    <a:lumOff val="60000"/>
                  </a:schemeClr>
                </a:solidFill>
                <a:hlinkClick r:id="rId6">
                  <a:extLst>
                    <a:ext uri="{A12FA001-AC4F-418D-AE19-62706E023703}">
                      <ahyp:hlinkClr xmlns:ahyp="http://schemas.microsoft.com/office/drawing/2018/hyperlinkcolor" val="tx"/>
                    </a:ext>
                  </a:extLst>
                </a:hlinkClick>
              </a:rPr>
              <a:t>https://www.amazon.com/Churchill-Himself-Definitive-Collection-Quotations/dp/1586489577</a:t>
            </a:r>
          </a:p>
        </p:txBody>
      </p:sp>
      <p:sp>
        <p:nvSpPr>
          <p:cNvPr id="373" name="Slide Number"/>
          <p:cNvSpPr txBox="1">
            <a:spLocks noGrp="1"/>
          </p:cNvSpPr>
          <p:nvPr>
            <p:ph type="sldNum" sz="quarter" idx="4294967295"/>
          </p:nvPr>
        </p:nvSpPr>
        <p:spPr>
          <a:xfrm>
            <a:off x="3391035" y="12917884"/>
            <a:ext cx="472568"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34</a:t>
            </a:fld>
            <a:endParaRPr/>
          </a:p>
        </p:txBody>
      </p:sp>
      <p:sp>
        <p:nvSpPr>
          <p:cNvPr id="374" name="Miami JVM Group     https://www.meetup.com/miami-java-user-group/     Thursday, October 17, 2024"/>
          <p:cNvSpPr txBox="1"/>
          <p:nvPr/>
        </p:nvSpPr>
        <p:spPr>
          <a:xfrm>
            <a:off x="3841246" y="12872508"/>
            <a:ext cx="17806231" cy="605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dirty="0"/>
              <a:t>Miami JVM Group     </a:t>
            </a:r>
            <a:r>
              <a:rPr u="sng" dirty="0">
                <a:solidFill>
                  <a:schemeClr val="accent1">
                    <a:lumMod val="40000"/>
                    <a:lumOff val="60000"/>
                  </a:schemeClr>
                </a:solidFill>
                <a:latin typeface="Avenir Book"/>
                <a:ea typeface="Avenir Book"/>
                <a:cs typeface="Avenir Book"/>
                <a:sym typeface="Avenir Book"/>
                <a:hlinkClick r:id="rId7">
                  <a:extLst>
                    <a:ext uri="{A12FA001-AC4F-418D-AE19-62706E023703}">
                      <ahyp:hlinkClr xmlns:ahyp="http://schemas.microsoft.com/office/drawing/2018/hyperlinkcolor" val="tx"/>
                    </a:ext>
                  </a:extLst>
                </a:hlinkClick>
              </a:rPr>
              <a:t>https://www.meetup.com/miami-java-user-group/</a:t>
            </a:r>
            <a:r>
              <a:rPr dirty="0">
                <a:solidFill>
                  <a:schemeClr val="accent1">
                    <a:lumMod val="40000"/>
                    <a:lumOff val="60000"/>
                  </a:schemeClr>
                </a:solidFill>
                <a:latin typeface="Avenir Book"/>
                <a:ea typeface="Avenir Book"/>
                <a:cs typeface="Avenir Book"/>
                <a:sym typeface="Avenir Book"/>
              </a:rPr>
              <a:t>     </a:t>
            </a:r>
            <a:r>
              <a:rPr dirty="0">
                <a:latin typeface="Avenir Book"/>
                <a:ea typeface="Avenir Book"/>
                <a:cs typeface="Avenir Book"/>
                <a:sym typeface="Avenir Book"/>
              </a:rPr>
              <a:t>Thursday, October 17, 2024</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Java Version miGration"/>
          <p:cNvSpPr txBox="1">
            <a:spLocks noGrp="1"/>
          </p:cNvSpPr>
          <p:nvPr>
            <p:ph type="title"/>
          </p:nvPr>
        </p:nvSpPr>
        <p:spPr>
          <a:xfrm>
            <a:off x="319327" y="557849"/>
            <a:ext cx="23745346" cy="1975943"/>
          </a:xfrm>
          <a:prstGeom prst="rect">
            <a:avLst/>
          </a:prstGeom>
        </p:spPr>
        <p:txBody>
          <a:bodyPr/>
          <a:lstStyle>
            <a:lvl1pPr algn="ctr">
              <a:defRPr sz="6600" spc="1056">
                <a:solidFill>
                  <a:schemeClr val="accent2">
                    <a:satOff val="44164"/>
                    <a:lumOff val="14231"/>
                  </a:schemeClr>
                </a:solidFill>
                <a:latin typeface="Avenir Heavy"/>
                <a:ea typeface="Avenir Heavy"/>
                <a:cs typeface="Avenir Heavy"/>
                <a:sym typeface="Avenir Heavy"/>
              </a:defRPr>
            </a:lvl1pPr>
          </a:lstStyle>
          <a:p>
            <a:r>
              <a:t>Java Version miGration</a:t>
            </a:r>
          </a:p>
        </p:txBody>
      </p:sp>
      <p:sp>
        <p:nvSpPr>
          <p:cNvPr id="189" name="Slide Number"/>
          <p:cNvSpPr txBox="1">
            <a:spLocks noGrp="1"/>
          </p:cNvSpPr>
          <p:nvPr>
            <p:ph type="sldNum" sz="quarter" idx="4294967295"/>
          </p:nvPr>
        </p:nvSpPr>
        <p:spPr>
          <a:xfrm>
            <a:off x="3408483" y="12905184"/>
            <a:ext cx="314072"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a:t>
            </a:fld>
            <a:endParaRPr/>
          </a:p>
        </p:txBody>
      </p:sp>
      <p:sp>
        <p:nvSpPr>
          <p:cNvPr id="190" name="Miami JVM Group     https://www.meetup.com/miami-java-user-group/     Thursday, October 17, 2024"/>
          <p:cNvSpPr txBox="1"/>
          <p:nvPr/>
        </p:nvSpPr>
        <p:spPr>
          <a:xfrm>
            <a:off x="3841246" y="12872508"/>
            <a:ext cx="17755750" cy="605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dirty="0"/>
              <a:t>Miami JVM Group     </a:t>
            </a:r>
            <a:r>
              <a:rPr u="sng" dirty="0">
                <a:solidFill>
                  <a:schemeClr val="accent1">
                    <a:lumMod val="40000"/>
                    <a:lumOff val="60000"/>
                  </a:schemeClr>
                </a:solidFill>
                <a:latin typeface="Avenir Book"/>
                <a:ea typeface="Avenir Book"/>
                <a:cs typeface="Avenir Book"/>
                <a:sym typeface="Avenir Book"/>
                <a:hlinkClick r:id="rId3">
                  <a:extLst>
                    <a:ext uri="{A12FA001-AC4F-418D-AE19-62706E023703}">
                      <ahyp:hlinkClr xmlns:ahyp="http://schemas.microsoft.com/office/drawing/2018/hyperlinkcolor" val="tx"/>
                    </a:ext>
                  </a:extLst>
                </a:hlinkClick>
              </a:rPr>
              <a:t>https://www.meetup.com/miami-java-user-group/</a:t>
            </a:r>
            <a:r>
              <a:rPr dirty="0">
                <a:solidFill>
                  <a:schemeClr val="accent1">
                    <a:lumMod val="40000"/>
                    <a:lumOff val="60000"/>
                  </a:schemeClr>
                </a:solidFill>
                <a:latin typeface="Avenir Book"/>
                <a:ea typeface="Avenir Book"/>
                <a:cs typeface="Avenir Book"/>
                <a:sym typeface="Avenir Book"/>
              </a:rPr>
              <a:t>     </a:t>
            </a:r>
            <a:r>
              <a:rPr dirty="0">
                <a:latin typeface="Avenir Book"/>
                <a:ea typeface="Avenir Book"/>
                <a:cs typeface="Avenir Book"/>
                <a:sym typeface="Avenir Book"/>
              </a:rPr>
              <a:t>Thursday, October 17, 2024</a:t>
            </a:r>
          </a:p>
        </p:txBody>
      </p:sp>
      <p:pic>
        <p:nvPicPr>
          <p:cNvPr id="191" name="Screenshot 2024-10-15 at 9.18.25 PM.png" descr="Screenshot 2024-10-15 at 9.18.25 PM.png"/>
          <p:cNvPicPr>
            <a:picLocks noChangeAspect="1"/>
          </p:cNvPicPr>
          <p:nvPr/>
        </p:nvPicPr>
        <p:blipFill>
          <a:blip r:embed="rId4"/>
          <a:stretch>
            <a:fillRect/>
          </a:stretch>
        </p:blipFill>
        <p:spPr>
          <a:xfrm>
            <a:off x="1792609" y="2018317"/>
            <a:ext cx="21674935" cy="9495922"/>
          </a:xfrm>
          <a:prstGeom prst="rect">
            <a:avLst/>
          </a:prstGeom>
          <a:ln w="12700">
            <a:miter lim="400000"/>
          </a:ln>
        </p:spPr>
      </p:pic>
      <p:sp>
        <p:nvSpPr>
          <p:cNvPr id="192" name="Source: 2024 Jakarta EE Developer Survey Report, October 2024 https://outreach.eclipse.foundation/jakarta-ee-developer-survey-2024"/>
          <p:cNvSpPr txBox="1"/>
          <p:nvPr/>
        </p:nvSpPr>
        <p:spPr>
          <a:xfrm>
            <a:off x="948858" y="11775375"/>
            <a:ext cx="22486285" cy="9302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2600">
                <a:latin typeface="Helvetica"/>
                <a:ea typeface="Helvetica"/>
                <a:cs typeface="Helvetica"/>
                <a:sym typeface="Helvetica"/>
              </a:defRPr>
            </a:lvl1pPr>
          </a:lstStyle>
          <a:p>
            <a:r>
              <a:t>Source: 2024 Jakarta EE Developer Survey Report, October 2024 https://outreach.eclipse.foundation/jakarta-ee-developer-survey-2024</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Agenda"/>
          <p:cNvSpPr txBox="1">
            <a:spLocks noGrp="1"/>
          </p:cNvSpPr>
          <p:nvPr>
            <p:ph type="title"/>
          </p:nvPr>
        </p:nvSpPr>
        <p:spPr>
          <a:xfrm>
            <a:off x="3976687" y="857250"/>
            <a:ext cx="16430626" cy="1488298"/>
          </a:xfrm>
          <a:prstGeom prst="rect">
            <a:avLst/>
          </a:prstGeom>
        </p:spPr>
        <p:txBody>
          <a:bodyPr/>
          <a:lstStyle>
            <a:lvl1pPr algn="ctr">
              <a:defRPr sz="5600" spc="896">
                <a:solidFill>
                  <a:schemeClr val="accent2">
                    <a:satOff val="44164"/>
                    <a:lumOff val="14231"/>
                  </a:schemeClr>
                </a:solidFill>
                <a:latin typeface="Avenir Heavy"/>
                <a:ea typeface="Avenir Heavy"/>
                <a:cs typeface="Avenir Heavy"/>
                <a:sym typeface="Avenir Heavy"/>
              </a:defRPr>
            </a:lvl1pPr>
          </a:lstStyle>
          <a:p>
            <a:r>
              <a:t>Agenda</a:t>
            </a:r>
          </a:p>
        </p:txBody>
      </p:sp>
      <p:sp>
        <p:nvSpPr>
          <p:cNvPr id="197" name="Slide Number"/>
          <p:cNvSpPr txBox="1">
            <a:spLocks noGrp="1"/>
          </p:cNvSpPr>
          <p:nvPr>
            <p:ph type="sldNum" sz="quarter" idx="4294967295"/>
          </p:nvPr>
        </p:nvSpPr>
        <p:spPr>
          <a:xfrm>
            <a:off x="3408483" y="12917884"/>
            <a:ext cx="314072"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a:t>
            </a:fld>
            <a:endParaRPr/>
          </a:p>
        </p:txBody>
      </p:sp>
      <p:sp>
        <p:nvSpPr>
          <p:cNvPr id="198" name="Compatibility (bytecode versus source code)…"/>
          <p:cNvSpPr txBox="1">
            <a:spLocks noGrp="1"/>
          </p:cNvSpPr>
          <p:nvPr>
            <p:ph type="body" idx="1"/>
          </p:nvPr>
        </p:nvSpPr>
        <p:spPr>
          <a:xfrm>
            <a:off x="2140225" y="2669120"/>
            <a:ext cx="20103550" cy="8657159"/>
          </a:xfrm>
          <a:prstGeom prst="rect">
            <a:avLst/>
          </a:prstGeom>
        </p:spPr>
        <p:txBody>
          <a:bodyPr anchor="t"/>
          <a:lstStyle/>
          <a:p>
            <a:pPr marL="519709" indent="-519709" defTabSz="649009">
              <a:spcBef>
                <a:spcPts val="4100"/>
              </a:spcBef>
              <a:defRPr sz="4424">
                <a:latin typeface="Avenir Medium"/>
                <a:ea typeface="Avenir Medium"/>
                <a:cs typeface="Avenir Medium"/>
                <a:sym typeface="Avenir Medium"/>
              </a:defRPr>
            </a:pPr>
            <a:r>
              <a:t>Compatibility (bytecode versus source code)</a:t>
            </a:r>
          </a:p>
          <a:p>
            <a:pPr marL="519709" indent="-519709" defTabSz="649009">
              <a:spcBef>
                <a:spcPts val="4100"/>
              </a:spcBef>
              <a:defRPr sz="4424">
                <a:latin typeface="Avenir Medium"/>
                <a:ea typeface="Avenir Medium"/>
                <a:cs typeface="Avenir Medium"/>
                <a:sym typeface="Avenir Medium"/>
              </a:defRPr>
            </a:pPr>
            <a:r>
              <a:t>Quickly switching between different Java versions</a:t>
            </a:r>
          </a:p>
          <a:p>
            <a:pPr marL="519709" indent="-519709" defTabSz="649009">
              <a:spcBef>
                <a:spcPts val="4100"/>
              </a:spcBef>
              <a:defRPr sz="4424">
                <a:latin typeface="Avenir Medium"/>
                <a:ea typeface="Avenir Medium"/>
                <a:cs typeface="Avenir Medium"/>
                <a:sym typeface="Avenir Medium"/>
              </a:defRPr>
            </a:pPr>
            <a:r>
              <a:t>Review Java Version API</a:t>
            </a:r>
          </a:p>
          <a:p>
            <a:pPr marL="519709" indent="-519709" defTabSz="649009">
              <a:spcBef>
                <a:spcPts val="4100"/>
              </a:spcBef>
              <a:defRPr sz="4424">
                <a:latin typeface="Avenir Medium"/>
                <a:ea typeface="Avenir Medium"/>
                <a:cs typeface="Avenir Medium"/>
                <a:sym typeface="Avenir Medium"/>
              </a:defRPr>
            </a:pPr>
            <a:r>
              <a:t>What are the use cases for using the Version API</a:t>
            </a:r>
          </a:p>
          <a:p>
            <a:pPr marL="519709" indent="-519709" defTabSz="649009">
              <a:spcBef>
                <a:spcPts val="4100"/>
              </a:spcBef>
              <a:defRPr sz="4424">
                <a:latin typeface="Avenir Medium"/>
                <a:ea typeface="Avenir Medium"/>
                <a:cs typeface="Avenir Medium"/>
                <a:sym typeface="Avenir Medium"/>
              </a:defRPr>
            </a:pPr>
            <a:r>
              <a:t>Backported Java Version API to older versions (8, 7 &amp; 6)</a:t>
            </a:r>
          </a:p>
          <a:p>
            <a:pPr marL="519709" indent="-519709" defTabSz="649009">
              <a:spcBef>
                <a:spcPts val="4100"/>
              </a:spcBef>
              <a:defRPr sz="4424">
                <a:latin typeface="Avenir Medium"/>
                <a:ea typeface="Avenir Medium"/>
                <a:cs typeface="Avenir Medium"/>
                <a:sym typeface="Avenir Medium"/>
              </a:defRPr>
            </a:pPr>
            <a:r>
              <a:t>Testing between versions</a:t>
            </a:r>
          </a:p>
          <a:p>
            <a:pPr marL="519709" indent="-519709" defTabSz="649009">
              <a:spcBef>
                <a:spcPts val="4100"/>
              </a:spcBef>
              <a:defRPr sz="4424">
                <a:latin typeface="Avenir Medium"/>
                <a:ea typeface="Avenir Medium"/>
                <a:cs typeface="Avenir Medium"/>
                <a:sym typeface="Avenir Medium"/>
              </a:defRPr>
            </a:pPr>
            <a:r>
              <a:t>Continuous version updates versus a finish line mentality</a:t>
            </a:r>
          </a:p>
        </p:txBody>
      </p:sp>
      <p:sp>
        <p:nvSpPr>
          <p:cNvPr id="199" name="Miami JVM Group     https://www.meetup.com/miami-java-user-group/     Thursday, October 17, 2024"/>
          <p:cNvSpPr txBox="1"/>
          <p:nvPr/>
        </p:nvSpPr>
        <p:spPr>
          <a:xfrm>
            <a:off x="3841246" y="12872508"/>
            <a:ext cx="17819808" cy="605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dirty="0"/>
              <a:t>Miami JVM Group     </a:t>
            </a:r>
            <a:r>
              <a:rPr u="sng" dirty="0">
                <a:solidFill>
                  <a:schemeClr val="accent1">
                    <a:lumMod val="40000"/>
                    <a:lumOff val="60000"/>
                  </a:schemeClr>
                </a:solidFill>
                <a:latin typeface="Avenir Book"/>
                <a:ea typeface="Avenir Book"/>
                <a:cs typeface="Avenir Book"/>
                <a:sym typeface="Avenir Book"/>
                <a:hlinkClick r:id="rId2">
                  <a:extLst>
                    <a:ext uri="{A12FA001-AC4F-418D-AE19-62706E023703}">
                      <ahyp:hlinkClr xmlns:ahyp="http://schemas.microsoft.com/office/drawing/2018/hyperlinkcolor" val="tx"/>
                    </a:ext>
                  </a:extLst>
                </a:hlinkClick>
              </a:rPr>
              <a:t>https://www.meetup.com/miami-java-user-group/</a:t>
            </a:r>
            <a:r>
              <a:rPr dirty="0">
                <a:solidFill>
                  <a:schemeClr val="accent1">
                    <a:lumMod val="40000"/>
                    <a:lumOff val="60000"/>
                  </a:schemeClr>
                </a:solidFill>
                <a:latin typeface="Avenir Book"/>
                <a:ea typeface="Avenir Book"/>
                <a:cs typeface="Avenir Book"/>
                <a:sym typeface="Avenir Book"/>
              </a:rPr>
              <a:t>     </a:t>
            </a:r>
            <a:r>
              <a:rPr dirty="0">
                <a:latin typeface="Avenir Book"/>
                <a:ea typeface="Avenir Book"/>
                <a:cs typeface="Avenir Book"/>
                <a:sym typeface="Avenir Book"/>
              </a:rPr>
              <a:t>Thursday, October 17, 2024</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98">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19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19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198">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iterate>
                                    <p:tmAbs val="0"/>
                                  </p:iterate>
                                  <p:childTnLst>
                                    <p:set>
                                      <p:cBhvr>
                                        <p:cTn id="20" fill="hold"/>
                                        <p:tgtEl>
                                          <p:spTgt spid="198">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iterate>
                                    <p:tmAbs val="0"/>
                                  </p:iterate>
                                  <p:childTnLst>
                                    <p:set>
                                      <p:cBhvr>
                                        <p:cTn id="24" fill="hold"/>
                                        <p:tgtEl>
                                          <p:spTgt spid="198">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 nodeType="clickEffect">
                                  <p:stCondLst>
                                    <p:cond delay="0"/>
                                  </p:stCondLst>
                                  <p:iterate>
                                    <p:tmAbs val="0"/>
                                  </p:iterate>
                                  <p:childTnLst>
                                    <p:set>
                                      <p:cBhvr>
                                        <p:cTn id="28" fill="hold"/>
                                        <p:tgtEl>
                                          <p:spTgt spid="198">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1" nodeType="clickEffect">
                                  <p:stCondLst>
                                    <p:cond delay="0"/>
                                  </p:stCondLst>
                                  <p:iterate>
                                    <p:tmAbs val="0"/>
                                  </p:iterate>
                                  <p:childTnLst>
                                    <p:set>
                                      <p:cBhvr>
                                        <p:cTn id="32" fill="hold"/>
                                        <p:tgtEl>
                                          <p:spTgt spid="19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 grpId="1" build="p" bldLvl="5"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Compatibility between Java versions…"/>
          <p:cNvSpPr txBox="1">
            <a:spLocks noGrp="1"/>
          </p:cNvSpPr>
          <p:nvPr>
            <p:ph type="title"/>
          </p:nvPr>
        </p:nvSpPr>
        <p:spPr>
          <a:xfrm>
            <a:off x="319326" y="332828"/>
            <a:ext cx="23745347" cy="2863116"/>
          </a:xfrm>
          <a:prstGeom prst="rect">
            <a:avLst/>
          </a:prstGeom>
        </p:spPr>
        <p:txBody>
          <a:bodyPr/>
          <a:lstStyle/>
          <a:p>
            <a:pPr algn="ctr" defTabSz="501134">
              <a:defRPr sz="3904" spc="624">
                <a:solidFill>
                  <a:schemeClr val="accent2">
                    <a:satOff val="44164"/>
                    <a:lumOff val="14231"/>
                  </a:schemeClr>
                </a:solidFill>
                <a:latin typeface="Avenir Heavy"/>
                <a:ea typeface="Avenir Heavy"/>
                <a:cs typeface="Avenir Heavy"/>
                <a:sym typeface="Avenir Heavy"/>
              </a:defRPr>
            </a:pPr>
            <a:endParaRPr/>
          </a:p>
          <a:p>
            <a:pPr algn="ctr" defTabSz="501134">
              <a:defRPr sz="3904" spc="624">
                <a:solidFill>
                  <a:schemeClr val="accent2">
                    <a:satOff val="44164"/>
                    <a:lumOff val="14231"/>
                  </a:schemeClr>
                </a:solidFill>
                <a:latin typeface="Avenir Heavy"/>
                <a:ea typeface="Avenir Heavy"/>
                <a:cs typeface="Avenir Heavy"/>
                <a:sym typeface="Avenir Heavy"/>
              </a:defRPr>
            </a:pPr>
            <a:r>
              <a:t>Compatibility between Java versions</a:t>
            </a:r>
          </a:p>
          <a:p>
            <a:pPr algn="ctr" defTabSz="501134">
              <a:defRPr sz="3904" spc="624">
                <a:solidFill>
                  <a:schemeClr val="accent2">
                    <a:satOff val="44164"/>
                    <a:lumOff val="14231"/>
                  </a:schemeClr>
                </a:solidFill>
                <a:latin typeface="Avenir Heavy"/>
                <a:ea typeface="Avenir Heavy"/>
                <a:cs typeface="Avenir Heavy"/>
                <a:sym typeface="Avenir Heavy"/>
              </a:defRPr>
            </a:pPr>
            <a:r>
              <a:t>bytecode versus Source Code</a:t>
            </a:r>
          </a:p>
        </p:txBody>
      </p:sp>
      <p:sp>
        <p:nvSpPr>
          <p:cNvPr id="202" name="Slide Number"/>
          <p:cNvSpPr txBox="1">
            <a:spLocks noGrp="1"/>
          </p:cNvSpPr>
          <p:nvPr>
            <p:ph type="sldNum" sz="quarter" idx="4294967295"/>
          </p:nvPr>
        </p:nvSpPr>
        <p:spPr>
          <a:xfrm>
            <a:off x="3408483" y="12905184"/>
            <a:ext cx="314072"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6</a:t>
            </a:fld>
            <a:endParaRPr/>
          </a:p>
        </p:txBody>
      </p:sp>
      <p:sp>
        <p:nvSpPr>
          <p:cNvPr id="203" name="Miami JVM Group     https://www.meetup.com/miami-java-user-group/     Thursday, October 17, 2024"/>
          <p:cNvSpPr txBox="1"/>
          <p:nvPr/>
        </p:nvSpPr>
        <p:spPr>
          <a:xfrm>
            <a:off x="3841246" y="12872508"/>
            <a:ext cx="17755750" cy="605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dirty="0"/>
              <a:t>Miami JVM Group     </a:t>
            </a:r>
            <a:r>
              <a:rPr u="sng" dirty="0">
                <a:solidFill>
                  <a:schemeClr val="accent1">
                    <a:lumMod val="40000"/>
                    <a:lumOff val="60000"/>
                  </a:schemeClr>
                </a:solidFill>
                <a:latin typeface="Avenir Book"/>
                <a:ea typeface="Avenir Book"/>
                <a:cs typeface="Avenir Book"/>
                <a:sym typeface="Avenir Book"/>
                <a:hlinkClick r:id="rId2">
                  <a:extLst>
                    <a:ext uri="{A12FA001-AC4F-418D-AE19-62706E023703}">
                      <ahyp:hlinkClr xmlns:ahyp="http://schemas.microsoft.com/office/drawing/2018/hyperlinkcolor" val="tx"/>
                    </a:ext>
                  </a:extLst>
                </a:hlinkClick>
              </a:rPr>
              <a:t>https://www.meetup.com/miami-java-user-group/</a:t>
            </a:r>
            <a:r>
              <a:rPr dirty="0">
                <a:solidFill>
                  <a:schemeClr val="accent1">
                    <a:lumMod val="40000"/>
                    <a:lumOff val="60000"/>
                  </a:schemeClr>
                </a:solidFill>
                <a:latin typeface="Avenir Book"/>
                <a:ea typeface="Avenir Book"/>
                <a:cs typeface="Avenir Book"/>
                <a:sym typeface="Avenir Book"/>
              </a:rPr>
              <a:t>     </a:t>
            </a:r>
            <a:r>
              <a:rPr dirty="0">
                <a:latin typeface="Avenir Book"/>
                <a:ea typeface="Avenir Book"/>
                <a:cs typeface="Avenir Book"/>
                <a:sym typeface="Avenir Book"/>
              </a:rPr>
              <a:t>Thursday, October 17, 2024</a:t>
            </a:r>
          </a:p>
        </p:txBody>
      </p:sp>
      <p:sp>
        <p:nvSpPr>
          <p:cNvPr id="204" name="Bytecode compatibility…"/>
          <p:cNvSpPr txBox="1">
            <a:spLocks noGrp="1"/>
          </p:cNvSpPr>
          <p:nvPr>
            <p:ph type="body" sz="half" idx="1"/>
          </p:nvPr>
        </p:nvSpPr>
        <p:spPr>
          <a:xfrm>
            <a:off x="5610507" y="4604135"/>
            <a:ext cx="13162986" cy="5773390"/>
          </a:xfrm>
          <a:prstGeom prst="rect">
            <a:avLst/>
          </a:prstGeom>
        </p:spPr>
        <p:txBody>
          <a:bodyPr anchor="t"/>
          <a:lstStyle/>
          <a:p>
            <a:pPr marL="657859" indent="-657859">
              <a:spcBef>
                <a:spcPts val="5200"/>
              </a:spcBef>
              <a:defRPr sz="7300">
                <a:latin typeface="Avenir Medium"/>
                <a:ea typeface="Avenir Medium"/>
                <a:cs typeface="Avenir Medium"/>
                <a:sym typeface="Avenir Medium"/>
              </a:defRPr>
            </a:pPr>
            <a:r>
              <a:t>Bytecode compatibility</a:t>
            </a:r>
          </a:p>
          <a:p>
            <a:pPr marL="657859" indent="-657859">
              <a:spcBef>
                <a:spcPts val="5200"/>
              </a:spcBef>
              <a:defRPr sz="7300">
                <a:latin typeface="Avenir Medium"/>
                <a:ea typeface="Avenir Medium"/>
                <a:cs typeface="Avenir Medium"/>
                <a:sym typeface="Avenir Medium"/>
              </a:defRPr>
            </a:pPr>
            <a:r>
              <a:t>Source code compatibility</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04">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20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20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 grpId="1" build="p" bldLvl="5"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BYTECODE Compatibility"/>
          <p:cNvSpPr txBox="1">
            <a:spLocks noGrp="1"/>
          </p:cNvSpPr>
          <p:nvPr>
            <p:ph type="title"/>
          </p:nvPr>
        </p:nvSpPr>
        <p:spPr>
          <a:xfrm>
            <a:off x="4252703" y="5433648"/>
            <a:ext cx="16430626" cy="2469624"/>
          </a:xfrm>
          <a:prstGeom prst="rect">
            <a:avLst/>
          </a:prstGeom>
        </p:spPr>
        <p:txBody>
          <a:bodyPr/>
          <a:lstStyle>
            <a:lvl1pPr algn="ctr" defTabSz="566856">
              <a:defRPr sz="7728" spc="1236">
                <a:solidFill>
                  <a:schemeClr val="accent2">
                    <a:satOff val="44164"/>
                    <a:lumOff val="14231"/>
                  </a:schemeClr>
                </a:solidFill>
                <a:latin typeface="Avenir Heavy"/>
                <a:ea typeface="Avenir Heavy"/>
                <a:cs typeface="Avenir Heavy"/>
                <a:sym typeface="Avenir Heavy"/>
              </a:defRPr>
            </a:lvl1pPr>
          </a:lstStyle>
          <a:p>
            <a:r>
              <a:t>BYTECODE Compatibility</a:t>
            </a:r>
          </a:p>
        </p:txBody>
      </p:sp>
      <p:sp>
        <p:nvSpPr>
          <p:cNvPr id="207" name="Slide Number"/>
          <p:cNvSpPr txBox="1">
            <a:spLocks noGrp="1"/>
          </p:cNvSpPr>
          <p:nvPr>
            <p:ph type="sldNum" sz="quarter" idx="4294967295"/>
          </p:nvPr>
        </p:nvSpPr>
        <p:spPr>
          <a:xfrm>
            <a:off x="3408483" y="12879784"/>
            <a:ext cx="314072"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7</a:t>
            </a:fld>
            <a:endParaRPr/>
          </a:p>
        </p:txBody>
      </p:sp>
      <p:sp>
        <p:nvSpPr>
          <p:cNvPr id="208" name="Miami JVM Group     https://www.meetup.com/miami-java-user-group/     Thursday, October 17, 2024"/>
          <p:cNvSpPr txBox="1"/>
          <p:nvPr/>
        </p:nvSpPr>
        <p:spPr>
          <a:xfrm>
            <a:off x="3841246" y="12872508"/>
            <a:ext cx="17762868" cy="605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dirty="0"/>
              <a:t>Miami JVM Group     </a:t>
            </a:r>
            <a:r>
              <a:rPr u="sng" dirty="0">
                <a:solidFill>
                  <a:schemeClr val="accent1">
                    <a:lumMod val="40000"/>
                    <a:lumOff val="60000"/>
                  </a:schemeClr>
                </a:solidFill>
                <a:latin typeface="Avenir Book"/>
                <a:ea typeface="Avenir Book"/>
                <a:cs typeface="Avenir Book"/>
                <a:sym typeface="Avenir Book"/>
                <a:hlinkClick r:id="rId3">
                  <a:extLst>
                    <a:ext uri="{A12FA001-AC4F-418D-AE19-62706E023703}">
                      <ahyp:hlinkClr xmlns:ahyp="http://schemas.microsoft.com/office/drawing/2018/hyperlinkcolor" val="tx"/>
                    </a:ext>
                  </a:extLst>
                </a:hlinkClick>
              </a:rPr>
              <a:t>https://www.meetup.com/miami-java-user-group/</a:t>
            </a:r>
            <a:r>
              <a:rPr dirty="0">
                <a:solidFill>
                  <a:schemeClr val="accent1">
                    <a:lumMod val="40000"/>
                    <a:lumOff val="60000"/>
                  </a:schemeClr>
                </a:solidFill>
                <a:latin typeface="Avenir Book"/>
                <a:ea typeface="Avenir Book"/>
                <a:cs typeface="Avenir Book"/>
                <a:sym typeface="Avenir Book"/>
              </a:rPr>
              <a:t>     </a:t>
            </a:r>
            <a:r>
              <a:rPr dirty="0">
                <a:latin typeface="Avenir Book"/>
                <a:ea typeface="Avenir Book"/>
                <a:cs typeface="Avenir Book"/>
                <a:sym typeface="Avenir Book"/>
              </a:rPr>
              <a:t>Thursday, October 17, 2024</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Java Class File / bytecode Versions"/>
          <p:cNvSpPr txBox="1">
            <a:spLocks noGrp="1"/>
          </p:cNvSpPr>
          <p:nvPr>
            <p:ph type="title"/>
          </p:nvPr>
        </p:nvSpPr>
        <p:spPr>
          <a:xfrm>
            <a:off x="319326" y="332828"/>
            <a:ext cx="23745347" cy="1420222"/>
          </a:xfrm>
          <a:prstGeom prst="rect">
            <a:avLst/>
          </a:prstGeom>
        </p:spPr>
        <p:txBody>
          <a:bodyPr/>
          <a:lstStyle>
            <a:lvl1pPr algn="ctr">
              <a:defRPr sz="6400" spc="1024">
                <a:solidFill>
                  <a:schemeClr val="accent2">
                    <a:satOff val="44164"/>
                    <a:lumOff val="14231"/>
                  </a:schemeClr>
                </a:solidFill>
                <a:latin typeface="Avenir Heavy"/>
                <a:ea typeface="Avenir Heavy"/>
                <a:cs typeface="Avenir Heavy"/>
                <a:sym typeface="Avenir Heavy"/>
              </a:defRPr>
            </a:lvl1pPr>
          </a:lstStyle>
          <a:p>
            <a:r>
              <a:t>Java Class File / bytecode Versions</a:t>
            </a:r>
          </a:p>
        </p:txBody>
      </p:sp>
      <p:sp>
        <p:nvSpPr>
          <p:cNvPr id="213" name="Slide Number"/>
          <p:cNvSpPr txBox="1">
            <a:spLocks noGrp="1"/>
          </p:cNvSpPr>
          <p:nvPr>
            <p:ph type="sldNum" sz="quarter" idx="4294967295"/>
          </p:nvPr>
        </p:nvSpPr>
        <p:spPr>
          <a:xfrm>
            <a:off x="3408483" y="12905184"/>
            <a:ext cx="314072"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8</a:t>
            </a:fld>
            <a:endParaRPr/>
          </a:p>
        </p:txBody>
      </p:sp>
      <p:sp>
        <p:nvSpPr>
          <p:cNvPr id="214" name="Miami JVM Group     https://www.meetup.com/miami-java-user-group/     Thursday, October 17, 2024"/>
          <p:cNvSpPr txBox="1"/>
          <p:nvPr/>
        </p:nvSpPr>
        <p:spPr>
          <a:xfrm>
            <a:off x="3841246" y="12872508"/>
            <a:ext cx="17755750" cy="605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dirty="0"/>
              <a:t>Miami JVM Group     </a:t>
            </a:r>
            <a:r>
              <a:rPr u="sng" dirty="0">
                <a:solidFill>
                  <a:schemeClr val="accent1">
                    <a:lumMod val="40000"/>
                    <a:lumOff val="60000"/>
                  </a:schemeClr>
                </a:solidFill>
                <a:latin typeface="Avenir Book"/>
                <a:ea typeface="Avenir Book"/>
                <a:cs typeface="Avenir Book"/>
                <a:sym typeface="Avenir Book"/>
                <a:hlinkClick r:id="rId3">
                  <a:extLst>
                    <a:ext uri="{A12FA001-AC4F-418D-AE19-62706E023703}">
                      <ahyp:hlinkClr xmlns:ahyp="http://schemas.microsoft.com/office/drawing/2018/hyperlinkcolor" val="tx"/>
                    </a:ext>
                  </a:extLst>
                </a:hlinkClick>
              </a:rPr>
              <a:t>https://www.meetup.com/miami-java-user-group/</a:t>
            </a:r>
            <a:r>
              <a:rPr dirty="0">
                <a:solidFill>
                  <a:schemeClr val="accent1">
                    <a:lumMod val="40000"/>
                    <a:lumOff val="60000"/>
                  </a:schemeClr>
                </a:solidFill>
                <a:latin typeface="Avenir Book"/>
                <a:ea typeface="Avenir Book"/>
                <a:cs typeface="Avenir Book"/>
                <a:sym typeface="Avenir Book"/>
              </a:rPr>
              <a:t>     </a:t>
            </a:r>
            <a:r>
              <a:rPr dirty="0">
                <a:latin typeface="Avenir Book"/>
                <a:ea typeface="Avenir Book"/>
                <a:cs typeface="Avenir Book"/>
                <a:sym typeface="Avenir Book"/>
              </a:rPr>
              <a:t>Thursday, October 17, 2024</a:t>
            </a:r>
          </a:p>
        </p:txBody>
      </p:sp>
      <p:pic>
        <p:nvPicPr>
          <p:cNvPr id="215" name="Class-File-Versions-Java-Almanac.gif" descr="Class-File-Versions-Java-Almanac.gif"/>
          <p:cNvPicPr>
            <a:picLocks noChangeAspect="1"/>
          </p:cNvPicPr>
          <p:nvPr/>
        </p:nvPicPr>
        <p:blipFill>
          <a:blip r:embed="rId4"/>
          <a:stretch>
            <a:fillRect/>
          </a:stretch>
        </p:blipFill>
        <p:spPr>
          <a:xfrm>
            <a:off x="866769" y="1593916"/>
            <a:ext cx="10650448" cy="10528168"/>
          </a:xfrm>
          <a:prstGeom prst="rect">
            <a:avLst/>
          </a:prstGeom>
          <a:ln w="12700">
            <a:miter lim="400000"/>
          </a:ln>
        </p:spPr>
      </p:pic>
      <p:sp>
        <p:nvSpPr>
          <p:cNvPr id="216" name="Source: Java Almanac https://javaalmanac.io/bytecode/versions/"/>
          <p:cNvSpPr txBox="1"/>
          <p:nvPr/>
        </p:nvSpPr>
        <p:spPr>
          <a:xfrm>
            <a:off x="948858" y="12340440"/>
            <a:ext cx="22486285" cy="5365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defRPr sz="2600">
                <a:latin typeface="Helvetica"/>
                <a:ea typeface="Helvetica"/>
                <a:cs typeface="Helvetica"/>
                <a:sym typeface="Helvetica"/>
              </a:defRPr>
            </a:lvl1pPr>
          </a:lstStyle>
          <a:p>
            <a:r>
              <a:t>Source: Java Almanac https://javaalmanac.io/bytecode/versions/</a:t>
            </a:r>
          </a:p>
        </p:txBody>
      </p:sp>
      <p:sp>
        <p:nvSpPr>
          <p:cNvPr id="217" name="Class File Version is two 16-bit numbers 0041 0000 or 65.0…"/>
          <p:cNvSpPr txBox="1"/>
          <p:nvPr/>
        </p:nvSpPr>
        <p:spPr>
          <a:xfrm>
            <a:off x="12762984" y="7389841"/>
            <a:ext cx="8968664" cy="25050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2600">
                <a:latin typeface="Helvetica"/>
                <a:ea typeface="Helvetica"/>
                <a:cs typeface="Helvetica"/>
                <a:sym typeface="Helvetica"/>
              </a:defRPr>
            </a:pPr>
            <a:r>
              <a:t>Class File Version is two 16-bit numbers 0041 0000 or 65.0</a:t>
            </a:r>
          </a:p>
          <a:p>
            <a:pPr>
              <a:defRPr sz="2600">
                <a:latin typeface="Helvetica"/>
                <a:ea typeface="Helvetica"/>
                <a:cs typeface="Helvetica"/>
                <a:sym typeface="Helvetica"/>
              </a:defRPr>
            </a:pPr>
            <a:endParaRPr/>
          </a:p>
          <a:p>
            <a:pPr>
              <a:defRPr sz="2600">
                <a:latin typeface="Helvetica"/>
                <a:ea typeface="Helvetica"/>
                <a:cs typeface="Helvetica"/>
                <a:sym typeface="Helvetica"/>
              </a:defRPr>
            </a:pPr>
            <a:r>
              <a:t>Above example: Hex 0041 is 65</a:t>
            </a:r>
          </a:p>
          <a:p>
            <a:pPr>
              <a:defRPr sz="2600">
                <a:latin typeface="Helvetica"/>
                <a:ea typeface="Helvetica"/>
                <a:cs typeface="Helvetica"/>
                <a:sym typeface="Helvetica"/>
              </a:defRPr>
            </a:pPr>
            <a:r>
              <a:t>65 - 44 = 21</a:t>
            </a:r>
          </a:p>
          <a:p>
            <a:pPr>
              <a:defRPr sz="2600">
                <a:latin typeface="Helvetica"/>
                <a:ea typeface="Helvetica"/>
                <a:cs typeface="Helvetica"/>
                <a:sym typeface="Helvetica"/>
              </a:defRPr>
            </a:pPr>
            <a:r>
              <a:t>Example Bytecode for Java Version 21</a:t>
            </a:r>
          </a:p>
        </p:txBody>
      </p:sp>
      <p:pic>
        <p:nvPicPr>
          <p:cNvPr id="218" name="Hex-Bytecode.gif" descr="Hex-Bytecode.gif"/>
          <p:cNvPicPr>
            <a:picLocks noChangeAspect="1"/>
          </p:cNvPicPr>
          <p:nvPr/>
        </p:nvPicPr>
        <p:blipFill>
          <a:blip r:embed="rId5"/>
          <a:stretch>
            <a:fillRect/>
          </a:stretch>
        </p:blipFill>
        <p:spPr>
          <a:xfrm>
            <a:off x="12117579" y="2194907"/>
            <a:ext cx="10259474" cy="4753078"/>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Java bytecode Compatibility"/>
          <p:cNvSpPr txBox="1">
            <a:spLocks noGrp="1"/>
          </p:cNvSpPr>
          <p:nvPr>
            <p:ph type="title"/>
          </p:nvPr>
        </p:nvSpPr>
        <p:spPr>
          <a:xfrm>
            <a:off x="319326" y="332828"/>
            <a:ext cx="23745347" cy="2863116"/>
          </a:xfrm>
          <a:prstGeom prst="rect">
            <a:avLst/>
          </a:prstGeom>
        </p:spPr>
        <p:txBody>
          <a:bodyPr/>
          <a:lstStyle/>
          <a:p>
            <a:pPr algn="ctr" defTabSz="673655">
              <a:defRPr sz="5248" spc="839">
                <a:solidFill>
                  <a:schemeClr val="accent2">
                    <a:satOff val="44164"/>
                    <a:lumOff val="14231"/>
                  </a:schemeClr>
                </a:solidFill>
                <a:latin typeface="Avenir Heavy"/>
                <a:ea typeface="Avenir Heavy"/>
                <a:cs typeface="Avenir Heavy"/>
                <a:sym typeface="Avenir Heavy"/>
              </a:defRPr>
            </a:pPr>
            <a:endParaRPr/>
          </a:p>
          <a:p>
            <a:pPr algn="ctr" defTabSz="673655">
              <a:defRPr sz="5248" spc="839">
                <a:solidFill>
                  <a:schemeClr val="accent2">
                    <a:satOff val="44164"/>
                    <a:lumOff val="14231"/>
                  </a:schemeClr>
                </a:solidFill>
                <a:latin typeface="Avenir Heavy"/>
                <a:ea typeface="Avenir Heavy"/>
                <a:cs typeface="Avenir Heavy"/>
                <a:sym typeface="Avenir Heavy"/>
              </a:defRPr>
            </a:pPr>
            <a:r>
              <a:t>Java bytecode Compatibility</a:t>
            </a:r>
          </a:p>
        </p:txBody>
      </p:sp>
      <p:sp>
        <p:nvSpPr>
          <p:cNvPr id="223" name="Slide Number"/>
          <p:cNvSpPr txBox="1">
            <a:spLocks noGrp="1"/>
          </p:cNvSpPr>
          <p:nvPr>
            <p:ph type="sldNum" sz="quarter" idx="4294967295"/>
          </p:nvPr>
        </p:nvSpPr>
        <p:spPr>
          <a:xfrm>
            <a:off x="3408483" y="12905184"/>
            <a:ext cx="314072" cy="561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9</a:t>
            </a:fld>
            <a:endParaRPr/>
          </a:p>
        </p:txBody>
      </p:sp>
      <p:sp>
        <p:nvSpPr>
          <p:cNvPr id="224" name="Miami JVM Group     https://www.meetup.com/miami-java-user-group/     Thursday, October 17, 2024"/>
          <p:cNvSpPr txBox="1"/>
          <p:nvPr/>
        </p:nvSpPr>
        <p:spPr>
          <a:xfrm>
            <a:off x="3841246" y="12872508"/>
            <a:ext cx="17755750" cy="605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defRPr sz="3000">
                <a:latin typeface="Avenir Black"/>
                <a:ea typeface="Avenir Black"/>
                <a:cs typeface="Avenir Black"/>
                <a:sym typeface="Avenir Black"/>
              </a:defRPr>
            </a:pPr>
            <a:r>
              <a:rPr dirty="0"/>
              <a:t>Miami JVM Group     </a:t>
            </a:r>
            <a:r>
              <a:rPr u="sng" dirty="0">
                <a:solidFill>
                  <a:schemeClr val="accent1">
                    <a:lumMod val="40000"/>
                    <a:lumOff val="60000"/>
                  </a:schemeClr>
                </a:solidFill>
                <a:latin typeface="Avenir Book"/>
                <a:ea typeface="Avenir Book"/>
                <a:cs typeface="Avenir Book"/>
                <a:sym typeface="Avenir Book"/>
                <a:hlinkClick r:id="rId2">
                  <a:extLst>
                    <a:ext uri="{A12FA001-AC4F-418D-AE19-62706E023703}">
                      <ahyp:hlinkClr xmlns:ahyp="http://schemas.microsoft.com/office/drawing/2018/hyperlinkcolor" val="tx"/>
                    </a:ext>
                  </a:extLst>
                </a:hlinkClick>
              </a:rPr>
              <a:t>https://www.meetup.com/miami-java-user-group/</a:t>
            </a:r>
            <a:r>
              <a:rPr dirty="0">
                <a:solidFill>
                  <a:schemeClr val="accent1">
                    <a:lumMod val="40000"/>
                    <a:lumOff val="60000"/>
                  </a:schemeClr>
                </a:solidFill>
                <a:latin typeface="Avenir Book"/>
                <a:ea typeface="Avenir Book"/>
                <a:cs typeface="Avenir Book"/>
                <a:sym typeface="Avenir Book"/>
              </a:rPr>
              <a:t>     </a:t>
            </a:r>
            <a:r>
              <a:rPr dirty="0">
                <a:latin typeface="Avenir Book"/>
                <a:ea typeface="Avenir Book"/>
                <a:cs typeface="Avenir Book"/>
                <a:sym typeface="Avenir Book"/>
              </a:rPr>
              <a:t>Thursday, October 17, 2024</a:t>
            </a:r>
          </a:p>
        </p:txBody>
      </p:sp>
      <p:sp>
        <p:nvSpPr>
          <p:cNvPr id="225" name="Bytecode compatibility refers to the ability of bytecode compiled in an older Java version (e.g., JDK 8) to run on a newer Java runtime (e.g., JDK 11).…"/>
          <p:cNvSpPr txBox="1">
            <a:spLocks noGrp="1"/>
          </p:cNvSpPr>
          <p:nvPr>
            <p:ph type="body" sz="half" idx="1"/>
          </p:nvPr>
        </p:nvSpPr>
        <p:spPr>
          <a:xfrm>
            <a:off x="2815511" y="4604135"/>
            <a:ext cx="19559094" cy="5773390"/>
          </a:xfrm>
          <a:prstGeom prst="rect">
            <a:avLst/>
          </a:prstGeom>
        </p:spPr>
        <p:txBody>
          <a:bodyPr anchor="t"/>
          <a:lstStyle/>
          <a:p>
            <a:pPr marL="414451" indent="-414451" defTabSz="517564">
              <a:spcBef>
                <a:spcPts val="3200"/>
              </a:spcBef>
              <a:defRPr sz="4599">
                <a:latin typeface="Avenir Medium"/>
                <a:ea typeface="Avenir Medium"/>
                <a:cs typeface="Avenir Medium"/>
                <a:sym typeface="Avenir Medium"/>
              </a:defRPr>
            </a:pPr>
            <a:r>
              <a:rPr>
                <a:latin typeface="Avenir Heavy"/>
                <a:ea typeface="Avenir Heavy"/>
                <a:cs typeface="Avenir Heavy"/>
                <a:sym typeface="Avenir Heavy"/>
              </a:rPr>
              <a:t>Bytecode compatibility</a:t>
            </a:r>
            <a:r>
              <a:t> refers to the ability of bytecode compiled in an older Java version (e.g., JDK 8) to run on a newer Java runtime (e.g., JDK 11).</a:t>
            </a:r>
          </a:p>
          <a:p>
            <a:pPr marL="414451" indent="-414451" defTabSz="517564">
              <a:spcBef>
                <a:spcPts val="3200"/>
              </a:spcBef>
              <a:defRPr sz="4599">
                <a:latin typeface="Avenir Medium"/>
                <a:ea typeface="Avenir Medium"/>
                <a:cs typeface="Avenir Medium"/>
                <a:sym typeface="Avenir Medium"/>
              </a:defRPr>
            </a:pPr>
            <a:r>
              <a:t>Older runtimes do not support newer class file bytecode features</a:t>
            </a:r>
          </a:p>
          <a:p>
            <a:pPr marL="414451" indent="-414451" defTabSz="517564">
              <a:spcBef>
                <a:spcPts val="3200"/>
              </a:spcBef>
              <a:defRPr sz="4599">
                <a:latin typeface="Avenir Medium"/>
                <a:ea typeface="Avenir Medium"/>
                <a:cs typeface="Avenir Medium"/>
                <a:sym typeface="Avenir Medium"/>
              </a:defRPr>
            </a:pPr>
            <a:r>
              <a:t>java.lang.UnsupportedClassVersionError if you try running a newer class with older runtime.</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25">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22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22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22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 grpId="1" build="p" bldLvl="5" animBg="1" advAuto="0"/>
    </p:bldLst>
  </p:timing>
</p:sld>
</file>

<file path=ppt/theme/theme1.xml><?xml version="1.0" encoding="utf-8"?>
<a:theme xmlns:a="http://schemas.openxmlformats.org/drawingml/2006/main" name="New_Template1">
  <a:themeElements>
    <a:clrScheme name="New_Template1">
      <a:dk1>
        <a:srgbClr val="000000"/>
      </a:dk1>
      <a:lt1>
        <a:srgbClr val="FFFFFF"/>
      </a:lt1>
      <a:dk2>
        <a:srgbClr val="4F4F4F"/>
      </a:dk2>
      <a:lt2>
        <a:srgbClr val="BFBFBF"/>
      </a:lt2>
      <a:accent1>
        <a:srgbClr val="1B6BBC"/>
      </a:accent1>
      <a:accent2>
        <a:srgbClr val="42AAC9"/>
      </a:accent2>
      <a:accent3>
        <a:srgbClr val="518C15"/>
      </a:accent3>
      <a:accent4>
        <a:srgbClr val="DE9000"/>
      </a:accent4>
      <a:accent5>
        <a:srgbClr val="DB2800"/>
      </a:accent5>
      <a:accent6>
        <a:srgbClr val="B130C2"/>
      </a:accent6>
      <a:hlink>
        <a:srgbClr val="0000FF"/>
      </a:hlink>
      <a:folHlink>
        <a:srgbClr val="FF00FF"/>
      </a:folHlink>
    </a:clrScheme>
    <a:fontScheme name="New_Template1">
      <a:majorFont>
        <a:latin typeface="Avenir Light"/>
        <a:ea typeface="Avenir Light"/>
        <a:cs typeface="Avenir Light"/>
      </a:majorFont>
      <a:minorFont>
        <a:latin typeface="Avenir Light"/>
        <a:ea typeface="Avenir Light"/>
        <a:cs typeface="Avenir Light"/>
      </a:minorFont>
    </a:fontScheme>
    <a:fmtScheme name="New_Template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hueOff val="450000"/>
            <a:satOff val="-18071"/>
            <a:lumOff val="-14609"/>
          </a:schemeClr>
        </a:solid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all" spc="512" normalizeH="0" baseline="0">
            <a:ln>
              <a:noFill/>
            </a:ln>
            <a:solidFill>
              <a:srgbClr val="FFFFFF"/>
            </a:solidFill>
            <a:effectLst/>
            <a:uFillTx/>
            <a:latin typeface="Avenir Medium"/>
            <a:ea typeface="Avenir Medium"/>
            <a:cs typeface="Avenir Medium"/>
            <a:sym typeface="Avenir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mn-lt"/>
            <a:ea typeface="+mn-ea"/>
            <a:cs typeface="+mn-cs"/>
            <a:sym typeface="Avenir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New_Template1">
  <a:themeElements>
    <a:clrScheme name="New_Template1">
      <a:dk1>
        <a:srgbClr val="000000"/>
      </a:dk1>
      <a:lt1>
        <a:srgbClr val="FFFFFF"/>
      </a:lt1>
      <a:dk2>
        <a:srgbClr val="4F4F4F"/>
      </a:dk2>
      <a:lt2>
        <a:srgbClr val="BFBFBF"/>
      </a:lt2>
      <a:accent1>
        <a:srgbClr val="1B6BBC"/>
      </a:accent1>
      <a:accent2>
        <a:srgbClr val="42AAC9"/>
      </a:accent2>
      <a:accent3>
        <a:srgbClr val="518C15"/>
      </a:accent3>
      <a:accent4>
        <a:srgbClr val="DE9000"/>
      </a:accent4>
      <a:accent5>
        <a:srgbClr val="DB2800"/>
      </a:accent5>
      <a:accent6>
        <a:srgbClr val="B130C2"/>
      </a:accent6>
      <a:hlink>
        <a:srgbClr val="0000FF"/>
      </a:hlink>
      <a:folHlink>
        <a:srgbClr val="FF00FF"/>
      </a:folHlink>
    </a:clrScheme>
    <a:fontScheme name="New_Template1">
      <a:majorFont>
        <a:latin typeface="Avenir Light"/>
        <a:ea typeface="Avenir Light"/>
        <a:cs typeface="Avenir Light"/>
      </a:majorFont>
      <a:minorFont>
        <a:latin typeface="Avenir Light"/>
        <a:ea typeface="Avenir Light"/>
        <a:cs typeface="Avenir Light"/>
      </a:minorFont>
    </a:fontScheme>
    <a:fmtScheme name="New_Template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hueOff val="450000"/>
            <a:satOff val="-18071"/>
            <a:lumOff val="-14609"/>
          </a:schemeClr>
        </a:solid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all" spc="512" normalizeH="0" baseline="0">
            <a:ln>
              <a:noFill/>
            </a:ln>
            <a:solidFill>
              <a:srgbClr val="FFFFFF"/>
            </a:solidFill>
            <a:effectLst/>
            <a:uFillTx/>
            <a:latin typeface="Avenir Medium"/>
            <a:ea typeface="Avenir Medium"/>
            <a:cs typeface="Avenir Medium"/>
            <a:sym typeface="Avenir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mn-lt"/>
            <a:ea typeface="+mn-ea"/>
            <a:cs typeface="+mn-cs"/>
            <a:sym typeface="Avenir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1973</Words>
  <Application>Microsoft Macintosh PowerPoint</Application>
  <PresentationFormat>Custom</PresentationFormat>
  <Paragraphs>258</Paragraphs>
  <Slides>34</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Avenir</vt:lpstr>
      <vt:lpstr>Avenir Book</vt:lpstr>
      <vt:lpstr>Avenir Heavy</vt:lpstr>
      <vt:lpstr>Avenir Light</vt:lpstr>
      <vt:lpstr>New_Template1</vt:lpstr>
      <vt:lpstr>PowerPoint Presentation</vt:lpstr>
      <vt:lpstr>Eugenio Alvarez</vt:lpstr>
      <vt:lpstr>What this Meeting is ABOUT</vt:lpstr>
      <vt:lpstr>Java Version miGration</vt:lpstr>
      <vt:lpstr>Agenda</vt:lpstr>
      <vt:lpstr> Compatibility between Java versions bytecode versus Source Code</vt:lpstr>
      <vt:lpstr>BYTECODE Compatibility</vt:lpstr>
      <vt:lpstr>Java Class File / bytecode Versions</vt:lpstr>
      <vt:lpstr> Java bytecode Compatibility</vt:lpstr>
      <vt:lpstr> Java bytecode Compatibility</vt:lpstr>
      <vt:lpstr>Source Compatibility</vt:lpstr>
      <vt:lpstr> Java Source Code Version Compatibility</vt:lpstr>
      <vt:lpstr> Compile TIME SOURCE Compatibility</vt:lpstr>
      <vt:lpstr> SOURCE Code Example</vt:lpstr>
      <vt:lpstr>Deployment StrategIes</vt:lpstr>
      <vt:lpstr> Deployment Version Compatibility</vt:lpstr>
      <vt:lpstr> Quick Java Deployment Options</vt:lpstr>
      <vt:lpstr>alternatives (linux / WSL)</vt:lpstr>
      <vt:lpstr> SDKMAN (linux / WSL / macos)</vt:lpstr>
      <vt:lpstr> JENV (Linux / WSL /macos)</vt:lpstr>
      <vt:lpstr> Custom SCRIPT (Linux / WSL / macos)</vt:lpstr>
      <vt:lpstr>Version API</vt:lpstr>
      <vt:lpstr> REVIEW Java Version API</vt:lpstr>
      <vt:lpstr> use cases for the Version API</vt:lpstr>
      <vt:lpstr> Java Version Check Use Case</vt:lpstr>
      <vt:lpstr> use cases for the Version API</vt:lpstr>
      <vt:lpstr> use cases for the Version API</vt:lpstr>
      <vt:lpstr>Version API backport</vt:lpstr>
      <vt:lpstr> VERSION API Backport Details</vt:lpstr>
      <vt:lpstr> TESTing between VERSIONs</vt:lpstr>
      <vt:lpstr> Continuous VERSION updates</vt:lpstr>
      <vt:lpstr>PowerPoint Presentation</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Alejandro A</cp:lastModifiedBy>
  <cp:revision>1</cp:revision>
  <dcterms:modified xsi:type="dcterms:W3CDTF">2024-10-17T16:56:23Z</dcterms:modified>
</cp:coreProperties>
</file>