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9"/>
  </p:normalViewPr>
  <p:slideViewPr>
    <p:cSldViewPr snapToGrid="0" snapToObjects="1">
      <p:cViewPr varScale="1">
        <p:scale>
          <a:sx n="46" d="100"/>
          <a:sy n="46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41466599999999998"/>
          <c:y val="6.0545500000000002E-2"/>
          <c:w val="0.58033400000000002"/>
          <c:h val="0.899631999999999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Methods</c:v>
                </c:pt>
              </c:strCache>
            </c:strRef>
          </c:tx>
          <c:spPr>
            <a:solidFill>
              <a:srgbClr val="50D5FD">
                <a:alpha val="56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4200" b="0" i="0" u="none" strike="noStrike">
                    <a:solidFill>
                      <a:srgbClr val="FFFFFF"/>
                    </a:solidFill>
                    <a:effectLst>
                      <a:outerShdw blurRad="190500" dist="41769" dir="5390317" algn="tl">
                        <a:srgbClr val="000000">
                          <a:alpha val="64951"/>
                        </a:srgbClr>
                      </a:outerShdw>
                    </a:effectLst>
                    <a:latin typeface="Avenir Medium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Scrum</c:v>
                </c:pt>
                <c:pt idx="1">
                  <c:v>Kanban</c:v>
                </c:pt>
                <c:pt idx="2">
                  <c:v>N/A</c:v>
                </c:pt>
                <c:pt idx="3">
                  <c:v>Lean</c:v>
                </c:pt>
                <c:pt idx="4">
                  <c:v>Extreme Programming (XP)</c:v>
                </c:pt>
                <c:pt idx="5">
                  <c:v>Feature Driven Development</c:v>
                </c:pt>
                <c:pt idx="6">
                  <c:v>Unified Process (e.g. RUP, AUP, OUP)</c:v>
                </c:pt>
                <c:pt idx="7">
                  <c:v>Other</c:v>
                </c:pt>
                <c:pt idx="8">
                  <c:v>Team Software Process (TSP)</c:v>
                </c:pt>
                <c:pt idx="9">
                  <c:v>Crystal (including Crystal Clear)</c:v>
                </c:pt>
                <c:pt idx="10">
                  <c:v>DSDM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0.4</c:v>
                </c:pt>
                <c:pt idx="1">
                  <c:v>0.15</c:v>
                </c:pt>
                <c:pt idx="2">
                  <c:v>0.12</c:v>
                </c:pt>
                <c:pt idx="3">
                  <c:v>0.11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0.04</c:v>
                </c:pt>
                <c:pt idx="7">
                  <c:v>0.02</c:v>
                </c:pt>
                <c:pt idx="8">
                  <c:v>0.02</c:v>
                </c:pt>
                <c:pt idx="9">
                  <c:v>0.01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9-8A49-BDFD-56C1D8746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A9A9A9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Medium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797979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Medium"/>
              </a:defRPr>
            </a:pPr>
            <a:endParaRPr lang="en-US"/>
          </a:p>
        </c:txPr>
        <c:crossAx val="2094734552"/>
        <c:crosses val="autoZero"/>
        <c:crossBetween val="between"/>
        <c:majorUnit val="0.1"/>
        <c:minorUnit val="0.0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06778E-2"/>
          <c:y val="5.1216100000000001E-2"/>
          <c:w val="0.954322"/>
          <c:h val="0.56413199999999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Methods</c:v>
                </c:pt>
              </c:strCache>
            </c:strRef>
          </c:tx>
          <c:spPr>
            <a:solidFill>
              <a:srgbClr val="2F7202">
                <a:alpha val="9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4200" b="0" i="0" u="none" strike="noStrike">
                    <a:solidFill>
                      <a:srgbClr val="FFFFFF"/>
                    </a:solidFill>
                    <a:effectLst>
                      <a:outerShdw blurRad="190500" dist="41769" dir="5390317" algn="tl">
                        <a:srgbClr val="000000">
                          <a:alpha val="64951"/>
                        </a:srgbClr>
                      </a:outerShdw>
                    </a:effectLst>
                    <a:latin typeface="Avenir Light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Kanban</c:v>
                </c:pt>
                <c:pt idx="1">
                  <c:v>Scrumban</c:v>
                </c:pt>
                <c:pt idx="2">
                  <c:v>Custom Hybrid</c:v>
                </c:pt>
                <c:pt idx="3">
                  <c:v>Scrum / XP Hybrid</c:v>
                </c:pt>
                <c:pt idx="4">
                  <c:v>Scrum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  <c:pt idx="3">
                  <c:v>0.11</c:v>
                </c:pt>
                <c:pt idx="4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86-C245-B57D-A2AA9BE45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5E5E5E"/>
            </a:solidFill>
            <a:prstDash val="solid"/>
            <a:miter lim="400000"/>
          </a:ln>
        </c:spPr>
        <c:txPr>
          <a:bodyPr rot="-17340000"/>
          <a:lstStyle/>
          <a:p>
            <a:pPr>
              <a:defRPr sz="3200" b="0" i="0" u="none" strike="noStrike">
                <a:solidFill>
                  <a:srgbClr val="FFFFFF"/>
                </a:solidFill>
                <a:latin typeface="Helvetica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E5E5E"/>
              </a:solidFill>
              <a:prstDash val="solid"/>
              <a:miter lim="400000"/>
            </a:ln>
          </c:spPr>
        </c:majorGridlines>
        <c:numFmt formatCode="General" sourceLinked="0"/>
        <c:majorTickMark val="in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Light"/>
              </a:defRPr>
            </a:pPr>
            <a:endParaRPr lang="en-US"/>
          </a:p>
        </c:txPr>
        <c:crossAx val="2094734552"/>
        <c:crosses val="autoZero"/>
        <c:crossBetween val="between"/>
        <c:majorUnit val="0.15"/>
        <c:minorUnit val="7.4999999999999997E-2"/>
      </c:valAx>
      <c:spPr>
        <a:noFill/>
        <a:ln w="12700" cap="flat">
          <a:solidFill>
            <a:srgbClr val="5E5E5E"/>
          </a:solidFill>
          <a:prstDash val="solid"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933600000000001"/>
          <c:y val="6.2972899999999998E-2"/>
          <c:w val="0.78011399999999997"/>
          <c:h val="0.83242099999999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107156" cap="flat">
              <a:solidFill>
                <a:srgbClr val="EB860C">
                  <a:alpha val="85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8"/>
            <c:spPr>
              <a:noFill/>
              <a:ln w="107156" cap="flat">
                <a:solidFill>
                  <a:srgbClr val="EB860C">
                    <a:alpha val="85000"/>
                  </a:srgb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RUP</c:v>
                </c:pt>
                <c:pt idx="1">
                  <c:v>XP</c:v>
                </c:pt>
                <c:pt idx="2">
                  <c:v>Scrum</c:v>
                </c:pt>
                <c:pt idx="3">
                  <c:v>Kanban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120</c:v>
                </c:pt>
                <c:pt idx="1">
                  <c:v>13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7D-0347-9952-CF74D14DF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929292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Ligh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Light"/>
              </a:defRPr>
            </a:pPr>
            <a:endParaRPr lang="en-US"/>
          </a:p>
        </c:txPr>
        <c:crossAx val="2094734552"/>
        <c:crosses val="autoZero"/>
        <c:crossBetween val="between"/>
        <c:majorUnit val="30"/>
        <c:minorUnit val="1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7645999999999999E-2"/>
          <c:y val="5.65195E-2"/>
          <c:w val="0.62681799999999999"/>
          <c:h val="0.8498109999999999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Deployed</c:v>
                </c:pt>
              </c:strCache>
            </c:strRef>
          </c:tx>
          <c:spPr>
            <a:solidFill>
              <a:srgbClr val="C0504D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E4-D94B-BED4-3C923368B9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Ready for deployment</c:v>
                </c:pt>
              </c:strCache>
            </c:strRef>
          </c:tx>
          <c:spPr>
            <a:solidFill>
              <a:srgbClr val="4F81BD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E4-D94B-BED4-3C923368B9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rgbClr val="F79646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E4-D94B-BED4-3C923368B9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Ready for test</c:v>
                </c:pt>
              </c:strCache>
            </c:strRef>
          </c:tx>
          <c:spPr>
            <a:solidFill>
              <a:srgbClr val="4BACC6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E4-D94B-BED4-3C923368B9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Coding</c:v>
                </c:pt>
              </c:strCache>
            </c:strRef>
          </c:tx>
          <c:spPr>
            <a:solidFill>
              <a:srgbClr val="8064A2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E4-D94B-BED4-3C923368B9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Ready for Dev</c:v>
                </c:pt>
              </c:strCache>
            </c:strRef>
          </c:tx>
          <c:spPr>
            <a:solidFill>
              <a:srgbClr val="9BBB59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E4-D94B-BED4-3C923368B92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Analysis</c:v>
                </c:pt>
              </c:strCache>
            </c:strRef>
          </c:tx>
          <c:spPr>
            <a:solidFill>
              <a:srgbClr val="C0504D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E4-D94B-BED4-3C923368B92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Backlog</c:v>
                </c:pt>
              </c:strCache>
            </c:strRef>
          </c:tx>
          <c:spPr>
            <a:solidFill>
              <a:srgbClr val="4F81BD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Sheet1!$I$2:$I$12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5E4-D94B-BED4-3C923368B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94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94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094734552"/>
        <c:crosses val="autoZero"/>
        <c:crossBetween val="midCat"/>
        <c:majorUnit val="7.5"/>
        <c:minorUnit val="3.7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9297799999999998"/>
          <c:y val="0.19168499999999999"/>
          <c:w val="0.30702200000000002"/>
          <c:h val="0.602754000000000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740" b="0" i="0" u="none" strike="noStrike">
              <a:solidFill>
                <a:srgbClr val="FFFFFF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Source: Henrik Kniberg &amp; Mattias Skarin (2010), Kanban and Scrum, making the most of both.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Eliyahu M. Goldratt. (1984). The Goal: A Process of  Ongoing Improvement</a:t>
            </a:r>
          </a:p>
          <a:p>
            <a:r>
              <a:t>DBR (Drum-Buffer-Rope) </a:t>
            </a:r>
          </a:p>
          <a:p>
            <a:r>
              <a:t>CCR (Capacity constraint resource)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3" name="Shape 3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 including Mike Burrows’ 9 values.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Eliyahu M. Goldratt. (1984). The Goal: A Process of  Ongoing Improvement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Daily Scrum</a:t>
            </a:r>
          </a:p>
          <a:p>
            <a:r>
              <a:t>Sprint Planning</a:t>
            </a:r>
          </a:p>
          <a:p>
            <a:r>
              <a:t>Scrum Sprint Retrospective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7" name="Shape 4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Finishing Kanban principles and practices.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Jeff Sutherland &amp; Ken Schwaber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000"/>
            </a:pPr>
            <a:r>
              <a:t>Hirotaka Takeuchi &amp; Ikujiro Nonaka. Analyzed the development process of six specific products Fuji-Xerox: Two years to come up with a machine a half the cost but still perform as well a the current high-end machines.</a:t>
            </a:r>
          </a:p>
          <a:p>
            <a:pPr>
              <a:lnSpc>
                <a:spcPct val="100000"/>
              </a:lnSpc>
              <a:defRPr sz="2000"/>
            </a:pPr>
            <a:r>
              <a:t>IBM PC (Boca example) AE-1 30% lower prices compared with existing single lens camara.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Jeff Sutherland &amp; Ken Schwaber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Ladas worked with David Anderson.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Kent Beck, Ward Cunningham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from “mental state” of flow defined by Mihály Csíkszentmihályi (aka in the Zone).</a:t>
            </a:r>
          </a:p>
          <a:p>
            <a:r>
              <a:t>Pronunciation guide: Me-high Cheek-sent-me-high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Book: The Lean Startup, Eric Ries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Mike Burrows. (2014). Kanban from the Inside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976687" y="6036468"/>
            <a:ext cx="16430626" cy="3125392"/>
          </a:xfrm>
          <a:prstGeom prst="rect">
            <a:avLst/>
          </a:prstGeom>
        </p:spPr>
        <p:txBody>
          <a:bodyPr/>
          <a:lstStyle>
            <a:lvl1pPr>
              <a:defRPr sz="8600" spc="1375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76687" y="4804171"/>
            <a:ext cx="16430626" cy="12501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409917" y="13046378"/>
            <a:ext cx="472568" cy="5619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sz="half" idx="21"/>
          </p:nvPr>
        </p:nvSpPr>
        <p:spPr>
          <a:xfrm>
            <a:off x="11907501" y="6418274"/>
            <a:ext cx="10626329" cy="73473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sz="half" idx="22"/>
          </p:nvPr>
        </p:nvSpPr>
        <p:spPr>
          <a:xfrm>
            <a:off x="12192000" y="-1239490"/>
            <a:ext cx="9592570" cy="9601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idx="23"/>
          </p:nvPr>
        </p:nvSpPr>
        <p:spPr>
          <a:xfrm>
            <a:off x="-523875" y="-160735"/>
            <a:ext cx="12912329" cy="14019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4833937" y="8945364"/>
            <a:ext cx="14716126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4833937" y="5973960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4833937" y="4161234"/>
            <a:ext cx="14716126" cy="736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4833937" y="1893093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Image"/>
          <p:cNvSpPr>
            <a:spLocks noGrp="1"/>
          </p:cNvSpPr>
          <p:nvPr>
            <p:ph type="pic" idx="23"/>
          </p:nvPr>
        </p:nvSpPr>
        <p:spPr>
          <a:xfrm>
            <a:off x="3048000" y="5021460"/>
            <a:ext cx="18461849" cy="10054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idx="21"/>
          </p:nvPr>
        </p:nvSpPr>
        <p:spPr>
          <a:xfrm>
            <a:off x="2212292" y="-35580"/>
            <a:ext cx="19942461" cy="137887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56129" y="13046378"/>
            <a:ext cx="472568" cy="5619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2212292" y="-35580"/>
            <a:ext cx="19942461" cy="137887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z="8600" spc="1375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>
            <a:spLocks noGrp="1"/>
          </p:cNvSpPr>
          <p:nvPr>
            <p:ph type="pic" idx="21"/>
          </p:nvPr>
        </p:nvSpPr>
        <p:spPr>
          <a:xfrm>
            <a:off x="2958703" y="3750468"/>
            <a:ext cx="18448735" cy="100476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z="8600" spc="1375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976687" y="5286375"/>
            <a:ext cx="16430626" cy="3125391"/>
          </a:xfrm>
          <a:prstGeom prst="rect">
            <a:avLst/>
          </a:prstGeom>
        </p:spPr>
        <p:txBody>
          <a:bodyPr anchor="ctr"/>
          <a:lstStyle>
            <a:lvl1pPr>
              <a:defRPr sz="8600" spc="1375"/>
            </a:lvl1pPr>
          </a:lstStyle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98670" y="13153955"/>
            <a:ext cx="581733" cy="561976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>
            <a:spLocks noGrp="1"/>
          </p:cNvSpPr>
          <p:nvPr>
            <p:ph type="pic" idx="21"/>
          </p:nvPr>
        </p:nvSpPr>
        <p:spPr>
          <a:xfrm>
            <a:off x="9888140" y="-53579"/>
            <a:ext cx="13756503" cy="137734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3815953" y="6054328"/>
            <a:ext cx="7608094" cy="419695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5953" y="4822031"/>
            <a:ext cx="7608094" cy="125015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>
            <a:spLocks noGrp="1"/>
          </p:cNvSpPr>
          <p:nvPr>
            <p:ph type="pic" idx="21"/>
          </p:nvPr>
        </p:nvSpPr>
        <p:spPr>
          <a:xfrm>
            <a:off x="9888140" y="-35719"/>
            <a:ext cx="13756503" cy="137734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7143751" cy="260746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76687" y="3964781"/>
            <a:ext cx="7143751" cy="8518923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3200"/>
              </a:spcBef>
              <a:defRPr sz="4200"/>
            </a:lvl1pPr>
            <a:lvl2pPr marL="944879" indent="-551179">
              <a:spcBef>
                <a:spcPts val="3200"/>
              </a:spcBef>
              <a:defRPr sz="4200"/>
            </a:lvl2pPr>
            <a:lvl3pPr marL="1338579" indent="-551179">
              <a:spcBef>
                <a:spcPts val="3200"/>
              </a:spcBef>
              <a:defRPr sz="4200"/>
            </a:lvl3pPr>
            <a:lvl4pPr marL="1732279" indent="-551179">
              <a:spcBef>
                <a:spcPts val="3200"/>
              </a:spcBef>
              <a:defRPr sz="4200"/>
            </a:lvl4pPr>
            <a:lvl5pPr marL="2125979" indent="-551179">
              <a:spcBef>
                <a:spcPts val="3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xfrm>
            <a:off x="3976687" y="2125265"/>
            <a:ext cx="16430626" cy="944761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20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976687" y="2839640"/>
            <a:ext cx="16430626" cy="944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19484"/>
            <a:ext cx="472568" cy="5619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526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1225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5924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0623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5322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0021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4720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9419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411838" marR="0" indent="-652638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File:Scrum-1.JP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hyperlink" Target="http://hbr.org/1986/01/the-new-new-product-development-gam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crum-1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eansoftwareengineering.com/ksse/scrum-ba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il-officialsite.com/candidate-register/candidate-register.aspx" TargetMode="External"/><Relationship Id="rId13" Type="http://schemas.openxmlformats.org/officeDocument/2006/relationships/image" Target="../media/image7.jpeg"/><Relationship Id="rId3" Type="http://schemas.openxmlformats.org/officeDocument/2006/relationships/hyperlink" Target="https://www.scrumalliance.org/community/profile/ealvarez8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6.jpeg"/><Relationship Id="rId2" Type="http://schemas.openxmlformats.org/officeDocument/2006/relationships/hyperlink" Target="https://www.linkedin.com/in/ealvarez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in/ealvarez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mailto:ealvarez@motionpoint.com?subject=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en.wikipedia.org/wiki/File:Frozen_dimsum.JP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File:Toyota_Plant_Ohira_Sendai.jpg" TargetMode="Externa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hyperlink" Target="http://en.wikipedia.org/wiki/Lean_manufactur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Lean_software_development" TargetMode="Externa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alliance.org/why-scrum/state-of-scrum-report" TargetMode="External"/><Relationship Id="rId2" Type="http://schemas.openxmlformats.org/officeDocument/2006/relationships/hyperlink" Target="http://www.versionone.com/pdf/2013-state-of-agile-survey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crumguides.org/" TargetMode="External"/><Relationship Id="rId4" Type="http://schemas.openxmlformats.org/officeDocument/2006/relationships/hyperlink" Target="http://www.infoq.com/minibooks/kanban-scrum-minibook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inc.com/roots-of-scrum-takeuchi-and-nonaka/" TargetMode="External"/><Relationship Id="rId2" Type="http://schemas.openxmlformats.org/officeDocument/2006/relationships/hyperlink" Target="http://hbr.org/1986/01/the-new-new-product-development-gam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mazon.com/My-Life-Work-Autobiography-Henry/dp/149428300X/" TargetMode="External"/><Relationship Id="rId5" Type="http://schemas.openxmlformats.org/officeDocument/2006/relationships/hyperlink" Target="http://en.wikipedia.org/wiki/Extreme_programming" TargetMode="External"/><Relationship Id="rId4" Type="http://schemas.openxmlformats.org/officeDocument/2006/relationships/hyperlink" Target="http://leansoftwareengineering.com/ksse/scrum-ba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an_manufacturing" TargetMode="External"/><Relationship Id="rId2" Type="http://schemas.openxmlformats.org/officeDocument/2006/relationships/hyperlink" Target="http://www.amazon.com/Toyota-Production-System-Beyond-Large-Scale/dp/091529914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mazon.com/Lean-Software-Development-Agile-Toolkit/dp/0321150783/" TargetMode="External"/><Relationship Id="rId5" Type="http://schemas.openxmlformats.org/officeDocument/2006/relationships/hyperlink" Target="http://www.djaa.com/kanban-successful-evolutionary-change-your-technology-business-0" TargetMode="External"/><Relationship Id="rId4" Type="http://schemas.openxmlformats.org/officeDocument/2006/relationships/hyperlink" Target="http://en.wikipedia.org/wiki/Lean_software_developmen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p.com/lk2009/david-anderson-kanban-applying-principles-and-evolving-process-solutions/" TargetMode="External"/><Relationship Id="rId2" Type="http://schemas.openxmlformats.org/officeDocument/2006/relationships/hyperlink" Target="http://www.amazon.com/Agile-Management-Software-Engineering-Constraints/dp/013142460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mazon.com/Critical-Chain-Eliyahu-M-Goldratt/dp/0884271536/" TargetMode="External"/><Relationship Id="rId5" Type="http://schemas.openxmlformats.org/officeDocument/2006/relationships/hyperlink" Target="http://www.amazon.com/Goal-Process-Ongoing-Improvement/dp/0884271951/" TargetMode="External"/><Relationship Id="rId4" Type="http://schemas.openxmlformats.org/officeDocument/2006/relationships/hyperlink" Target="http://www.djaa.com/kanban-insi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Don%27t_Stop_Believin%27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"/>
          <p:cNvSpPr/>
          <p:nvPr/>
        </p:nvSpPr>
        <p:spPr>
          <a:xfrm>
            <a:off x="7483403" y="1947681"/>
            <a:ext cx="9525001" cy="7620001"/>
          </a:xfrm>
          <a:prstGeom prst="ellipse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40" name="KanBAn"/>
          <p:cNvSpPr txBox="1">
            <a:spLocks noGrp="1"/>
          </p:cNvSpPr>
          <p:nvPr>
            <p:ph type="ctrTitle"/>
          </p:nvPr>
        </p:nvSpPr>
        <p:spPr>
          <a:xfrm>
            <a:off x="7392355" y="5688023"/>
            <a:ext cx="10103575" cy="2599170"/>
          </a:xfrm>
          <a:prstGeom prst="rect">
            <a:avLst/>
          </a:prstGeom>
        </p:spPr>
        <p:txBody>
          <a:bodyPr/>
          <a:lstStyle>
            <a:lvl1pPr algn="ctr">
              <a:defRPr sz="13200" spc="2112"/>
            </a:lvl1pPr>
          </a:lstStyle>
          <a:p>
            <a:r>
              <a:t>KanBAn</a:t>
            </a:r>
          </a:p>
        </p:txBody>
      </p:sp>
      <p:sp>
        <p:nvSpPr>
          <p:cNvPr id="141" name="Discovering"/>
          <p:cNvSpPr txBox="1">
            <a:spLocks noGrp="1"/>
          </p:cNvSpPr>
          <p:nvPr>
            <p:ph type="subTitle" sz="quarter" idx="1"/>
          </p:nvPr>
        </p:nvSpPr>
        <p:spPr>
          <a:xfrm>
            <a:off x="4030591" y="4943631"/>
            <a:ext cx="16430626" cy="1250158"/>
          </a:xfrm>
          <a:prstGeom prst="rect">
            <a:avLst/>
          </a:prstGeom>
        </p:spPr>
        <p:txBody>
          <a:bodyPr/>
          <a:lstStyle>
            <a:lvl1pPr algn="ctr">
              <a:defRPr sz="5200" spc="832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Discovering</a:t>
            </a:r>
          </a:p>
        </p:txBody>
      </p:sp>
      <p:sp>
        <p:nvSpPr>
          <p:cNvPr id="142" name="看板"/>
          <p:cNvSpPr txBox="1"/>
          <p:nvPr/>
        </p:nvSpPr>
        <p:spPr>
          <a:xfrm>
            <a:off x="10827186" y="3446009"/>
            <a:ext cx="2689480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8600" cap="all" spc="1375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看板</a:t>
            </a:r>
          </a:p>
        </p:txBody>
      </p:sp>
      <p:sp>
        <p:nvSpPr>
          <p:cNvPr id="143" name="ITPalooza 2014…"/>
          <p:cNvSpPr txBox="1"/>
          <p:nvPr/>
        </p:nvSpPr>
        <p:spPr>
          <a:xfrm>
            <a:off x="9364154" y="9620263"/>
            <a:ext cx="5655692" cy="263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ITPalooza 2014</a:t>
            </a:r>
          </a:p>
          <a:p>
            <a:pPr>
              <a:defRPr sz="4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http://itpalooza.com</a:t>
            </a:r>
          </a:p>
          <a:p>
            <a:pPr>
              <a:defRPr sz="4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December 4, 2014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EWORK Versus methodology"/>
          <p:cNvSpPr txBox="1">
            <a:spLocks noGrp="1"/>
          </p:cNvSpPr>
          <p:nvPr>
            <p:ph type="title"/>
          </p:nvPr>
        </p:nvSpPr>
        <p:spPr>
          <a:xfrm>
            <a:off x="3392437" y="833599"/>
            <a:ext cx="17599126" cy="1416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54990">
              <a:defRPr sz="5890" spc="942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FRAMEWORK Versus methodology</a:t>
            </a:r>
          </a:p>
        </p:txBody>
      </p:sp>
      <p:sp>
        <p:nvSpPr>
          <p:cNvPr id="199" name="A framework is an incomplete set of practices needed for software construction. Gaps are filled with additional methods and/or tools to make a working methodology.…"/>
          <p:cNvSpPr txBox="1">
            <a:spLocks noGrp="1"/>
          </p:cNvSpPr>
          <p:nvPr>
            <p:ph type="body" idx="1"/>
          </p:nvPr>
        </p:nvSpPr>
        <p:spPr>
          <a:xfrm>
            <a:off x="3392437" y="2512178"/>
            <a:ext cx="17599126" cy="9454960"/>
          </a:xfrm>
          <a:prstGeom prst="rect">
            <a:avLst/>
          </a:prstGeom>
        </p:spPr>
        <p:txBody>
          <a:bodyPr anchor="t"/>
          <a:lstStyle/>
          <a:p>
            <a:pPr marL="657859" indent="-657859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 framework is an incomplete set of practices needed for software construction. Gaps are filled with additional methods and/or tools to make a working methodology.</a:t>
            </a:r>
          </a:p>
          <a:p>
            <a:pPr marL="657859" indent="-657859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 methodology includes a full set of practices and tools needed for software construction. It is common to omit parts of a full methodology that are not appropriate for a given environment.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332852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GILE METHODS are becoming MORE ADAPTIVE and LESS PRESCRIP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5208" spc="833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AGILE METHODS are becoming MORE ADAPTIVE and LESS PRESCRIPTIVE</a:t>
            </a:r>
          </a:p>
        </p:txBody>
      </p:sp>
      <p:sp>
        <p:nvSpPr>
          <p:cNvPr id="203" name="Counting method roles, activities and artifacts"/>
          <p:cNvSpPr txBox="1">
            <a:spLocks noGrp="1"/>
          </p:cNvSpPr>
          <p:nvPr>
            <p:ph type="body" sz="half" idx="1"/>
          </p:nvPr>
        </p:nvSpPr>
        <p:spPr>
          <a:xfrm>
            <a:off x="3976687" y="2839640"/>
            <a:ext cx="8042554" cy="944761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Counting method roles, activities and artifacts</a:t>
            </a:r>
          </a:p>
        </p:txBody>
      </p:sp>
      <p:graphicFrame>
        <p:nvGraphicFramePr>
          <p:cNvPr id="204" name="2 Axis Chart"/>
          <p:cNvGraphicFramePr/>
          <p:nvPr/>
        </p:nvGraphicFramePr>
        <p:xfrm>
          <a:off x="12272806" y="3375592"/>
          <a:ext cx="7637113" cy="8873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" name="Source: Henrik Kniberg &amp; Mattias Skarin (2010), Kanban and Scrum, making the most of both."/>
          <p:cNvSpPr txBox="1"/>
          <p:nvPr/>
        </p:nvSpPr>
        <p:spPr>
          <a:xfrm>
            <a:off x="4774791" y="13076435"/>
            <a:ext cx="16430626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Henrik Kniberg &amp; Mattias Skarin (2010), Kanban and Scrum, making the most of both.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332852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CRUM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223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SCRUM</a:t>
            </a:r>
          </a:p>
        </p:txBody>
      </p:sp>
      <p:sp>
        <p:nvSpPr>
          <p:cNvPr id="211" name="An agile software development framework…"/>
          <p:cNvSpPr txBox="1">
            <a:spLocks noGrp="1"/>
          </p:cNvSpPr>
          <p:nvPr>
            <p:ph type="body" sz="half" idx="1"/>
          </p:nvPr>
        </p:nvSpPr>
        <p:spPr>
          <a:xfrm>
            <a:off x="3976687" y="2312968"/>
            <a:ext cx="16430626" cy="5209615"/>
          </a:xfrm>
          <a:prstGeom prst="rect">
            <a:avLst/>
          </a:prstGeom>
        </p:spPr>
        <p:txBody>
          <a:bodyPr anchor="t"/>
          <a:lstStyle/>
          <a:p>
            <a:pPr marL="517934" indent="-517934" defTabSz="467359">
              <a:spcBef>
                <a:spcPts val="2400"/>
              </a:spcBef>
              <a:defRPr sz="496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An agile software development framework</a:t>
            </a:r>
          </a:p>
          <a:p>
            <a:pPr marL="517934" indent="-517934" defTabSz="467359">
              <a:spcBef>
                <a:spcPts val="2400"/>
              </a:spcBef>
              <a:defRPr sz="496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Scrum name originates from Rugby term “scrummage”</a:t>
            </a:r>
          </a:p>
          <a:p>
            <a:pPr marL="517934" indent="-517934" defTabSz="467359">
              <a:spcBef>
                <a:spcPts val="2400"/>
              </a:spcBef>
              <a:defRPr sz="496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Inspired by “The New New Product Development Game”, Takeuchi and Nonaka, 1986 Harvard Business Review</a:t>
            </a:r>
          </a:p>
        </p:txBody>
      </p:sp>
      <p:pic>
        <p:nvPicPr>
          <p:cNvPr id="212" name="500px-Scrum-1.jpg" descr="500px-Scrum-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7156" y="7649410"/>
            <a:ext cx="8929688" cy="462557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ource: http://en.wikipedia.org/wiki/File:Scrum-1.JPG"/>
          <p:cNvSpPr txBox="1"/>
          <p:nvPr/>
        </p:nvSpPr>
        <p:spPr>
          <a:xfrm>
            <a:off x="11947102" y="13058576"/>
            <a:ext cx="9255089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>
                <a:hlinkClick r:id="rId4"/>
              </a:rPr>
              <a:t>http://en.wikipedia.org/wiki/File:Scrum-1.JPG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332852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CRUM Inspiration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45009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SCRUM Inspiration</a:t>
            </a:r>
          </a:p>
        </p:txBody>
      </p:sp>
      <p:sp>
        <p:nvSpPr>
          <p:cNvPr id="219" name="“The New New Product Development Game”, Takeuchi and Nonaka, 1986 Harvard Business Review"/>
          <p:cNvSpPr txBox="1">
            <a:spLocks noGrp="1"/>
          </p:cNvSpPr>
          <p:nvPr>
            <p:ph type="body" sz="quarter" idx="1"/>
          </p:nvPr>
        </p:nvSpPr>
        <p:spPr>
          <a:xfrm>
            <a:off x="3976687" y="2313269"/>
            <a:ext cx="16430626" cy="2186928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3000"/>
              </a:spcBef>
              <a:buClrTx/>
              <a:buSzTx/>
              <a:buNone/>
              <a:defRPr sz="4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“The New New Product Development Game”, Takeuchi and Nonaka, 1986 Harvard Business Review</a:t>
            </a:r>
          </a:p>
        </p:txBody>
      </p:sp>
      <p:pic>
        <p:nvPicPr>
          <p:cNvPr id="220" name="Canon-PC-10-217x113.jpg" descr="Canon-PC-10-217x11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6033" y="4893468"/>
            <a:ext cx="3875486" cy="2018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Honda-City.jpg" descr="Honda-City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36033" y="8947546"/>
            <a:ext cx="3875486" cy="310395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PC-10 Canon 1982"/>
          <p:cNvSpPr txBox="1"/>
          <p:nvPr/>
        </p:nvSpPr>
        <p:spPr>
          <a:xfrm>
            <a:off x="9446640" y="7021857"/>
            <a:ext cx="4654272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PC-10 Canon 1982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2795828" y="4413945"/>
            <a:ext cx="6096052" cy="8394386"/>
            <a:chOff x="0" y="0"/>
            <a:chExt cx="6096050" cy="8394385"/>
          </a:xfrm>
        </p:grpSpPr>
        <p:pic>
          <p:nvPicPr>
            <p:cNvPr id="223" name="FX-3500.jpg" descr="FX-3500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90073" y="0"/>
              <a:ext cx="2915904" cy="37661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FX-3500 Fuji-Xerox 1978"/>
            <p:cNvSpPr txBox="1"/>
            <p:nvPr/>
          </p:nvSpPr>
          <p:spPr>
            <a:xfrm>
              <a:off x="-1" y="3860837"/>
              <a:ext cx="609605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FX-3500 Fuji-Xerox 1978</a:t>
              </a:r>
            </a:p>
          </p:txBody>
        </p:sp>
        <p:pic>
          <p:nvPicPr>
            <p:cNvPr id="225" name="1976_ae1.jpg" descr="1976_ae1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90073" y="5393534"/>
              <a:ext cx="2915904" cy="2186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AE-1 Canon 1976"/>
            <p:cNvSpPr txBox="1"/>
            <p:nvPr/>
          </p:nvSpPr>
          <p:spPr>
            <a:xfrm>
              <a:off x="864374" y="7527610"/>
              <a:ext cx="436730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AE-1 Canon 1976</a:t>
              </a:r>
            </a:p>
          </p:txBody>
        </p:sp>
      </p:grpSp>
      <p:sp>
        <p:nvSpPr>
          <p:cNvPr id="228" name="City car Honda 1981"/>
          <p:cNvSpPr txBox="1"/>
          <p:nvPr/>
        </p:nvSpPr>
        <p:spPr>
          <a:xfrm>
            <a:off x="9225279" y="12012508"/>
            <a:ext cx="5096994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City car Honda 1981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14655672" y="4893468"/>
            <a:ext cx="5454905" cy="7992330"/>
            <a:chOff x="0" y="0"/>
            <a:chExt cx="5454903" cy="7992328"/>
          </a:xfrm>
        </p:grpSpPr>
        <p:pic>
          <p:nvPicPr>
            <p:cNvPr id="229" name="pc8001.jpg" descr="pc8001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9665" y="0"/>
              <a:ext cx="4495575" cy="360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1979_af35m.jpg" descr="1979_af35m.jp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18424" y="4991477"/>
              <a:ext cx="2818054" cy="2186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PC 8000 NEC 1979"/>
            <p:cNvSpPr txBox="1"/>
            <p:nvPr/>
          </p:nvSpPr>
          <p:spPr>
            <a:xfrm>
              <a:off x="332041" y="3708811"/>
              <a:ext cx="479082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PC 8000 NEC 1979</a:t>
              </a:r>
            </a:p>
          </p:txBody>
        </p:sp>
        <p:sp>
          <p:nvSpPr>
            <p:cNvPr id="232" name="Auto Boy Canon 1979"/>
            <p:cNvSpPr txBox="1"/>
            <p:nvPr/>
          </p:nvSpPr>
          <p:spPr>
            <a:xfrm>
              <a:off x="0" y="7125553"/>
              <a:ext cx="5454905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Auto Boy Canon 1979</a:t>
              </a:r>
            </a:p>
          </p:txBody>
        </p:sp>
      </p:grpSp>
      <p:sp>
        <p:nvSpPr>
          <p:cNvPr id="2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5" name="Source: http://hbr.org/1986/01/the-new-new-product-development-game/"/>
          <p:cNvSpPr txBox="1"/>
          <p:nvPr/>
        </p:nvSpPr>
        <p:spPr>
          <a:xfrm>
            <a:off x="9281216" y="13040717"/>
            <a:ext cx="11746328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>
                <a:hlinkClick r:id="rId9"/>
              </a:rPr>
              <a:t>http://hbr.org/1986/01/the-new-new-product-development-game/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O SCRUMBUT or NOT to SCRUMBUT?"/>
          <p:cNvSpPr txBox="1">
            <a:spLocks noGrp="1"/>
          </p:cNvSpPr>
          <p:nvPr>
            <p:ph type="title"/>
          </p:nvPr>
        </p:nvSpPr>
        <p:spPr>
          <a:xfrm>
            <a:off x="3544175" y="809948"/>
            <a:ext cx="17295650" cy="2000251"/>
          </a:xfrm>
          <a:prstGeom prst="rect">
            <a:avLst/>
          </a:prstGeom>
        </p:spPr>
        <p:txBody>
          <a:bodyPr/>
          <a:lstStyle>
            <a:lvl1pPr algn="ctr" defTabSz="519937">
              <a:defRPr sz="5518" spc="882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TO SCRUMBUT or NOT to SCRUMBUT?</a:t>
            </a:r>
          </a:p>
        </p:txBody>
      </p:sp>
      <p:sp>
        <p:nvSpPr>
          <p:cNvPr id="240" name="That is the question…"/>
          <p:cNvSpPr txBox="1">
            <a:spLocks noGrp="1"/>
          </p:cNvSpPr>
          <p:nvPr>
            <p:ph type="body" idx="1"/>
          </p:nvPr>
        </p:nvSpPr>
        <p:spPr>
          <a:xfrm>
            <a:off x="3602615" y="2839640"/>
            <a:ext cx="18387730" cy="9893283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That is the question</a:t>
            </a:r>
          </a:p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Scrum requirements</a:t>
            </a:r>
          </a:p>
          <a:p>
            <a:pPr marL="1122538" lvl="1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Team size 5 to 9</a:t>
            </a:r>
          </a:p>
          <a:p>
            <a:pPr marL="1122538" lvl="1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Cross-functional team</a:t>
            </a:r>
          </a:p>
          <a:p>
            <a:pPr marL="1122538" lvl="1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Specified roles: Scrum Master, Product Owner, Team</a:t>
            </a:r>
          </a:p>
          <a:p>
            <a:pPr marL="1122538" lvl="1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Sprint without interruptions (Timeboxed 2-4 weeks)</a:t>
            </a:r>
          </a:p>
        </p:txBody>
      </p:sp>
      <p:sp>
        <p:nvSpPr>
          <p:cNvPr id="241" name="Source: http://en.wikipedia.org/wiki/File:Scrum-1.JPG"/>
          <p:cNvSpPr txBox="1"/>
          <p:nvPr/>
        </p:nvSpPr>
        <p:spPr>
          <a:xfrm>
            <a:off x="11080220" y="13040717"/>
            <a:ext cx="9947324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>
                <a:hlinkClick r:id="rId3"/>
              </a:rPr>
              <a:t>http://en.wikipedia.org/wiki/File:Scrum-1.JPG</a:t>
            </a:r>
          </a:p>
        </p:txBody>
      </p:sp>
      <p:pic>
        <p:nvPicPr>
          <p:cNvPr id="242" name="500px-Scrum-1.jpg" descr="500px-Scrum-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9038" y="2638818"/>
            <a:ext cx="8929688" cy="462557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CRUMBAN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3625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SCRUMBAN</a:t>
            </a:r>
          </a:p>
        </p:txBody>
      </p:sp>
      <p:sp>
        <p:nvSpPr>
          <p:cNvPr id="248" name="Combination of Scrum and Kanban…"/>
          <p:cNvSpPr txBox="1">
            <a:spLocks noGrp="1"/>
          </p:cNvSpPr>
          <p:nvPr>
            <p:ph type="body" sz="quarter" idx="1"/>
          </p:nvPr>
        </p:nvSpPr>
        <p:spPr>
          <a:xfrm>
            <a:off x="4080271" y="2247970"/>
            <a:ext cx="16223457" cy="2648231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Combination of Scrum and Kanban</a:t>
            </a:r>
          </a:p>
          <a:p>
            <a:pPr marL="652638" indent="-652638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Coined and described by Corey Ladas</a:t>
            </a:r>
          </a:p>
        </p:txBody>
      </p:sp>
      <p:sp>
        <p:nvSpPr>
          <p:cNvPr id="249" name="Oval"/>
          <p:cNvSpPr/>
          <p:nvPr/>
        </p:nvSpPr>
        <p:spPr>
          <a:xfrm>
            <a:off x="4850722" y="6578482"/>
            <a:ext cx="6250782" cy="5804298"/>
          </a:xfrm>
          <a:prstGeom prst="ellipse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50" name="Circle"/>
          <p:cNvSpPr/>
          <p:nvPr/>
        </p:nvSpPr>
        <p:spPr>
          <a:xfrm>
            <a:off x="6190175" y="7964861"/>
            <a:ext cx="3571876" cy="3571876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51" name="Scrum"/>
          <p:cNvSpPr txBox="1"/>
          <p:nvPr/>
        </p:nvSpPr>
        <p:spPr>
          <a:xfrm>
            <a:off x="6896956" y="6711007"/>
            <a:ext cx="2158315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Scrum</a:t>
            </a:r>
          </a:p>
        </p:txBody>
      </p:sp>
      <p:sp>
        <p:nvSpPr>
          <p:cNvPr id="252" name="Kanban"/>
          <p:cNvSpPr txBox="1"/>
          <p:nvPr/>
        </p:nvSpPr>
        <p:spPr>
          <a:xfrm>
            <a:off x="6686085" y="9196761"/>
            <a:ext cx="258005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Kanban</a:t>
            </a:r>
          </a:p>
        </p:txBody>
      </p:sp>
      <p:sp>
        <p:nvSpPr>
          <p:cNvPr id="253" name="Oval"/>
          <p:cNvSpPr/>
          <p:nvPr/>
        </p:nvSpPr>
        <p:spPr>
          <a:xfrm>
            <a:off x="13282496" y="6578482"/>
            <a:ext cx="6250782" cy="5804298"/>
          </a:xfrm>
          <a:prstGeom prst="ellipse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54" name="Circle"/>
          <p:cNvSpPr/>
          <p:nvPr/>
        </p:nvSpPr>
        <p:spPr>
          <a:xfrm>
            <a:off x="14621950" y="7964861"/>
            <a:ext cx="3571876" cy="3571876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55" name="Scrum"/>
          <p:cNvSpPr txBox="1"/>
          <p:nvPr/>
        </p:nvSpPr>
        <p:spPr>
          <a:xfrm>
            <a:off x="15328731" y="9196761"/>
            <a:ext cx="2158315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Scrum</a:t>
            </a:r>
          </a:p>
        </p:txBody>
      </p:sp>
      <p:sp>
        <p:nvSpPr>
          <p:cNvPr id="256" name="Kanban"/>
          <p:cNvSpPr txBox="1"/>
          <p:nvPr/>
        </p:nvSpPr>
        <p:spPr>
          <a:xfrm>
            <a:off x="15117860" y="6741441"/>
            <a:ext cx="258005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Kanban</a:t>
            </a:r>
          </a:p>
        </p:txBody>
      </p:sp>
      <p:sp>
        <p:nvSpPr>
          <p:cNvPr id="257" name="Evolving of Scrum to Kanban"/>
          <p:cNvSpPr txBox="1"/>
          <p:nvPr/>
        </p:nvSpPr>
        <p:spPr>
          <a:xfrm>
            <a:off x="7086447" y="5058848"/>
            <a:ext cx="9458072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Evolving of Scrum to Kanban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59" name="Source: http://leansoftwareengineering.com/ksse/scrum-ban/"/>
          <p:cNvSpPr txBox="1"/>
          <p:nvPr/>
        </p:nvSpPr>
        <p:spPr>
          <a:xfrm>
            <a:off x="9550358" y="13040717"/>
            <a:ext cx="11477186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>
                <a:hlinkClick r:id="rId3"/>
              </a:rPr>
              <a:t>http://leansoftwareengineering.com/ksse/scrum-ban/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crum / XP Hybri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Scrum / XP Hybrid</a:t>
            </a:r>
          </a:p>
        </p:txBody>
      </p:sp>
      <p:sp>
        <p:nvSpPr>
          <p:cNvPr id="264" name="Oval"/>
          <p:cNvSpPr/>
          <p:nvPr/>
        </p:nvSpPr>
        <p:spPr>
          <a:xfrm>
            <a:off x="8044480" y="4354873"/>
            <a:ext cx="8295041" cy="7143751"/>
          </a:xfrm>
          <a:prstGeom prst="ellipse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5" name="Oval"/>
          <p:cNvSpPr/>
          <p:nvPr/>
        </p:nvSpPr>
        <p:spPr>
          <a:xfrm>
            <a:off x="9066609" y="5661211"/>
            <a:ext cx="6250782" cy="5000626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6" name="SCRUM"/>
          <p:cNvSpPr txBox="1"/>
          <p:nvPr/>
        </p:nvSpPr>
        <p:spPr>
          <a:xfrm>
            <a:off x="10876368" y="4548523"/>
            <a:ext cx="2631264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SCRUM</a:t>
            </a:r>
          </a:p>
        </p:txBody>
      </p:sp>
      <p:sp>
        <p:nvSpPr>
          <p:cNvPr id="267" name="eXtreme…"/>
          <p:cNvSpPr txBox="1"/>
          <p:nvPr/>
        </p:nvSpPr>
        <p:spPr>
          <a:xfrm>
            <a:off x="9927272" y="6609234"/>
            <a:ext cx="4529456" cy="303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eXtreme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Programming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(XP)</a:t>
            </a:r>
          </a:p>
        </p:txBody>
      </p:sp>
      <p:sp>
        <p:nvSpPr>
          <p:cNvPr id="268" name="Combination of Scrum Framework with XP practices"/>
          <p:cNvSpPr txBox="1"/>
          <p:nvPr/>
        </p:nvSpPr>
        <p:spPr>
          <a:xfrm>
            <a:off x="3097061" y="2468763"/>
            <a:ext cx="18189878" cy="114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Combination of Scrum Framework with XP practices</a:t>
            </a:r>
          </a:p>
        </p:txBody>
      </p:sp>
      <p:sp>
        <p:nvSpPr>
          <p:cNvPr id="26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CRUM and EXTREME PROGRAMMING"/>
          <p:cNvSpPr txBox="1">
            <a:spLocks noGrp="1"/>
          </p:cNvSpPr>
          <p:nvPr>
            <p:ph type="title"/>
          </p:nvPr>
        </p:nvSpPr>
        <p:spPr>
          <a:xfrm>
            <a:off x="3532587" y="809948"/>
            <a:ext cx="17318826" cy="2000251"/>
          </a:xfrm>
          <a:prstGeom prst="rect">
            <a:avLst/>
          </a:prstGeom>
        </p:spPr>
        <p:txBody>
          <a:bodyPr/>
          <a:lstStyle>
            <a:lvl1pPr algn="ctr" defTabSz="502412">
              <a:defRPr sz="5332" spc="853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SCRUM and EXTREME PROGRAMMING</a:t>
            </a:r>
          </a:p>
        </p:txBody>
      </p:sp>
      <p:graphicFrame>
        <p:nvGraphicFramePr>
          <p:cNvPr id="274" name="Table"/>
          <p:cNvGraphicFramePr/>
          <p:nvPr/>
        </p:nvGraphicFramePr>
        <p:xfrm>
          <a:off x="5565557" y="2857500"/>
          <a:ext cx="13258044" cy="944465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81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2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SCRUM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XP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2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Sprint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2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SpRINT planning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Planning Game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Product Owner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CUSTOMER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2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RETROSPECTIVE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REFLECTION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2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Scrum Master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Project Manager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2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Daily Scrum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 cap="all" spc="608">
                          <a:solidFill>
                            <a:srgbClr val="FFFFFF"/>
                          </a:solidFill>
                        </a:rPr>
                        <a:t>Daily Standup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HE KANBAN METHOD"/>
          <p:cNvSpPr txBox="1">
            <a:spLocks noGrp="1"/>
          </p:cNvSpPr>
          <p:nvPr>
            <p:ph type="title"/>
          </p:nvPr>
        </p:nvSpPr>
        <p:spPr>
          <a:xfrm>
            <a:off x="8165865" y="1481172"/>
            <a:ext cx="11874280" cy="13763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THE KANBAN METHOD</a:t>
            </a:r>
          </a:p>
        </p:txBody>
      </p:sp>
      <p:sp>
        <p:nvSpPr>
          <p:cNvPr id="278" name="An Agile software development method…"/>
          <p:cNvSpPr txBox="1">
            <a:spLocks noGrp="1"/>
          </p:cNvSpPr>
          <p:nvPr>
            <p:ph type="body" idx="1"/>
          </p:nvPr>
        </p:nvSpPr>
        <p:spPr>
          <a:xfrm>
            <a:off x="3193625" y="4076770"/>
            <a:ext cx="17996752" cy="8080528"/>
          </a:xfrm>
          <a:prstGeom prst="rect">
            <a:avLst/>
          </a:prstGeom>
        </p:spPr>
        <p:txBody>
          <a:bodyPr anchor="t"/>
          <a:lstStyle/>
          <a:p>
            <a:pPr marL="636590" indent="-636590" defTabSz="578358">
              <a:spcBef>
                <a:spcPts val="2900"/>
              </a:spcBef>
              <a:defRPr sz="554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An Agile software development method</a:t>
            </a:r>
          </a:p>
          <a:p>
            <a:pPr marL="636590" indent="-636590" defTabSz="578358">
              <a:spcBef>
                <a:spcPts val="2900"/>
              </a:spcBef>
              <a:defRPr sz="554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originates from Japanese [看板] where kan means “visual” and ban means “card” or “board”</a:t>
            </a:r>
          </a:p>
          <a:p>
            <a:pPr marL="636590" indent="-636590" defTabSz="578358">
              <a:spcBef>
                <a:spcPts val="2900"/>
              </a:spcBef>
              <a:defRPr sz="554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Influenced by Lean Manufacturing, the Toyota Production System (TPS) and Eliyahu Goldratt’s Theory of Constraints (TOC)</a:t>
            </a:r>
          </a:p>
          <a:p>
            <a:pPr marL="636590" indent="-636590" defTabSz="578358">
              <a:spcBef>
                <a:spcPts val="2900"/>
              </a:spcBef>
              <a:defRPr sz="554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Developed by David J. Anderson</a:t>
            </a:r>
          </a:p>
        </p:txBody>
      </p:sp>
      <p:sp>
        <p:nvSpPr>
          <p:cNvPr id="279" name="Oval"/>
          <p:cNvSpPr/>
          <p:nvPr/>
        </p:nvSpPr>
        <p:spPr>
          <a:xfrm>
            <a:off x="4335110" y="535781"/>
            <a:ext cx="3532376" cy="3267111"/>
          </a:xfrm>
          <a:prstGeom prst="ellipse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80" name="看板"/>
          <p:cNvSpPr txBox="1"/>
          <p:nvPr/>
        </p:nvSpPr>
        <p:spPr>
          <a:xfrm>
            <a:off x="5334740" y="1169501"/>
            <a:ext cx="1533116" cy="9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l">
              <a:defRPr sz="4600" cap="all" spc="735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看板</a:t>
            </a:r>
          </a:p>
        </p:txBody>
      </p:sp>
      <p:sp>
        <p:nvSpPr>
          <p:cNvPr id="281" name="KanBAn"/>
          <p:cNvSpPr txBox="1"/>
          <p:nvPr/>
        </p:nvSpPr>
        <p:spPr>
          <a:xfrm>
            <a:off x="4266421" y="1949770"/>
            <a:ext cx="3669754" cy="9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4600" cap="all" spc="735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KanBAn</a:t>
            </a:r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WHY KANBA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WHY KANBAN?</a:t>
            </a:r>
          </a:p>
        </p:txBody>
      </p:sp>
      <p:sp>
        <p:nvSpPr>
          <p:cNvPr id="285" name="Ease of implementation…"/>
          <p:cNvSpPr txBox="1">
            <a:spLocks noGrp="1"/>
          </p:cNvSpPr>
          <p:nvPr>
            <p:ph type="body" idx="1"/>
          </p:nvPr>
        </p:nvSpPr>
        <p:spPr>
          <a:xfrm>
            <a:off x="3976687" y="2329292"/>
            <a:ext cx="16430626" cy="9654349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spcBef>
                <a:spcPts val="3000"/>
              </a:spcBef>
              <a:defRPr sz="57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Ease of implementation</a:t>
            </a:r>
          </a:p>
          <a:p>
            <a:pPr marL="652638" indent="-652638">
              <a:spcBef>
                <a:spcPts val="3000"/>
              </a:spcBef>
              <a:defRPr sz="57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Accelerate time to market</a:t>
            </a:r>
          </a:p>
          <a:p>
            <a:pPr marL="652638" indent="-652638">
              <a:spcBef>
                <a:spcPts val="3000"/>
              </a:spcBef>
              <a:defRPr sz="57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More easily manage changing priorities</a:t>
            </a:r>
          </a:p>
          <a:p>
            <a:pPr marL="652638" indent="-652638">
              <a:spcBef>
                <a:spcPts val="3000"/>
              </a:spcBef>
              <a:defRPr sz="57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Better align IT and business objectives</a:t>
            </a:r>
          </a:p>
          <a:p>
            <a:pPr marL="652638" indent="-652638">
              <a:spcBef>
                <a:spcPts val="3000"/>
              </a:spcBef>
              <a:defRPr sz="57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Increase productivity</a:t>
            </a:r>
          </a:p>
          <a:p>
            <a:pPr marL="652638" indent="-652638">
              <a:spcBef>
                <a:spcPts val="3000"/>
              </a:spcBef>
              <a:defRPr sz="57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Enhance software quality</a:t>
            </a:r>
          </a:p>
          <a:p>
            <a:pPr marL="652638" indent="-652638">
              <a:spcBef>
                <a:spcPts val="3000"/>
              </a:spcBef>
              <a:defRPr sz="57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Project visibility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 South Florida software development professional with 20 plus years of experience in the design, construction and deployment of software. The bulk of my experience is as a software developer. Unit test infected since 1999.  I have been working as a Soft"/>
          <p:cNvSpPr txBox="1"/>
          <p:nvPr/>
        </p:nvSpPr>
        <p:spPr>
          <a:xfrm>
            <a:off x="2107448" y="7375130"/>
            <a:ext cx="19617504" cy="494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4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A South Florida software development professional with 20 plus years of experience in the design, construction and deployment of software. The bulk of my experience is as a software developer. Unit test infected since 1999.  I have been working as a Software Development Manager and Development Director for the last 6 years. Focusing on agile software development methods since 2013.</a:t>
            </a:r>
          </a:p>
        </p:txBody>
      </p:sp>
      <p:sp>
        <p:nvSpPr>
          <p:cNvPr id="146" name="Eugenio Alvarez"/>
          <p:cNvSpPr txBox="1">
            <a:spLocks noGrp="1"/>
          </p:cNvSpPr>
          <p:nvPr>
            <p:ph type="title"/>
          </p:nvPr>
        </p:nvSpPr>
        <p:spPr>
          <a:xfrm>
            <a:off x="6789648" y="850900"/>
            <a:ext cx="10253104" cy="13635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Eugenio Alvarez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2100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www.linkedin.com/in/ealvarez">
            <a:hlinkClick r:id="" action="ppaction://hlinkshowjump?jump=nextslide"/>
          </p:cNvPr>
          <p:cNvSpPr txBox="1"/>
          <p:nvPr/>
        </p:nvSpPr>
        <p:spPr>
          <a:xfrm>
            <a:off x="8737529" y="12500879"/>
            <a:ext cx="690894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hlinkClick r:id="rId2"/>
              </a:defRPr>
            </a:lvl1pPr>
          </a:lstStyle>
          <a:p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www.linkedin.com/in/ealvarez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4571056" y="2153633"/>
            <a:ext cx="14690288" cy="5080001"/>
            <a:chOff x="0" y="0"/>
            <a:chExt cx="14690286" cy="5080000"/>
          </a:xfrm>
        </p:grpSpPr>
        <p:pic>
          <p:nvPicPr>
            <p:cNvPr id="149" name="SCR20146-Seals-Final-CSM.png" descr="SCR20146-Seals-Final-CSM.png">
              <a:hlinkClick r:id="rId3"/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731154" y="1675983"/>
              <a:ext cx="1555979" cy="1555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SCR20146-Seals-Final-CSPO.png" descr="SCR20146-Seals-Final-CSPO.png">
              <a:hlinkClick r:id="rId3"/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134308" y="1675983"/>
              <a:ext cx="1555979" cy="1555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nBug-60px-R.png" descr="InBug-60px-R.png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875135" y="277271"/>
              <a:ext cx="1268017" cy="10715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itil.gif" descr="itil.gif">
              <a:hlinkClick r:id="rId8"/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973364" y="3559110"/>
              <a:ext cx="2175273" cy="10715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Mail_256x256.png" descr="Mail_256x256.png">
              <a:hlinkClick r:id="rId10"/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3135415" y="36170"/>
              <a:ext cx="1553766" cy="15537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10857877_617842731672381_2407350873617845987_n.jpg" descr="10857877_617842731672381_2407350873617845987_n.jp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7604159" cy="508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10801856_617842765005711_6029313432564090121_n-2.jpg" descr="10801856_617842765005711_6029313432564090121_n-2.jp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013180" y="0"/>
              <a:ext cx="3551163" cy="50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FIRST a little background"/>
          <p:cNvSpPr txBox="1">
            <a:spLocks noGrp="1"/>
          </p:cNvSpPr>
          <p:nvPr>
            <p:ph type="title"/>
          </p:nvPr>
        </p:nvSpPr>
        <p:spPr>
          <a:xfrm>
            <a:off x="3976687" y="880900"/>
            <a:ext cx="16430626" cy="200025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FIRST a little background</a:t>
            </a:r>
          </a:p>
        </p:txBody>
      </p:sp>
      <p:sp>
        <p:nvSpPr>
          <p:cNvPr id="289" name="Let’s step back and discuss a few terms…"/>
          <p:cNvSpPr txBox="1">
            <a:spLocks noGrp="1"/>
          </p:cNvSpPr>
          <p:nvPr>
            <p:ph type="body" idx="1"/>
          </p:nvPr>
        </p:nvSpPr>
        <p:spPr>
          <a:xfrm>
            <a:off x="4453075" y="2398855"/>
            <a:ext cx="14691935" cy="9447610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Let’s step back and discuss a few terms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Flow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Push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Pull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TPS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Lean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WHAT IS FL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FLOW?</a:t>
            </a:r>
          </a:p>
        </p:txBody>
      </p:sp>
      <p:sp>
        <p:nvSpPr>
          <p:cNvPr id="293" name="Henry Ford pioneered the assembly line aka “flow lines”"/>
          <p:cNvSpPr txBox="1">
            <a:spLocks noGrp="1"/>
          </p:cNvSpPr>
          <p:nvPr>
            <p:ph type="body" sz="quarter" idx="1"/>
          </p:nvPr>
        </p:nvSpPr>
        <p:spPr>
          <a:xfrm>
            <a:off x="3176486" y="2721386"/>
            <a:ext cx="18031029" cy="1615891"/>
          </a:xfrm>
          <a:prstGeom prst="rect">
            <a:avLst/>
          </a:prstGeom>
        </p:spPr>
        <p:txBody>
          <a:bodyPr/>
          <a:lstStyle/>
          <a:p>
            <a:pPr marL="620006" indent="-620006" algn="ctr" defTabSz="554990">
              <a:spcBef>
                <a:spcPts val="3900"/>
              </a:spcBef>
              <a:defRPr sz="532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Henry Ford pioneered the assembly line aka “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flow lines</a:t>
            </a:r>
            <a:r>
              <a:t>”</a:t>
            </a:r>
          </a:p>
        </p:txBody>
      </p:sp>
      <p:pic>
        <p:nvPicPr>
          <p:cNvPr id="294" name="Henry_ford_1919.jpg" descr="Henry_ford_191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6593" y="5357812"/>
            <a:ext cx="4444518" cy="5673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Ford_assembly_line_-_1913.jpg" descr="Ford_assembly_line_-_191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36883" y="8048360"/>
            <a:ext cx="3932253" cy="4165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Ford_Motor_Company_assembly_line_despeckle_bw.jpg" descr="Ford_Motor_Company_assembly_line_despeckle_bw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05807" y="5143500"/>
            <a:ext cx="5593972" cy="3583067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What is a PUSH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a PUSH?</a:t>
            </a:r>
          </a:p>
        </p:txBody>
      </p:sp>
      <p:sp>
        <p:nvSpPr>
          <p:cNvPr id="302" name="“Any customer can have a car painted any colour that he wants so long as it is black” Henry Ford"/>
          <p:cNvSpPr txBox="1">
            <a:spLocks noGrp="1"/>
          </p:cNvSpPr>
          <p:nvPr>
            <p:ph type="body" sz="quarter" idx="1"/>
          </p:nvPr>
        </p:nvSpPr>
        <p:spPr>
          <a:xfrm>
            <a:off x="3056106" y="2674084"/>
            <a:ext cx="18271788" cy="2333234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“Any customer can have a car painted any colour that he wants so long as it is black”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Henry Ford</a:t>
            </a:r>
          </a:p>
        </p:txBody>
      </p:sp>
      <p:pic>
        <p:nvPicPr>
          <p:cNvPr id="303" name="Henry_ford_1919.jpg" descr="Henry_ford_19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6593" y="5357812"/>
            <a:ext cx="4444518" cy="5673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1910Ford-T.jpg" descr="1910Ford-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6989" y="5893593"/>
            <a:ext cx="6421762" cy="5051148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Ford Model T"/>
          <p:cNvSpPr txBox="1"/>
          <p:nvPr/>
        </p:nvSpPr>
        <p:spPr>
          <a:xfrm>
            <a:off x="7382614" y="11103100"/>
            <a:ext cx="231051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/>
            </a:lvl1pPr>
          </a:lstStyle>
          <a:p>
            <a:r>
              <a:t>Ford Model T</a:t>
            </a:r>
          </a:p>
        </p:txBody>
      </p:sp>
      <p:sp>
        <p:nvSpPr>
          <p:cNvPr id="30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07" name="Source: Henry Ford (1922), My Life and Work"/>
          <p:cNvSpPr txBox="1"/>
          <p:nvPr/>
        </p:nvSpPr>
        <p:spPr>
          <a:xfrm>
            <a:off x="12552287" y="13076435"/>
            <a:ext cx="865313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Henry Ford (1922),</a:t>
            </a:r>
            <a:r>
              <a:rPr i="1"/>
              <a:t> My Life and 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What is Pul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Pull?</a:t>
            </a:r>
          </a:p>
        </p:txBody>
      </p:sp>
      <p:sp>
        <p:nvSpPr>
          <p:cNvPr id="310" name="Grocery store refills items based on customer “pulling” inventory"/>
          <p:cNvSpPr txBox="1">
            <a:spLocks noGrp="1"/>
          </p:cNvSpPr>
          <p:nvPr>
            <p:ph type="body" sz="quarter" idx="1"/>
          </p:nvPr>
        </p:nvSpPr>
        <p:spPr>
          <a:xfrm>
            <a:off x="2150307" y="2428099"/>
            <a:ext cx="20083386" cy="15129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646112" indent="-646112" defTabSz="578358">
              <a:spcBef>
                <a:spcPts val="4100"/>
              </a:spcBef>
              <a:defRPr sz="5148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Grocery store refills items based on customer “pulling” inventory</a:t>
            </a:r>
          </a:p>
        </p:txBody>
      </p:sp>
      <p:sp>
        <p:nvSpPr>
          <p:cNvPr id="311" name="Source: http://en.wikipedia.org/wiki/File:Frozen_dimsum.JPG"/>
          <p:cNvSpPr txBox="1"/>
          <p:nvPr/>
        </p:nvSpPr>
        <p:spPr>
          <a:xfrm>
            <a:off x="10372269" y="13031787"/>
            <a:ext cx="1056994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>
                <a:hlinkClick r:id="rId2"/>
              </a:rPr>
              <a:t>http://en.wikipedia.org/wiki/File:Frozen_dimsum.JPG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13" name="Frozen_dimsum-6945.jpg" descr="Frozen_dimsum-694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6502" y="5107456"/>
            <a:ext cx="9028560" cy="6757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What is TPS?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3138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TPS?</a:t>
            </a:r>
          </a:p>
        </p:txBody>
      </p:sp>
      <p:sp>
        <p:nvSpPr>
          <p:cNvPr id="316" name="Toyota Production System incorporates the flow of Ford and pull of grocery stores."/>
          <p:cNvSpPr txBox="1">
            <a:spLocks noGrp="1"/>
          </p:cNvSpPr>
          <p:nvPr>
            <p:ph type="body" sz="quarter" idx="1"/>
          </p:nvPr>
        </p:nvSpPr>
        <p:spPr>
          <a:xfrm>
            <a:off x="3445005" y="2447808"/>
            <a:ext cx="17493990" cy="2210777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defRPr sz="57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Toyota Production System incorporates the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flow</a:t>
            </a:r>
            <a:r>
              <a:t> of Ford and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pull</a:t>
            </a:r>
            <a:r>
              <a:t> of grocery stores.</a:t>
            </a:r>
          </a:p>
        </p:txBody>
      </p:sp>
      <p:pic>
        <p:nvPicPr>
          <p:cNvPr id="317" name="Toyota_Plant_Ohira_Sendai.jpg" descr="Toyota_Plant_Ohira_Senda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7277" y="4935328"/>
            <a:ext cx="10715626" cy="7143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Group"/>
          <p:cNvGrpSpPr/>
          <p:nvPr/>
        </p:nvGrpSpPr>
        <p:grpSpPr>
          <a:xfrm>
            <a:off x="16799718" y="4935328"/>
            <a:ext cx="2857501" cy="3506777"/>
            <a:chOff x="0" y="0"/>
            <a:chExt cx="2857500" cy="3506776"/>
          </a:xfrm>
        </p:grpSpPr>
        <p:pic>
          <p:nvPicPr>
            <p:cNvPr id="318" name="Taiichi Ohno.jpg" descr="Taiichi Ohno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57500" cy="2786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9" name="Taiichi Ohno"/>
            <p:cNvSpPr txBox="1"/>
            <p:nvPr/>
          </p:nvSpPr>
          <p:spPr>
            <a:xfrm>
              <a:off x="81535" y="2881301"/>
              <a:ext cx="269443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2800"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t>Taiichi Ohno</a:t>
              </a: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16799718" y="8929687"/>
            <a:ext cx="2857501" cy="3499358"/>
            <a:chOff x="0" y="0"/>
            <a:chExt cx="2857500" cy="3499356"/>
          </a:xfrm>
        </p:grpSpPr>
        <p:pic>
          <p:nvPicPr>
            <p:cNvPr id="321" name="Kiichiro_Toyoda-160x156.jpg" descr="Kiichiro_Toyoda-160x156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857500" cy="2786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Kiichiro Toyoda"/>
            <p:cNvSpPr txBox="1"/>
            <p:nvPr/>
          </p:nvSpPr>
          <p:spPr>
            <a:xfrm>
              <a:off x="0" y="2873881"/>
              <a:ext cx="285750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2800"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t>Kiichiro Toyoda</a:t>
              </a:r>
            </a:p>
          </p:txBody>
        </p:sp>
      </p:grpSp>
      <p:sp>
        <p:nvSpPr>
          <p:cNvPr id="324" name="Source: http://en.wikipedia.org/wiki/File:Toyota_Plant_Ohira_Sendai.jpg"/>
          <p:cNvSpPr txBox="1"/>
          <p:nvPr/>
        </p:nvSpPr>
        <p:spPr>
          <a:xfrm>
            <a:off x="9430389" y="13031787"/>
            <a:ext cx="1151182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 u="sng">
                <a:hlinkClick r:id="rId5"/>
              </a:rPr>
              <a:t>http://en.wikipedia.org/wiki/File:Toyota_Plant_Ohira_Sendai.jpg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KANBAN and TPS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30003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 and TPS</a:t>
            </a:r>
          </a:p>
        </p:txBody>
      </p:sp>
      <p:pic>
        <p:nvPicPr>
          <p:cNvPr id="328" name="kanban-card-ohno.jpg" descr="kanban-card-ohn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028" y="2631137"/>
            <a:ext cx="5073491" cy="2393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e-kanban-302px.jpg" descr="e-kanban-302p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7787" y="2631137"/>
            <a:ext cx="5393532" cy="2393157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kanban card, circa 1978"/>
          <p:cNvSpPr txBox="1"/>
          <p:nvPr/>
        </p:nvSpPr>
        <p:spPr>
          <a:xfrm>
            <a:off x="4449342" y="4999973"/>
            <a:ext cx="6650864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kanban card, circa 1978</a:t>
            </a:r>
          </a:p>
        </p:txBody>
      </p:sp>
      <p:sp>
        <p:nvSpPr>
          <p:cNvPr id="331" name="e-kanban card, Today"/>
          <p:cNvSpPr txBox="1"/>
          <p:nvPr/>
        </p:nvSpPr>
        <p:spPr>
          <a:xfrm>
            <a:off x="12878019" y="4999973"/>
            <a:ext cx="6030291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e-kanban card, Today</a:t>
            </a:r>
          </a:p>
        </p:txBody>
      </p:sp>
      <p:sp>
        <p:nvSpPr>
          <p:cNvPr id="332" name="Taiichi Ohno (1978). Toyota production System"/>
          <p:cNvSpPr txBox="1"/>
          <p:nvPr/>
        </p:nvSpPr>
        <p:spPr>
          <a:xfrm>
            <a:off x="5154578" y="11384211"/>
            <a:ext cx="1296327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Taiichi Ohno (1978).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Toyota production System</a:t>
            </a:r>
          </a:p>
        </p:txBody>
      </p:sp>
      <p:sp>
        <p:nvSpPr>
          <p:cNvPr id="333" name="What is kanban?"/>
          <p:cNvSpPr txBox="1"/>
          <p:nvPr/>
        </p:nvSpPr>
        <p:spPr>
          <a:xfrm>
            <a:off x="8815296" y="6283824"/>
            <a:ext cx="6753408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What is kanban?</a:t>
            </a:r>
          </a:p>
        </p:txBody>
      </p:sp>
      <p:sp>
        <p:nvSpPr>
          <p:cNvPr id="334" name="“The operating method of the Toyota production system is kanban. Its most frequently used form is a piece of paper contained in a rectangular vinyl envelope.”"/>
          <p:cNvSpPr txBox="1"/>
          <p:nvPr/>
        </p:nvSpPr>
        <p:spPr>
          <a:xfrm>
            <a:off x="3526299" y="7358581"/>
            <a:ext cx="17331403" cy="400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 “The operating method of the Toyota production system is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kanban</a:t>
            </a:r>
            <a:r>
              <a:t>. Its most frequently used form is a piece of paper contained in a rectangular vinyl envelope.”</a:t>
            </a:r>
          </a:p>
        </p:txBody>
      </p:sp>
      <p:sp>
        <p:nvSpPr>
          <p:cNvPr id="33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WHAT IS LEAN?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1722368" cy="200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LEAN?</a:t>
            </a:r>
          </a:p>
        </p:txBody>
      </p:sp>
      <p:sp>
        <p:nvSpPr>
          <p:cNvPr id="338" name="Womack, Jones and Roos provide a comprehensive description of the entire [Toyota] lean system…Indeed, they argued that it would triumph not just in manufacturing but in every value-creating activity from health care to retail distribution.…"/>
          <p:cNvSpPr txBox="1">
            <a:spLocks noGrp="1"/>
          </p:cNvSpPr>
          <p:nvPr>
            <p:ph type="body" sz="half" idx="1"/>
          </p:nvPr>
        </p:nvSpPr>
        <p:spPr>
          <a:xfrm>
            <a:off x="3976687" y="2321796"/>
            <a:ext cx="11722368" cy="10501158"/>
          </a:xfrm>
          <a:prstGeom prst="rect">
            <a:avLst/>
          </a:prstGeom>
        </p:spPr>
        <p:txBody>
          <a:bodyPr anchor="t"/>
          <a:lstStyle/>
          <a:p>
            <a:pPr marL="623730" indent="-623730" defTabSz="566674">
              <a:spcBef>
                <a:spcPts val="4000"/>
              </a:spcBef>
              <a:defRPr sz="5432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Womack, Jones and Roos provide a comprehensive description of the entire [Toyota] lean system…Indeed, they argued that it would triumph not just in manufacturing but in every value-creating activity from health care to retail distribution.</a:t>
            </a:r>
          </a:p>
          <a:p>
            <a:pPr marL="623730" indent="-623730" defTabSz="566674">
              <a:spcBef>
                <a:spcPts val="4000"/>
              </a:spcBef>
              <a:defRPr sz="5432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The Kanban Method includes many Lean principles and practices</a:t>
            </a:r>
          </a:p>
        </p:txBody>
      </p:sp>
      <p:pic>
        <p:nvPicPr>
          <p:cNvPr id="339" name="Large_REVISEDupdated The Machine that Changed the World.jpg" descr="Large_REVISEDupdated The Machine that Changed the Worl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75372" y="1956661"/>
            <a:ext cx="3443536" cy="530304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ource: http://en.wikipedia.org/wiki/Lean_manufacturing"/>
          <p:cNvSpPr txBox="1"/>
          <p:nvPr/>
        </p:nvSpPr>
        <p:spPr>
          <a:xfrm>
            <a:off x="11419054" y="13006387"/>
            <a:ext cx="9523162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/>
            </a:pPr>
            <a:r>
              <a:t>Source: </a:t>
            </a:r>
            <a:r>
              <a:rPr>
                <a:hlinkClick r:id="rId4"/>
              </a:rPr>
              <a:t>http://en.wikipedia.org/wiki/Lean_manufacturing</a:t>
            </a:r>
          </a:p>
        </p:txBody>
      </p:sp>
      <p:pic>
        <p:nvPicPr>
          <p:cNvPr id="341" name="Unknown.jpg" descr="Unknown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75372" y="7478838"/>
            <a:ext cx="3443536" cy="5180276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INISHING WITH background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51494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FINISHING WITH background</a:t>
            </a:r>
          </a:p>
        </p:txBody>
      </p:sp>
      <p:sp>
        <p:nvSpPr>
          <p:cNvPr id="347" name="Quick review of discussed terms…"/>
          <p:cNvSpPr txBox="1">
            <a:spLocks noGrp="1"/>
          </p:cNvSpPr>
          <p:nvPr>
            <p:ph type="body" idx="1"/>
          </p:nvPr>
        </p:nvSpPr>
        <p:spPr>
          <a:xfrm>
            <a:off x="3976687" y="2134195"/>
            <a:ext cx="16430626" cy="9447610"/>
          </a:xfrm>
          <a:prstGeom prst="rect">
            <a:avLst/>
          </a:prstGeom>
        </p:spPr>
        <p:txBody>
          <a:bodyPr/>
          <a:lstStyle/>
          <a:p>
            <a:pPr marL="652638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Quick review of discussed terms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Flow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Push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Pull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TPS</a:t>
            </a:r>
          </a:p>
          <a:p>
            <a:pPr marL="1122538" lvl="1" indent="-652638">
              <a:spcBef>
                <a:spcPts val="35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Lean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WHAT is the KANBAN METHOD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the KANBAN METHOD?</a:t>
            </a:r>
          </a:p>
        </p:txBody>
      </p:sp>
      <p:sp>
        <p:nvSpPr>
          <p:cNvPr id="351" name="“… I describe Kanban (capital K) as the evolutionary change method that utilizes a kanban (small k) pull system, visualization, and other tools to catalyze the introduction of Lean ideas into technology development and IT operations.”"/>
          <p:cNvSpPr txBox="1"/>
          <p:nvPr/>
        </p:nvSpPr>
        <p:spPr>
          <a:xfrm>
            <a:off x="3345081" y="2416844"/>
            <a:ext cx="17693838" cy="496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“… I describe Kanban (capital K) as the evolutionary change method that utilizes a kanban (small k) pull system, visualization, and other tools to catalyze the introduction of Lean ideas into technology development and IT operations.”</a:t>
            </a:r>
          </a:p>
        </p:txBody>
      </p:sp>
      <p:pic>
        <p:nvPicPr>
          <p:cNvPr id="352" name="DavidAndersonKanban.jpg" descr="DavidAndersonKanba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27985" y="7617011"/>
            <a:ext cx="3744151" cy="46225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7" name="Group"/>
          <p:cNvGrpSpPr/>
          <p:nvPr/>
        </p:nvGrpSpPr>
        <p:grpSpPr>
          <a:xfrm>
            <a:off x="3723813" y="7923461"/>
            <a:ext cx="8907603" cy="4009689"/>
            <a:chOff x="0" y="0"/>
            <a:chExt cx="8907602" cy="4009687"/>
          </a:xfrm>
        </p:grpSpPr>
        <p:sp>
          <p:nvSpPr>
            <p:cNvPr id="353" name="David J. Anderson (2010)."/>
            <p:cNvSpPr txBox="1"/>
            <p:nvPr/>
          </p:nvSpPr>
          <p:spPr>
            <a:xfrm>
              <a:off x="25009" y="0"/>
              <a:ext cx="7851877" cy="104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David J. Anderson (2010).</a:t>
              </a:r>
            </a:p>
          </p:txBody>
        </p:sp>
        <p:sp>
          <p:nvSpPr>
            <p:cNvPr id="354" name="Kanban"/>
            <p:cNvSpPr txBox="1"/>
            <p:nvPr/>
          </p:nvSpPr>
          <p:spPr>
            <a:xfrm>
              <a:off x="47977" y="1262258"/>
              <a:ext cx="2406879" cy="104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>
                  <a:latin typeface="Avenir Book Oblique"/>
                  <a:ea typeface="Avenir Book Oblique"/>
                  <a:cs typeface="Avenir Book Oblique"/>
                  <a:sym typeface="Avenir Book Oblique"/>
                </a:defRPr>
              </a:lvl1pPr>
            </a:lstStyle>
            <a:p>
              <a:r>
                <a:t>Kanban</a:t>
              </a:r>
            </a:p>
          </p:txBody>
        </p:sp>
        <p:sp>
          <p:nvSpPr>
            <p:cNvPr id="355" name="Successful Evolutionary Change"/>
            <p:cNvSpPr txBox="1"/>
            <p:nvPr/>
          </p:nvSpPr>
          <p:spPr>
            <a:xfrm>
              <a:off x="0" y="2188959"/>
              <a:ext cx="8907603" cy="981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800">
                  <a:latin typeface="Avenir Book Oblique"/>
                  <a:ea typeface="Avenir Book Oblique"/>
                  <a:cs typeface="Avenir Book Oblique"/>
                  <a:sym typeface="Avenir Book Oblique"/>
                </a:defRPr>
              </a:lvl1pPr>
            </a:lstStyle>
            <a:p>
              <a:r>
                <a:t>Successful Evolutionary Change</a:t>
              </a:r>
            </a:p>
          </p:txBody>
        </p:sp>
        <p:sp>
          <p:nvSpPr>
            <p:cNvPr id="356" name="for Your Technology Business"/>
            <p:cNvSpPr txBox="1"/>
            <p:nvPr/>
          </p:nvSpPr>
          <p:spPr>
            <a:xfrm>
              <a:off x="69452" y="3028612"/>
              <a:ext cx="8186447" cy="981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800">
                  <a:latin typeface="Avenir Book Oblique"/>
                  <a:ea typeface="Avenir Book Oblique"/>
                  <a:cs typeface="Avenir Book Oblique"/>
                  <a:sym typeface="Avenir Book Oblique"/>
                </a:defRPr>
              </a:lvl1pPr>
            </a:lstStyle>
            <a:p>
              <a:r>
                <a:t>for Your Technology Business</a:t>
              </a:r>
            </a:p>
          </p:txBody>
        </p:sp>
      </p:grpSp>
      <p:sp>
        <p:nvSpPr>
          <p:cNvPr id="35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hE ROAD to KANB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ThE ROAD to KANBAN</a:t>
            </a:r>
          </a:p>
        </p:txBody>
      </p:sp>
      <p:pic>
        <p:nvPicPr>
          <p:cNvPr id="363" name="AgileManagementCover.jpg" descr="AgileManagementCov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90247" y="8443672"/>
            <a:ext cx="3172169" cy="4221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LeanSoftwareCover.jpg" descr="LeanSoftwareCover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65712" y="4013861"/>
            <a:ext cx="3021241" cy="403609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ource: http://en.wikipedia.org/wiki/Lean_software_development"/>
          <p:cNvSpPr txBox="1"/>
          <p:nvPr/>
        </p:nvSpPr>
        <p:spPr>
          <a:xfrm>
            <a:off x="10178797" y="13000037"/>
            <a:ext cx="1076341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 u="sng">
                <a:hlinkClick r:id="rId5"/>
              </a:rPr>
              <a:t>http://en.wikipedia.org/wiki/Lean_software_development</a:t>
            </a:r>
          </a:p>
        </p:txBody>
      </p:sp>
      <p:sp>
        <p:nvSpPr>
          <p:cNvPr id="36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67" name="The Kanban Method is not a immediate descendant from TPS and Lean."/>
          <p:cNvSpPr txBox="1">
            <a:spLocks noGrp="1"/>
          </p:cNvSpPr>
          <p:nvPr>
            <p:ph type="body" sz="quarter" idx="1"/>
          </p:nvPr>
        </p:nvSpPr>
        <p:spPr>
          <a:xfrm>
            <a:off x="3976687" y="2437576"/>
            <a:ext cx="16430626" cy="2000251"/>
          </a:xfrm>
          <a:prstGeom prst="rect">
            <a:avLst/>
          </a:prstGeom>
        </p:spPr>
        <p:txBody>
          <a:bodyPr anchor="t"/>
          <a:lstStyle>
            <a:lvl1pPr marL="620006" indent="-620006" defTabSz="554990">
              <a:spcBef>
                <a:spcPts val="3900"/>
              </a:spcBef>
              <a:defRPr sz="532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The Kanban Method is not a immediate descendant from TPS and Lean.</a:t>
            </a:r>
          </a:p>
        </p:txBody>
      </p:sp>
      <p:grpSp>
        <p:nvGrpSpPr>
          <p:cNvPr id="371" name="Group"/>
          <p:cNvGrpSpPr/>
          <p:nvPr/>
        </p:nvGrpSpPr>
        <p:grpSpPr>
          <a:xfrm>
            <a:off x="3929385" y="4452862"/>
            <a:ext cx="11003547" cy="8130076"/>
            <a:chOff x="0" y="0"/>
            <a:chExt cx="11003546" cy="8130074"/>
          </a:xfrm>
        </p:grpSpPr>
        <p:sp>
          <p:nvSpPr>
            <p:cNvPr id="368" name="Mary and Tom Poppendieck’s (2003). Lean Software Development"/>
            <p:cNvSpPr txBox="1"/>
            <p:nvPr/>
          </p:nvSpPr>
          <p:spPr>
            <a:xfrm>
              <a:off x="0" y="0"/>
              <a:ext cx="11003547" cy="2202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/>
            <a:p>
              <a:pPr marL="580848" indent="-580848" algn="l" defTabSz="519937">
                <a:spcBef>
                  <a:spcPts val="3700"/>
                </a:spcBef>
                <a:buClr>
                  <a:srgbClr val="646464"/>
                </a:buClr>
                <a:buSzPct val="90000"/>
                <a:buChar char="•"/>
                <a:defRPr sz="49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r>
                <a:t>Mary and Tom Poppendieck’s (2003). </a:t>
              </a:r>
              <a:r>
                <a:rPr>
                  <a:latin typeface="Avenir Book Oblique"/>
                  <a:ea typeface="Avenir Book Oblique"/>
                  <a:cs typeface="Avenir Book Oblique"/>
                  <a:sym typeface="Avenir Book Oblique"/>
                </a:rPr>
                <a:t>Lean Software Development</a:t>
              </a:r>
            </a:p>
          </p:txBody>
        </p:sp>
        <p:sp>
          <p:nvSpPr>
            <p:cNvPr id="369" name="David J. Anderson’s (2003). Agile Management Applying the Theory of Constraints"/>
            <p:cNvSpPr txBox="1"/>
            <p:nvPr/>
          </p:nvSpPr>
          <p:spPr>
            <a:xfrm>
              <a:off x="0" y="2293150"/>
              <a:ext cx="11003547" cy="3092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/>
            <a:p>
              <a:pPr marL="652638" indent="-652638" algn="l">
                <a:spcBef>
                  <a:spcPts val="4200"/>
                </a:spcBef>
                <a:buClr>
                  <a:srgbClr val="646464"/>
                </a:buClr>
                <a:buSzPct val="90000"/>
                <a:buChar char="•"/>
                <a:defRPr>
                  <a:latin typeface="Avenir Medium"/>
                  <a:ea typeface="Avenir Medium"/>
                  <a:cs typeface="Avenir Medium"/>
                  <a:sym typeface="Avenir Medium"/>
                </a:defRPr>
              </a:pPr>
              <a:r>
                <a:t>David J. Anderson’s (2003). </a:t>
              </a:r>
              <a:r>
                <a:rPr>
                  <a:latin typeface="Avenir Book Oblique"/>
                  <a:ea typeface="Avenir Book Oblique"/>
                  <a:cs typeface="Avenir Book Oblique"/>
                  <a:sym typeface="Avenir Book Oblique"/>
                </a:rPr>
                <a:t>Agile Management Applying the Theory of Constraints</a:t>
              </a:r>
            </a:p>
          </p:txBody>
        </p:sp>
        <p:sp>
          <p:nvSpPr>
            <p:cNvPr id="370" name="This explains among other things the lack of Japanese terms in the Kanban Method"/>
            <p:cNvSpPr txBox="1"/>
            <p:nvPr/>
          </p:nvSpPr>
          <p:spPr>
            <a:xfrm>
              <a:off x="0" y="5233599"/>
              <a:ext cx="11003547" cy="289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>
              <a:lvl1pPr marL="620006" indent="-620006" algn="l" defTabSz="554990">
                <a:spcBef>
                  <a:spcPts val="3900"/>
                </a:spcBef>
                <a:buClr>
                  <a:srgbClr val="646464"/>
                </a:buClr>
                <a:buSzPct val="90000"/>
                <a:buChar char="•"/>
                <a:defRPr sz="5320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This explains among other things the lack of Japanese terms in the Kanban Method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DUCTION (SomETHING NEW)"/>
          <p:cNvSpPr txBox="1">
            <a:spLocks noGrp="1"/>
          </p:cNvSpPr>
          <p:nvPr>
            <p:ph type="title"/>
          </p:nvPr>
        </p:nvSpPr>
        <p:spPr>
          <a:xfrm>
            <a:off x="3491845" y="857250"/>
            <a:ext cx="17400310" cy="14882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INTRODUCTION (SomETHING NEW)</a:t>
            </a:r>
          </a:p>
        </p:txBody>
      </p:sp>
      <p:sp>
        <p:nvSpPr>
          <p:cNvPr id="159" name="You have heard that agile software development is the way to go. You probably have heard of Scrum and XP, but there is a relatively newer form of agile development called “Kanban” that has been gaining market share in the last few years."/>
          <p:cNvSpPr txBox="1">
            <a:spLocks noGrp="1"/>
          </p:cNvSpPr>
          <p:nvPr>
            <p:ph type="body" idx="1"/>
          </p:nvPr>
        </p:nvSpPr>
        <p:spPr>
          <a:xfrm>
            <a:off x="3976687" y="2321718"/>
            <a:ext cx="16430626" cy="9447611"/>
          </a:xfrm>
          <a:prstGeom prst="rect">
            <a:avLst/>
          </a:prstGeom>
        </p:spPr>
        <p:txBody>
          <a:bodyPr anchor="t"/>
          <a:lstStyle>
            <a:lvl1pPr marL="0" indent="0" defTabSz="457200">
              <a:lnSpc>
                <a:spcPts val="10100"/>
              </a:lnSpc>
              <a:spcBef>
                <a:spcPts val="0"/>
              </a:spcBef>
              <a:buClrTx/>
              <a:buSzTx/>
              <a:buNone/>
              <a:defRPr sz="5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You have heard that agile software development is the way to go. You probably have heard of Scrum and XP, but there is a relatively newer form of agile development called “Kanban” that has been gaining market share in the last few years.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Four guiding Principles…"/>
          <p:cNvSpPr txBox="1">
            <a:spLocks noGrp="1"/>
          </p:cNvSpPr>
          <p:nvPr>
            <p:ph type="body" sz="half" idx="1"/>
          </p:nvPr>
        </p:nvSpPr>
        <p:spPr>
          <a:xfrm>
            <a:off x="3976687" y="4363255"/>
            <a:ext cx="10223919" cy="7923995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Four guiding Principles</a:t>
            </a:r>
          </a:p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Six core Practices</a:t>
            </a:r>
          </a:p>
        </p:txBody>
      </p:sp>
      <p:sp>
        <p:nvSpPr>
          <p:cNvPr id="376" name="THE KANBAN METHOD"/>
          <p:cNvSpPr txBox="1">
            <a:spLocks noGrp="1"/>
          </p:cNvSpPr>
          <p:nvPr>
            <p:ph type="title"/>
          </p:nvPr>
        </p:nvSpPr>
        <p:spPr>
          <a:xfrm>
            <a:off x="8165865" y="1481172"/>
            <a:ext cx="11874280" cy="13763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THE KANBAN METHOD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4266421" y="535781"/>
            <a:ext cx="3669754" cy="3267111"/>
            <a:chOff x="0" y="0"/>
            <a:chExt cx="3669752" cy="3267110"/>
          </a:xfrm>
        </p:grpSpPr>
        <p:sp>
          <p:nvSpPr>
            <p:cNvPr id="377" name="Oval"/>
            <p:cNvSpPr/>
            <p:nvPr/>
          </p:nvSpPr>
          <p:spPr>
            <a:xfrm>
              <a:off x="68689" y="0"/>
              <a:ext cx="3532375" cy="326711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129837"/>
                    <a:lumOff val="6998"/>
                  </a:schemeClr>
                </a:gs>
                <a:gs pos="100000">
                  <a:schemeClr val="accent5">
                    <a:hueOff val="-161200"/>
                    <a:lumOff val="-1194"/>
                    <a:alpha val="60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cap="all" spc="512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378" name="看板"/>
            <p:cNvSpPr txBox="1"/>
            <p:nvPr/>
          </p:nvSpPr>
          <p:spPr>
            <a:xfrm>
              <a:off x="1068318" y="633720"/>
              <a:ext cx="1533117" cy="972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>
                <a:defRPr sz="4600" cap="all" spc="735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看板</a:t>
              </a:r>
            </a:p>
          </p:txBody>
        </p:sp>
        <p:sp>
          <p:nvSpPr>
            <p:cNvPr id="379" name="KanBAn"/>
            <p:cNvSpPr txBox="1"/>
            <p:nvPr/>
          </p:nvSpPr>
          <p:spPr>
            <a:xfrm>
              <a:off x="0" y="1413989"/>
              <a:ext cx="3669753" cy="972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>
              <a:lvl1pPr>
                <a:defRPr sz="4600" cap="all" spc="735">
                  <a:solidFill>
                    <a:schemeClr val="accent2">
                      <a:satOff val="44164"/>
                      <a:lumOff val="14231"/>
                    </a:schemeClr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KanBAn</a:t>
              </a:r>
            </a:p>
          </p:txBody>
        </p:sp>
      </p:grpSp>
      <p:sp>
        <p:nvSpPr>
          <p:cNvPr id="38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Kanban Method princi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 Method principles</a:t>
            </a:r>
          </a:p>
        </p:txBody>
      </p:sp>
      <p:sp>
        <p:nvSpPr>
          <p:cNvPr id="386" name="Start with what you know…"/>
          <p:cNvSpPr txBox="1">
            <a:spLocks noGrp="1"/>
          </p:cNvSpPr>
          <p:nvPr>
            <p:ph type="body" idx="1"/>
          </p:nvPr>
        </p:nvSpPr>
        <p:spPr>
          <a:xfrm>
            <a:off x="3480608" y="2863291"/>
            <a:ext cx="17422784" cy="8477003"/>
          </a:xfrm>
          <a:prstGeom prst="rect">
            <a:avLst/>
          </a:prstGeom>
        </p:spPr>
        <p:txBody>
          <a:bodyPr anchor="t"/>
          <a:lstStyle/>
          <a:p>
            <a:pPr marL="650630" indent="-650630">
              <a:spcBef>
                <a:spcPts val="38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Start with what you know</a:t>
            </a:r>
          </a:p>
          <a:p>
            <a:pPr marL="650630" indent="-650630">
              <a:spcBef>
                <a:spcPts val="38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Agree to pursue evolutionary change</a:t>
            </a:r>
          </a:p>
          <a:p>
            <a:pPr marL="650630" indent="-650630">
              <a:spcBef>
                <a:spcPts val="38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Initially, respect roles, responsibilities and job titles</a:t>
            </a:r>
          </a:p>
          <a:p>
            <a:pPr marL="650630" indent="-650630">
              <a:spcBef>
                <a:spcPts val="38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Encourage acts of leadership at all levels</a:t>
            </a:r>
          </a:p>
        </p:txBody>
      </p:sp>
      <p:sp>
        <p:nvSpPr>
          <p:cNvPr id="38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88" name="Source: Mike Burrows (2014), Kanban from the Inside."/>
          <p:cNvSpPr txBox="1"/>
          <p:nvPr/>
        </p:nvSpPr>
        <p:spPr>
          <a:xfrm>
            <a:off x="11651698" y="13076435"/>
            <a:ext cx="9553719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1"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Mike Burrows (2014),</a:t>
            </a:r>
            <a:r>
              <a:rPr i="1"/>
              <a:t> Kanban from the Inside.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Kanban Method PRACT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 Method PRACTICES</a:t>
            </a:r>
          </a:p>
        </p:txBody>
      </p:sp>
      <p:sp>
        <p:nvSpPr>
          <p:cNvPr id="391" name="Visualize…"/>
          <p:cNvSpPr txBox="1">
            <a:spLocks noGrp="1"/>
          </p:cNvSpPr>
          <p:nvPr>
            <p:ph type="body" idx="1"/>
          </p:nvPr>
        </p:nvSpPr>
        <p:spPr>
          <a:xfrm>
            <a:off x="3976687" y="2651381"/>
            <a:ext cx="16430626" cy="9447611"/>
          </a:xfrm>
          <a:prstGeom prst="rect">
            <a:avLst/>
          </a:prstGeom>
        </p:spPr>
        <p:txBody>
          <a:bodyPr anchor="t"/>
          <a:lstStyle/>
          <a:p>
            <a:pPr marL="657859" indent="-657859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Visualize</a:t>
            </a:r>
          </a:p>
          <a:p>
            <a:pPr marL="657859" indent="-657859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Limit work-in-progress (WIP)</a:t>
            </a:r>
          </a:p>
          <a:p>
            <a:pPr marL="657859" indent="-657859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Manage flow</a:t>
            </a:r>
          </a:p>
          <a:p>
            <a:pPr marL="657859" indent="-657859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Make policies explicit</a:t>
            </a:r>
          </a:p>
          <a:p>
            <a:pPr marL="657859" indent="-657859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Implement feedback loops</a:t>
            </a:r>
          </a:p>
          <a:p>
            <a:pPr marL="657859" indent="-657859">
              <a:spcBef>
                <a:spcPts val="30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Improve collaboratively, evolve experimentally (using models and the scientific method)</a:t>
            </a:r>
          </a:p>
        </p:txBody>
      </p:sp>
      <p:sp>
        <p:nvSpPr>
          <p:cNvPr id="39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93" name="Source: Mike Burrows (2014), Kanban from the Inside."/>
          <p:cNvSpPr txBox="1"/>
          <p:nvPr/>
        </p:nvSpPr>
        <p:spPr>
          <a:xfrm>
            <a:off x="11724694" y="13076435"/>
            <a:ext cx="9480723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1"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Mike Burrows (2014),</a:t>
            </a:r>
            <a:r>
              <a:rPr i="1"/>
              <a:t> Kanban from the Inside.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VISUALIZE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6458161" cy="200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VISUALIZE</a:t>
            </a:r>
          </a:p>
        </p:txBody>
      </p:sp>
      <p:sp>
        <p:nvSpPr>
          <p:cNvPr id="396" name="Kanban boards…"/>
          <p:cNvSpPr txBox="1">
            <a:spLocks noGrp="1"/>
          </p:cNvSpPr>
          <p:nvPr>
            <p:ph type="body" sz="quarter" idx="1"/>
          </p:nvPr>
        </p:nvSpPr>
        <p:spPr>
          <a:xfrm>
            <a:off x="3976687" y="2839640"/>
            <a:ext cx="8972466" cy="4538206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boards</a:t>
            </a:r>
          </a:p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Visual work management</a:t>
            </a:r>
          </a:p>
        </p:txBody>
      </p:sp>
      <p:pic>
        <p:nvPicPr>
          <p:cNvPr id="397" name="heijunka_board.jpg" descr="heijunka_boar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5857" y="7296521"/>
            <a:ext cx="3756271" cy="5463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Corbis-Kanban-Board.jpg" descr="Corbis-Kanban-Boar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41798" y="1251972"/>
            <a:ext cx="7550251" cy="5786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LeanKit-Kanban.jpg" descr="LeanKit-Kanba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80077" y="7501252"/>
            <a:ext cx="12358688" cy="5054205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heijunka board"/>
          <p:cNvSpPr txBox="1"/>
          <p:nvPr/>
        </p:nvSpPr>
        <p:spPr>
          <a:xfrm>
            <a:off x="17208242" y="12760791"/>
            <a:ext cx="3011501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/>
            </a:lvl1pPr>
          </a:lstStyle>
          <a:p>
            <a:r>
              <a:t>heijunka board</a:t>
            </a:r>
          </a:p>
        </p:txBody>
      </p:sp>
      <p:sp>
        <p:nvSpPr>
          <p:cNvPr id="4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LIMIT WORK IN PROGRESS (WI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LIMIT WORK IN PROGRESS (WIP)</a:t>
            </a:r>
          </a:p>
        </p:txBody>
      </p:sp>
      <p:sp>
        <p:nvSpPr>
          <p:cNvPr id="404" name="“Do you realize what impact multi-tasking has on lead time?”"/>
          <p:cNvSpPr txBox="1">
            <a:spLocks noGrp="1"/>
          </p:cNvSpPr>
          <p:nvPr>
            <p:ph type="body" sz="quarter" idx="1"/>
          </p:nvPr>
        </p:nvSpPr>
        <p:spPr>
          <a:xfrm>
            <a:off x="2368437" y="2520154"/>
            <a:ext cx="19647126" cy="2000251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600"/>
            </a:pPr>
            <a:r>
              <a:t>“Do you realize what impact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multi-tasking</a:t>
            </a:r>
            <a:r>
              <a:t> has on lead time?”</a:t>
            </a:r>
          </a:p>
        </p:txBody>
      </p:sp>
      <p:grpSp>
        <p:nvGrpSpPr>
          <p:cNvPr id="451" name="Group"/>
          <p:cNvGrpSpPr/>
          <p:nvPr/>
        </p:nvGrpSpPr>
        <p:grpSpPr>
          <a:xfrm>
            <a:off x="5911593" y="4944735"/>
            <a:ext cx="12560814" cy="7197329"/>
            <a:chOff x="0" y="0"/>
            <a:chExt cx="12560813" cy="7197328"/>
          </a:xfrm>
        </p:grpSpPr>
        <p:grpSp>
          <p:nvGrpSpPr>
            <p:cNvPr id="407" name="Group"/>
            <p:cNvGrpSpPr/>
            <p:nvPr/>
          </p:nvGrpSpPr>
          <p:grpSpPr>
            <a:xfrm>
              <a:off x="89296" y="0"/>
              <a:ext cx="3750470" cy="1785938"/>
              <a:chOff x="0" y="0"/>
              <a:chExt cx="3750468" cy="1785937"/>
            </a:xfrm>
          </p:grpSpPr>
          <p:sp>
            <p:nvSpPr>
              <p:cNvPr id="405" name="Rectangle"/>
              <p:cNvSpPr/>
              <p:nvPr/>
            </p:nvSpPr>
            <p:spPr>
              <a:xfrm>
                <a:off x="0" y="0"/>
                <a:ext cx="3750469" cy="1785938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rgbClr val="000000"/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06" name="A"/>
              <p:cNvSpPr txBox="1"/>
              <p:nvPr/>
            </p:nvSpPr>
            <p:spPr>
              <a:xfrm>
                <a:off x="1440894" y="330398"/>
                <a:ext cx="690087" cy="11251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>
                    <a:solidFill>
                      <a:srgbClr val="000000"/>
                    </a:solidFill>
                    <a:latin typeface="Avenir Heavy"/>
                    <a:ea typeface="Avenir Heavy"/>
                    <a:cs typeface="Avenir Heavy"/>
                    <a:sym typeface="Avenir Heavy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10" name="Group"/>
            <p:cNvGrpSpPr/>
            <p:nvPr/>
          </p:nvGrpSpPr>
          <p:grpSpPr>
            <a:xfrm>
              <a:off x="4405172" y="0"/>
              <a:ext cx="3750469" cy="1785938"/>
              <a:chOff x="0" y="0"/>
              <a:chExt cx="3750468" cy="1785937"/>
            </a:xfrm>
          </p:grpSpPr>
          <p:sp>
            <p:nvSpPr>
              <p:cNvPr id="408" name="Rectangle"/>
              <p:cNvSpPr/>
              <p:nvPr/>
            </p:nvSpPr>
            <p:spPr>
              <a:xfrm>
                <a:off x="0" y="0"/>
                <a:ext cx="3750469" cy="1785938"/>
              </a:xfrm>
              <a:prstGeom prst="rect">
                <a:avLst/>
              </a:prstGeom>
              <a:solidFill>
                <a:schemeClr val="accent2">
                  <a:satOff val="44164"/>
                  <a:lumOff val="14231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rgbClr val="000000"/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09" name="B"/>
              <p:cNvSpPr txBox="1"/>
              <p:nvPr/>
            </p:nvSpPr>
            <p:spPr>
              <a:xfrm>
                <a:off x="1567017" y="338931"/>
                <a:ext cx="616434" cy="1108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000000"/>
                    </a:solidFill>
                    <a:latin typeface="Avenir Heavy"/>
                    <a:ea typeface="Avenir Heavy"/>
                    <a:cs typeface="Avenir Heavy"/>
                    <a:sym typeface="Avenir Heavy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13" name="Group"/>
            <p:cNvGrpSpPr/>
            <p:nvPr/>
          </p:nvGrpSpPr>
          <p:grpSpPr>
            <a:xfrm>
              <a:off x="8721048" y="0"/>
              <a:ext cx="3750470" cy="1785938"/>
              <a:chOff x="0" y="0"/>
              <a:chExt cx="3750468" cy="1785937"/>
            </a:xfrm>
          </p:grpSpPr>
          <p:sp>
            <p:nvSpPr>
              <p:cNvPr id="411" name="Rectangle"/>
              <p:cNvSpPr/>
              <p:nvPr/>
            </p:nvSpPr>
            <p:spPr>
              <a:xfrm>
                <a:off x="0" y="0"/>
                <a:ext cx="3750469" cy="1785938"/>
              </a:xfrm>
              <a:prstGeom prst="rect">
                <a:avLst/>
              </a:prstGeom>
              <a:solidFill>
                <a:schemeClr val="accent3">
                  <a:lumOff val="521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rgbClr val="000000"/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12" name="C"/>
              <p:cNvSpPr txBox="1"/>
              <p:nvPr/>
            </p:nvSpPr>
            <p:spPr>
              <a:xfrm>
                <a:off x="1553860" y="338931"/>
                <a:ext cx="642748" cy="1108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000000"/>
                    </a:solidFill>
                    <a:latin typeface="Avenir Heavy"/>
                    <a:ea typeface="Avenir Heavy"/>
                    <a:cs typeface="Avenir Heavy"/>
                    <a:sym typeface="Avenir Heavy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32" name="Group"/>
            <p:cNvGrpSpPr/>
            <p:nvPr/>
          </p:nvGrpSpPr>
          <p:grpSpPr>
            <a:xfrm>
              <a:off x="56939" y="3036093"/>
              <a:ext cx="12446936" cy="1785939"/>
              <a:chOff x="0" y="0"/>
              <a:chExt cx="12446934" cy="1785937"/>
            </a:xfrm>
          </p:grpSpPr>
          <p:grpSp>
            <p:nvGrpSpPr>
              <p:cNvPr id="416" name="Group"/>
              <p:cNvGrpSpPr/>
              <p:nvPr/>
            </p:nvGrpSpPr>
            <p:grpSpPr>
              <a:xfrm>
                <a:off x="0" y="0"/>
                <a:ext cx="1785938" cy="1785938"/>
                <a:chOff x="0" y="0"/>
                <a:chExt cx="1785937" cy="1785937"/>
              </a:xfrm>
            </p:grpSpPr>
            <p:sp>
              <p:nvSpPr>
                <p:cNvPr id="414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415" name="A"/>
                <p:cNvSpPr txBox="1"/>
                <p:nvPr/>
              </p:nvSpPr>
              <p:spPr>
                <a:xfrm>
                  <a:off x="558438" y="338931"/>
                  <a:ext cx="669062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419" name="Group"/>
              <p:cNvGrpSpPr/>
              <p:nvPr/>
            </p:nvGrpSpPr>
            <p:grpSpPr>
              <a:xfrm>
                <a:off x="2132199" y="0"/>
                <a:ext cx="1785939" cy="1785938"/>
                <a:chOff x="0" y="0"/>
                <a:chExt cx="1785937" cy="1785937"/>
              </a:xfrm>
            </p:grpSpPr>
            <p:sp>
              <p:nvSpPr>
                <p:cNvPr id="417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solidFill>
                  <a:schemeClr val="accent2">
                    <a:satOff val="44164"/>
                    <a:lumOff val="142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418" name="B"/>
                <p:cNvSpPr txBox="1"/>
                <p:nvPr/>
              </p:nvSpPr>
              <p:spPr>
                <a:xfrm>
                  <a:off x="584752" y="338931"/>
                  <a:ext cx="616434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422" name="Group"/>
              <p:cNvGrpSpPr/>
              <p:nvPr/>
            </p:nvGrpSpPr>
            <p:grpSpPr>
              <a:xfrm>
                <a:off x="4264399" y="0"/>
                <a:ext cx="1785938" cy="1785938"/>
                <a:chOff x="0" y="0"/>
                <a:chExt cx="1785937" cy="1785937"/>
              </a:xfrm>
            </p:grpSpPr>
            <p:sp>
              <p:nvSpPr>
                <p:cNvPr id="420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solidFill>
                  <a:schemeClr val="accent3">
                    <a:lumOff val="5212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421" name="C"/>
                <p:cNvSpPr txBox="1"/>
                <p:nvPr/>
              </p:nvSpPr>
              <p:spPr>
                <a:xfrm>
                  <a:off x="571595" y="338931"/>
                  <a:ext cx="642748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grpSp>
            <p:nvGrpSpPr>
              <p:cNvPr id="425" name="Group"/>
              <p:cNvGrpSpPr/>
              <p:nvPr/>
            </p:nvGrpSpPr>
            <p:grpSpPr>
              <a:xfrm>
                <a:off x="6396598" y="0"/>
                <a:ext cx="1785938" cy="1785938"/>
                <a:chOff x="0" y="0"/>
                <a:chExt cx="1785937" cy="1785937"/>
              </a:xfrm>
            </p:grpSpPr>
            <p:sp>
              <p:nvSpPr>
                <p:cNvPr id="423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424" name="A"/>
                <p:cNvSpPr txBox="1"/>
                <p:nvPr/>
              </p:nvSpPr>
              <p:spPr>
                <a:xfrm>
                  <a:off x="558438" y="338931"/>
                  <a:ext cx="669062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428" name="Group"/>
              <p:cNvGrpSpPr/>
              <p:nvPr/>
            </p:nvGrpSpPr>
            <p:grpSpPr>
              <a:xfrm>
                <a:off x="8528798" y="0"/>
                <a:ext cx="1785938" cy="1785938"/>
                <a:chOff x="0" y="0"/>
                <a:chExt cx="1785937" cy="1785937"/>
              </a:xfrm>
            </p:grpSpPr>
            <p:sp>
              <p:nvSpPr>
                <p:cNvPr id="426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solidFill>
                  <a:schemeClr val="accent2">
                    <a:satOff val="44164"/>
                    <a:lumOff val="142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427" name="B"/>
                <p:cNvSpPr txBox="1"/>
                <p:nvPr/>
              </p:nvSpPr>
              <p:spPr>
                <a:xfrm>
                  <a:off x="584752" y="338931"/>
                  <a:ext cx="616434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431" name="Group"/>
              <p:cNvGrpSpPr/>
              <p:nvPr/>
            </p:nvGrpSpPr>
            <p:grpSpPr>
              <a:xfrm>
                <a:off x="10660997" y="0"/>
                <a:ext cx="1785938" cy="1785938"/>
                <a:chOff x="0" y="0"/>
                <a:chExt cx="1785937" cy="1785937"/>
              </a:xfrm>
            </p:grpSpPr>
            <p:sp>
              <p:nvSpPr>
                <p:cNvPr id="429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solidFill>
                  <a:schemeClr val="accent3">
                    <a:lumOff val="5212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430" name="C"/>
                <p:cNvSpPr txBox="1"/>
                <p:nvPr/>
              </p:nvSpPr>
              <p:spPr>
                <a:xfrm>
                  <a:off x="571595" y="338931"/>
                  <a:ext cx="642748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grpSp>
          <p:nvGrpSpPr>
            <p:cNvPr id="435" name="Group"/>
            <p:cNvGrpSpPr/>
            <p:nvPr/>
          </p:nvGrpSpPr>
          <p:grpSpPr>
            <a:xfrm>
              <a:off x="4315875" y="2437804"/>
              <a:ext cx="3929063" cy="1270001"/>
              <a:chOff x="0" y="554037"/>
              <a:chExt cx="3929062" cy="1270000"/>
            </a:xfrm>
          </p:grpSpPr>
          <p:sp>
            <p:nvSpPr>
              <p:cNvPr id="433" name="Line"/>
              <p:cNvSpPr/>
              <p:nvPr/>
            </p:nvSpPr>
            <p:spPr>
              <a:xfrm>
                <a:off x="0" y="554037"/>
                <a:ext cx="3929063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34" name="10"/>
              <p:cNvSpPr/>
              <p:nvPr/>
            </p:nvSpPr>
            <p:spPr>
              <a:xfrm>
                <a:off x="1964531" y="554037"/>
                <a:ext cx="1270001" cy="1270001"/>
              </a:xfrm>
              <a:prstGeom prst="lin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t>10</a:t>
                </a:r>
              </a:p>
            </p:txBody>
          </p:sp>
        </p:grpSp>
        <p:grpSp>
          <p:nvGrpSpPr>
            <p:cNvPr id="438" name="Group"/>
            <p:cNvGrpSpPr/>
            <p:nvPr/>
          </p:nvGrpSpPr>
          <p:grpSpPr>
            <a:xfrm>
              <a:off x="0" y="4848990"/>
              <a:ext cx="8339698" cy="1125142"/>
              <a:chOff x="0" y="0"/>
              <a:chExt cx="8339697" cy="1125140"/>
            </a:xfrm>
          </p:grpSpPr>
          <p:sp>
            <p:nvSpPr>
              <p:cNvPr id="436" name="Line"/>
              <p:cNvSpPr/>
              <p:nvPr/>
            </p:nvSpPr>
            <p:spPr>
              <a:xfrm>
                <a:off x="0" y="562570"/>
                <a:ext cx="8339698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37" name="20"/>
              <p:cNvSpPr txBox="1"/>
              <p:nvPr/>
            </p:nvSpPr>
            <p:spPr>
              <a:xfrm>
                <a:off x="3718006" y="0"/>
                <a:ext cx="903686" cy="11251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20</a:t>
                </a:r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8631751" y="2437804"/>
              <a:ext cx="3929063" cy="1270001"/>
              <a:chOff x="0" y="554037"/>
              <a:chExt cx="3929062" cy="1270000"/>
            </a:xfrm>
          </p:grpSpPr>
          <p:sp>
            <p:nvSpPr>
              <p:cNvPr id="439" name="Line"/>
              <p:cNvSpPr/>
              <p:nvPr/>
            </p:nvSpPr>
            <p:spPr>
              <a:xfrm>
                <a:off x="0" y="554037"/>
                <a:ext cx="3929063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40" name="10"/>
              <p:cNvSpPr/>
              <p:nvPr/>
            </p:nvSpPr>
            <p:spPr>
              <a:xfrm>
                <a:off x="1964531" y="554037"/>
                <a:ext cx="1270001" cy="1270001"/>
              </a:xfrm>
              <a:prstGeom prst="lin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t>10</a:t>
                </a:r>
              </a:p>
            </p:txBody>
          </p:sp>
        </p:grpSp>
        <p:grpSp>
          <p:nvGrpSpPr>
            <p:cNvPr id="444" name="Group"/>
            <p:cNvGrpSpPr/>
            <p:nvPr/>
          </p:nvGrpSpPr>
          <p:grpSpPr>
            <a:xfrm>
              <a:off x="-1" y="2437804"/>
              <a:ext cx="3929064" cy="1270001"/>
              <a:chOff x="0" y="554037"/>
              <a:chExt cx="3929062" cy="1270000"/>
            </a:xfrm>
          </p:grpSpPr>
          <p:sp>
            <p:nvSpPr>
              <p:cNvPr id="442" name="Line"/>
              <p:cNvSpPr/>
              <p:nvPr/>
            </p:nvSpPr>
            <p:spPr>
              <a:xfrm>
                <a:off x="0" y="554037"/>
                <a:ext cx="3929063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43" name="10"/>
              <p:cNvSpPr/>
              <p:nvPr/>
            </p:nvSpPr>
            <p:spPr>
              <a:xfrm>
                <a:off x="1964531" y="554037"/>
                <a:ext cx="1270001" cy="1270001"/>
              </a:xfrm>
              <a:prstGeom prst="lin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t>10</a:t>
                </a:r>
              </a:p>
            </p:txBody>
          </p:sp>
        </p:grpSp>
        <p:grpSp>
          <p:nvGrpSpPr>
            <p:cNvPr id="447" name="Group"/>
            <p:cNvGrpSpPr/>
            <p:nvPr/>
          </p:nvGrpSpPr>
          <p:grpSpPr>
            <a:xfrm>
              <a:off x="2110557" y="5404103"/>
              <a:ext cx="8339699" cy="1125141"/>
              <a:chOff x="0" y="0"/>
              <a:chExt cx="8339697" cy="1125140"/>
            </a:xfrm>
          </p:grpSpPr>
          <p:sp>
            <p:nvSpPr>
              <p:cNvPr id="445" name="Line"/>
              <p:cNvSpPr/>
              <p:nvPr/>
            </p:nvSpPr>
            <p:spPr>
              <a:xfrm>
                <a:off x="0" y="562570"/>
                <a:ext cx="8339698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46" name="20"/>
              <p:cNvSpPr txBox="1"/>
              <p:nvPr/>
            </p:nvSpPr>
            <p:spPr>
              <a:xfrm>
                <a:off x="3718006" y="0"/>
                <a:ext cx="903686" cy="11251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20</a:t>
                </a:r>
              </a:p>
            </p:txBody>
          </p:sp>
        </p:grpSp>
        <p:grpSp>
          <p:nvGrpSpPr>
            <p:cNvPr id="450" name="Group"/>
            <p:cNvGrpSpPr/>
            <p:nvPr/>
          </p:nvGrpSpPr>
          <p:grpSpPr>
            <a:xfrm>
              <a:off x="4212711" y="6072187"/>
              <a:ext cx="8339698" cy="1125142"/>
              <a:chOff x="0" y="0"/>
              <a:chExt cx="8339697" cy="1125140"/>
            </a:xfrm>
          </p:grpSpPr>
          <p:sp>
            <p:nvSpPr>
              <p:cNvPr id="448" name="Line"/>
              <p:cNvSpPr/>
              <p:nvPr/>
            </p:nvSpPr>
            <p:spPr>
              <a:xfrm>
                <a:off x="0" y="562570"/>
                <a:ext cx="8339698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449" name="20"/>
              <p:cNvSpPr txBox="1"/>
              <p:nvPr/>
            </p:nvSpPr>
            <p:spPr>
              <a:xfrm>
                <a:off x="3718006" y="0"/>
                <a:ext cx="903686" cy="11251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20</a:t>
                </a:r>
              </a:p>
            </p:txBody>
          </p:sp>
        </p:grpSp>
      </p:grpSp>
      <p:sp>
        <p:nvSpPr>
          <p:cNvPr id="452" name="Source: Eliyahu M. Goldratt (1997), Critical Chain"/>
          <p:cNvSpPr txBox="1"/>
          <p:nvPr/>
        </p:nvSpPr>
        <p:spPr>
          <a:xfrm>
            <a:off x="11938774" y="13076435"/>
            <a:ext cx="9041574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Eliyahu M. Goldratt (1997), </a:t>
            </a:r>
            <a:r>
              <a:rPr i="1"/>
              <a:t>Critical Chain</a:t>
            </a:r>
          </a:p>
        </p:txBody>
      </p:sp>
      <p:sp>
        <p:nvSpPr>
          <p:cNvPr id="45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MANAGE FLOW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4562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MANAGE FLOW</a:t>
            </a:r>
          </a:p>
        </p:txBody>
      </p:sp>
      <p:sp>
        <p:nvSpPr>
          <p:cNvPr id="458" name="Cumulative Flow Diagrams (CFD)"/>
          <p:cNvSpPr txBox="1">
            <a:spLocks noGrp="1"/>
          </p:cNvSpPr>
          <p:nvPr>
            <p:ph type="body" sz="quarter" idx="1"/>
          </p:nvPr>
        </p:nvSpPr>
        <p:spPr>
          <a:xfrm>
            <a:off x="3976687" y="2678906"/>
            <a:ext cx="15480822" cy="1578246"/>
          </a:xfrm>
          <a:prstGeom prst="rect">
            <a:avLst/>
          </a:prstGeom>
        </p:spPr>
        <p:txBody>
          <a:bodyPr anchor="t"/>
          <a:lstStyle>
            <a:lvl1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Cumulative Flow Diagrams (CFD)</a:t>
            </a:r>
          </a:p>
        </p:txBody>
      </p:sp>
      <p:graphicFrame>
        <p:nvGraphicFramePr>
          <p:cNvPr id="459" name="2D Stacked Area Chart"/>
          <p:cNvGraphicFramePr/>
          <p:nvPr/>
        </p:nvGraphicFramePr>
        <p:xfrm>
          <a:off x="3558960" y="4389311"/>
          <a:ext cx="19027958" cy="808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Make Policies EXPLIC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Make Policies EXPLICIT</a:t>
            </a:r>
          </a:p>
        </p:txBody>
      </p:sp>
      <p:sp>
        <p:nvSpPr>
          <p:cNvPr id="463" name="Explicit policies are on the board.…"/>
          <p:cNvSpPr txBox="1">
            <a:spLocks noGrp="1"/>
          </p:cNvSpPr>
          <p:nvPr>
            <p:ph type="body" sz="quarter" idx="1"/>
          </p:nvPr>
        </p:nvSpPr>
        <p:spPr>
          <a:xfrm>
            <a:off x="3976687" y="2839640"/>
            <a:ext cx="16430626" cy="2643189"/>
          </a:xfrm>
          <a:prstGeom prst="rect">
            <a:avLst/>
          </a:prstGeom>
        </p:spPr>
        <p:txBody>
          <a:bodyPr/>
          <a:lstStyle/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Explicit policies are on the board. </a:t>
            </a:r>
          </a:p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Board rules</a:t>
            </a:r>
          </a:p>
        </p:txBody>
      </p:sp>
      <p:pic>
        <p:nvPicPr>
          <p:cNvPr id="464" name="LeanKit-Kanban.jpg" descr="LeanKit-Kanba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7207" y="6065512"/>
            <a:ext cx="14989586" cy="6130134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IMPLEMENT FEEDBACK LOOPS"/>
          <p:cNvSpPr txBox="1">
            <a:spLocks noGrp="1"/>
          </p:cNvSpPr>
          <p:nvPr>
            <p:ph type="title"/>
          </p:nvPr>
        </p:nvSpPr>
        <p:spPr>
          <a:xfrm>
            <a:off x="3976687" y="880900"/>
            <a:ext cx="16430626" cy="200025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IMPLEMENT FEEDBACK LOOPS</a:t>
            </a:r>
          </a:p>
        </p:txBody>
      </p:sp>
      <p:sp>
        <p:nvSpPr>
          <p:cNvPr id="468" name="Daily standup meet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Daily standup meetings</a:t>
            </a:r>
          </a:p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Weekly replenishment meetings</a:t>
            </a:r>
          </a:p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Monthly operations review meetings</a:t>
            </a:r>
          </a:p>
        </p:txBody>
      </p:sp>
      <p:sp>
        <p:nvSpPr>
          <p:cNvPr id="46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IMPROVE, EVOL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IMPROVE, EVOLVE</a:t>
            </a:r>
          </a:p>
        </p:txBody>
      </p:sp>
      <p:sp>
        <p:nvSpPr>
          <p:cNvPr id="474" name="Improve collaboratively, evolve experimentally (using models and the scientific method)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652638" indent="-652638">
              <a:defRPr sz="55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Improve collaboratively, evolve experimentally (using models and the scientific method).</a:t>
            </a:r>
          </a:p>
        </p:txBody>
      </p:sp>
      <p:sp>
        <p:nvSpPr>
          <p:cNvPr id="4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O SCRUM, KANBAN OR BOTH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TO SCRUM, KANBAN OR BOTH?</a:t>
            </a:r>
          </a:p>
        </p:txBody>
      </p:sp>
      <p:sp>
        <p:nvSpPr>
          <p:cNvPr id="480" name="Do you have separate teams for new development and maintenance?…"/>
          <p:cNvSpPr txBox="1">
            <a:spLocks noGrp="1"/>
          </p:cNvSpPr>
          <p:nvPr>
            <p:ph type="body" idx="1"/>
          </p:nvPr>
        </p:nvSpPr>
        <p:spPr>
          <a:xfrm>
            <a:off x="3456831" y="2863291"/>
            <a:ext cx="17470338" cy="9447610"/>
          </a:xfrm>
          <a:prstGeom prst="rect">
            <a:avLst/>
          </a:prstGeom>
        </p:spPr>
        <p:txBody>
          <a:bodyPr anchor="t"/>
          <a:lstStyle/>
          <a:p>
            <a:pPr marL="652638" indent="-652638">
              <a:defRPr sz="5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Do you have separate teams for new development and maintenance?</a:t>
            </a:r>
          </a:p>
          <a:p>
            <a:pPr marL="652638" indent="-652638">
              <a:defRPr sz="5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Do have a enough people for a cross-functional Scrum team?</a:t>
            </a:r>
          </a:p>
          <a:p>
            <a:pPr marL="652638" indent="-652638">
              <a:defRPr sz="5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Can your team focus for 2-4 weeks with minimal interruption?</a:t>
            </a:r>
          </a:p>
          <a:p>
            <a:pPr marL="652638" indent="-652638">
              <a:defRPr sz="5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Is the company culture against Agile?</a:t>
            </a:r>
          </a:p>
        </p:txBody>
      </p:sp>
      <p:sp>
        <p:nvSpPr>
          <p:cNvPr id="48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TRODUCTION (WHY USE IT?)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27856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INTRODUCTION (WHY USE IT?)</a:t>
            </a:r>
          </a:p>
        </p:txBody>
      </p:sp>
      <p:sp>
        <p:nvSpPr>
          <p:cNvPr id="163" name="Kanban’s recent popularity stems from its ease of implementation, use of visual cues, ability to handle a wide variety of software development and operations teams. Some groups have turned to Kanban when popular methods did not generate the desired resul"/>
          <p:cNvSpPr txBox="1">
            <a:spLocks noGrp="1"/>
          </p:cNvSpPr>
          <p:nvPr>
            <p:ph type="body" idx="1"/>
          </p:nvPr>
        </p:nvSpPr>
        <p:spPr>
          <a:xfrm>
            <a:off x="3976687" y="2321718"/>
            <a:ext cx="16430626" cy="9447611"/>
          </a:xfrm>
          <a:prstGeom prst="rect">
            <a:avLst/>
          </a:prstGeom>
        </p:spPr>
        <p:txBody>
          <a:bodyPr anchor="t"/>
          <a:lstStyle>
            <a:lvl1pPr marL="0" indent="0" defTabSz="457200">
              <a:lnSpc>
                <a:spcPts val="10100"/>
              </a:lnSpc>
              <a:spcBef>
                <a:spcPts val="0"/>
              </a:spcBef>
              <a:buClrTx/>
              <a:buSzTx/>
              <a:buNone/>
              <a:defRPr sz="5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Kanban’s recent popularity stems from its ease of implementation, use of visual cues, ability to handle a wide variety of software development and operations teams. Some groups have turned to Kanban when popular methods did not generate the desired results.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ETTING STARTED WITH KANB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ctr" defTabSz="578358">
              <a:defRPr sz="6138" spc="982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GETTING STARTED WITH KANBAN</a:t>
            </a:r>
          </a:p>
        </p:txBody>
      </p:sp>
      <p:sp>
        <p:nvSpPr>
          <p:cNvPr id="484" name="Proto-Kanba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52638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Proto-Kanban</a:t>
            </a:r>
          </a:p>
          <a:p>
            <a:pPr marL="1122538" lvl="1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Get a whiteboard</a:t>
            </a:r>
          </a:p>
          <a:p>
            <a:pPr marL="1122538" lvl="1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Map your value stream (Todo, WIP, Done)</a:t>
            </a:r>
          </a:p>
          <a:p>
            <a:pPr marL="1122538" lvl="1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Limit WIP to 2 cards per person</a:t>
            </a:r>
          </a:p>
          <a:p>
            <a:pPr marL="1122538" lvl="1" indent="-652638"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Start a daily standup</a:t>
            </a:r>
          </a:p>
        </p:txBody>
      </p:sp>
      <p:sp>
        <p:nvSpPr>
          <p:cNvPr id="48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1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onclusion"/>
          <p:cNvSpPr txBox="1">
            <a:spLocks noGrp="1"/>
          </p:cNvSpPr>
          <p:nvPr>
            <p:ph type="title"/>
          </p:nvPr>
        </p:nvSpPr>
        <p:spPr>
          <a:xfrm>
            <a:off x="5513990" y="833599"/>
            <a:ext cx="16430626" cy="200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Conclusion</a:t>
            </a:r>
          </a:p>
        </p:txBody>
      </p:sp>
      <p:sp>
        <p:nvSpPr>
          <p:cNvPr id="488" name="Kanban provides an agile method that works along with other software development methods or by itself.…"/>
          <p:cNvSpPr txBox="1">
            <a:spLocks noGrp="1"/>
          </p:cNvSpPr>
          <p:nvPr>
            <p:ph type="body" idx="1"/>
          </p:nvPr>
        </p:nvSpPr>
        <p:spPr>
          <a:xfrm>
            <a:off x="3319684" y="2792339"/>
            <a:ext cx="17744632" cy="9447610"/>
          </a:xfrm>
          <a:prstGeom prst="rect">
            <a:avLst/>
          </a:prstGeom>
        </p:spPr>
        <p:txBody>
          <a:bodyPr anchor="t"/>
          <a:lstStyle/>
          <a:p>
            <a:pPr marL="587375" indent="-587375" defTabSz="525779">
              <a:spcBef>
                <a:spcPts val="2700"/>
              </a:spcBef>
              <a:defRPr sz="531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provides an agile method that works along with other software development methods or by itself.</a:t>
            </a:r>
          </a:p>
          <a:p>
            <a:pPr marL="587375" indent="-587375" defTabSz="525779">
              <a:spcBef>
                <a:spcPts val="2700"/>
              </a:spcBef>
              <a:defRPr sz="531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Kanban’s ease of implementation allows for its deployment in a wide variety of environments.</a:t>
            </a:r>
          </a:p>
          <a:p>
            <a:pPr marL="587375" indent="-587375" defTabSz="525779">
              <a:spcBef>
                <a:spcPts val="2700"/>
              </a:spcBef>
              <a:defRPr sz="531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is a significant improvement over “ad hoc” software development</a:t>
            </a:r>
          </a:p>
          <a:p>
            <a:pPr marL="587375" indent="-587375" defTabSz="525779">
              <a:spcBef>
                <a:spcPts val="2700"/>
              </a:spcBef>
              <a:defRPr sz="531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is a method that can be considered for all aspects of IT include portfolio management, software development and operations.</a:t>
            </a:r>
          </a:p>
        </p:txBody>
      </p:sp>
      <p:sp>
        <p:nvSpPr>
          <p:cNvPr id="48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grpSp>
        <p:nvGrpSpPr>
          <p:cNvPr id="493" name="Group"/>
          <p:cNvGrpSpPr/>
          <p:nvPr/>
        </p:nvGrpSpPr>
        <p:grpSpPr>
          <a:xfrm>
            <a:off x="2057890" y="200169"/>
            <a:ext cx="2858546" cy="2643883"/>
            <a:chOff x="0" y="0"/>
            <a:chExt cx="2858545" cy="2643882"/>
          </a:xfrm>
        </p:grpSpPr>
        <p:sp>
          <p:nvSpPr>
            <p:cNvPr id="490" name="Oval"/>
            <p:cNvSpPr/>
            <p:nvPr/>
          </p:nvSpPr>
          <p:spPr>
            <a:xfrm>
              <a:off x="0" y="0"/>
              <a:ext cx="2858546" cy="2643883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129837"/>
                    <a:lumOff val="6998"/>
                  </a:schemeClr>
                </a:gs>
                <a:gs pos="100000">
                  <a:schemeClr val="accent5">
                    <a:hueOff val="-161200"/>
                    <a:lumOff val="-1194"/>
                    <a:alpha val="60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cap="all" spc="512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491" name="看板"/>
            <p:cNvSpPr txBox="1"/>
            <p:nvPr/>
          </p:nvSpPr>
          <p:spPr>
            <a:xfrm>
              <a:off x="1028160" y="441880"/>
              <a:ext cx="802225" cy="787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>
                <a:defRPr sz="4600" cap="all" spc="735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看板</a:t>
              </a:r>
            </a:p>
          </p:txBody>
        </p:sp>
        <p:sp>
          <p:nvSpPr>
            <p:cNvPr id="492" name="KanBAn"/>
            <p:cNvSpPr txBox="1"/>
            <p:nvPr/>
          </p:nvSpPr>
          <p:spPr>
            <a:xfrm>
              <a:off x="126183" y="1216298"/>
              <a:ext cx="2606179" cy="787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 fontScale="92500"/>
            </a:bodyPr>
            <a:lstStyle>
              <a:lvl1pPr defTabSz="473201">
                <a:defRPr sz="3725" cap="all" spc="596">
                  <a:solidFill>
                    <a:schemeClr val="accent2">
                      <a:satOff val="44164"/>
                      <a:lumOff val="14231"/>
                    </a:schemeClr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KanBAn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1" build="p" bldLvl="5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EFERENCES"/>
          <p:cNvSpPr txBox="1">
            <a:spLocks noGrp="1"/>
          </p:cNvSpPr>
          <p:nvPr>
            <p:ph type="title"/>
          </p:nvPr>
        </p:nvSpPr>
        <p:spPr>
          <a:xfrm>
            <a:off x="2222500" y="857250"/>
            <a:ext cx="16430625" cy="200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REFERENCES</a:t>
            </a:r>
          </a:p>
        </p:txBody>
      </p:sp>
      <p:sp>
        <p:nvSpPr>
          <p:cNvPr id="496" name="VersionOne. (2014). State of Agile Development Survey…"/>
          <p:cNvSpPr txBox="1">
            <a:spLocks noGrp="1"/>
          </p:cNvSpPr>
          <p:nvPr>
            <p:ph type="body" idx="1"/>
          </p:nvPr>
        </p:nvSpPr>
        <p:spPr>
          <a:xfrm>
            <a:off x="1547165" y="2476661"/>
            <a:ext cx="21289670" cy="9999675"/>
          </a:xfrm>
          <a:prstGeom prst="rect">
            <a:avLst/>
          </a:prstGeom>
        </p:spPr>
        <p:txBody>
          <a:bodyPr anchor="t"/>
          <a:lstStyle/>
          <a:p>
            <a:pPr marL="637721" indent="-637721">
              <a:lnSpc>
                <a:spcPct val="120000"/>
              </a:lnSpc>
              <a:spcBef>
                <a:spcPts val="20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VersionOne. (2014). </a:t>
            </a:r>
            <a:r>
              <a:rPr i="1" dirty="0"/>
              <a:t>State of Agile Development Survey</a:t>
            </a:r>
          </a:p>
          <a:p>
            <a:pPr marL="1107621" lvl="1" indent="-637721">
              <a:lnSpc>
                <a:spcPct val="120000"/>
              </a:lnSpc>
              <a:spcBef>
                <a:spcPts val="20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http://www.versionone.com/pdf/2013-state-of-agile-survey.pdf</a:t>
            </a:r>
          </a:p>
          <a:p>
            <a:pPr marL="637721" indent="-637721">
              <a:lnSpc>
                <a:spcPct val="120000"/>
              </a:lnSpc>
              <a:spcBef>
                <a:spcPts val="20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ScrumAlliance</a:t>
            </a:r>
            <a:r>
              <a:rPr dirty="0"/>
              <a:t>, (June 2013). </a:t>
            </a:r>
            <a:r>
              <a:rPr i="1" dirty="0"/>
              <a:t>The State of Scrum Report</a:t>
            </a:r>
          </a:p>
          <a:p>
            <a:pPr marL="1107621" lvl="1" indent="-637721">
              <a:lnSpc>
                <a:spcPct val="120000"/>
              </a:lnSpc>
              <a:spcBef>
                <a:spcPts val="20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https://www.scrumalliance.org/why-scrum/state-of-scrum-report</a:t>
            </a:r>
          </a:p>
          <a:p>
            <a:pPr marL="637721" indent="-637721">
              <a:lnSpc>
                <a:spcPct val="120000"/>
              </a:lnSpc>
              <a:spcBef>
                <a:spcPts val="20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Henrik </a:t>
            </a:r>
            <a:r>
              <a:rPr dirty="0" err="1"/>
              <a:t>Kniberg</a:t>
            </a:r>
            <a:r>
              <a:rPr dirty="0"/>
              <a:t> &amp; Mattias </a:t>
            </a:r>
            <a:r>
              <a:rPr dirty="0" err="1"/>
              <a:t>Skarin</a:t>
            </a:r>
            <a:r>
              <a:rPr dirty="0"/>
              <a:t>. (2010). </a:t>
            </a:r>
            <a:r>
              <a:rPr i="1" dirty="0"/>
              <a:t>Kanban and Scrum, making the most of both</a:t>
            </a:r>
            <a:r>
              <a:rPr dirty="0"/>
              <a:t>. </a:t>
            </a:r>
          </a:p>
          <a:p>
            <a:pPr marL="1107621" lvl="1" indent="-637721">
              <a:lnSpc>
                <a:spcPct val="120000"/>
              </a:lnSpc>
              <a:spcBef>
                <a:spcPts val="20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http://www.infoq.com/minibooks/kanban-scrum-minibook</a:t>
            </a:r>
          </a:p>
          <a:p>
            <a:pPr marL="637721" indent="-637721">
              <a:lnSpc>
                <a:spcPct val="120000"/>
              </a:lnSpc>
              <a:spcBef>
                <a:spcPts val="20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Jeff Sutherland &amp; Ken </a:t>
            </a:r>
            <a:r>
              <a:rPr dirty="0" err="1"/>
              <a:t>Schwaber</a:t>
            </a:r>
            <a:r>
              <a:rPr dirty="0"/>
              <a:t>.</a:t>
            </a:r>
            <a:r>
              <a:rPr i="1" dirty="0"/>
              <a:t> </a:t>
            </a:r>
            <a:r>
              <a:rPr dirty="0"/>
              <a:t>(2013).</a:t>
            </a:r>
            <a:r>
              <a:rPr i="1" dirty="0"/>
              <a:t> The Scrum Guide™</a:t>
            </a:r>
          </a:p>
          <a:p>
            <a:pPr marL="1107621" lvl="1" indent="-637721">
              <a:lnSpc>
                <a:spcPct val="120000"/>
              </a:lnSpc>
              <a:spcBef>
                <a:spcPts val="20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http://www.scrumguides.org/</a:t>
            </a:r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REFERENCES"/>
          <p:cNvSpPr txBox="1">
            <a:spLocks noGrp="1"/>
          </p:cNvSpPr>
          <p:nvPr>
            <p:ph type="title"/>
          </p:nvPr>
        </p:nvSpPr>
        <p:spPr>
          <a:xfrm>
            <a:off x="2222500" y="857250"/>
            <a:ext cx="16430625" cy="200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REFERENCES</a:t>
            </a:r>
          </a:p>
        </p:txBody>
      </p:sp>
      <p:sp>
        <p:nvSpPr>
          <p:cNvPr id="500" name="Hirotaka Takeuchi &amp; Ikujiro Nonaka. (1986). The New New Product Development Game. Harvard Business Review…"/>
          <p:cNvSpPr txBox="1">
            <a:spLocks noGrp="1"/>
          </p:cNvSpPr>
          <p:nvPr>
            <p:ph type="body" idx="1"/>
          </p:nvPr>
        </p:nvSpPr>
        <p:spPr>
          <a:xfrm>
            <a:off x="2054874" y="2500312"/>
            <a:ext cx="20274253" cy="10245714"/>
          </a:xfrm>
          <a:prstGeom prst="rect">
            <a:avLst/>
          </a:prstGeom>
        </p:spPr>
        <p:txBody>
          <a:bodyPr anchor="t"/>
          <a:lstStyle/>
          <a:p>
            <a:pPr marL="637721" indent="-637721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Hirotaka</a:t>
            </a:r>
            <a:r>
              <a:rPr dirty="0"/>
              <a:t> Takeuchi</a:t>
            </a:r>
            <a:r>
              <a:rPr dirty="0">
                <a:solidFill>
                  <a:srgbClr val="585556"/>
                </a:solidFill>
              </a:rPr>
              <a:t> </a:t>
            </a:r>
            <a:r>
              <a:rPr dirty="0"/>
              <a:t>&amp;</a:t>
            </a:r>
            <a:r>
              <a:rPr dirty="0">
                <a:solidFill>
                  <a:srgbClr val="585556"/>
                </a:solidFill>
              </a:rPr>
              <a:t> </a:t>
            </a:r>
            <a:r>
              <a:rPr dirty="0" err="1"/>
              <a:t>Ikujiro</a:t>
            </a:r>
            <a:r>
              <a:rPr dirty="0"/>
              <a:t> Nonaka</a:t>
            </a:r>
            <a:r>
              <a:rPr i="1" dirty="0"/>
              <a:t>. </a:t>
            </a:r>
            <a:r>
              <a:rPr dirty="0"/>
              <a:t>(1986). </a:t>
            </a:r>
            <a:r>
              <a:rPr i="1" dirty="0"/>
              <a:t>The New New Product Development Game. Harvard Business Review</a:t>
            </a:r>
          </a:p>
          <a:p>
            <a:pPr marL="1107621" lvl="1" indent="-637721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http://hbr.org/1986/01/the-new-new-product-development-game/</a:t>
            </a:r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637721" indent="-637721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Jeff Sutherland. (2010). </a:t>
            </a:r>
            <a:r>
              <a:rPr i="1" dirty="0"/>
              <a:t>Roots of Scrum: Takeuchi and Self-Organizing Teams</a:t>
            </a:r>
          </a:p>
          <a:p>
            <a:pPr marL="1096433" lvl="1" indent="-626533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http://www.scruminc.com/roots-of-scrum-takeuchi-and-nonaka/</a:t>
            </a:r>
          </a:p>
          <a:p>
            <a:pPr marL="637721" indent="-637721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Corey Ladas. (2008).</a:t>
            </a:r>
            <a:r>
              <a:rPr i="1" dirty="0"/>
              <a:t> Scrum-ban</a:t>
            </a:r>
          </a:p>
          <a:p>
            <a:pPr marL="1107621" lvl="1" indent="-637721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http://leansoftwareengineering.com/ksse/scrum-ban/</a:t>
            </a:r>
          </a:p>
          <a:p>
            <a:pPr marL="637721" indent="-637721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Extreme Programming (XP)</a:t>
            </a:r>
          </a:p>
          <a:p>
            <a:pPr marL="1107621" lvl="1" indent="-637721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http://en.wikipedia.org/wiki/Extreme_programming</a:t>
            </a:r>
          </a:p>
          <a:p>
            <a:pPr marL="637721" indent="-637721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Henry Ford. (1922). </a:t>
            </a:r>
            <a:r>
              <a:rPr i="1" dirty="0"/>
              <a:t>My Life and Work</a:t>
            </a:r>
          </a:p>
          <a:p>
            <a:pPr marL="1096433" lvl="1" indent="-626533">
              <a:lnSpc>
                <a:spcPct val="110000"/>
              </a:lnSpc>
              <a:spcBef>
                <a:spcPts val="2000"/>
              </a:spcBef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http://www.amazon.com/My-Life-Work-Autobiography-Henry/dp/149428300X/</a:t>
            </a:r>
          </a:p>
        </p:txBody>
      </p:sp>
      <p:sp>
        <p:nvSpPr>
          <p:cNvPr id="5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REFERENCES"/>
          <p:cNvSpPr txBox="1">
            <a:spLocks noGrp="1"/>
          </p:cNvSpPr>
          <p:nvPr>
            <p:ph type="title"/>
          </p:nvPr>
        </p:nvSpPr>
        <p:spPr>
          <a:xfrm>
            <a:off x="2222500" y="857250"/>
            <a:ext cx="16430625" cy="138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REFERENCES</a:t>
            </a:r>
          </a:p>
        </p:txBody>
      </p:sp>
      <p:sp>
        <p:nvSpPr>
          <p:cNvPr id="504" name="Taiichi Ohno. (1978). Toyota production System…"/>
          <p:cNvSpPr txBox="1">
            <a:spLocks noGrp="1"/>
          </p:cNvSpPr>
          <p:nvPr>
            <p:ph type="body" idx="1"/>
          </p:nvPr>
        </p:nvSpPr>
        <p:spPr>
          <a:xfrm>
            <a:off x="1337864" y="2307138"/>
            <a:ext cx="21708271" cy="10778216"/>
          </a:xfrm>
          <a:prstGeom prst="rect">
            <a:avLst/>
          </a:prstGeom>
        </p:spPr>
        <p:txBody>
          <a:bodyPr anchor="t"/>
          <a:lstStyle/>
          <a:p>
            <a:pPr marL="637721" indent="-637721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Taiichi Ohno. (1978).</a:t>
            </a:r>
            <a:r>
              <a:rPr i="1" dirty="0"/>
              <a:t> Toyota production System</a:t>
            </a:r>
          </a:p>
          <a:p>
            <a:pPr marL="1096433" lvl="1" indent="-626533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http://www.amazon.com/Toyota-Production-System-Beyond-Large-Scale/dp/0915299143/</a:t>
            </a:r>
            <a:r>
              <a:rPr dirty="0"/>
              <a:t> </a:t>
            </a:r>
          </a:p>
          <a:p>
            <a:pPr marL="637721" indent="-637721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Lean Manufacturing</a:t>
            </a:r>
            <a:endParaRPr i="1" dirty="0"/>
          </a:p>
          <a:p>
            <a:pPr marL="1107621" lvl="1" indent="-637721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http://en.wikipedia.org/wiki/Lean_manufacturing</a:t>
            </a:r>
          </a:p>
          <a:p>
            <a:pPr marL="637721" indent="-637721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Lean software development</a:t>
            </a:r>
          </a:p>
          <a:p>
            <a:pPr marL="1107621" lvl="1" indent="-637721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http://en.wikipedia.org/wiki/Lean_software_development</a:t>
            </a:r>
          </a:p>
          <a:p>
            <a:pPr marL="637721" indent="-637721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David J. Anderson. (2010). </a:t>
            </a:r>
            <a:r>
              <a:rPr i="1" dirty="0"/>
              <a:t>Kanban Successful Evolutionary Change</a:t>
            </a:r>
          </a:p>
          <a:p>
            <a:pPr marL="1096433" lvl="1" indent="-626533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http://www.djaa.com/kanban-successful-evolutionary-change-your-technology-business-0</a:t>
            </a:r>
          </a:p>
          <a:p>
            <a:pPr marL="637721" indent="-637721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Mary and Tom </a:t>
            </a:r>
            <a:r>
              <a:rPr dirty="0" err="1"/>
              <a:t>Poppendieck</a:t>
            </a:r>
            <a:r>
              <a:rPr dirty="0"/>
              <a:t>. (2003). </a:t>
            </a:r>
            <a:r>
              <a:rPr i="1" dirty="0"/>
              <a:t>Lean Software Development</a:t>
            </a:r>
          </a:p>
          <a:p>
            <a:pPr marL="1110672" lvl="1" indent="-640772">
              <a:lnSpc>
                <a:spcPct val="120000"/>
              </a:lnSpc>
              <a:spcBef>
                <a:spcPts val="2000"/>
              </a:spcBef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http://www.amazon.com/Lean-Software-Development-Agile-Toolkit/dp/0321150783/</a:t>
            </a:r>
          </a:p>
        </p:txBody>
      </p:sp>
      <p:sp>
        <p:nvSpPr>
          <p:cNvPr id="50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FERENCES"/>
          <p:cNvSpPr txBox="1">
            <a:spLocks noGrp="1"/>
          </p:cNvSpPr>
          <p:nvPr>
            <p:ph type="title"/>
          </p:nvPr>
        </p:nvSpPr>
        <p:spPr>
          <a:xfrm>
            <a:off x="2222500" y="857250"/>
            <a:ext cx="16430625" cy="138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REFERENCES</a:t>
            </a:r>
          </a:p>
        </p:txBody>
      </p:sp>
      <p:sp>
        <p:nvSpPr>
          <p:cNvPr id="508" name="David J. Anderson. (2003). Agile Management Applying the Theory of Constraints…"/>
          <p:cNvSpPr txBox="1">
            <a:spLocks noGrp="1"/>
          </p:cNvSpPr>
          <p:nvPr>
            <p:ph type="body" idx="1"/>
          </p:nvPr>
        </p:nvSpPr>
        <p:spPr>
          <a:xfrm>
            <a:off x="1303689" y="2307138"/>
            <a:ext cx="21493645" cy="10778216"/>
          </a:xfrm>
          <a:prstGeom prst="rect">
            <a:avLst/>
          </a:prstGeom>
        </p:spPr>
        <p:txBody>
          <a:bodyPr anchor="t"/>
          <a:lstStyle/>
          <a:p>
            <a:pPr marL="639064" indent="-639064">
              <a:lnSpc>
                <a:spcPct val="120000"/>
              </a:lnSpc>
              <a:spcBef>
                <a:spcPts val="20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David J. Anderson. (2003). </a:t>
            </a:r>
            <a:r>
              <a:rPr i="1" dirty="0"/>
              <a:t>Agile Management Applying the Theory of Constraints</a:t>
            </a:r>
          </a:p>
          <a:p>
            <a:pPr marL="1112921" lvl="1" indent="-643021">
              <a:lnSpc>
                <a:spcPct val="120000"/>
              </a:lnSpc>
              <a:spcBef>
                <a:spcPts val="2000"/>
              </a:spcBef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http://www.amazon.com/Agile-Management-Software-Engineering-Constraints/dp/0131424602/</a:t>
            </a:r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639064" indent="-639064">
              <a:lnSpc>
                <a:spcPct val="120000"/>
              </a:lnSpc>
              <a:spcBef>
                <a:spcPts val="20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David J. Anderson. (2009)</a:t>
            </a:r>
            <a:r>
              <a:rPr i="1" dirty="0"/>
              <a:t> Lean Kanban Conference (Miami), keynote presentation,</a:t>
            </a:r>
            <a:r>
              <a:rPr dirty="0"/>
              <a:t> slide 13, “It’s not about the Japanese words!”</a:t>
            </a:r>
          </a:p>
          <a:p>
            <a:pPr marL="1112921" lvl="1" indent="-643021">
              <a:lnSpc>
                <a:spcPct val="120000"/>
              </a:lnSpc>
              <a:spcBef>
                <a:spcPts val="2500"/>
              </a:spcBef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http://www.sep.com/lk2009/david-anderson-kanban-applying-principles-and-evolving-process-solutions/</a:t>
            </a:r>
          </a:p>
          <a:p>
            <a:pPr marL="637721" indent="-637721">
              <a:lnSpc>
                <a:spcPct val="120000"/>
              </a:lnSpc>
              <a:spcBef>
                <a:spcPts val="25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Mike Burrows. (2014). </a:t>
            </a:r>
            <a:r>
              <a:rPr i="1" dirty="0"/>
              <a:t>Kanban from the Inside</a:t>
            </a:r>
          </a:p>
          <a:p>
            <a:pPr marL="1110672" lvl="1" indent="-640772">
              <a:lnSpc>
                <a:spcPct val="120000"/>
              </a:lnSpc>
              <a:spcBef>
                <a:spcPts val="2500"/>
              </a:spcBef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http://www.djaa.com/kanban-inside</a:t>
            </a:r>
          </a:p>
          <a:p>
            <a:pPr marL="637721" indent="-637721">
              <a:lnSpc>
                <a:spcPct val="120000"/>
              </a:lnSpc>
              <a:spcBef>
                <a:spcPts val="25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Eliyahu M. Goldratt. (1984). </a:t>
            </a:r>
            <a:r>
              <a:rPr i="1" dirty="0"/>
              <a:t>The Goal: A Process of  Ongoing Improvement</a:t>
            </a:r>
          </a:p>
          <a:p>
            <a:pPr marL="1110672" lvl="1" indent="-640772">
              <a:lnSpc>
                <a:spcPct val="120000"/>
              </a:lnSpc>
              <a:spcBef>
                <a:spcPts val="2500"/>
              </a:spcBef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http://www.amazon.com/Goal-Process-Ongoing-Improvement/dp/0884271951/</a:t>
            </a:r>
            <a:endParaRPr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637721" indent="-637721">
              <a:lnSpc>
                <a:spcPct val="120000"/>
              </a:lnSpc>
              <a:spcBef>
                <a:spcPts val="25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Eliyahu M. Goldratt. (1997). </a:t>
            </a:r>
            <a:r>
              <a:rPr i="1" dirty="0"/>
              <a:t>Critical Chain</a:t>
            </a:r>
          </a:p>
          <a:p>
            <a:pPr marL="1110672" lvl="1" indent="-640772">
              <a:lnSpc>
                <a:spcPct val="120000"/>
              </a:lnSpc>
              <a:spcBef>
                <a:spcPts val="2500"/>
              </a:spcBef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http://www.amazon.com/Critical-Chain-Eliyahu-M-Goldratt/dp/0884271536/</a:t>
            </a:r>
          </a:p>
        </p:txBody>
      </p:sp>
      <p:sp>
        <p:nvSpPr>
          <p:cNvPr id="50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TRODUCTION (questions)"/>
          <p:cNvSpPr txBox="1">
            <a:spLocks noGrp="1"/>
          </p:cNvSpPr>
          <p:nvPr>
            <p:ph type="title"/>
          </p:nvPr>
        </p:nvSpPr>
        <p:spPr>
          <a:xfrm>
            <a:off x="3976687" y="880900"/>
            <a:ext cx="16430626" cy="14439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INTRODUCTION (questions)</a:t>
            </a:r>
          </a:p>
        </p:txBody>
      </p:sp>
      <p:sp>
        <p:nvSpPr>
          <p:cNvPr id="167" name="So, what exactly is Kanban?…"/>
          <p:cNvSpPr txBox="1">
            <a:spLocks noGrp="1"/>
          </p:cNvSpPr>
          <p:nvPr>
            <p:ph type="body" idx="1"/>
          </p:nvPr>
        </p:nvSpPr>
        <p:spPr>
          <a:xfrm>
            <a:off x="4504903" y="2613690"/>
            <a:ext cx="15374193" cy="9429751"/>
          </a:xfrm>
          <a:prstGeom prst="rect">
            <a:avLst/>
          </a:prstGeom>
        </p:spPr>
        <p:txBody>
          <a:bodyPr anchor="t"/>
          <a:lstStyle/>
          <a:p>
            <a:pPr marL="643021" indent="-643021">
              <a:lnSpc>
                <a:spcPct val="110000"/>
              </a:lnSpc>
              <a:spcBef>
                <a:spcPts val="35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So, what exactly is Kanban?</a:t>
            </a:r>
          </a:p>
          <a:p>
            <a:pPr marL="643021" indent="-643021">
              <a:lnSpc>
                <a:spcPct val="110000"/>
              </a:lnSpc>
              <a:spcBef>
                <a:spcPts val="35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How is it related to other agile methods?</a:t>
            </a:r>
          </a:p>
          <a:p>
            <a:pPr marL="643021" indent="-643021">
              <a:lnSpc>
                <a:spcPct val="110000"/>
              </a:lnSpc>
              <a:spcBef>
                <a:spcPts val="35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When would you use Kanban versus other methods? </a:t>
            </a:r>
          </a:p>
          <a:p>
            <a:pPr marL="643021" indent="-643021">
              <a:lnSpc>
                <a:spcPct val="110000"/>
              </a:lnSpc>
              <a:spcBef>
                <a:spcPts val="35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Is Kanban is right for my group?</a:t>
            </a:r>
          </a:p>
          <a:p>
            <a:pPr marL="643021" indent="-643021">
              <a:lnSpc>
                <a:spcPct val="110000"/>
              </a:lnSpc>
              <a:spcBef>
                <a:spcPts val="35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How do I get started?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AGILE METHOD TO USE?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40799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AGILE METHOD TO USE?</a:t>
            </a:r>
          </a:p>
        </p:txBody>
      </p:sp>
      <p:sp>
        <p:nvSpPr>
          <p:cNvPr id="171" name="Backstory…"/>
          <p:cNvSpPr txBox="1">
            <a:spLocks noGrp="1"/>
          </p:cNvSpPr>
          <p:nvPr>
            <p:ph type="body" idx="1"/>
          </p:nvPr>
        </p:nvSpPr>
        <p:spPr>
          <a:xfrm>
            <a:off x="3460342" y="2723782"/>
            <a:ext cx="17463316" cy="9447611"/>
          </a:xfrm>
          <a:prstGeom prst="rect">
            <a:avLst/>
          </a:prstGeom>
        </p:spPr>
        <p:txBody>
          <a:bodyPr anchor="t"/>
          <a:lstStyle/>
          <a:p>
            <a:pPr marL="643021" indent="-643021">
              <a:spcBef>
                <a:spcPts val="40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Backstory</a:t>
            </a:r>
          </a:p>
          <a:p>
            <a:pPr marL="643021" indent="-643021">
              <a:spcBef>
                <a:spcPts val="40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September 2013</a:t>
            </a:r>
          </a:p>
          <a:p>
            <a:pPr marL="643021" indent="-643021">
              <a:spcBef>
                <a:spcPts val="40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We are going Agile with a Scrum team</a:t>
            </a:r>
          </a:p>
          <a:p>
            <a:pPr marL="643021" indent="-643021">
              <a:spcBef>
                <a:spcPts val="40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What about the other teams with just one or two developers?</a:t>
            </a:r>
          </a:p>
          <a:p>
            <a:pPr marL="643021" indent="-643021">
              <a:spcBef>
                <a:spcPts val="4000"/>
              </a:spcBef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The journey to find the appropriate Agile method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2100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JOURNEY, DON’t STOP BELIEVIN'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797269" cy="112514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5518" spc="882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The JOURNEY, DON’t STOP BELIEVIN'</a:t>
            </a:r>
          </a:p>
        </p:txBody>
      </p:sp>
      <p:sp>
        <p:nvSpPr>
          <p:cNvPr id="175" name="Certified ScrumMaster, Oct 2013…"/>
          <p:cNvSpPr txBox="1">
            <a:spLocks noGrp="1"/>
          </p:cNvSpPr>
          <p:nvPr>
            <p:ph type="body" sz="quarter" idx="1"/>
          </p:nvPr>
        </p:nvSpPr>
        <p:spPr>
          <a:xfrm>
            <a:off x="3645575" y="3297183"/>
            <a:ext cx="11053321" cy="5103344"/>
          </a:xfrm>
          <a:prstGeom prst="rect">
            <a:avLst/>
          </a:prstGeom>
        </p:spPr>
        <p:txBody>
          <a:bodyPr anchor="t"/>
          <a:lstStyle/>
          <a:p>
            <a:pPr marL="623730" indent="-623730" defTabSz="566674">
              <a:spcBef>
                <a:spcPts val="2200"/>
              </a:spcBef>
              <a:defRPr sz="504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Certified ScrumMaster, Oct 2013</a:t>
            </a:r>
          </a:p>
          <a:p>
            <a:pPr marL="623730" indent="-623730" defTabSz="566674">
              <a:spcBef>
                <a:spcPts val="2200"/>
              </a:spcBef>
              <a:defRPr sz="504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Certified Product Owner, Mar 2014</a:t>
            </a:r>
          </a:p>
          <a:p>
            <a:pPr marL="623730" indent="-623730" defTabSz="566674">
              <a:spcBef>
                <a:spcPts val="2200"/>
              </a:spcBef>
              <a:defRPr sz="504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Scrumban Workshop, July 2014</a:t>
            </a:r>
          </a:p>
          <a:p>
            <a:pPr marL="623730" indent="-623730" defTabSz="566674">
              <a:spcBef>
                <a:spcPts val="2200"/>
              </a:spcBef>
              <a:defRPr sz="504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Scaled Agile, Nov 2014</a:t>
            </a:r>
          </a:p>
        </p:txBody>
      </p:sp>
      <p:pic>
        <p:nvPicPr>
          <p:cNvPr id="176" name="Don't_Stop_Believin'.jpg" descr="Don't_Stop_Believin'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58946" y="2920360"/>
            <a:ext cx="4947048" cy="466129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2100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78" name="Source: http://en.wikipedia.org/wiki/File:Don%27t_Stop_Believin%27.jpg"/>
          <p:cNvSpPr txBox="1"/>
          <p:nvPr/>
        </p:nvSpPr>
        <p:spPr>
          <a:xfrm>
            <a:off x="9566783" y="13024636"/>
            <a:ext cx="11460761" cy="543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200"/>
            </a:pPr>
            <a:r>
              <a:t>Source: </a:t>
            </a:r>
            <a:r>
              <a:rPr sz="2400">
                <a:latin typeface="Helvetica"/>
                <a:ea typeface="Helvetica"/>
                <a:cs typeface="Helvetica"/>
                <a:sym typeface="Helvetica"/>
                <a:hlinkClick r:id="rId3"/>
              </a:rPr>
              <a:t>http://en.wikipedia.org/wiki/File:Don%27t_Stop_Believin%27.jpg</a:t>
            </a:r>
          </a:p>
        </p:txBody>
      </p:sp>
      <p:pic>
        <p:nvPicPr>
          <p:cNvPr id="179" name="kanban-books.jpg" descr="kanban-book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37663" y="8250283"/>
            <a:ext cx="5389613" cy="409091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raining Classes"/>
          <p:cNvSpPr txBox="1"/>
          <p:nvPr/>
        </p:nvSpPr>
        <p:spPr>
          <a:xfrm>
            <a:off x="4015678" y="2001827"/>
            <a:ext cx="5464684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Training Classes</a:t>
            </a:r>
          </a:p>
        </p:txBody>
      </p:sp>
      <p:sp>
        <p:nvSpPr>
          <p:cNvPr id="181" name="Videos"/>
          <p:cNvSpPr txBox="1"/>
          <p:nvPr/>
        </p:nvSpPr>
        <p:spPr>
          <a:xfrm rot="16220063">
            <a:off x="3848488" y="9741701"/>
            <a:ext cx="2467688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Videos</a:t>
            </a:r>
          </a:p>
        </p:txBody>
      </p:sp>
      <p:sp>
        <p:nvSpPr>
          <p:cNvPr id="182" name="Books"/>
          <p:cNvSpPr txBox="1"/>
          <p:nvPr/>
        </p:nvSpPr>
        <p:spPr>
          <a:xfrm rot="16200000">
            <a:off x="13660892" y="9741701"/>
            <a:ext cx="2208810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Books</a:t>
            </a:r>
          </a:p>
        </p:txBody>
      </p:sp>
      <p:sp>
        <p:nvSpPr>
          <p:cNvPr id="183" name="Audiobooks"/>
          <p:cNvSpPr txBox="1"/>
          <p:nvPr/>
        </p:nvSpPr>
        <p:spPr>
          <a:xfrm>
            <a:off x="15833451" y="1788969"/>
            <a:ext cx="419803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Audiobooks</a:t>
            </a:r>
          </a:p>
        </p:txBody>
      </p:sp>
      <p:sp>
        <p:nvSpPr>
          <p:cNvPr id="184" name="Text"/>
          <p:cNvSpPr txBox="1"/>
          <p:nvPr/>
        </p:nvSpPr>
        <p:spPr>
          <a:xfrm>
            <a:off x="9485488" y="10293415"/>
            <a:ext cx="15557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600">
                <a:solidFill>
                  <a:srgbClr val="25252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pic>
        <p:nvPicPr>
          <p:cNvPr id="185" name="pasted-image-7324.jpg" descr="pasted-image-7324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03460" y="8268024"/>
            <a:ext cx="7137552" cy="4055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at Agile approach is Your Organization USING (Select all that Apply)?"/>
          <p:cNvSpPr txBox="1">
            <a:spLocks noGrp="1"/>
          </p:cNvSpPr>
          <p:nvPr>
            <p:ph type="title"/>
          </p:nvPr>
        </p:nvSpPr>
        <p:spPr>
          <a:xfrm>
            <a:off x="1817484" y="975504"/>
            <a:ext cx="21164300" cy="2518427"/>
          </a:xfrm>
          <a:prstGeom prst="rect">
            <a:avLst/>
          </a:prstGeom>
        </p:spPr>
        <p:txBody>
          <a:bodyPr/>
          <a:lstStyle>
            <a:lvl1pPr>
              <a:defRPr sz="5200" spc="832">
                <a:solidFill>
                  <a:schemeClr val="accent2">
                    <a:satOff val="44164"/>
                    <a:lumOff val="14231"/>
                  </a:schemeClr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What Agile approach is Your Organization USING (Select all that Apply)?</a:t>
            </a:r>
          </a:p>
        </p:txBody>
      </p:sp>
      <p:graphicFrame>
        <p:nvGraphicFramePr>
          <p:cNvPr id="188" name="2D Stacked Bar Chart"/>
          <p:cNvGraphicFramePr/>
          <p:nvPr/>
        </p:nvGraphicFramePr>
        <p:xfrm>
          <a:off x="3825958" y="2986325"/>
          <a:ext cx="17147353" cy="922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9" name="Source: The State of Scrum Report, ScrumAlliance, June 2013"/>
          <p:cNvSpPr txBox="1"/>
          <p:nvPr/>
        </p:nvSpPr>
        <p:spPr>
          <a:xfrm>
            <a:off x="10419092" y="13040717"/>
            <a:ext cx="10608453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The State of Scrum Report, ScrumAlliance, June 2013</a:t>
            </a:r>
          </a:p>
        </p:txBody>
      </p:sp>
      <p:sp>
        <p:nvSpPr>
          <p:cNvPr id="190" name="Text"/>
          <p:cNvSpPr txBox="1"/>
          <p:nvPr/>
        </p:nvSpPr>
        <p:spPr>
          <a:xfrm>
            <a:off x="3412100" y="13019484"/>
            <a:ext cx="314072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“.. KANBAN CONTINUES TO GAIN POPULARITY AMONG TEAMS (7% INCREASE).”"/>
          <p:cNvSpPr txBox="1">
            <a:spLocks noGrp="1"/>
          </p:cNvSpPr>
          <p:nvPr>
            <p:ph type="title"/>
          </p:nvPr>
        </p:nvSpPr>
        <p:spPr>
          <a:xfrm>
            <a:off x="2974159" y="857250"/>
            <a:ext cx="18435681" cy="2557148"/>
          </a:xfrm>
          <a:prstGeom prst="rect">
            <a:avLst/>
          </a:prstGeom>
        </p:spPr>
        <p:txBody>
          <a:bodyPr/>
          <a:lstStyle>
            <a:lvl1pPr algn="ctr" defTabSz="457200">
              <a:defRPr cap="none" spc="0">
                <a:solidFill>
                  <a:schemeClr val="accent2">
                    <a:satOff val="44164"/>
                    <a:lumOff val="14231"/>
                  </a:schemeClr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“.. KANBAN CONTINUES TO GAIN POPULARITY AMONG TEAMS (7% INCREASE).”</a:t>
            </a:r>
          </a:p>
        </p:txBody>
      </p:sp>
      <p:graphicFrame>
        <p:nvGraphicFramePr>
          <p:cNvPr id="193" name="2D Column Chart"/>
          <p:cNvGraphicFramePr/>
          <p:nvPr/>
        </p:nvGraphicFramePr>
        <p:xfrm>
          <a:off x="11062655" y="3516152"/>
          <a:ext cx="9321327" cy="942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" name="Source: State of Agile Development Survey, VersionOne, 2014"/>
          <p:cNvSpPr txBox="1"/>
          <p:nvPr/>
        </p:nvSpPr>
        <p:spPr>
          <a:xfrm>
            <a:off x="10419092" y="13040717"/>
            <a:ext cx="10608453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State of Agile Development Survey, VersionOne, 2014</a:t>
            </a:r>
          </a:p>
        </p:txBody>
      </p:sp>
      <p:sp>
        <p:nvSpPr>
          <p:cNvPr id="195" name="“.. Scrum and Scrum…"/>
          <p:cNvSpPr txBox="1"/>
          <p:nvPr/>
        </p:nvSpPr>
        <p:spPr>
          <a:xfrm>
            <a:off x="3935574" y="4233862"/>
            <a:ext cx="6755429" cy="524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“.. Scrum and Scrum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variants (73%) remain the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most popular agile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methodologies being used.”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2100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2289</Words>
  <Application>Microsoft Macintosh PowerPoint</Application>
  <PresentationFormat>Custom</PresentationFormat>
  <Paragraphs>342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Avenir Black</vt:lpstr>
      <vt:lpstr>Avenir Book</vt:lpstr>
      <vt:lpstr>Avenir Book Oblique</vt:lpstr>
      <vt:lpstr>Avenir Heavy</vt:lpstr>
      <vt:lpstr>Avenir Light</vt:lpstr>
      <vt:lpstr>Avenir Medium</vt:lpstr>
      <vt:lpstr>Avenir Roman</vt:lpstr>
      <vt:lpstr>Helvetica</vt:lpstr>
      <vt:lpstr>Times Roman</vt:lpstr>
      <vt:lpstr>New_Template1</vt:lpstr>
      <vt:lpstr>KanBAn</vt:lpstr>
      <vt:lpstr>Eugenio Alvarez</vt:lpstr>
      <vt:lpstr>INTRODUCTION (SomETHING NEW)</vt:lpstr>
      <vt:lpstr>INTRODUCTION (WHY USE IT?)</vt:lpstr>
      <vt:lpstr>INTRODUCTION (questions)</vt:lpstr>
      <vt:lpstr>WHAT AGILE METHOD TO USE?</vt:lpstr>
      <vt:lpstr>The JOURNEY, DON’t STOP BELIEVIN'</vt:lpstr>
      <vt:lpstr>What Agile approach is Your Organization USING (Select all that Apply)?</vt:lpstr>
      <vt:lpstr>“.. KANBAN CONTINUES TO GAIN POPULARITY AMONG TEAMS (7% INCREASE).”</vt:lpstr>
      <vt:lpstr>FRAMEWORK Versus methodology</vt:lpstr>
      <vt:lpstr>AGILE METHODS are becoming MORE ADAPTIVE and LESS PRESCRIPTIVE</vt:lpstr>
      <vt:lpstr>SCRUM</vt:lpstr>
      <vt:lpstr>SCRUM Inspiration</vt:lpstr>
      <vt:lpstr>TO SCRUMBUT or NOT to SCRUMBUT?</vt:lpstr>
      <vt:lpstr>SCRUMBAN</vt:lpstr>
      <vt:lpstr>Scrum / XP Hybrid</vt:lpstr>
      <vt:lpstr>SCRUM and EXTREME PROGRAMMING</vt:lpstr>
      <vt:lpstr>THE KANBAN METHOD</vt:lpstr>
      <vt:lpstr>WHY KANBAN?</vt:lpstr>
      <vt:lpstr>FIRST a little background</vt:lpstr>
      <vt:lpstr>WHAT IS FLOW?</vt:lpstr>
      <vt:lpstr>What is a PUSH?</vt:lpstr>
      <vt:lpstr>What is Pull?</vt:lpstr>
      <vt:lpstr>What is TPS?</vt:lpstr>
      <vt:lpstr>KANBAN and TPS</vt:lpstr>
      <vt:lpstr>WHAT IS LEAN?</vt:lpstr>
      <vt:lpstr>FINISHING WITH background</vt:lpstr>
      <vt:lpstr>WHAT is the KANBAN METHOD?</vt:lpstr>
      <vt:lpstr>ThE ROAD to KANBAN</vt:lpstr>
      <vt:lpstr>THE KANBAN METHOD</vt:lpstr>
      <vt:lpstr>Kanban Method principles</vt:lpstr>
      <vt:lpstr>Kanban Method PRACTICES</vt:lpstr>
      <vt:lpstr>VISUALIZE</vt:lpstr>
      <vt:lpstr>LIMIT WORK IN PROGRESS (WIP)</vt:lpstr>
      <vt:lpstr>MANAGE FLOW</vt:lpstr>
      <vt:lpstr>Make Policies EXPLICIT</vt:lpstr>
      <vt:lpstr>IMPLEMENT FEEDBACK LOOPS</vt:lpstr>
      <vt:lpstr>IMPROVE, EVOLVE</vt:lpstr>
      <vt:lpstr>TO SCRUM, KANBAN OR BOTH?</vt:lpstr>
      <vt:lpstr>GETTING STARTED WITH KANBAN</vt:lpstr>
      <vt:lpstr>Conclusion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cp:lastModifiedBy>Eugenio Alvarez</cp:lastModifiedBy>
  <cp:revision>2</cp:revision>
  <dcterms:modified xsi:type="dcterms:W3CDTF">2024-03-15T17:47:29Z</dcterms:modified>
</cp:coreProperties>
</file>