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1pPr>
    <a:lvl2pPr marL="0" marR="0" indent="2286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2pPr>
    <a:lvl3pPr marL="0" marR="0" indent="4572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3pPr>
    <a:lvl4pPr marL="0" marR="0" indent="6858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4pPr>
    <a:lvl5pPr marL="0" marR="0" indent="9144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889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889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889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2540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508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508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85"/>
    <p:restoredTop sz="94550"/>
  </p:normalViewPr>
  <p:slideViewPr>
    <p:cSldViewPr snapToGrid="0" snapToObjects="1">
      <p:cViewPr varScale="1">
        <p:scale>
          <a:sx n="70" d="100"/>
          <a:sy n="70" d="100"/>
        </p:scale>
        <p:origin x="15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2.9272400000000001E-2"/>
          <c:y val="6.5162300000000006E-2"/>
          <c:w val="0.96572800000000003"/>
          <c:h val="0.82332700000000003"/>
        </c:manualLayout>
      </c:layout>
      <c:barChart>
        <c:barDir val="col"/>
        <c:grouping val="stacked"/>
        <c:varyColors val="0"/>
        <c:ser>
          <c:idx val="0"/>
          <c:order val="0"/>
          <c:tx>
            <c:strRef>
              <c:f>Sheet1!$A$2</c:f>
              <c:strCache>
                <c:ptCount val="1"/>
                <c:pt idx="0">
                  <c:v>Average</c:v>
                </c:pt>
              </c:strCache>
            </c:strRef>
          </c:tx>
          <c:spPr>
            <a:solidFill>
              <a:srgbClr val="3B8200">
                <a:alpha val="90000"/>
              </a:srgbClr>
            </a:solidFill>
            <a:ln w="12700" cap="flat">
              <a:noFill/>
              <a:miter lim="400000"/>
            </a:ln>
            <a:effectLst/>
          </c:spPr>
          <c:invertIfNegative val="0"/>
          <c:dLbls>
            <c:numFmt formatCode="#,##0" sourceLinked="0"/>
            <c:spPr>
              <a:noFill/>
              <a:ln>
                <a:noFill/>
              </a:ln>
              <a:effectLst/>
            </c:spPr>
            <c:txPr>
              <a:bodyPr/>
              <a:lstStyle/>
              <a:p>
                <a:pPr>
                  <a:defRPr sz="4200" b="0" i="0" u="none" strike="noStrike">
                    <a:solidFill>
                      <a:srgbClr val="FFFFFF"/>
                    </a:solidFill>
                    <a:effectLst>
                      <a:outerShdw blurRad="190500" dist="41769" dir="5390317" algn="tl">
                        <a:srgbClr val="000000">
                          <a:alpha val="64951"/>
                        </a:srgbClr>
                      </a:outerShdw>
                    </a:effectLst>
                    <a:latin typeface="Avenir Ligh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2015</c:v>
                </c:pt>
                <c:pt idx="1">
                  <c:v>2016</c:v>
                </c:pt>
                <c:pt idx="2">
                  <c:v>2017</c:v>
                </c:pt>
                <c:pt idx="3">
                  <c:v>2018</c:v>
                </c:pt>
                <c:pt idx="4">
                  <c:v>2019</c:v>
                </c:pt>
                <c:pt idx="5">
                  <c:v>2020</c:v>
                </c:pt>
                <c:pt idx="6">
                  <c:v>2022</c:v>
                </c:pt>
                <c:pt idx="7">
                  <c:v>2023</c:v>
                </c:pt>
              </c:strCache>
            </c:strRef>
          </c:cat>
          <c:val>
            <c:numRef>
              <c:f>Sheet1!$B$2:$I$2</c:f>
              <c:numCache>
                <c:formatCode>General</c:formatCode>
                <c:ptCount val="8"/>
                <c:pt idx="0">
                  <c:v>105</c:v>
                </c:pt>
                <c:pt idx="1">
                  <c:v>147</c:v>
                </c:pt>
                <c:pt idx="2">
                  <c:v>257</c:v>
                </c:pt>
                <c:pt idx="3">
                  <c:v>298</c:v>
                </c:pt>
                <c:pt idx="4">
                  <c:v>445</c:v>
                </c:pt>
                <c:pt idx="5">
                  <c:v>528</c:v>
                </c:pt>
                <c:pt idx="6">
                  <c:v>595</c:v>
                </c:pt>
                <c:pt idx="7">
                  <c:v>526</c:v>
                </c:pt>
              </c:numCache>
            </c:numRef>
          </c:val>
          <c:extLst>
            <c:ext xmlns:c16="http://schemas.microsoft.com/office/drawing/2014/chart" uri="{C3380CC4-5D6E-409C-BE32-E72D297353CC}">
              <c16:uniqueId val="{00000000-5C05-2C4D-8809-123A33168907}"/>
            </c:ext>
          </c:extLst>
        </c:ser>
        <c:dLbls>
          <c:showLegendKey val="0"/>
          <c:showVal val="0"/>
          <c:showCatName val="0"/>
          <c:showSerName val="0"/>
          <c:showPercent val="0"/>
          <c:showBubbleSize val="0"/>
        </c:dLbls>
        <c:gapWidth val="40"/>
        <c:overlap val="100"/>
        <c:axId val="2094734552"/>
        <c:axId val="2094734553"/>
      </c:barChart>
      <c:catAx>
        <c:axId val="2094734552"/>
        <c:scaling>
          <c:orientation val="minMax"/>
        </c:scaling>
        <c:delete val="0"/>
        <c:axPos val="b"/>
        <c:numFmt formatCode="General" sourceLinked="0"/>
        <c:majorTickMark val="none"/>
        <c:minorTickMark val="none"/>
        <c:tickLblPos val="low"/>
        <c:spPr>
          <a:ln w="76200" cap="flat">
            <a:solidFill>
              <a:srgbClr val="5E5E5E"/>
            </a:solidFill>
            <a:prstDash val="solid"/>
            <a:miter lim="400000"/>
          </a:ln>
        </c:spPr>
        <c:txPr>
          <a:bodyPr rot="0"/>
          <a:lstStyle/>
          <a:p>
            <a:pPr>
              <a:defRPr sz="3200" b="0" i="0" u="none" strike="noStrike">
                <a:solidFill>
                  <a:srgbClr val="FFFFFF"/>
                </a:solidFill>
                <a:latin typeface="Avenir Light"/>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5E5E5E"/>
              </a:solidFill>
              <a:prstDash val="solid"/>
              <a:miter lim="400000"/>
            </a:ln>
          </c:spPr>
        </c:majorGridlines>
        <c:numFmt formatCode="General" sourceLinked="0"/>
        <c:majorTickMark val="none"/>
        <c:minorTickMark val="none"/>
        <c:tickLblPos val="none"/>
        <c:spPr>
          <a:ln w="76200" cap="flat">
            <a:noFill/>
            <a:prstDash val="solid"/>
            <a:miter lim="400000"/>
          </a:ln>
        </c:spPr>
        <c:txPr>
          <a:bodyPr rot="0"/>
          <a:lstStyle/>
          <a:p>
            <a:pPr>
              <a:defRPr sz="3200" b="0" i="0" u="none" strike="noStrike">
                <a:solidFill>
                  <a:srgbClr val="FFFFFF"/>
                </a:solidFill>
                <a:latin typeface="Avenir Light"/>
              </a:defRPr>
            </a:pPr>
            <a:endParaRPr lang="en-US"/>
          </a:p>
        </c:txPr>
        <c:crossAx val="2094734552"/>
        <c:crosses val="autoZero"/>
        <c:crossBetween val="between"/>
        <c:majorUnit val="150"/>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xfrm>
            <a:off x="1143000" y="685800"/>
            <a:ext cx="4572000" cy="3429000"/>
          </a:xfrm>
          <a:prstGeom prst="rect">
            <a:avLst/>
          </a:prstGeom>
        </p:spPr>
        <p:txBody>
          <a:bodyPr/>
          <a:lstStyle/>
          <a:p>
            <a:endParaRPr/>
          </a:p>
        </p:txBody>
      </p:sp>
      <p:sp>
        <p:nvSpPr>
          <p:cNvPr id="162" name="Shape 16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642937" latinLnBrk="0">
      <a:lnSpc>
        <a:spcPct val="125000"/>
      </a:lnSpc>
      <a:defRPr sz="2400">
        <a:latin typeface="Avenir Roman"/>
        <a:ea typeface="Avenir Roman"/>
        <a:cs typeface="Avenir Roman"/>
        <a:sym typeface="Avenir Roman"/>
      </a:defRPr>
    </a:lvl1pPr>
    <a:lvl2pPr indent="228600" defTabSz="642937" latinLnBrk="0">
      <a:lnSpc>
        <a:spcPct val="125000"/>
      </a:lnSpc>
      <a:defRPr sz="2400">
        <a:latin typeface="Avenir Roman"/>
        <a:ea typeface="Avenir Roman"/>
        <a:cs typeface="Avenir Roman"/>
        <a:sym typeface="Avenir Roman"/>
      </a:defRPr>
    </a:lvl2pPr>
    <a:lvl3pPr indent="457200" defTabSz="642937" latinLnBrk="0">
      <a:lnSpc>
        <a:spcPct val="125000"/>
      </a:lnSpc>
      <a:defRPr sz="2400">
        <a:latin typeface="Avenir Roman"/>
        <a:ea typeface="Avenir Roman"/>
        <a:cs typeface="Avenir Roman"/>
        <a:sym typeface="Avenir Roman"/>
      </a:defRPr>
    </a:lvl3pPr>
    <a:lvl4pPr indent="685800" defTabSz="642937" latinLnBrk="0">
      <a:lnSpc>
        <a:spcPct val="125000"/>
      </a:lnSpc>
      <a:defRPr sz="2400">
        <a:latin typeface="Avenir Roman"/>
        <a:ea typeface="Avenir Roman"/>
        <a:cs typeface="Avenir Roman"/>
        <a:sym typeface="Avenir Roman"/>
      </a:defRPr>
    </a:lvl4pPr>
    <a:lvl5pPr indent="914400" defTabSz="642937" latinLnBrk="0">
      <a:lnSpc>
        <a:spcPct val="125000"/>
      </a:lnSpc>
      <a:defRPr sz="2400">
        <a:latin typeface="Avenir Roman"/>
        <a:ea typeface="Avenir Roman"/>
        <a:cs typeface="Avenir Roman"/>
        <a:sym typeface="Avenir Roman"/>
      </a:defRPr>
    </a:lvl5pPr>
    <a:lvl6pPr indent="1143000" defTabSz="642937" latinLnBrk="0">
      <a:lnSpc>
        <a:spcPct val="125000"/>
      </a:lnSpc>
      <a:defRPr sz="2400">
        <a:latin typeface="Avenir Roman"/>
        <a:ea typeface="Avenir Roman"/>
        <a:cs typeface="Avenir Roman"/>
        <a:sym typeface="Avenir Roman"/>
      </a:defRPr>
    </a:lvl6pPr>
    <a:lvl7pPr indent="1371600" defTabSz="642937" latinLnBrk="0">
      <a:lnSpc>
        <a:spcPct val="125000"/>
      </a:lnSpc>
      <a:defRPr sz="2400">
        <a:latin typeface="Avenir Roman"/>
        <a:ea typeface="Avenir Roman"/>
        <a:cs typeface="Avenir Roman"/>
        <a:sym typeface="Avenir Roman"/>
      </a:defRPr>
    </a:lvl7pPr>
    <a:lvl8pPr indent="1600200" defTabSz="642937" latinLnBrk="0">
      <a:lnSpc>
        <a:spcPct val="125000"/>
      </a:lnSpc>
      <a:defRPr sz="2400">
        <a:latin typeface="Avenir Roman"/>
        <a:ea typeface="Avenir Roman"/>
        <a:cs typeface="Avenir Roman"/>
        <a:sym typeface="Avenir Roman"/>
      </a:defRPr>
    </a:lvl8pPr>
    <a:lvl9pPr indent="1828800" defTabSz="642937"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p>
            <a:pPr defTabSz="457200">
              <a:defRPr b="1">
                <a:latin typeface="Helvetica"/>
                <a:ea typeface="Helvetica"/>
                <a:cs typeface="Helvetica"/>
                <a:sym typeface="Helvetica"/>
              </a:defRPr>
            </a:pPr>
            <a:r>
              <a:t>Software Composition Analysis (SCA)</a:t>
            </a:r>
          </a:p>
          <a:p>
            <a:pPr defTabSz="457200">
              <a:defRPr b="1">
                <a:latin typeface="Helvetica"/>
                <a:ea typeface="Helvetica"/>
                <a:cs typeface="Helvetica"/>
                <a:sym typeface="Helvetica"/>
              </a:defRPr>
            </a:pPr>
            <a:r>
              <a:t>A presentation for the South Florida Developer Conference (SoFloDevCon) 2024. </a:t>
            </a:r>
          </a:p>
          <a:p>
            <a:pPr defTabSz="457200">
              <a:defRPr b="1">
                <a:latin typeface="Helvetica"/>
                <a:ea typeface="Helvetica"/>
                <a:cs typeface="Helvetica"/>
                <a:sym typeface="Helvetica"/>
              </a:defRPr>
            </a:pPr>
            <a:r>
              <a:t>Saturday, May 4, 2024</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a:spLocks noGrp="1" noRot="1" noChangeAspect="1"/>
          </p:cNvSpPr>
          <p:nvPr>
            <p:ph type="sldImg"/>
          </p:nvPr>
        </p:nvSpPr>
        <p:spPr>
          <a:prstGeom prst="rect">
            <a:avLst/>
          </a:prstGeom>
        </p:spPr>
        <p:txBody>
          <a:bodyPr/>
          <a:lstStyle/>
          <a:p>
            <a:endParaRPr/>
          </a:p>
        </p:txBody>
      </p:sp>
      <p:sp>
        <p:nvSpPr>
          <p:cNvPr id="431" name="Shape 431"/>
          <p:cNvSpPr>
            <a:spLocks noGrp="1"/>
          </p:cNvSpPr>
          <p:nvPr>
            <p:ph type="body" sz="quarter" idx="1"/>
          </p:nvPr>
        </p:nvSpPr>
        <p:spPr>
          <a:prstGeom prst="rect">
            <a:avLst/>
          </a:prstGeom>
        </p:spPr>
        <p:txBody>
          <a:bodyPr/>
          <a:lstStyle/>
          <a:p>
            <a:r>
              <a:t>Better updating of open source components is needed.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Shape 465"/>
          <p:cNvSpPr>
            <a:spLocks noGrp="1" noRot="1" noChangeAspect="1"/>
          </p:cNvSpPr>
          <p:nvPr>
            <p:ph type="sldImg"/>
          </p:nvPr>
        </p:nvSpPr>
        <p:spPr>
          <a:xfrm>
            <a:off x="381000" y="685800"/>
            <a:ext cx="6096000" cy="3429000"/>
          </a:xfrm>
          <a:prstGeom prst="rect">
            <a:avLst/>
          </a:prstGeom>
        </p:spPr>
        <p:txBody>
          <a:bodyPr/>
          <a:lstStyle/>
          <a:p>
            <a:endParaRPr/>
          </a:p>
        </p:txBody>
      </p:sp>
      <p:sp>
        <p:nvSpPr>
          <p:cNvPr id="466" name="Shape 466"/>
          <p:cNvSpPr>
            <a:spLocks noGrp="1"/>
          </p:cNvSpPr>
          <p:nvPr>
            <p:ph type="body" sz="quarter" idx="1"/>
          </p:nvPr>
        </p:nvSpPr>
        <p:spPr>
          <a:prstGeom prst="rect">
            <a:avLst/>
          </a:prstGeom>
        </p:spPr>
        <p:txBody>
          <a:bodyPr/>
          <a:lstStyle/>
          <a:p>
            <a:r>
              <a:t>A SCA Service will monitor 24/7 and send notifications</a:t>
            </a:r>
          </a:p>
          <a:p>
            <a:r>
              <a:t>GitHub Dependabot integration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Shape 474"/>
          <p:cNvSpPr>
            <a:spLocks noGrp="1" noRot="1" noChangeAspect="1"/>
          </p:cNvSpPr>
          <p:nvPr>
            <p:ph type="sldImg"/>
          </p:nvPr>
        </p:nvSpPr>
        <p:spPr>
          <a:xfrm>
            <a:off x="381000" y="685800"/>
            <a:ext cx="6096000" cy="3429000"/>
          </a:xfrm>
          <a:prstGeom prst="rect">
            <a:avLst/>
          </a:prstGeom>
        </p:spPr>
        <p:txBody>
          <a:bodyPr/>
          <a:lstStyle/>
          <a:p>
            <a:endParaRPr/>
          </a:p>
        </p:txBody>
      </p:sp>
      <p:sp>
        <p:nvSpPr>
          <p:cNvPr id="475" name="Shape 475"/>
          <p:cNvSpPr>
            <a:spLocks noGrp="1"/>
          </p:cNvSpPr>
          <p:nvPr>
            <p:ph type="body" sz="quarter" idx="1"/>
          </p:nvPr>
        </p:nvSpPr>
        <p:spPr>
          <a:prstGeom prst="rect">
            <a:avLst/>
          </a:prstGeom>
        </p:spPr>
        <p:txBody>
          <a:bodyPr/>
          <a:lstStyle/>
          <a:p>
            <a:r>
              <a:t>Black duck scan for vendor installed software without SBOM. Beware of obfuscated code. It is recommended to get an SBOM from the vendor.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Shape 492"/>
          <p:cNvSpPr>
            <a:spLocks noGrp="1" noRot="1" noChangeAspect="1"/>
          </p:cNvSpPr>
          <p:nvPr>
            <p:ph type="sldImg"/>
          </p:nvPr>
        </p:nvSpPr>
        <p:spPr>
          <a:prstGeom prst="rect">
            <a:avLst/>
          </a:prstGeom>
        </p:spPr>
        <p:txBody>
          <a:bodyPr/>
          <a:lstStyle/>
          <a:p>
            <a:endParaRPr/>
          </a:p>
        </p:txBody>
      </p:sp>
      <p:sp>
        <p:nvSpPr>
          <p:cNvPr id="493" name="Shape 493"/>
          <p:cNvSpPr>
            <a:spLocks noGrp="1"/>
          </p:cNvSpPr>
          <p:nvPr>
            <p:ph type="body" sz="quarter" idx="1"/>
          </p:nvPr>
        </p:nvSpPr>
        <p:spPr>
          <a:prstGeom prst="rect">
            <a:avLst/>
          </a:prstGeom>
        </p:spPr>
        <p:txBody>
          <a:bodyPr/>
          <a:lstStyle/>
          <a:p>
            <a:r>
              <a:t>Private Equity uses SCA to make sure that any potential investment is sound.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Shape 510"/>
          <p:cNvSpPr>
            <a:spLocks noGrp="1" noRot="1" noChangeAspect="1"/>
          </p:cNvSpPr>
          <p:nvPr>
            <p:ph type="sldImg"/>
          </p:nvPr>
        </p:nvSpPr>
        <p:spPr>
          <a:prstGeom prst="rect">
            <a:avLst/>
          </a:prstGeom>
        </p:spPr>
        <p:txBody>
          <a:bodyPr/>
          <a:lstStyle/>
          <a:p>
            <a:endParaRPr/>
          </a:p>
        </p:txBody>
      </p:sp>
      <p:sp>
        <p:nvSpPr>
          <p:cNvPr id="511" name="Shape 511"/>
          <p:cNvSpPr>
            <a:spLocks noGrp="1"/>
          </p:cNvSpPr>
          <p:nvPr>
            <p:ph type="body" sz="quarter" idx="1"/>
          </p:nvPr>
        </p:nvSpPr>
        <p:spPr>
          <a:prstGeom prst="rect">
            <a:avLst/>
          </a:prstGeom>
        </p:spPr>
        <p:txBody>
          <a:bodyPr/>
          <a:lstStyle/>
          <a:p>
            <a:r>
              <a:t>SCA IDE Plugin: Synopsys Code Sight IDE plugin</a:t>
            </a:r>
          </a:p>
          <a:p>
            <a:r>
              <a:t>Frame from video: Code Sight IDE Plugin for Application Security Testing | Synopsys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Shape 518"/>
          <p:cNvSpPr>
            <a:spLocks noGrp="1" noRot="1" noChangeAspect="1"/>
          </p:cNvSpPr>
          <p:nvPr>
            <p:ph type="sldImg"/>
          </p:nvPr>
        </p:nvSpPr>
        <p:spPr>
          <a:prstGeom prst="rect">
            <a:avLst/>
          </a:prstGeom>
        </p:spPr>
        <p:txBody>
          <a:bodyPr/>
          <a:lstStyle/>
          <a:p>
            <a:endParaRPr/>
          </a:p>
        </p:txBody>
      </p:sp>
      <p:sp>
        <p:nvSpPr>
          <p:cNvPr id="519" name="Shape 519"/>
          <p:cNvSpPr>
            <a:spLocks noGrp="1"/>
          </p:cNvSpPr>
          <p:nvPr>
            <p:ph type="body" sz="quarter" idx="1"/>
          </p:nvPr>
        </p:nvSpPr>
        <p:spPr>
          <a:prstGeom prst="rect">
            <a:avLst/>
          </a:prstGeom>
        </p:spPr>
        <p:txBody>
          <a:bodyPr/>
          <a:lstStyle/>
          <a:p>
            <a:r>
              <a:t>SCA IDE Plugin: Synopsys/BlackDuck Code Sight IDE plugin</a:t>
            </a:r>
          </a:p>
          <a:p>
            <a:r>
              <a:t>Frame from video: Secure and manage open source risks in applications and contains with Black Duck SCA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Shape 527"/>
          <p:cNvSpPr>
            <a:spLocks noGrp="1" noRot="1" noChangeAspect="1"/>
          </p:cNvSpPr>
          <p:nvPr>
            <p:ph type="sldImg"/>
          </p:nvPr>
        </p:nvSpPr>
        <p:spPr>
          <a:prstGeom prst="rect">
            <a:avLst/>
          </a:prstGeom>
        </p:spPr>
        <p:txBody>
          <a:bodyPr/>
          <a:lstStyle/>
          <a:p>
            <a:endParaRPr/>
          </a:p>
        </p:txBody>
      </p:sp>
      <p:sp>
        <p:nvSpPr>
          <p:cNvPr id="528" name="Shape 528"/>
          <p:cNvSpPr>
            <a:spLocks noGrp="1"/>
          </p:cNvSpPr>
          <p:nvPr>
            <p:ph type="body" sz="quarter" idx="1"/>
          </p:nvPr>
        </p:nvSpPr>
        <p:spPr>
          <a:prstGeom prst="rect">
            <a:avLst/>
          </a:prstGeom>
        </p:spPr>
        <p:txBody>
          <a:bodyPr/>
          <a:lstStyle/>
          <a:p>
            <a:r>
              <a:t>Dependency Check can be used as part of a Jenkins pipeline build.</a:t>
            </a:r>
          </a:p>
          <a:p>
            <a:r>
              <a:t>Can stop a build if there are critical.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a:spLocks noGrp="1" noRot="1" noChangeAspect="1"/>
          </p:cNvSpPr>
          <p:nvPr>
            <p:ph type="sldImg"/>
          </p:nvPr>
        </p:nvSpPr>
        <p:spPr>
          <a:prstGeom prst="rect">
            <a:avLst/>
          </a:prstGeom>
        </p:spPr>
        <p:txBody>
          <a:bodyPr/>
          <a:lstStyle/>
          <a:p>
            <a:endParaRPr/>
          </a:p>
        </p:txBody>
      </p:sp>
      <p:sp>
        <p:nvSpPr>
          <p:cNvPr id="537" name="Shape 537"/>
          <p:cNvSpPr>
            <a:spLocks noGrp="1"/>
          </p:cNvSpPr>
          <p:nvPr>
            <p:ph type="body" sz="quarter" idx="1"/>
          </p:nvPr>
        </p:nvSpPr>
        <p:spPr>
          <a:prstGeom prst="rect">
            <a:avLst/>
          </a:prstGeom>
        </p:spPr>
        <p:txBody>
          <a:bodyPr/>
          <a:lstStyle/>
          <a:p>
            <a:r>
              <a:t>SBOM is sent to Dependency Track to monitor for vulnerabilities.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Shape 543"/>
          <p:cNvSpPr>
            <a:spLocks noGrp="1" noRot="1" noChangeAspect="1"/>
          </p:cNvSpPr>
          <p:nvPr>
            <p:ph type="sldImg"/>
          </p:nvPr>
        </p:nvSpPr>
        <p:spPr>
          <a:prstGeom prst="rect">
            <a:avLst/>
          </a:prstGeom>
        </p:spPr>
        <p:txBody>
          <a:bodyPr/>
          <a:lstStyle/>
          <a:p>
            <a:endParaRPr/>
          </a:p>
        </p:txBody>
      </p:sp>
      <p:sp>
        <p:nvSpPr>
          <p:cNvPr id="544" name="Shape 544"/>
          <p:cNvSpPr>
            <a:spLocks noGrp="1"/>
          </p:cNvSpPr>
          <p:nvPr>
            <p:ph type="body" sz="quarter" idx="1"/>
          </p:nvPr>
        </p:nvSpPr>
        <p:spPr>
          <a:prstGeom prst="rect">
            <a:avLst/>
          </a:prstGeom>
        </p:spPr>
        <p:txBody>
          <a:bodyPr/>
          <a:lstStyle/>
          <a:p>
            <a:r>
              <a:t>Get Dependency Track up and running.</a:t>
            </a:r>
          </a:p>
          <a:p>
            <a:r>
              <a:t>Create an SBOM from a project</a:t>
            </a:r>
          </a:p>
          <a:p>
            <a:r>
              <a:t>Upload the SBOM to Dependency Track.</a:t>
            </a:r>
          </a:p>
          <a:p>
            <a:r>
              <a:t>Observer identified CVEs in Dependency Track UI.</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Shape 584"/>
          <p:cNvSpPr>
            <a:spLocks noGrp="1" noRot="1" noChangeAspect="1"/>
          </p:cNvSpPr>
          <p:nvPr>
            <p:ph type="sldImg"/>
          </p:nvPr>
        </p:nvSpPr>
        <p:spPr>
          <a:prstGeom prst="rect">
            <a:avLst/>
          </a:prstGeom>
        </p:spPr>
        <p:txBody>
          <a:bodyPr/>
          <a:lstStyle/>
          <a:p>
            <a:endParaRPr/>
          </a:p>
        </p:txBody>
      </p:sp>
      <p:sp>
        <p:nvSpPr>
          <p:cNvPr id="585" name="Shape 585"/>
          <p:cNvSpPr>
            <a:spLocks noGrp="1"/>
          </p:cNvSpPr>
          <p:nvPr>
            <p:ph type="body" sz="quarter" idx="1"/>
          </p:nvPr>
        </p:nvSpPr>
        <p:spPr>
          <a:prstGeom prst="rect">
            <a:avLst/>
          </a:prstGeom>
        </p:spPr>
        <p:txBody>
          <a:bodyPr/>
          <a:lstStyle/>
          <a:p>
            <a:r>
              <a:t>Get Dependency Track up and running.</a:t>
            </a:r>
          </a:p>
          <a:p>
            <a:r>
              <a:t>Create an SBOM from a project</a:t>
            </a:r>
          </a:p>
          <a:p>
            <a:r>
              <a:t>Upload the SBOM to Dependency Track.</a:t>
            </a:r>
          </a:p>
          <a:p>
            <a:r>
              <a:t>Observer CVE identified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xfrm>
            <a:off x="381000" y="685800"/>
            <a:ext cx="6096000" cy="3429000"/>
          </a:xfrm>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lvl1pPr defTabSz="457200"/>
          </a:lstStyle>
          <a:p>
            <a:r>
              <a:t>Organizer of Miami JVM Group (Miami Java User Group)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noRot="1" noChangeAspect="1"/>
          </p:cNvSpPr>
          <p:nvPr>
            <p:ph type="sldImg"/>
          </p:nvPr>
        </p:nvSpPr>
        <p:spPr>
          <a:xfrm>
            <a:off x="381000" y="685800"/>
            <a:ext cx="6096000" cy="3429000"/>
          </a:xfrm>
          <a:prstGeom prst="rect">
            <a:avLst/>
          </a:prstGeom>
        </p:spPr>
        <p:txBody>
          <a:bodyPr/>
          <a:lstStyle/>
          <a:p>
            <a:endParaRPr/>
          </a:p>
        </p:txBody>
      </p:sp>
      <p:sp>
        <p:nvSpPr>
          <p:cNvPr id="204" name="Shape 204"/>
          <p:cNvSpPr>
            <a:spLocks noGrp="1"/>
          </p:cNvSpPr>
          <p:nvPr>
            <p:ph type="body" sz="quarter" idx="1"/>
          </p:nvPr>
        </p:nvSpPr>
        <p:spPr>
          <a:prstGeom prst="rect">
            <a:avLst/>
          </a:prstGeom>
        </p:spPr>
        <p:txBody>
          <a:bodyPr/>
          <a:lstStyle/>
          <a:p>
            <a:r>
              <a:t>OSSRA analyzed 1000+ codebases </a:t>
            </a:r>
          </a:p>
          <a:p>
            <a:r>
              <a:t>96% contained open source, 84% contained vulnerabilities</a:t>
            </a:r>
          </a:p>
          <a:p>
            <a:r>
              <a:t>74% contained high-risk vulnerabilities, up from 48% in 2022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noRot="1" noChangeAspect="1"/>
          </p:cNvSpPr>
          <p:nvPr>
            <p:ph type="sldImg"/>
          </p:nvPr>
        </p:nvSpPr>
        <p:spPr>
          <a:xfrm>
            <a:off x="381000" y="685800"/>
            <a:ext cx="6096000" cy="3429000"/>
          </a:xfrm>
          <a:prstGeom prst="rect">
            <a:avLst/>
          </a:prstGeom>
        </p:spPr>
        <p:txBody>
          <a:bodyPr/>
          <a:lstStyle/>
          <a:p>
            <a:endParaRPr/>
          </a:p>
        </p:txBody>
      </p:sp>
      <p:sp>
        <p:nvSpPr>
          <p:cNvPr id="212" name="Shape 212"/>
          <p:cNvSpPr>
            <a:spLocks noGrp="1"/>
          </p:cNvSpPr>
          <p:nvPr>
            <p:ph type="body" sz="quarter" idx="1"/>
          </p:nvPr>
        </p:nvSpPr>
        <p:spPr>
          <a:prstGeom prst="rect">
            <a:avLst/>
          </a:prstGeom>
        </p:spPr>
        <p:txBody>
          <a:bodyPr/>
          <a:lstStyle/>
          <a:p>
            <a:r>
              <a:t>So you think you don’t have much open source in your projects?</a:t>
            </a:r>
          </a:p>
          <a:p>
            <a:r>
              <a:t>Meta-Analysis from Synopsys / Blackduck Open Source Security and Risk Reports (OSSRA) 2016-2024</a:t>
            </a:r>
          </a:p>
          <a:p>
            <a:r>
              <a:t>OSSRA analyzed 1000+ codebases in the latest report from February 20, 2024</a:t>
            </a:r>
          </a:p>
          <a:p>
            <a:r>
              <a:t>Sonatype reports average java application has 148 dependencies with around 90% of the 148 being open source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noRot="1" noChangeAspect="1"/>
          </p:cNvSpPr>
          <p:nvPr>
            <p:ph type="sldImg"/>
          </p:nvPr>
        </p:nvSpPr>
        <p:spPr>
          <a:prstGeom prst="rect">
            <a:avLst/>
          </a:prstGeom>
        </p:spPr>
        <p:txBody>
          <a:bodyPr/>
          <a:lstStyle/>
          <a:p>
            <a:endParaRPr/>
          </a:p>
        </p:txBody>
      </p:sp>
      <p:sp>
        <p:nvSpPr>
          <p:cNvPr id="221" name="Shape 221"/>
          <p:cNvSpPr>
            <a:spLocks noGrp="1"/>
          </p:cNvSpPr>
          <p:nvPr>
            <p:ph type="body" sz="quarter" idx="1"/>
          </p:nvPr>
        </p:nvSpPr>
        <p:spPr>
          <a:prstGeom prst="rect">
            <a:avLst/>
          </a:prstGeom>
        </p:spPr>
        <p:txBody>
          <a:bodyPr/>
          <a:lstStyle/>
          <a:p>
            <a:r>
              <a:t>So you think you don’t have much open source in your projects?</a:t>
            </a:r>
          </a:p>
          <a:p>
            <a:r>
              <a:t>OSSRA analyzed 1000+ codebases in the latest report from February 20, 2024</a:t>
            </a:r>
          </a:p>
          <a:p>
            <a:r>
              <a:t>Sonatype reports average java application has 148 dependencies with around 90% of the 148 being open source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noRot="1" noChangeAspect="1"/>
          </p:cNvSpPr>
          <p:nvPr>
            <p:ph type="sldImg"/>
          </p:nvPr>
        </p:nvSpPr>
        <p:spPr>
          <a:prstGeom prst="rect">
            <a:avLst/>
          </a:prstGeom>
        </p:spPr>
        <p:txBody>
          <a:bodyPr/>
          <a:lstStyle/>
          <a:p>
            <a:endParaRPr/>
          </a:p>
        </p:txBody>
      </p:sp>
      <p:sp>
        <p:nvSpPr>
          <p:cNvPr id="343" name="Shape 343"/>
          <p:cNvSpPr>
            <a:spLocks noGrp="1"/>
          </p:cNvSpPr>
          <p:nvPr>
            <p:ph type="body" sz="quarter" idx="1"/>
          </p:nvPr>
        </p:nvSpPr>
        <p:spPr>
          <a:prstGeom prst="rect">
            <a:avLst/>
          </a:prstGeom>
        </p:spPr>
        <p:txBody>
          <a:bodyPr/>
          <a:lstStyle/>
          <a:p>
            <a:r>
              <a:t>SBOM usage is growing, but there is still a ways to go.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Shape 350"/>
          <p:cNvSpPr>
            <a:spLocks noGrp="1" noRot="1" noChangeAspect="1"/>
          </p:cNvSpPr>
          <p:nvPr>
            <p:ph type="sldImg"/>
          </p:nvPr>
        </p:nvSpPr>
        <p:spPr>
          <a:prstGeom prst="rect">
            <a:avLst/>
          </a:prstGeom>
        </p:spPr>
        <p:txBody>
          <a:bodyPr/>
          <a:lstStyle/>
          <a:p>
            <a:endParaRPr/>
          </a:p>
        </p:txBody>
      </p:sp>
      <p:sp>
        <p:nvSpPr>
          <p:cNvPr id="351" name="Shape 351"/>
          <p:cNvSpPr>
            <a:spLocks noGrp="1"/>
          </p:cNvSpPr>
          <p:nvPr>
            <p:ph type="body" sz="quarter" idx="1"/>
          </p:nvPr>
        </p:nvSpPr>
        <p:spPr>
          <a:prstGeom prst="rect">
            <a:avLst/>
          </a:prstGeom>
        </p:spPr>
        <p:txBody>
          <a:bodyPr/>
          <a:lstStyle/>
          <a:p>
            <a:r>
              <a:t>SBOM usage drivers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Shape 402"/>
          <p:cNvSpPr>
            <a:spLocks noGrp="1" noRot="1" noChangeAspect="1"/>
          </p:cNvSpPr>
          <p:nvPr>
            <p:ph type="sldImg"/>
          </p:nvPr>
        </p:nvSpPr>
        <p:spPr>
          <a:prstGeom prst="rect">
            <a:avLst/>
          </a:prstGeom>
        </p:spPr>
        <p:txBody>
          <a:bodyPr/>
          <a:lstStyle/>
          <a:p>
            <a:endParaRPr/>
          </a:p>
        </p:txBody>
      </p:sp>
      <p:sp>
        <p:nvSpPr>
          <p:cNvPr id="403" name="Shape 403"/>
          <p:cNvSpPr>
            <a:spLocks noGrp="1"/>
          </p:cNvSpPr>
          <p:nvPr>
            <p:ph type="body" sz="quarter" idx="1"/>
          </p:nvPr>
        </p:nvSpPr>
        <p:spPr>
          <a:prstGeom prst="rect">
            <a:avLst/>
          </a:prstGeom>
        </p:spPr>
        <p:txBody>
          <a:bodyPr/>
          <a:lstStyle/>
          <a:p>
            <a:r>
              <a:t>What happens with GPL license conflict.</a:t>
            </a:r>
          </a:p>
          <a:p>
            <a:r>
              <a:t>Vendor or customer scan. Not acceptable.</a:t>
            </a:r>
          </a:p>
          <a:p>
            <a:r>
              <a:t>Example with transitive dependency with different license. Main license Apache, subcomponent with GPL.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prstGeom prst="rect">
            <a:avLst/>
          </a:prstGeom>
        </p:spPr>
        <p:txBody>
          <a:bodyPr/>
          <a:lstStyle/>
          <a:p>
            <a:endParaRPr/>
          </a:p>
        </p:txBody>
      </p:sp>
      <p:sp>
        <p:nvSpPr>
          <p:cNvPr id="422" name="Shape 422"/>
          <p:cNvSpPr>
            <a:spLocks noGrp="1"/>
          </p:cNvSpPr>
          <p:nvPr>
            <p:ph type="body" sz="quarter" idx="1"/>
          </p:nvPr>
        </p:nvSpPr>
        <p:spPr>
          <a:prstGeom prst="rect">
            <a:avLst/>
          </a:prstGeom>
        </p:spPr>
        <p:txBody>
          <a:bodyPr/>
          <a:lstStyle/>
          <a:p>
            <a:r>
              <a:t>Better updating of open-source components is needed. </a:t>
            </a:r>
          </a:p>
          <a:p>
            <a:r>
              <a:t>No updates or constant security updates are both a problem.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solidFill>
          <a:srgbClr val="000000"/>
        </a:soli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976687" y="6036468"/>
            <a:ext cx="16430626" cy="3125392"/>
          </a:xfrm>
          <a:prstGeom prst="rect">
            <a:avLst/>
          </a:prstGeom>
        </p:spPr>
        <p:txBody>
          <a:bodyPr lIns="71437" tIns="71437" rIns="71437" bIns="71437" anchor="t">
            <a:normAutofit/>
          </a:bodyPr>
          <a:lstStyle>
            <a:lvl1pPr defTabSz="821531">
              <a:defRPr sz="8600" cap="all" spc="1375">
                <a:solidFill>
                  <a:srgbClr val="FFFFFF"/>
                </a:solidFill>
                <a:latin typeface="+mn-lt"/>
                <a:ea typeface="+mn-ea"/>
                <a:cs typeface="+mn-cs"/>
                <a:sym typeface="Avenir Light"/>
              </a:defRPr>
            </a:lvl1pPr>
          </a:lstStyle>
          <a:p>
            <a:r>
              <a:t>Title Text</a:t>
            </a:r>
          </a:p>
        </p:txBody>
      </p:sp>
      <p:sp>
        <p:nvSpPr>
          <p:cNvPr id="12" name="Body Level One…"/>
          <p:cNvSpPr txBox="1">
            <a:spLocks noGrp="1"/>
          </p:cNvSpPr>
          <p:nvPr>
            <p:ph type="body" sz="quarter" idx="1"/>
          </p:nvPr>
        </p:nvSpPr>
        <p:spPr>
          <a:xfrm>
            <a:off x="3976687" y="4804171"/>
            <a:ext cx="16430626" cy="1250158"/>
          </a:xfrm>
          <a:prstGeom prst="rect">
            <a:avLst/>
          </a:prstGeom>
        </p:spPr>
        <p:txBody>
          <a:bodyPr lIns="71437" tIns="71437" rIns="71437" bIns="71437" anchor="b">
            <a:normAutofit/>
          </a:bodyPr>
          <a:lstStyle>
            <a:lvl1pPr defTabSz="821531">
              <a:defRPr sz="3200" cap="all" spc="512">
                <a:solidFill>
                  <a:schemeClr val="accent2">
                    <a:satOff val="44164"/>
                    <a:lumOff val="14231"/>
                  </a:schemeClr>
                </a:solidFill>
                <a:latin typeface="Avenir Book"/>
                <a:ea typeface="Avenir Book"/>
                <a:cs typeface="Avenir Book"/>
                <a:sym typeface="Avenir Book"/>
              </a:defRPr>
            </a:lvl1pPr>
            <a:lvl2pPr indent="228600" defTabSz="821531">
              <a:defRPr sz="3200" cap="all" spc="512">
                <a:solidFill>
                  <a:schemeClr val="accent2">
                    <a:satOff val="44164"/>
                    <a:lumOff val="14231"/>
                  </a:schemeClr>
                </a:solidFill>
                <a:latin typeface="Avenir Book"/>
                <a:ea typeface="Avenir Book"/>
                <a:cs typeface="Avenir Book"/>
                <a:sym typeface="Avenir Book"/>
              </a:defRPr>
            </a:lvl2pPr>
            <a:lvl3pPr indent="457200" defTabSz="821531">
              <a:defRPr sz="3200" cap="all" spc="512">
                <a:solidFill>
                  <a:schemeClr val="accent2">
                    <a:satOff val="44164"/>
                    <a:lumOff val="14231"/>
                  </a:schemeClr>
                </a:solidFill>
                <a:latin typeface="Avenir Book"/>
                <a:ea typeface="Avenir Book"/>
                <a:cs typeface="Avenir Book"/>
                <a:sym typeface="Avenir Book"/>
              </a:defRPr>
            </a:lvl3pPr>
            <a:lvl4pPr indent="685800" defTabSz="821531">
              <a:defRPr sz="3200" cap="all" spc="512">
                <a:solidFill>
                  <a:schemeClr val="accent2">
                    <a:satOff val="44164"/>
                    <a:lumOff val="14231"/>
                  </a:schemeClr>
                </a:solidFill>
                <a:latin typeface="Avenir Book"/>
                <a:ea typeface="Avenir Book"/>
                <a:cs typeface="Avenir Book"/>
                <a:sym typeface="Avenir Book"/>
              </a:defRPr>
            </a:lvl4pPr>
            <a:lvl5pPr indent="914400" defTabSz="821531">
              <a:defRPr sz="3200" cap="all" spc="512">
                <a:solidFill>
                  <a:schemeClr val="accent2">
                    <a:satOff val="44164"/>
                    <a:lumOff val="14231"/>
                  </a:schemeClr>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3409917" y="13046378"/>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bg>
      <p:bgPr>
        <a:solidFill>
          <a:srgbClr val="000000"/>
        </a:solidFill>
        <a:effectLst/>
      </p:bgPr>
    </p:bg>
    <p:spTree>
      <p:nvGrpSpPr>
        <p:cNvPr id="1" name=""/>
        <p:cNvGrpSpPr/>
        <p:nvPr/>
      </p:nvGrpSpPr>
      <p:grpSpPr>
        <a:xfrm>
          <a:off x="0" y="0"/>
          <a:ext cx="0" cy="0"/>
          <a:chOff x="0" y="0"/>
          <a:chExt cx="0" cy="0"/>
        </a:xfrm>
      </p:grpSpPr>
      <p:sp>
        <p:nvSpPr>
          <p:cNvPr id="93" name="Image"/>
          <p:cNvSpPr>
            <a:spLocks noGrp="1"/>
          </p:cNvSpPr>
          <p:nvPr>
            <p:ph type="pic" sz="half" idx="21"/>
          </p:nvPr>
        </p:nvSpPr>
        <p:spPr>
          <a:xfrm>
            <a:off x="11907501" y="6418274"/>
            <a:ext cx="10626329" cy="7347339"/>
          </a:xfrm>
          <a:prstGeom prst="rect">
            <a:avLst/>
          </a:prstGeom>
        </p:spPr>
        <p:txBody>
          <a:bodyPr lIns="91439" rIns="91439"/>
          <a:lstStyle/>
          <a:p>
            <a:endParaRPr/>
          </a:p>
        </p:txBody>
      </p:sp>
      <p:sp>
        <p:nvSpPr>
          <p:cNvPr id="94" name="Image"/>
          <p:cNvSpPr>
            <a:spLocks noGrp="1"/>
          </p:cNvSpPr>
          <p:nvPr>
            <p:ph type="pic" sz="half" idx="22"/>
          </p:nvPr>
        </p:nvSpPr>
        <p:spPr>
          <a:xfrm>
            <a:off x="12192000" y="-1239490"/>
            <a:ext cx="9592570" cy="9601688"/>
          </a:xfrm>
          <a:prstGeom prst="rect">
            <a:avLst/>
          </a:prstGeom>
        </p:spPr>
        <p:txBody>
          <a:bodyPr lIns="91439" rIns="91439"/>
          <a:lstStyle/>
          <a:p>
            <a:endParaRPr/>
          </a:p>
        </p:txBody>
      </p:sp>
      <p:sp>
        <p:nvSpPr>
          <p:cNvPr id="95" name="Image"/>
          <p:cNvSpPr>
            <a:spLocks noGrp="1"/>
          </p:cNvSpPr>
          <p:nvPr>
            <p:ph type="pic" idx="23"/>
          </p:nvPr>
        </p:nvSpPr>
        <p:spPr>
          <a:xfrm>
            <a:off x="-523875" y="-160735"/>
            <a:ext cx="12912329" cy="14019610"/>
          </a:xfrm>
          <a:prstGeom prst="rect">
            <a:avLst/>
          </a:prstGeom>
        </p:spPr>
        <p:txBody>
          <a:bodyPr lIns="91439" rIns="91439"/>
          <a:lstStyle/>
          <a:p>
            <a:endParaRPr/>
          </a:p>
        </p:txBody>
      </p:sp>
      <p:sp>
        <p:nvSpPr>
          <p:cNvPr id="96"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bg>
      <p:bgPr>
        <a:solidFill>
          <a:srgbClr val="000000"/>
        </a:solidFill>
        <a:effectLst/>
      </p:bgPr>
    </p:bg>
    <p:spTree>
      <p:nvGrpSpPr>
        <p:cNvPr id="1" name=""/>
        <p:cNvGrpSpPr/>
        <p:nvPr/>
      </p:nvGrpSpPr>
      <p:grpSpPr>
        <a:xfrm>
          <a:off x="0" y="0"/>
          <a:ext cx="0" cy="0"/>
          <a:chOff x="0" y="0"/>
          <a:chExt cx="0" cy="0"/>
        </a:xfrm>
      </p:grpSpPr>
      <p:sp>
        <p:nvSpPr>
          <p:cNvPr id="103" name="–Johnny Appleseed"/>
          <p:cNvSpPr>
            <a:spLocks noGrp="1"/>
          </p:cNvSpPr>
          <p:nvPr>
            <p:ph type="body" sz="quarter" idx="21"/>
          </p:nvPr>
        </p:nvSpPr>
        <p:spPr>
          <a:xfrm>
            <a:off x="4833937" y="8945364"/>
            <a:ext cx="14716126" cy="736601"/>
          </a:xfrm>
          <a:prstGeom prst="rect">
            <a:avLst/>
          </a:prstGeom>
        </p:spPr>
        <p:txBody>
          <a:bodyPr lIns="71437" tIns="71437" rIns="71437" bIns="71437" anchor="ctr">
            <a:spAutoFit/>
          </a:bodyPr>
          <a:lstStyle>
            <a:lvl1pPr algn="ctr" defTabSz="821531">
              <a:defRPr sz="3200" cap="all" spc="512">
                <a:solidFill>
                  <a:schemeClr val="accent2">
                    <a:satOff val="44164"/>
                    <a:lumOff val="14231"/>
                  </a:schemeClr>
                </a:solidFill>
                <a:latin typeface="+mn-lt"/>
                <a:ea typeface="+mn-ea"/>
                <a:cs typeface="+mn-cs"/>
                <a:sym typeface="Avenir Light"/>
              </a:defRPr>
            </a:lvl1pPr>
          </a:lstStyle>
          <a:p>
            <a:r>
              <a:t>–Johnny Appleseed</a:t>
            </a:r>
          </a:p>
        </p:txBody>
      </p:sp>
      <p:sp>
        <p:nvSpPr>
          <p:cNvPr id="104" name="“Type a quote here.”"/>
          <p:cNvSpPr>
            <a:spLocks noGrp="1"/>
          </p:cNvSpPr>
          <p:nvPr>
            <p:ph type="body" sz="quarter" idx="22"/>
          </p:nvPr>
        </p:nvSpPr>
        <p:spPr>
          <a:xfrm>
            <a:off x="4833937" y="5973960"/>
            <a:ext cx="14716126" cy="1017986"/>
          </a:xfrm>
          <a:prstGeom prst="rect">
            <a:avLst/>
          </a:prstGeom>
        </p:spPr>
        <p:txBody>
          <a:bodyPr lIns="71437" tIns="71437" rIns="71437" bIns="71437" anchor="ctr">
            <a:spAutoFit/>
          </a:bodyPr>
          <a:lstStyle>
            <a:lvl1pPr algn="ctr" defTabSz="821531">
              <a:defRPr sz="5000">
                <a:solidFill>
                  <a:srgbClr val="FFFFFF"/>
                </a:solidFill>
                <a:latin typeface="+mn-lt"/>
                <a:ea typeface="+mn-ea"/>
                <a:cs typeface="+mn-cs"/>
                <a:sym typeface="Avenir Light"/>
              </a:defRPr>
            </a:lvl1pPr>
          </a:lstStyle>
          <a:p>
            <a:r>
              <a:t>“Type a quote here.” </a:t>
            </a:r>
          </a:p>
        </p:txBody>
      </p:sp>
      <p:sp>
        <p:nvSpPr>
          <p:cNvPr id="105"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hoto">
    <p:bg>
      <p:bgPr>
        <a:solidFill>
          <a:srgbClr val="000000"/>
        </a:solidFill>
        <a:effectLst/>
      </p:bgPr>
    </p:bg>
    <p:spTree>
      <p:nvGrpSpPr>
        <p:cNvPr id="1" name=""/>
        <p:cNvGrpSpPr/>
        <p:nvPr/>
      </p:nvGrpSpPr>
      <p:grpSpPr>
        <a:xfrm>
          <a:off x="0" y="0"/>
          <a:ext cx="0" cy="0"/>
          <a:chOff x="0" y="0"/>
          <a:chExt cx="0" cy="0"/>
        </a:xfrm>
      </p:grpSpPr>
      <p:sp>
        <p:nvSpPr>
          <p:cNvPr id="112" name="–Johnny Appleseed"/>
          <p:cNvSpPr>
            <a:spLocks noGrp="1"/>
          </p:cNvSpPr>
          <p:nvPr>
            <p:ph type="body" sz="quarter" idx="21"/>
          </p:nvPr>
        </p:nvSpPr>
        <p:spPr>
          <a:xfrm>
            <a:off x="4833937" y="4161234"/>
            <a:ext cx="14716126" cy="736601"/>
          </a:xfrm>
          <a:prstGeom prst="rect">
            <a:avLst/>
          </a:prstGeom>
        </p:spPr>
        <p:txBody>
          <a:bodyPr lIns="71437" tIns="71437" rIns="71437" bIns="71437">
            <a:spAutoFit/>
          </a:bodyPr>
          <a:lstStyle>
            <a:lvl1pPr algn="ctr" defTabSz="821531">
              <a:defRPr sz="3200" cap="all" spc="512">
                <a:solidFill>
                  <a:schemeClr val="accent2">
                    <a:satOff val="44164"/>
                    <a:lumOff val="14231"/>
                  </a:schemeClr>
                </a:solidFill>
                <a:latin typeface="+mn-lt"/>
                <a:ea typeface="+mn-ea"/>
                <a:cs typeface="+mn-cs"/>
                <a:sym typeface="Avenir Light"/>
              </a:defRPr>
            </a:lvl1pPr>
          </a:lstStyle>
          <a:p>
            <a:r>
              <a:t>–Johnny Appleseed</a:t>
            </a:r>
          </a:p>
        </p:txBody>
      </p:sp>
      <p:sp>
        <p:nvSpPr>
          <p:cNvPr id="113" name="“Type a quote here.”"/>
          <p:cNvSpPr>
            <a:spLocks noGrp="1"/>
          </p:cNvSpPr>
          <p:nvPr>
            <p:ph type="body" sz="quarter" idx="22"/>
          </p:nvPr>
        </p:nvSpPr>
        <p:spPr>
          <a:xfrm>
            <a:off x="4833937" y="1893093"/>
            <a:ext cx="14716126" cy="1017986"/>
          </a:xfrm>
          <a:prstGeom prst="rect">
            <a:avLst/>
          </a:prstGeom>
        </p:spPr>
        <p:txBody>
          <a:bodyPr lIns="71437" tIns="71437" rIns="71437" bIns="71437" anchor="ctr">
            <a:spAutoFit/>
          </a:bodyPr>
          <a:lstStyle>
            <a:lvl1pPr algn="ctr" defTabSz="821531">
              <a:defRPr sz="5000">
                <a:solidFill>
                  <a:srgbClr val="FFFFFF"/>
                </a:solidFill>
                <a:latin typeface="+mn-lt"/>
                <a:ea typeface="+mn-ea"/>
                <a:cs typeface="+mn-cs"/>
                <a:sym typeface="Avenir Light"/>
              </a:defRPr>
            </a:lvl1pPr>
          </a:lstStyle>
          <a:p>
            <a:r>
              <a:t>“Type a quote here.” </a:t>
            </a:r>
          </a:p>
        </p:txBody>
      </p:sp>
      <p:sp>
        <p:nvSpPr>
          <p:cNvPr id="114" name="Image"/>
          <p:cNvSpPr>
            <a:spLocks noGrp="1"/>
          </p:cNvSpPr>
          <p:nvPr>
            <p:ph type="pic" idx="23"/>
          </p:nvPr>
        </p:nvSpPr>
        <p:spPr>
          <a:xfrm>
            <a:off x="3048000" y="5021460"/>
            <a:ext cx="18461849" cy="10054829"/>
          </a:xfrm>
          <a:prstGeom prst="rect">
            <a:avLst/>
          </a:prstGeom>
        </p:spPr>
        <p:txBody>
          <a:bodyPr lIns="91439" rIns="91439"/>
          <a:lstStyle/>
          <a:p>
            <a:endParaRPr/>
          </a:p>
        </p:txBody>
      </p:sp>
      <p:sp>
        <p:nvSpPr>
          <p:cNvPr id="115"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bg>
      <p:bgPr>
        <a:solidFill>
          <a:srgbClr val="000000"/>
        </a:solidFill>
        <a:effectLst/>
      </p:bgPr>
    </p:bg>
    <p:spTree>
      <p:nvGrpSpPr>
        <p:cNvPr id="1" name=""/>
        <p:cNvGrpSpPr/>
        <p:nvPr/>
      </p:nvGrpSpPr>
      <p:grpSpPr>
        <a:xfrm>
          <a:off x="0" y="0"/>
          <a:ext cx="0" cy="0"/>
          <a:chOff x="0" y="0"/>
          <a:chExt cx="0" cy="0"/>
        </a:xfrm>
      </p:grpSpPr>
      <p:sp>
        <p:nvSpPr>
          <p:cNvPr id="122" name="Image"/>
          <p:cNvSpPr>
            <a:spLocks noGrp="1"/>
          </p:cNvSpPr>
          <p:nvPr>
            <p:ph type="pic" idx="21"/>
          </p:nvPr>
        </p:nvSpPr>
        <p:spPr>
          <a:xfrm>
            <a:off x="2212292" y="-35580"/>
            <a:ext cx="19942461" cy="13788788"/>
          </a:xfrm>
          <a:prstGeom prst="rect">
            <a:avLst/>
          </a:prstGeom>
        </p:spPr>
        <p:txBody>
          <a:bodyPr lIns="91439" rIns="91439"/>
          <a:lstStyle/>
          <a:p>
            <a:endParaRPr/>
          </a:p>
        </p:txBody>
      </p:sp>
      <p:sp>
        <p:nvSpPr>
          <p:cNvPr id="123"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bg>
      <p:bgPr>
        <a:solidFill>
          <a:srgbClr val="000000"/>
        </a:solidFill>
        <a:effectLst/>
      </p:bgPr>
    </p:bg>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3356129" y="13046378"/>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000000"/>
        </a:solidFill>
        <a:effectLst/>
      </p:bgPr>
    </p:bg>
    <p:spTree>
      <p:nvGrpSpPr>
        <p:cNvPr id="1" name=""/>
        <p:cNvGrpSpPr/>
        <p:nvPr/>
      </p:nvGrpSpPr>
      <p:grpSpPr>
        <a:xfrm>
          <a:off x="0" y="0"/>
          <a:ext cx="0" cy="0"/>
          <a:chOff x="0" y="0"/>
          <a:chExt cx="0" cy="0"/>
        </a:xfrm>
      </p:grpSpPr>
      <p:sp>
        <p:nvSpPr>
          <p:cNvPr id="137" name="Title Text"/>
          <p:cNvSpPr txBox="1">
            <a:spLocks noGrp="1"/>
          </p:cNvSpPr>
          <p:nvPr>
            <p:ph type="title"/>
          </p:nvPr>
        </p:nvSpPr>
        <p:spPr>
          <a:xfrm>
            <a:off x="3976687" y="857250"/>
            <a:ext cx="16430626" cy="2000250"/>
          </a:xfrm>
          <a:prstGeom prst="rect">
            <a:avLst/>
          </a:prstGeom>
        </p:spPr>
        <p:txBody>
          <a:bodyPr lIns="0" tIns="0" rIns="0" bIns="0" anchor="t">
            <a:normAutofit/>
          </a:bodyPr>
          <a:lstStyle>
            <a:lvl1pPr defTabSz="821531">
              <a:defRPr sz="6200" cap="all" spc="992">
                <a:solidFill>
                  <a:srgbClr val="FFFFFF"/>
                </a:solidFill>
                <a:latin typeface="+mn-lt"/>
                <a:ea typeface="+mn-ea"/>
                <a:cs typeface="+mn-cs"/>
                <a:sym typeface="Avenir Light"/>
              </a:defRPr>
            </a:lvl1pPr>
          </a:lstStyle>
          <a:p>
            <a:r>
              <a:t>Title Text</a:t>
            </a:r>
          </a:p>
        </p:txBody>
      </p:sp>
      <p:sp>
        <p:nvSpPr>
          <p:cNvPr id="138" name="Body Level One…"/>
          <p:cNvSpPr txBox="1">
            <a:spLocks noGrp="1"/>
          </p:cNvSpPr>
          <p:nvPr>
            <p:ph type="body" idx="1"/>
          </p:nvPr>
        </p:nvSpPr>
        <p:spPr>
          <a:xfrm>
            <a:off x="3976687" y="2839640"/>
            <a:ext cx="16430626" cy="9447610"/>
          </a:xfrm>
          <a:prstGeom prst="rect">
            <a:avLst/>
          </a:prstGeom>
        </p:spPr>
        <p:txBody>
          <a:bodyPr lIns="0" tIns="0" rIns="0" bIns="0" anchor="ctr">
            <a:normAutofit/>
          </a:bodyPr>
          <a:lstStyle>
            <a:lvl1pPr marL="652638" indent="-652638" defTabSz="821531">
              <a:spcBef>
                <a:spcPts val="5900"/>
              </a:spcBef>
              <a:buClr>
                <a:srgbClr val="646464"/>
              </a:buClr>
              <a:buSzPct val="90000"/>
              <a:buChar char="•"/>
              <a:defRPr sz="5000">
                <a:solidFill>
                  <a:srgbClr val="FFFFFF"/>
                </a:solidFill>
                <a:latin typeface="+mn-lt"/>
                <a:ea typeface="+mn-ea"/>
                <a:cs typeface="+mn-cs"/>
                <a:sym typeface="Avenir Light"/>
              </a:defRPr>
            </a:lvl1pPr>
            <a:lvl2pPr marL="1122538" indent="-652638" defTabSz="821531">
              <a:spcBef>
                <a:spcPts val="5900"/>
              </a:spcBef>
              <a:buClr>
                <a:srgbClr val="646464"/>
              </a:buClr>
              <a:buSzPct val="90000"/>
              <a:buChar char="•"/>
              <a:defRPr sz="5000">
                <a:solidFill>
                  <a:srgbClr val="FFFFFF"/>
                </a:solidFill>
                <a:latin typeface="+mn-lt"/>
                <a:ea typeface="+mn-ea"/>
                <a:cs typeface="+mn-cs"/>
                <a:sym typeface="Avenir Light"/>
              </a:defRPr>
            </a:lvl2pPr>
            <a:lvl3pPr marL="1592438" indent="-652638" defTabSz="821531">
              <a:spcBef>
                <a:spcPts val="5900"/>
              </a:spcBef>
              <a:buClr>
                <a:srgbClr val="646464"/>
              </a:buClr>
              <a:buSzPct val="90000"/>
              <a:buChar char="•"/>
              <a:defRPr sz="5000">
                <a:solidFill>
                  <a:srgbClr val="FFFFFF"/>
                </a:solidFill>
                <a:latin typeface="+mn-lt"/>
                <a:ea typeface="+mn-ea"/>
                <a:cs typeface="+mn-cs"/>
                <a:sym typeface="Avenir Light"/>
              </a:defRPr>
            </a:lvl3pPr>
            <a:lvl4pPr marL="2062338" indent="-652638" defTabSz="821531">
              <a:spcBef>
                <a:spcPts val="5900"/>
              </a:spcBef>
              <a:buClr>
                <a:srgbClr val="646464"/>
              </a:buClr>
              <a:buSzPct val="90000"/>
              <a:buChar char="•"/>
              <a:defRPr sz="5000">
                <a:solidFill>
                  <a:srgbClr val="FFFFFF"/>
                </a:solidFill>
                <a:latin typeface="+mn-lt"/>
                <a:ea typeface="+mn-ea"/>
                <a:cs typeface="+mn-cs"/>
                <a:sym typeface="Avenir Light"/>
              </a:defRPr>
            </a:lvl4pPr>
            <a:lvl5pPr marL="2532238" indent="-652638" defTabSz="821531">
              <a:spcBef>
                <a:spcPts val="5900"/>
              </a:spcBef>
              <a:buClr>
                <a:srgbClr val="646464"/>
              </a:buClr>
              <a:buSzPct val="90000"/>
              <a:buChar char="•"/>
              <a:defRPr sz="5000">
                <a:solidFill>
                  <a:srgbClr val="FFFFFF"/>
                </a:solidFill>
                <a:latin typeface="+mn-lt"/>
                <a:ea typeface="+mn-ea"/>
                <a:cs typeface="+mn-cs"/>
                <a:sym typeface="Avenir Light"/>
              </a:defRPr>
            </a:lvl5pPr>
          </a:lstStyle>
          <a:p>
            <a:r>
              <a:t>Body Level One</a:t>
            </a:r>
          </a:p>
          <a:p>
            <a:pPr lvl="1"/>
            <a:r>
              <a:t>Body Level Two</a:t>
            </a:r>
          </a:p>
          <a:p>
            <a:pPr lvl="2"/>
            <a:r>
              <a:t>Body Level Three</a:t>
            </a:r>
          </a:p>
          <a:p>
            <a:pPr lvl="3"/>
            <a:r>
              <a:t>Body Level Four</a:t>
            </a:r>
          </a:p>
          <a:p>
            <a:pPr lvl="4"/>
            <a:r>
              <a:t>Body Level Five</a:t>
            </a:r>
          </a:p>
        </p:txBody>
      </p:sp>
      <p:sp>
        <p:nvSpPr>
          <p:cNvPr id="139" name="Slide Number"/>
          <p:cNvSpPr txBox="1">
            <a:spLocks noGrp="1"/>
          </p:cNvSpPr>
          <p:nvPr>
            <p:ph type="sldNum" sz="quarter" idx="2"/>
          </p:nvPr>
        </p:nvSpPr>
        <p:spPr>
          <a:xfrm>
            <a:off x="14020799" y="12712700"/>
            <a:ext cx="4267201" cy="736600"/>
          </a:xfrm>
          <a:prstGeom prst="rect">
            <a:avLst/>
          </a:prstGeom>
        </p:spPr>
        <p:txBody>
          <a:bodyPr lIns="0" tIns="0" rIns="0" bIns="0"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000000"/>
        </a:solidFill>
        <a:effectLst/>
      </p:bgPr>
    </p:bg>
    <p:spTree>
      <p:nvGrpSpPr>
        <p:cNvPr id="1" name=""/>
        <p:cNvGrpSpPr/>
        <p:nvPr/>
      </p:nvGrpSpPr>
      <p:grpSpPr>
        <a:xfrm>
          <a:off x="0" y="0"/>
          <a:ext cx="0" cy="0"/>
          <a:chOff x="0" y="0"/>
          <a:chExt cx="0" cy="0"/>
        </a:xfrm>
      </p:grpSpPr>
      <p:sp>
        <p:nvSpPr>
          <p:cNvPr id="146" name="Title Text"/>
          <p:cNvSpPr txBox="1">
            <a:spLocks noGrp="1"/>
          </p:cNvSpPr>
          <p:nvPr>
            <p:ph type="title"/>
          </p:nvPr>
        </p:nvSpPr>
        <p:spPr>
          <a:xfrm>
            <a:off x="3976687" y="857250"/>
            <a:ext cx="16430626" cy="2000250"/>
          </a:xfrm>
          <a:prstGeom prst="rect">
            <a:avLst/>
          </a:prstGeom>
        </p:spPr>
        <p:txBody>
          <a:bodyPr lIns="71437" tIns="71437" rIns="71437" bIns="71437" anchor="t">
            <a:normAutofit/>
          </a:bodyPr>
          <a:lstStyle>
            <a:lvl1pPr defTabSz="584200">
              <a:defRPr sz="6200" cap="all" spc="992">
                <a:solidFill>
                  <a:srgbClr val="FFFFFF"/>
                </a:solidFill>
                <a:latin typeface="+mn-lt"/>
                <a:ea typeface="+mn-ea"/>
                <a:cs typeface="+mn-cs"/>
                <a:sym typeface="Avenir Light"/>
              </a:defRPr>
            </a:lvl1pPr>
          </a:lstStyle>
          <a:p>
            <a:r>
              <a:t>Title Text</a:t>
            </a:r>
          </a:p>
        </p:txBody>
      </p:sp>
      <p:sp>
        <p:nvSpPr>
          <p:cNvPr id="147" name="Body Level One…"/>
          <p:cNvSpPr txBox="1">
            <a:spLocks noGrp="1"/>
          </p:cNvSpPr>
          <p:nvPr>
            <p:ph type="body" idx="1"/>
          </p:nvPr>
        </p:nvSpPr>
        <p:spPr>
          <a:xfrm>
            <a:off x="3976687" y="2839640"/>
            <a:ext cx="16430626" cy="9447610"/>
          </a:xfrm>
          <a:prstGeom prst="rect">
            <a:avLst/>
          </a:prstGeom>
        </p:spPr>
        <p:txBody>
          <a:bodyPr lIns="71437" tIns="71437" rIns="71437" bIns="71437" anchor="ctr">
            <a:normAutofit/>
          </a:bodyPr>
          <a:lstStyle>
            <a:lvl1pPr marL="652638" indent="-652638" defTabSz="584200">
              <a:spcBef>
                <a:spcPts val="4200"/>
              </a:spcBef>
              <a:buClr>
                <a:srgbClr val="646464"/>
              </a:buClr>
              <a:buSzPct val="90000"/>
              <a:buChar char="•"/>
              <a:defRPr sz="5000">
                <a:solidFill>
                  <a:srgbClr val="FFFFFF"/>
                </a:solidFill>
                <a:latin typeface="+mn-lt"/>
                <a:ea typeface="+mn-ea"/>
                <a:cs typeface="+mn-cs"/>
                <a:sym typeface="Avenir Light"/>
              </a:defRPr>
            </a:lvl1pPr>
            <a:lvl2pPr marL="1122538" indent="-652638" defTabSz="584200">
              <a:spcBef>
                <a:spcPts val="4200"/>
              </a:spcBef>
              <a:buClr>
                <a:srgbClr val="646464"/>
              </a:buClr>
              <a:buSzPct val="90000"/>
              <a:buChar char="•"/>
              <a:defRPr sz="5000">
                <a:solidFill>
                  <a:srgbClr val="FFFFFF"/>
                </a:solidFill>
                <a:latin typeface="+mn-lt"/>
                <a:ea typeface="+mn-ea"/>
                <a:cs typeface="+mn-cs"/>
                <a:sym typeface="Avenir Light"/>
              </a:defRPr>
            </a:lvl2pPr>
            <a:lvl3pPr marL="1592438" indent="-652638" defTabSz="584200">
              <a:spcBef>
                <a:spcPts val="4200"/>
              </a:spcBef>
              <a:buClr>
                <a:srgbClr val="646464"/>
              </a:buClr>
              <a:buSzPct val="90000"/>
              <a:buChar char="•"/>
              <a:defRPr sz="5000">
                <a:solidFill>
                  <a:srgbClr val="FFFFFF"/>
                </a:solidFill>
                <a:latin typeface="+mn-lt"/>
                <a:ea typeface="+mn-ea"/>
                <a:cs typeface="+mn-cs"/>
                <a:sym typeface="Avenir Light"/>
              </a:defRPr>
            </a:lvl3pPr>
            <a:lvl4pPr marL="2062338" indent="-652638" defTabSz="584200">
              <a:spcBef>
                <a:spcPts val="4200"/>
              </a:spcBef>
              <a:buClr>
                <a:srgbClr val="646464"/>
              </a:buClr>
              <a:buSzPct val="90000"/>
              <a:buChar char="•"/>
              <a:defRPr sz="5000">
                <a:solidFill>
                  <a:srgbClr val="FFFFFF"/>
                </a:solidFill>
                <a:latin typeface="+mn-lt"/>
                <a:ea typeface="+mn-ea"/>
                <a:cs typeface="+mn-cs"/>
                <a:sym typeface="Avenir Light"/>
              </a:defRPr>
            </a:lvl4pPr>
            <a:lvl5pPr marL="2532238" indent="-652638" defTabSz="584200">
              <a:spcBef>
                <a:spcPts val="4200"/>
              </a:spcBef>
              <a:buClr>
                <a:srgbClr val="646464"/>
              </a:buClr>
              <a:buSzPct val="90000"/>
              <a:buChar char="•"/>
              <a:defRPr sz="5000">
                <a:solidFill>
                  <a:srgbClr val="FFFFFF"/>
                </a:solidFill>
                <a:latin typeface="+mn-lt"/>
                <a:ea typeface="+mn-ea"/>
                <a:cs typeface="+mn-cs"/>
                <a:sym typeface="Avenir Light"/>
              </a:defRPr>
            </a:lvl5pPr>
          </a:lstStyle>
          <a:p>
            <a:r>
              <a:t>Body Level One</a:t>
            </a:r>
          </a:p>
          <a:p>
            <a:pPr lvl="1"/>
            <a:r>
              <a:t>Body Level Two</a:t>
            </a:r>
          </a:p>
          <a:p>
            <a:pPr lvl="2"/>
            <a:r>
              <a:t>Body Level Three</a:t>
            </a:r>
          </a:p>
          <a:p>
            <a:pPr lvl="3"/>
            <a:r>
              <a:t>Body Level Four</a:t>
            </a:r>
          </a:p>
          <a:p>
            <a:pPr lvl="4"/>
            <a:r>
              <a:t>Body Level Five</a:t>
            </a:r>
          </a:p>
        </p:txBody>
      </p:sp>
      <p:sp>
        <p:nvSpPr>
          <p:cNvPr id="148"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584200">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bg>
      <p:bgPr>
        <a:solidFill>
          <a:srgbClr val="000000"/>
        </a:solidFill>
        <a:effectLst/>
      </p:bgPr>
    </p:bg>
    <p:spTree>
      <p:nvGrpSpPr>
        <p:cNvPr id="1" name=""/>
        <p:cNvGrpSpPr/>
        <p:nvPr/>
      </p:nvGrpSpPr>
      <p:grpSpPr>
        <a:xfrm>
          <a:off x="0" y="0"/>
          <a:ext cx="0" cy="0"/>
          <a:chOff x="0" y="0"/>
          <a:chExt cx="0" cy="0"/>
        </a:xfrm>
      </p:grpSpPr>
      <p:sp>
        <p:nvSpPr>
          <p:cNvPr id="20" name="Image"/>
          <p:cNvSpPr>
            <a:spLocks noGrp="1"/>
          </p:cNvSpPr>
          <p:nvPr>
            <p:ph type="pic" idx="21"/>
          </p:nvPr>
        </p:nvSpPr>
        <p:spPr>
          <a:xfrm>
            <a:off x="2212292" y="-35580"/>
            <a:ext cx="19942461" cy="13788788"/>
          </a:xfrm>
          <a:prstGeom prst="rect">
            <a:avLst/>
          </a:prstGeom>
        </p:spPr>
        <p:txBody>
          <a:bodyPr lIns="91439" rIns="91439"/>
          <a:lstStyle/>
          <a:p>
            <a:endParaRPr/>
          </a:p>
        </p:txBody>
      </p:sp>
      <p:sp>
        <p:nvSpPr>
          <p:cNvPr id="21" name="Title Text"/>
          <p:cNvSpPr txBox="1">
            <a:spLocks noGrp="1"/>
          </p:cNvSpPr>
          <p:nvPr>
            <p:ph type="title"/>
          </p:nvPr>
        </p:nvSpPr>
        <p:spPr>
          <a:xfrm>
            <a:off x="3976687" y="1410890"/>
            <a:ext cx="16430626" cy="2053829"/>
          </a:xfrm>
          <a:prstGeom prst="rect">
            <a:avLst/>
          </a:prstGeom>
        </p:spPr>
        <p:txBody>
          <a:bodyPr lIns="71437" tIns="71437" rIns="71437" bIns="71437" anchor="t">
            <a:normAutofit/>
          </a:bodyPr>
          <a:lstStyle>
            <a:lvl1pPr defTabSz="821531">
              <a:defRPr sz="8600" cap="all" spc="1375">
                <a:solidFill>
                  <a:srgbClr val="FFFFFF"/>
                </a:solidFill>
                <a:latin typeface="+mn-lt"/>
                <a:ea typeface="+mn-ea"/>
                <a:cs typeface="+mn-cs"/>
                <a:sym typeface="Avenir Light"/>
              </a:defRPr>
            </a:lvl1pPr>
          </a:lstStyle>
          <a:p>
            <a:r>
              <a:t>Title Text</a:t>
            </a:r>
          </a:p>
        </p:txBody>
      </p:sp>
      <p:sp>
        <p:nvSpPr>
          <p:cNvPr id="22" name="Body Level One…"/>
          <p:cNvSpPr txBox="1">
            <a:spLocks noGrp="1"/>
          </p:cNvSpPr>
          <p:nvPr>
            <p:ph type="body" sz="quarter" idx="1"/>
          </p:nvPr>
        </p:nvSpPr>
        <p:spPr>
          <a:xfrm>
            <a:off x="3976687" y="714375"/>
            <a:ext cx="16430626" cy="714375"/>
          </a:xfrm>
          <a:prstGeom prst="rect">
            <a:avLst/>
          </a:prstGeom>
        </p:spPr>
        <p:txBody>
          <a:bodyPr lIns="71437" tIns="71437" rIns="71437" bIns="71437" anchor="ctr">
            <a:normAutofit/>
          </a:bodyPr>
          <a:lstStyle>
            <a:lvl1pPr defTabSz="821531">
              <a:defRPr sz="3200" cap="all" spc="512">
                <a:solidFill>
                  <a:srgbClr val="FFFFFF"/>
                </a:solidFill>
                <a:latin typeface="Avenir Book"/>
                <a:ea typeface="Avenir Book"/>
                <a:cs typeface="Avenir Book"/>
                <a:sym typeface="Avenir Book"/>
              </a:defRPr>
            </a:lvl1pPr>
            <a:lvl2pPr indent="228600" defTabSz="821531">
              <a:defRPr sz="3200" cap="all" spc="512">
                <a:solidFill>
                  <a:srgbClr val="FFFFFF"/>
                </a:solidFill>
                <a:latin typeface="Avenir Book"/>
                <a:ea typeface="Avenir Book"/>
                <a:cs typeface="Avenir Book"/>
                <a:sym typeface="Avenir Book"/>
              </a:defRPr>
            </a:lvl2pPr>
            <a:lvl3pPr indent="457200" defTabSz="821531">
              <a:defRPr sz="3200" cap="all" spc="512">
                <a:solidFill>
                  <a:srgbClr val="FFFFFF"/>
                </a:solidFill>
                <a:latin typeface="Avenir Book"/>
                <a:ea typeface="Avenir Book"/>
                <a:cs typeface="Avenir Book"/>
                <a:sym typeface="Avenir Book"/>
              </a:defRPr>
            </a:lvl3pPr>
            <a:lvl4pPr indent="685800" defTabSz="821531">
              <a:defRPr sz="3200" cap="all" spc="512">
                <a:solidFill>
                  <a:srgbClr val="FFFFFF"/>
                </a:solidFill>
                <a:latin typeface="Avenir Book"/>
                <a:ea typeface="Avenir Book"/>
                <a:cs typeface="Avenir Book"/>
                <a:sym typeface="Avenir Book"/>
              </a:defRPr>
            </a:lvl4pPr>
            <a:lvl5pPr indent="914400" defTabSz="821531">
              <a:defRPr sz="3200" cap="all" spc="512">
                <a:solidFill>
                  <a:srgbClr val="FFFFFF"/>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Alt">
    <p:bg>
      <p:bgPr>
        <a:solidFill>
          <a:srgbClr val="000000"/>
        </a:solidFill>
        <a:effectLst/>
      </p:bgPr>
    </p:bg>
    <p:spTree>
      <p:nvGrpSpPr>
        <p:cNvPr id="1" name=""/>
        <p:cNvGrpSpPr/>
        <p:nvPr/>
      </p:nvGrpSpPr>
      <p:grpSpPr>
        <a:xfrm>
          <a:off x="0" y="0"/>
          <a:ext cx="0" cy="0"/>
          <a:chOff x="0" y="0"/>
          <a:chExt cx="0" cy="0"/>
        </a:xfrm>
      </p:grpSpPr>
      <p:sp>
        <p:nvSpPr>
          <p:cNvPr id="30" name="Image"/>
          <p:cNvSpPr>
            <a:spLocks noGrp="1"/>
          </p:cNvSpPr>
          <p:nvPr>
            <p:ph type="pic" idx="21"/>
          </p:nvPr>
        </p:nvSpPr>
        <p:spPr>
          <a:xfrm>
            <a:off x="2958703" y="3750468"/>
            <a:ext cx="18448735" cy="10047687"/>
          </a:xfrm>
          <a:prstGeom prst="rect">
            <a:avLst/>
          </a:prstGeom>
        </p:spPr>
        <p:txBody>
          <a:bodyPr lIns="91439" rIns="91439"/>
          <a:lstStyle/>
          <a:p>
            <a:endParaRPr/>
          </a:p>
        </p:txBody>
      </p:sp>
      <p:sp>
        <p:nvSpPr>
          <p:cNvPr id="31" name="Title Text"/>
          <p:cNvSpPr txBox="1">
            <a:spLocks noGrp="1"/>
          </p:cNvSpPr>
          <p:nvPr>
            <p:ph type="title"/>
          </p:nvPr>
        </p:nvSpPr>
        <p:spPr>
          <a:xfrm>
            <a:off x="3976687" y="1410890"/>
            <a:ext cx="16430626" cy="2053829"/>
          </a:xfrm>
          <a:prstGeom prst="rect">
            <a:avLst/>
          </a:prstGeom>
        </p:spPr>
        <p:txBody>
          <a:bodyPr lIns="71437" tIns="71437" rIns="71437" bIns="71437" anchor="t">
            <a:normAutofit/>
          </a:bodyPr>
          <a:lstStyle>
            <a:lvl1pPr defTabSz="821531">
              <a:defRPr sz="8600" cap="all" spc="1375">
                <a:solidFill>
                  <a:srgbClr val="FFFFFF"/>
                </a:solidFill>
                <a:latin typeface="+mn-lt"/>
                <a:ea typeface="+mn-ea"/>
                <a:cs typeface="+mn-cs"/>
                <a:sym typeface="Avenir Light"/>
              </a:defRPr>
            </a:lvl1pPr>
          </a:lstStyle>
          <a:p>
            <a:r>
              <a:t>Title Text</a:t>
            </a:r>
          </a:p>
        </p:txBody>
      </p:sp>
      <p:sp>
        <p:nvSpPr>
          <p:cNvPr id="32" name="Body Level One…"/>
          <p:cNvSpPr txBox="1">
            <a:spLocks noGrp="1"/>
          </p:cNvSpPr>
          <p:nvPr>
            <p:ph type="body" sz="quarter" idx="1"/>
          </p:nvPr>
        </p:nvSpPr>
        <p:spPr>
          <a:xfrm>
            <a:off x="3976687" y="714375"/>
            <a:ext cx="16430626" cy="714375"/>
          </a:xfrm>
          <a:prstGeom prst="rect">
            <a:avLst/>
          </a:prstGeom>
        </p:spPr>
        <p:txBody>
          <a:bodyPr lIns="71437" tIns="71437" rIns="71437" bIns="71437" anchor="ctr">
            <a:normAutofit/>
          </a:bodyPr>
          <a:lstStyle>
            <a:lvl1pPr defTabSz="821531">
              <a:defRPr sz="3200" cap="all" spc="512">
                <a:solidFill>
                  <a:srgbClr val="FFFFFF"/>
                </a:solidFill>
                <a:latin typeface="Avenir Book"/>
                <a:ea typeface="Avenir Book"/>
                <a:cs typeface="Avenir Book"/>
                <a:sym typeface="Avenir Book"/>
              </a:defRPr>
            </a:lvl1pPr>
            <a:lvl2pPr indent="228600" defTabSz="821531">
              <a:defRPr sz="3200" cap="all" spc="512">
                <a:solidFill>
                  <a:srgbClr val="FFFFFF"/>
                </a:solidFill>
                <a:latin typeface="Avenir Book"/>
                <a:ea typeface="Avenir Book"/>
                <a:cs typeface="Avenir Book"/>
                <a:sym typeface="Avenir Book"/>
              </a:defRPr>
            </a:lvl2pPr>
            <a:lvl3pPr indent="457200" defTabSz="821531">
              <a:defRPr sz="3200" cap="all" spc="512">
                <a:solidFill>
                  <a:srgbClr val="FFFFFF"/>
                </a:solidFill>
                <a:latin typeface="Avenir Book"/>
                <a:ea typeface="Avenir Book"/>
                <a:cs typeface="Avenir Book"/>
                <a:sym typeface="Avenir Book"/>
              </a:defRPr>
            </a:lvl3pPr>
            <a:lvl4pPr indent="685800" defTabSz="821531">
              <a:defRPr sz="3200" cap="all" spc="512">
                <a:solidFill>
                  <a:srgbClr val="FFFFFF"/>
                </a:solidFill>
                <a:latin typeface="Avenir Book"/>
                <a:ea typeface="Avenir Book"/>
                <a:cs typeface="Avenir Book"/>
                <a:sym typeface="Avenir Book"/>
              </a:defRPr>
            </a:lvl4pPr>
            <a:lvl5pPr indent="914400" defTabSz="821531">
              <a:defRPr sz="3200" cap="all" spc="512">
                <a:solidFill>
                  <a:srgbClr val="FFFFFF"/>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er">
    <p:bg>
      <p:bgPr>
        <a:solidFill>
          <a:srgbClr val="000000"/>
        </a:solidFill>
        <a:effectLst/>
      </p:bgPr>
    </p:bg>
    <p:spTree>
      <p:nvGrpSpPr>
        <p:cNvPr id="1" name=""/>
        <p:cNvGrpSpPr/>
        <p:nvPr/>
      </p:nvGrpSpPr>
      <p:grpSpPr>
        <a:xfrm>
          <a:off x="0" y="0"/>
          <a:ext cx="0" cy="0"/>
          <a:chOff x="0" y="0"/>
          <a:chExt cx="0" cy="0"/>
        </a:xfrm>
      </p:grpSpPr>
      <p:sp>
        <p:nvSpPr>
          <p:cNvPr id="40" name="Title Text"/>
          <p:cNvSpPr txBox="1">
            <a:spLocks noGrp="1"/>
          </p:cNvSpPr>
          <p:nvPr>
            <p:ph type="title"/>
          </p:nvPr>
        </p:nvSpPr>
        <p:spPr>
          <a:xfrm>
            <a:off x="3976687" y="5286375"/>
            <a:ext cx="16430626" cy="3125391"/>
          </a:xfrm>
          <a:prstGeom prst="rect">
            <a:avLst/>
          </a:prstGeom>
        </p:spPr>
        <p:txBody>
          <a:bodyPr lIns="71437" tIns="71437" rIns="71437" bIns="71437">
            <a:normAutofit/>
          </a:bodyPr>
          <a:lstStyle>
            <a:lvl1pPr defTabSz="821531">
              <a:defRPr sz="8600" cap="all" spc="1375">
                <a:solidFill>
                  <a:srgbClr val="FFFFFF"/>
                </a:solidFill>
                <a:latin typeface="+mn-lt"/>
                <a:ea typeface="+mn-ea"/>
                <a:cs typeface="+mn-cs"/>
                <a:sym typeface="Avenir Light"/>
              </a:defRPr>
            </a:lvl1pPr>
          </a:lstStyle>
          <a:p>
            <a:r>
              <a:t>Title Text</a:t>
            </a:r>
          </a:p>
        </p:txBody>
      </p:sp>
      <p:sp>
        <p:nvSpPr>
          <p:cNvPr id="41" name="Slide Number"/>
          <p:cNvSpPr txBox="1">
            <a:spLocks noGrp="1"/>
          </p:cNvSpPr>
          <p:nvPr>
            <p:ph type="sldNum" sz="quarter" idx="2"/>
          </p:nvPr>
        </p:nvSpPr>
        <p:spPr>
          <a:xfrm>
            <a:off x="3398670" y="13153955"/>
            <a:ext cx="581733" cy="561976"/>
          </a:xfrm>
          <a:prstGeom prst="rect">
            <a:avLst/>
          </a:prstGeom>
        </p:spPr>
        <p:txBody>
          <a:bodyPr wrap="square"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bg>
      <p:bgPr>
        <a:solidFill>
          <a:srgbClr val="000000"/>
        </a:solidFill>
        <a:effectLst/>
      </p:bgPr>
    </p:bg>
    <p:spTree>
      <p:nvGrpSpPr>
        <p:cNvPr id="1" name=""/>
        <p:cNvGrpSpPr/>
        <p:nvPr/>
      </p:nvGrpSpPr>
      <p:grpSpPr>
        <a:xfrm>
          <a:off x="0" y="0"/>
          <a:ext cx="0" cy="0"/>
          <a:chOff x="0" y="0"/>
          <a:chExt cx="0" cy="0"/>
        </a:xfrm>
      </p:grpSpPr>
      <p:sp>
        <p:nvSpPr>
          <p:cNvPr id="48" name="Image"/>
          <p:cNvSpPr>
            <a:spLocks noGrp="1"/>
          </p:cNvSpPr>
          <p:nvPr>
            <p:ph type="pic" idx="21"/>
          </p:nvPr>
        </p:nvSpPr>
        <p:spPr>
          <a:xfrm>
            <a:off x="9888140" y="-53579"/>
            <a:ext cx="13756503" cy="13773486"/>
          </a:xfrm>
          <a:prstGeom prst="rect">
            <a:avLst/>
          </a:prstGeom>
        </p:spPr>
        <p:txBody>
          <a:bodyPr lIns="91439" rIns="91439"/>
          <a:lstStyle/>
          <a:p>
            <a:endParaRPr/>
          </a:p>
        </p:txBody>
      </p:sp>
      <p:sp>
        <p:nvSpPr>
          <p:cNvPr id="49" name="Title Text"/>
          <p:cNvSpPr txBox="1">
            <a:spLocks noGrp="1"/>
          </p:cNvSpPr>
          <p:nvPr>
            <p:ph type="title"/>
          </p:nvPr>
        </p:nvSpPr>
        <p:spPr>
          <a:xfrm>
            <a:off x="3815953" y="6054328"/>
            <a:ext cx="7608094" cy="4196954"/>
          </a:xfrm>
          <a:prstGeom prst="rect">
            <a:avLst/>
          </a:prstGeom>
        </p:spPr>
        <p:txBody>
          <a:bodyPr lIns="71437" tIns="71437" rIns="71437" bIns="71437" anchor="t">
            <a:normAutofit/>
          </a:bodyPr>
          <a:lstStyle>
            <a:lvl1pPr defTabSz="821531">
              <a:defRPr sz="6200" cap="all" spc="992">
                <a:solidFill>
                  <a:srgbClr val="FFFFFF"/>
                </a:solidFill>
                <a:latin typeface="+mn-lt"/>
                <a:ea typeface="+mn-ea"/>
                <a:cs typeface="+mn-cs"/>
                <a:sym typeface="Avenir Light"/>
              </a:defRPr>
            </a:lvl1pPr>
          </a:lstStyle>
          <a:p>
            <a:r>
              <a:t>Title Text</a:t>
            </a:r>
          </a:p>
        </p:txBody>
      </p:sp>
      <p:sp>
        <p:nvSpPr>
          <p:cNvPr id="50" name="Body Level One…"/>
          <p:cNvSpPr txBox="1">
            <a:spLocks noGrp="1"/>
          </p:cNvSpPr>
          <p:nvPr>
            <p:ph type="body" sz="quarter" idx="1"/>
          </p:nvPr>
        </p:nvSpPr>
        <p:spPr>
          <a:xfrm>
            <a:off x="3815953" y="4822031"/>
            <a:ext cx="7608094" cy="1250157"/>
          </a:xfrm>
          <a:prstGeom prst="rect">
            <a:avLst/>
          </a:prstGeom>
        </p:spPr>
        <p:txBody>
          <a:bodyPr lIns="71437" tIns="71437" rIns="71437" bIns="71437" anchor="ctr">
            <a:normAutofit/>
          </a:bodyPr>
          <a:lstStyle>
            <a:lvl1pPr defTabSz="821531">
              <a:defRPr sz="3200" cap="all" spc="512">
                <a:solidFill>
                  <a:schemeClr val="accent2">
                    <a:satOff val="44164"/>
                    <a:lumOff val="14231"/>
                  </a:schemeClr>
                </a:solidFill>
                <a:latin typeface="Avenir Book"/>
                <a:ea typeface="Avenir Book"/>
                <a:cs typeface="Avenir Book"/>
                <a:sym typeface="Avenir Book"/>
              </a:defRPr>
            </a:lvl1pPr>
            <a:lvl2pPr indent="228600" defTabSz="821531">
              <a:defRPr sz="3200" cap="all" spc="512">
                <a:solidFill>
                  <a:schemeClr val="accent2">
                    <a:satOff val="44164"/>
                    <a:lumOff val="14231"/>
                  </a:schemeClr>
                </a:solidFill>
                <a:latin typeface="Avenir Book"/>
                <a:ea typeface="Avenir Book"/>
                <a:cs typeface="Avenir Book"/>
                <a:sym typeface="Avenir Book"/>
              </a:defRPr>
            </a:lvl2pPr>
            <a:lvl3pPr indent="457200" defTabSz="821531">
              <a:defRPr sz="3200" cap="all" spc="512">
                <a:solidFill>
                  <a:schemeClr val="accent2">
                    <a:satOff val="44164"/>
                    <a:lumOff val="14231"/>
                  </a:schemeClr>
                </a:solidFill>
                <a:latin typeface="Avenir Book"/>
                <a:ea typeface="Avenir Book"/>
                <a:cs typeface="Avenir Book"/>
                <a:sym typeface="Avenir Book"/>
              </a:defRPr>
            </a:lvl3pPr>
            <a:lvl4pPr indent="685800" defTabSz="821531">
              <a:defRPr sz="3200" cap="all" spc="512">
                <a:solidFill>
                  <a:schemeClr val="accent2">
                    <a:satOff val="44164"/>
                    <a:lumOff val="14231"/>
                  </a:schemeClr>
                </a:solidFill>
                <a:latin typeface="Avenir Book"/>
                <a:ea typeface="Avenir Book"/>
                <a:cs typeface="Avenir Book"/>
                <a:sym typeface="Avenir Book"/>
              </a:defRPr>
            </a:lvl4pPr>
            <a:lvl5pPr indent="914400" defTabSz="821531">
              <a:defRPr sz="3200" cap="all" spc="512">
                <a:solidFill>
                  <a:schemeClr val="accent2">
                    <a:satOff val="44164"/>
                    <a:lumOff val="14231"/>
                  </a:schemeClr>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51"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bg>
      <p:bgPr>
        <a:solidFill>
          <a:srgbClr val="000000"/>
        </a:solidFill>
        <a:effectLst/>
      </p:bgPr>
    </p:bg>
    <p:spTree>
      <p:nvGrpSpPr>
        <p:cNvPr id="1" name=""/>
        <p:cNvGrpSpPr/>
        <p:nvPr/>
      </p:nvGrpSpPr>
      <p:grpSpPr>
        <a:xfrm>
          <a:off x="0" y="0"/>
          <a:ext cx="0" cy="0"/>
          <a:chOff x="0" y="0"/>
          <a:chExt cx="0" cy="0"/>
        </a:xfrm>
      </p:grpSpPr>
      <p:sp>
        <p:nvSpPr>
          <p:cNvPr id="58" name="Title Text"/>
          <p:cNvSpPr txBox="1">
            <a:spLocks noGrp="1"/>
          </p:cNvSpPr>
          <p:nvPr>
            <p:ph type="title"/>
          </p:nvPr>
        </p:nvSpPr>
        <p:spPr>
          <a:xfrm>
            <a:off x="3976687" y="857250"/>
            <a:ext cx="16430626" cy="2000250"/>
          </a:xfrm>
          <a:prstGeom prst="rect">
            <a:avLst/>
          </a:prstGeom>
        </p:spPr>
        <p:txBody>
          <a:bodyPr lIns="71437" tIns="71437" rIns="71437" bIns="71437" anchor="t">
            <a:normAutofit/>
          </a:bodyPr>
          <a:lstStyle>
            <a:lvl1pPr defTabSz="821531">
              <a:defRPr sz="6200" cap="all" spc="992">
                <a:solidFill>
                  <a:srgbClr val="FFFFFF"/>
                </a:solidFill>
                <a:latin typeface="+mn-lt"/>
                <a:ea typeface="+mn-ea"/>
                <a:cs typeface="+mn-cs"/>
                <a:sym typeface="Avenir Light"/>
              </a:defRPr>
            </a:lvl1pPr>
          </a:lstStyle>
          <a:p>
            <a:r>
              <a:t>Title Text</a:t>
            </a:r>
          </a:p>
        </p:txBody>
      </p:sp>
      <p:sp>
        <p:nvSpPr>
          <p:cNvPr id="59"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000000"/>
        </a:solidFill>
        <a:effectLst/>
      </p:bgPr>
    </p:bg>
    <p:spTree>
      <p:nvGrpSpPr>
        <p:cNvPr id="1" name=""/>
        <p:cNvGrpSpPr/>
        <p:nvPr/>
      </p:nvGrpSpPr>
      <p:grpSpPr>
        <a:xfrm>
          <a:off x="0" y="0"/>
          <a:ext cx="0" cy="0"/>
          <a:chOff x="0" y="0"/>
          <a:chExt cx="0" cy="0"/>
        </a:xfrm>
      </p:grpSpPr>
      <p:sp>
        <p:nvSpPr>
          <p:cNvPr id="66" name="Title Text"/>
          <p:cNvSpPr txBox="1">
            <a:spLocks noGrp="1"/>
          </p:cNvSpPr>
          <p:nvPr>
            <p:ph type="title"/>
          </p:nvPr>
        </p:nvSpPr>
        <p:spPr>
          <a:xfrm>
            <a:off x="3976687" y="857250"/>
            <a:ext cx="16430626" cy="2000250"/>
          </a:xfrm>
          <a:prstGeom prst="rect">
            <a:avLst/>
          </a:prstGeom>
        </p:spPr>
        <p:txBody>
          <a:bodyPr lIns="71437" tIns="71437" rIns="71437" bIns="71437" anchor="t">
            <a:normAutofit/>
          </a:bodyPr>
          <a:lstStyle>
            <a:lvl1pPr defTabSz="821531">
              <a:defRPr sz="6200" cap="all" spc="992">
                <a:solidFill>
                  <a:srgbClr val="FFFFFF"/>
                </a:solidFill>
                <a:latin typeface="+mn-lt"/>
                <a:ea typeface="+mn-ea"/>
                <a:cs typeface="+mn-cs"/>
                <a:sym typeface="Avenir Light"/>
              </a:defRPr>
            </a:lvl1pPr>
          </a:lstStyle>
          <a:p>
            <a:r>
              <a:t>Title Text</a:t>
            </a:r>
          </a:p>
        </p:txBody>
      </p:sp>
      <p:sp>
        <p:nvSpPr>
          <p:cNvPr id="67" name="Body Level One…"/>
          <p:cNvSpPr txBox="1">
            <a:spLocks noGrp="1"/>
          </p:cNvSpPr>
          <p:nvPr>
            <p:ph type="body" idx="1"/>
          </p:nvPr>
        </p:nvSpPr>
        <p:spPr>
          <a:xfrm>
            <a:off x="3976687" y="2839640"/>
            <a:ext cx="16430626" cy="9447610"/>
          </a:xfrm>
          <a:prstGeom prst="rect">
            <a:avLst/>
          </a:prstGeom>
        </p:spPr>
        <p:txBody>
          <a:bodyPr lIns="71437" tIns="71437" rIns="71437" bIns="71437" anchor="ctr">
            <a:normAutofit/>
          </a:bodyPr>
          <a:lstStyle>
            <a:lvl1pPr marL="652638" indent="-652638" defTabSz="821531">
              <a:spcBef>
                <a:spcPts val="5900"/>
              </a:spcBef>
              <a:buClr>
                <a:srgbClr val="646464"/>
              </a:buClr>
              <a:buSzPct val="90000"/>
              <a:buChar char="•"/>
              <a:defRPr sz="5000">
                <a:solidFill>
                  <a:srgbClr val="FFFFFF"/>
                </a:solidFill>
                <a:latin typeface="+mn-lt"/>
                <a:ea typeface="+mn-ea"/>
                <a:cs typeface="+mn-cs"/>
                <a:sym typeface="Avenir Light"/>
              </a:defRPr>
            </a:lvl1pPr>
            <a:lvl2pPr marL="1122538" indent="-652638" defTabSz="821531">
              <a:spcBef>
                <a:spcPts val="5900"/>
              </a:spcBef>
              <a:buClr>
                <a:srgbClr val="646464"/>
              </a:buClr>
              <a:buSzPct val="90000"/>
              <a:buChar char="•"/>
              <a:defRPr sz="5000">
                <a:solidFill>
                  <a:srgbClr val="FFFFFF"/>
                </a:solidFill>
                <a:latin typeface="+mn-lt"/>
                <a:ea typeface="+mn-ea"/>
                <a:cs typeface="+mn-cs"/>
                <a:sym typeface="Avenir Light"/>
              </a:defRPr>
            </a:lvl2pPr>
            <a:lvl3pPr marL="1592438" indent="-652638" defTabSz="821531">
              <a:spcBef>
                <a:spcPts val="5900"/>
              </a:spcBef>
              <a:buClr>
                <a:srgbClr val="646464"/>
              </a:buClr>
              <a:buSzPct val="90000"/>
              <a:buChar char="•"/>
              <a:defRPr sz="5000">
                <a:solidFill>
                  <a:srgbClr val="FFFFFF"/>
                </a:solidFill>
                <a:latin typeface="+mn-lt"/>
                <a:ea typeface="+mn-ea"/>
                <a:cs typeface="+mn-cs"/>
                <a:sym typeface="Avenir Light"/>
              </a:defRPr>
            </a:lvl3pPr>
            <a:lvl4pPr marL="2062338" indent="-652638" defTabSz="821531">
              <a:spcBef>
                <a:spcPts val="5900"/>
              </a:spcBef>
              <a:buClr>
                <a:srgbClr val="646464"/>
              </a:buClr>
              <a:buSzPct val="90000"/>
              <a:buChar char="•"/>
              <a:defRPr sz="5000">
                <a:solidFill>
                  <a:srgbClr val="FFFFFF"/>
                </a:solidFill>
                <a:latin typeface="+mn-lt"/>
                <a:ea typeface="+mn-ea"/>
                <a:cs typeface="+mn-cs"/>
                <a:sym typeface="Avenir Light"/>
              </a:defRPr>
            </a:lvl4pPr>
            <a:lvl5pPr marL="2532238" indent="-652638" defTabSz="821531">
              <a:spcBef>
                <a:spcPts val="5900"/>
              </a:spcBef>
              <a:buClr>
                <a:srgbClr val="646464"/>
              </a:buClr>
              <a:buSzPct val="90000"/>
              <a:buChar char="•"/>
              <a:defRPr sz="5000">
                <a:solidFill>
                  <a:srgbClr val="FFFFFF"/>
                </a:solidFill>
                <a:latin typeface="+mn-lt"/>
                <a:ea typeface="+mn-ea"/>
                <a:cs typeface="+mn-cs"/>
                <a:sym typeface="Avenir Light"/>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000000"/>
        </a:solidFill>
        <a:effectLst/>
      </p:bgPr>
    </p:bg>
    <p:spTree>
      <p:nvGrpSpPr>
        <p:cNvPr id="1" name=""/>
        <p:cNvGrpSpPr/>
        <p:nvPr/>
      </p:nvGrpSpPr>
      <p:grpSpPr>
        <a:xfrm>
          <a:off x="0" y="0"/>
          <a:ext cx="0" cy="0"/>
          <a:chOff x="0" y="0"/>
          <a:chExt cx="0" cy="0"/>
        </a:xfrm>
      </p:grpSpPr>
      <p:sp>
        <p:nvSpPr>
          <p:cNvPr id="75" name="Image"/>
          <p:cNvSpPr>
            <a:spLocks noGrp="1"/>
          </p:cNvSpPr>
          <p:nvPr>
            <p:ph type="pic" idx="21"/>
          </p:nvPr>
        </p:nvSpPr>
        <p:spPr>
          <a:xfrm>
            <a:off x="9888140" y="-35719"/>
            <a:ext cx="13756503" cy="13773486"/>
          </a:xfrm>
          <a:prstGeom prst="rect">
            <a:avLst/>
          </a:prstGeom>
        </p:spPr>
        <p:txBody>
          <a:bodyPr lIns="91439" rIns="91439"/>
          <a:lstStyle/>
          <a:p>
            <a:endParaRPr/>
          </a:p>
        </p:txBody>
      </p:sp>
      <p:sp>
        <p:nvSpPr>
          <p:cNvPr id="76" name="Title Text"/>
          <p:cNvSpPr txBox="1">
            <a:spLocks noGrp="1"/>
          </p:cNvSpPr>
          <p:nvPr>
            <p:ph type="title"/>
          </p:nvPr>
        </p:nvSpPr>
        <p:spPr>
          <a:xfrm>
            <a:off x="3976687" y="857250"/>
            <a:ext cx="7143751" cy="2607469"/>
          </a:xfrm>
          <a:prstGeom prst="rect">
            <a:avLst/>
          </a:prstGeom>
        </p:spPr>
        <p:txBody>
          <a:bodyPr lIns="71437" tIns="71437" rIns="71437" bIns="71437" anchor="t">
            <a:normAutofit/>
          </a:bodyPr>
          <a:lstStyle>
            <a:lvl1pPr defTabSz="821531">
              <a:defRPr sz="6200" cap="all" spc="992">
                <a:solidFill>
                  <a:srgbClr val="FFFFFF"/>
                </a:solidFill>
                <a:latin typeface="+mn-lt"/>
                <a:ea typeface="+mn-ea"/>
                <a:cs typeface="+mn-cs"/>
                <a:sym typeface="Avenir Light"/>
              </a:defRPr>
            </a:lvl1pPr>
          </a:lstStyle>
          <a:p>
            <a:r>
              <a:t>Title Text</a:t>
            </a:r>
          </a:p>
        </p:txBody>
      </p:sp>
      <p:sp>
        <p:nvSpPr>
          <p:cNvPr id="77" name="Body Level One…"/>
          <p:cNvSpPr txBox="1">
            <a:spLocks noGrp="1"/>
          </p:cNvSpPr>
          <p:nvPr>
            <p:ph type="body" sz="quarter" idx="1"/>
          </p:nvPr>
        </p:nvSpPr>
        <p:spPr>
          <a:xfrm>
            <a:off x="3976687" y="3964781"/>
            <a:ext cx="7143751" cy="8518923"/>
          </a:xfrm>
          <a:prstGeom prst="rect">
            <a:avLst/>
          </a:prstGeom>
        </p:spPr>
        <p:txBody>
          <a:bodyPr lIns="71437" tIns="71437" rIns="71437" bIns="71437" anchor="ctr">
            <a:normAutofit/>
          </a:bodyPr>
          <a:lstStyle>
            <a:lvl1pPr marL="551179" indent="-551179" defTabSz="821531">
              <a:spcBef>
                <a:spcPts val="4500"/>
              </a:spcBef>
              <a:buClr>
                <a:srgbClr val="646464"/>
              </a:buClr>
              <a:buSzPct val="90000"/>
              <a:buChar char="•"/>
              <a:defRPr sz="4200">
                <a:solidFill>
                  <a:srgbClr val="FFFFFF"/>
                </a:solidFill>
                <a:latin typeface="+mn-lt"/>
                <a:ea typeface="+mn-ea"/>
                <a:cs typeface="+mn-cs"/>
                <a:sym typeface="Avenir Light"/>
              </a:defRPr>
            </a:lvl1pPr>
            <a:lvl2pPr marL="944879" indent="-551179" defTabSz="821531">
              <a:spcBef>
                <a:spcPts val="4500"/>
              </a:spcBef>
              <a:buClr>
                <a:srgbClr val="646464"/>
              </a:buClr>
              <a:buSzPct val="90000"/>
              <a:buChar char="•"/>
              <a:defRPr sz="4200">
                <a:solidFill>
                  <a:srgbClr val="FFFFFF"/>
                </a:solidFill>
                <a:latin typeface="+mn-lt"/>
                <a:ea typeface="+mn-ea"/>
                <a:cs typeface="+mn-cs"/>
                <a:sym typeface="Avenir Light"/>
              </a:defRPr>
            </a:lvl2pPr>
            <a:lvl3pPr marL="1338579" indent="-551179" defTabSz="821531">
              <a:spcBef>
                <a:spcPts val="4500"/>
              </a:spcBef>
              <a:buClr>
                <a:srgbClr val="646464"/>
              </a:buClr>
              <a:buSzPct val="90000"/>
              <a:buChar char="•"/>
              <a:defRPr sz="4200">
                <a:solidFill>
                  <a:srgbClr val="FFFFFF"/>
                </a:solidFill>
                <a:latin typeface="+mn-lt"/>
                <a:ea typeface="+mn-ea"/>
                <a:cs typeface="+mn-cs"/>
                <a:sym typeface="Avenir Light"/>
              </a:defRPr>
            </a:lvl3pPr>
            <a:lvl4pPr marL="1732279" indent="-551179" defTabSz="821531">
              <a:spcBef>
                <a:spcPts val="4500"/>
              </a:spcBef>
              <a:buClr>
                <a:srgbClr val="646464"/>
              </a:buClr>
              <a:buSzPct val="90000"/>
              <a:buChar char="•"/>
              <a:defRPr sz="4200">
                <a:solidFill>
                  <a:srgbClr val="FFFFFF"/>
                </a:solidFill>
                <a:latin typeface="+mn-lt"/>
                <a:ea typeface="+mn-ea"/>
                <a:cs typeface="+mn-cs"/>
                <a:sym typeface="Avenir Light"/>
              </a:defRPr>
            </a:lvl4pPr>
            <a:lvl5pPr marL="2125979" indent="-551179" defTabSz="821531">
              <a:spcBef>
                <a:spcPts val="4500"/>
              </a:spcBef>
              <a:buClr>
                <a:srgbClr val="646464"/>
              </a:buClr>
              <a:buSzPct val="90000"/>
              <a:buChar char="•"/>
              <a:defRPr sz="4200">
                <a:solidFill>
                  <a:srgbClr val="FFFFFF"/>
                </a:solidFill>
                <a:latin typeface="+mn-lt"/>
                <a:ea typeface="+mn-ea"/>
                <a:cs typeface="+mn-cs"/>
                <a:sym typeface="Avenir Light"/>
              </a:defRPr>
            </a:lvl5p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bg>
      <p:bgPr>
        <a:solidFill>
          <a:srgbClr val="000000"/>
        </a:solidFill>
        <a:effectLst/>
      </p:bgPr>
    </p:bg>
    <p:spTree>
      <p:nvGrpSpPr>
        <p:cNvPr id="1" name=""/>
        <p:cNvGrpSpPr/>
        <p:nvPr/>
      </p:nvGrpSpPr>
      <p:grpSpPr>
        <a:xfrm>
          <a:off x="0" y="0"/>
          <a:ext cx="0" cy="0"/>
          <a:chOff x="0" y="0"/>
          <a:chExt cx="0" cy="0"/>
        </a:xfrm>
      </p:grpSpPr>
      <p:sp>
        <p:nvSpPr>
          <p:cNvPr id="85" name="Body Level One…"/>
          <p:cNvSpPr txBox="1">
            <a:spLocks noGrp="1"/>
          </p:cNvSpPr>
          <p:nvPr>
            <p:ph type="body" idx="1"/>
          </p:nvPr>
        </p:nvSpPr>
        <p:spPr>
          <a:xfrm>
            <a:off x="3976687" y="2125265"/>
            <a:ext cx="16430626" cy="9447610"/>
          </a:xfrm>
          <a:prstGeom prst="rect">
            <a:avLst/>
          </a:prstGeom>
        </p:spPr>
        <p:txBody>
          <a:bodyPr lIns="71437" tIns="71437" rIns="71437" bIns="71437" anchor="ctr">
            <a:normAutofit/>
          </a:bodyPr>
          <a:lstStyle>
            <a:lvl1pPr marL="652638" indent="-652638" defTabSz="821531">
              <a:spcBef>
                <a:spcPts val="5900"/>
              </a:spcBef>
              <a:buClr>
                <a:srgbClr val="646464"/>
              </a:buClr>
              <a:buSzPct val="90000"/>
              <a:buChar char="•"/>
              <a:defRPr sz="5000">
                <a:solidFill>
                  <a:srgbClr val="FFFFFF"/>
                </a:solidFill>
                <a:latin typeface="+mn-lt"/>
                <a:ea typeface="+mn-ea"/>
                <a:cs typeface="+mn-cs"/>
                <a:sym typeface="Avenir Light"/>
              </a:defRPr>
            </a:lvl1pPr>
            <a:lvl2pPr marL="1122538" indent="-652638" defTabSz="821531">
              <a:spcBef>
                <a:spcPts val="5900"/>
              </a:spcBef>
              <a:buClr>
                <a:srgbClr val="646464"/>
              </a:buClr>
              <a:buSzPct val="90000"/>
              <a:buChar char="•"/>
              <a:defRPr sz="5000">
                <a:solidFill>
                  <a:srgbClr val="FFFFFF"/>
                </a:solidFill>
                <a:latin typeface="+mn-lt"/>
                <a:ea typeface="+mn-ea"/>
                <a:cs typeface="+mn-cs"/>
                <a:sym typeface="Avenir Light"/>
              </a:defRPr>
            </a:lvl2pPr>
            <a:lvl3pPr marL="1592438" indent="-652638" defTabSz="821531">
              <a:spcBef>
                <a:spcPts val="5900"/>
              </a:spcBef>
              <a:buClr>
                <a:srgbClr val="646464"/>
              </a:buClr>
              <a:buSzPct val="90000"/>
              <a:buChar char="•"/>
              <a:defRPr sz="5000">
                <a:solidFill>
                  <a:srgbClr val="FFFFFF"/>
                </a:solidFill>
                <a:latin typeface="+mn-lt"/>
                <a:ea typeface="+mn-ea"/>
                <a:cs typeface="+mn-cs"/>
                <a:sym typeface="Avenir Light"/>
              </a:defRPr>
            </a:lvl3pPr>
            <a:lvl4pPr marL="2062338" indent="-652638" defTabSz="821531">
              <a:spcBef>
                <a:spcPts val="5900"/>
              </a:spcBef>
              <a:buClr>
                <a:srgbClr val="646464"/>
              </a:buClr>
              <a:buSzPct val="90000"/>
              <a:buChar char="•"/>
              <a:defRPr sz="5000">
                <a:solidFill>
                  <a:srgbClr val="FFFFFF"/>
                </a:solidFill>
                <a:latin typeface="+mn-lt"/>
                <a:ea typeface="+mn-ea"/>
                <a:cs typeface="+mn-cs"/>
                <a:sym typeface="Avenir Light"/>
              </a:defRPr>
            </a:lvl4pPr>
            <a:lvl5pPr marL="2532238" indent="-652638" defTabSz="821531">
              <a:spcBef>
                <a:spcPts val="5900"/>
              </a:spcBef>
              <a:buClr>
                <a:srgbClr val="646464"/>
              </a:buClr>
              <a:buSzPct val="90000"/>
              <a:buChar char="•"/>
              <a:defRPr sz="5000">
                <a:solidFill>
                  <a:srgbClr val="FFFFFF"/>
                </a:solidFill>
                <a:latin typeface="+mn-lt"/>
                <a:ea typeface="+mn-ea"/>
                <a:cs typeface="+mn-cs"/>
                <a:sym typeface="Avenir Light"/>
              </a:defRPr>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xfrm>
            <a:off x="11935353" y="13019484"/>
            <a:ext cx="472568" cy="561976"/>
          </a:xfrm>
          <a:prstGeom prst="rect">
            <a:avLst/>
          </a:prstGeom>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19200" y="184149"/>
            <a:ext cx="21945600" cy="3016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785600" y="12344400"/>
            <a:ext cx="5689600" cy="736601"/>
          </a:xfrm>
          <a:prstGeom prst="rect">
            <a:avLst/>
          </a:prstGeom>
          <a:ln w="12700">
            <a:miter lim="400000"/>
          </a:ln>
        </p:spPr>
        <p:txBody>
          <a:bodyPr wrap="none" lIns="45719" rIns="45719" anchor="ctr">
            <a:spAutoFit/>
          </a:bodyPr>
          <a:lstStyle>
            <a:lvl1pPr algn="r" defTabSz="914400">
              <a:defRPr sz="1200">
                <a:solidFill>
                  <a:srgbClr val="000000"/>
                </a:solidFill>
                <a:latin typeface="Arial"/>
                <a:ea typeface="Arial"/>
                <a:cs typeface="Arial"/>
                <a:sym typeface="Aria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2pPr>
      <a:lvl3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3pPr>
      <a:lvl4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4pPr>
      <a:lvl5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5pPr>
      <a:lvl6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6pPr>
      <a:lvl7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7pPr>
      <a:lvl8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8pPr>
      <a:lvl9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9pPr>
    </p:titleStyle>
    <p:bodyStyle>
      <a:lvl1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2pPr>
      <a:lvl3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3pPr>
      <a:lvl4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4pPr>
      <a:lvl5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5pPr>
      <a:lvl6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6pPr>
      <a:lvl7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7pPr>
      <a:lvl8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8pPr>
      <a:lvl9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9pPr>
    </p:bodyStyle>
    <p:otherStyle>
      <a:lvl1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in/ealvarez" TargetMode="External"/><Relationship Id="rId7" Type="http://schemas.openxmlformats.org/officeDocument/2006/relationships/image" Target="../media/image6.png"/><Relationship Id="rId12"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scrumalliance.org/community/profile/ealvarez8" TargetMode="External"/><Relationship Id="rId11" Type="http://schemas.openxmlformats.org/officeDocument/2006/relationships/image" Target="../media/image9.jpeg"/><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hyperlink" Target="http://edu.leankanban.com/users/eugenio-alvarez" TargetMode="External"/><Relationship Id="rId9" Type="http://schemas.openxmlformats.org/officeDocument/2006/relationships/hyperlink" Target="http://www.linkedin.com/in/ealvarez"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5.png"/><Relationship Id="rId3" Type="http://schemas.openxmlformats.org/officeDocument/2006/relationships/image" Target="../media/image25.jpeg"/><Relationship Id="rId7" Type="http://schemas.openxmlformats.org/officeDocument/2006/relationships/image" Target="../media/image29.jpeg"/><Relationship Id="rId12"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jpeg"/><Relationship Id="rId9" Type="http://schemas.openxmlformats.org/officeDocument/2006/relationships/image" Target="../media/image31.png"/><Relationship Id="rId1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5.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localhost:"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neo-nico-neiman/fullstack-booking.git"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www.linkedin.com/in/ealvarez"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www.sonatype.com/hubfs/2023%20Sonatype-%209th%20Annual%20State%20of%20the%20Software%20Supply%20Chain-%20Update.pdf" TargetMode="External"/><Relationship Id="rId7" Type="http://schemas.openxmlformats.org/officeDocument/2006/relationships/hyperlink" Target="https://cyclonedx.org/" TargetMode="External"/><Relationship Id="rId2" Type="http://schemas.openxmlformats.org/officeDocument/2006/relationships/hyperlink" Target="https://www.synopsys.com/content/dam/synopsys/sig-assets/reports/rep-ossra-2024.pdf" TargetMode="External"/><Relationship Id="rId1" Type="http://schemas.openxmlformats.org/officeDocument/2006/relationships/slideLayout" Target="../slideLayouts/slideLayout7.xml"/><Relationship Id="rId6" Type="http://schemas.openxmlformats.org/officeDocument/2006/relationships/hyperlink" Target="https://www.cve.org" TargetMode="External"/><Relationship Id="rId5" Type="http://schemas.openxmlformats.org/officeDocument/2006/relationships/hyperlink" Target="https://www.starwars.com/news/the-starwars-com-10-best-yoda-quotes" TargetMode="External"/><Relationship Id="rId4" Type="http://schemas.openxmlformats.org/officeDocument/2006/relationships/hyperlink" Target="https://octoverse.github.com/2020/"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thesslstore.com/blog/sbom-an-up-close-look-at-a-software-bill-of-materials/" TargetMode="External"/><Relationship Id="rId7" Type="http://schemas.openxmlformats.org/officeDocument/2006/relationships/hyperlink" Target="https://www.fsf.org/news/2008-12-cisco-suit" TargetMode="External"/><Relationship Id="rId2" Type="http://schemas.openxmlformats.org/officeDocument/2006/relationships/hyperlink" Target="https://spdx.dev/" TargetMode="External"/><Relationship Id="rId1" Type="http://schemas.openxmlformats.org/officeDocument/2006/relationships/slideLayout" Target="../slideLayouts/slideLayout7.xml"/><Relationship Id="rId6" Type="http://schemas.openxmlformats.org/officeDocument/2006/relationships/hyperlink" Target="https://www.gnu.org/licenses/gpl-3.0.en.html" TargetMode="External"/><Relationship Id="rId5" Type="http://schemas.openxmlformats.org/officeDocument/2006/relationships/hyperlink" Target="https://vulcan.io/blog/ci-cd-security-5-best-practices/" TargetMode="External"/><Relationship Id="rId4" Type="http://schemas.openxmlformats.org/officeDocument/2006/relationships/hyperlink" Target="https://www.whitehouse.gov/briefing-room/presidential-actions/2021/05/12/executive-order-on-improving-the-nations-cybersecurity/"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owasp.org/www-project-dependency-track/" TargetMode="External"/><Relationship Id="rId3" Type="http://schemas.openxmlformats.org/officeDocument/2006/relationships/hyperlink" Target="https://securityscorecard.com/wp-content/uploads/2024/02/Global-Third-Party-Cybersecurity-Breaches-Final-1.pdf" TargetMode="External"/><Relationship Id="rId7" Type="http://schemas.openxmlformats.org/officeDocument/2006/relationships/hyperlink" Target="https://plugins.jenkins.io/dependency-check-jenkins-plugin/" TargetMode="External"/><Relationship Id="rId2" Type="http://schemas.openxmlformats.org/officeDocument/2006/relationships/hyperlink" Target="https://www.theregister.com/2024/03/28/ai_bots_hallucinate_software_packages/" TargetMode="External"/><Relationship Id="rId1" Type="http://schemas.openxmlformats.org/officeDocument/2006/relationships/slideLayout" Target="../slideLayouts/slideLayout7.xml"/><Relationship Id="rId6" Type="http://schemas.openxmlformats.org/officeDocument/2006/relationships/hyperlink" Target="https://owasp.org/www-project-dependency-check/" TargetMode="External"/><Relationship Id="rId5" Type="http://schemas.openxmlformats.org/officeDocument/2006/relationships/hyperlink" Target="https://youtu.be/W9BHyXYw3vQ" TargetMode="External"/><Relationship Id="rId10" Type="http://schemas.openxmlformats.org/officeDocument/2006/relationships/hyperlink" Target="https://cyclonedx.github.io/cdxgen/" TargetMode="External"/><Relationship Id="rId4" Type="http://schemas.openxmlformats.org/officeDocument/2006/relationships/hyperlink" Target="https://youtu.be/6cxi96CJB14" TargetMode="External"/><Relationship Id="rId9" Type="http://schemas.openxmlformats.org/officeDocument/2006/relationships/hyperlink" Target="https://www.dependencytrack.org/" TargetMode="Externa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www.starwars.com/databank/the-force" TargetMode="External"/><Relationship Id="rId2" Type="http://schemas.openxmlformats.org/officeDocument/2006/relationships/hyperlink" Target="https://www.starwars.com/news/the-starwars-com-10-best-yoda-quotes" TargetMode="Externa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0808"/>
        </a:solidFill>
        <a:effectLst/>
      </p:bgPr>
    </p:bg>
    <p:spTree>
      <p:nvGrpSpPr>
        <p:cNvPr id="1" name=""/>
        <p:cNvGrpSpPr/>
        <p:nvPr/>
      </p:nvGrpSpPr>
      <p:grpSpPr>
        <a:xfrm>
          <a:off x="0" y="0"/>
          <a:ext cx="0" cy="0"/>
          <a:chOff x="0" y="0"/>
          <a:chExt cx="0" cy="0"/>
        </a:xfrm>
      </p:grpSpPr>
      <p:pic>
        <p:nvPicPr>
          <p:cNvPr id="164" name="Star-Field-darker-smaller-20.jpg" descr="Star-Field-darker-smaller-20.jpg"/>
          <p:cNvPicPr>
            <a:picLocks noChangeAspect="1"/>
          </p:cNvPicPr>
          <p:nvPr/>
        </p:nvPicPr>
        <p:blipFill>
          <a:blip r:embed="rId3">
            <a:extLst/>
          </a:blip>
          <a:stretch>
            <a:fillRect/>
          </a:stretch>
        </p:blipFill>
        <p:spPr>
          <a:xfrm>
            <a:off x="0" y="0"/>
            <a:ext cx="24384000" cy="13716000"/>
          </a:xfrm>
          <a:prstGeom prst="rect">
            <a:avLst/>
          </a:prstGeom>
          <a:ln w="25400">
            <a:miter lim="400000"/>
          </a:ln>
        </p:spPr>
      </p:pic>
      <p:sp>
        <p:nvSpPr>
          <p:cNvPr id="165" name="Google Shape;17;p1"/>
          <p:cNvSpPr txBox="1"/>
          <p:nvPr/>
        </p:nvSpPr>
        <p:spPr>
          <a:xfrm>
            <a:off x="9911883" y="558195"/>
            <a:ext cx="9192463"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l" defTabSz="914400">
              <a:defRPr sz="7200">
                <a:latin typeface="Dosis Regular Bold"/>
                <a:ea typeface="Dosis Regular Bold"/>
                <a:cs typeface="Dosis Regular Bold"/>
                <a:sym typeface="Dosis Regular Bold"/>
              </a:defRPr>
            </a:pPr>
            <a:r>
              <a:rPr sz="9500">
                <a:latin typeface="Dosis Regular ExtraBold"/>
                <a:ea typeface="Dosis Regular ExtraBold"/>
                <a:cs typeface="Dosis Regular ExtraBold"/>
                <a:sym typeface="Dosis Regular ExtraBold"/>
              </a:rPr>
              <a:t>·</a:t>
            </a:r>
            <a:r>
              <a:t> </a:t>
            </a:r>
            <a:r>
              <a:rPr sz="7700"/>
              <a:t>SOFLO DEVCON 2024</a:t>
            </a:r>
          </a:p>
        </p:txBody>
      </p:sp>
      <p:sp>
        <p:nvSpPr>
          <p:cNvPr id="166" name="Google Shape;17;p1"/>
          <p:cNvSpPr txBox="1"/>
          <p:nvPr/>
        </p:nvSpPr>
        <p:spPr>
          <a:xfrm>
            <a:off x="8173050" y="3109753"/>
            <a:ext cx="8791526" cy="608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defTabSz="914400">
              <a:defRPr sz="30000">
                <a:solidFill>
                  <a:srgbClr val="000000"/>
                </a:solidFill>
                <a:latin typeface="Star Jedi"/>
                <a:ea typeface="Star Jedi"/>
                <a:cs typeface="Star Jedi"/>
                <a:sym typeface="Star Jedi"/>
              </a:defRPr>
            </a:lvl1pPr>
          </a:lstStyle>
          <a:p>
            <a:r>
              <a:t>SCA</a:t>
            </a:r>
          </a:p>
        </p:txBody>
      </p:sp>
      <p:pic>
        <p:nvPicPr>
          <p:cNvPr id="167" name="SCA-Star-Wars.png" descr="SCA-Star-Wars.png"/>
          <p:cNvPicPr>
            <a:picLocks noChangeAspect="1"/>
          </p:cNvPicPr>
          <p:nvPr/>
        </p:nvPicPr>
        <p:blipFill>
          <a:blip r:embed="rId4">
            <a:extLst/>
          </a:blip>
          <a:stretch>
            <a:fillRect/>
          </a:stretch>
        </p:blipFill>
        <p:spPr>
          <a:xfrm>
            <a:off x="7087091" y="4943159"/>
            <a:ext cx="8919349" cy="2801119"/>
          </a:xfrm>
          <a:prstGeom prst="rect">
            <a:avLst/>
          </a:prstGeom>
          <a:ln w="25400">
            <a:miter lim="400000"/>
          </a:ln>
        </p:spPr>
      </p:pic>
      <p:sp>
        <p:nvSpPr>
          <p:cNvPr id="168" name="Google Shape;17;p1"/>
          <p:cNvSpPr txBox="1"/>
          <p:nvPr/>
        </p:nvSpPr>
        <p:spPr>
          <a:xfrm>
            <a:off x="4501212" y="9157585"/>
            <a:ext cx="16135203" cy="1612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914400">
              <a:defRPr sz="10000">
                <a:latin typeface="Dosis Regular Bold"/>
                <a:ea typeface="Dosis Regular Bold"/>
                <a:cs typeface="Dosis Regular Bold"/>
                <a:sym typeface="Dosis Regular Bold"/>
              </a:defRPr>
            </a:lvl1pPr>
          </a:lstStyle>
          <a:p>
            <a:r>
              <a:t>Software Composition Analysis</a:t>
            </a:r>
          </a:p>
        </p:txBody>
      </p:sp>
      <p:sp>
        <p:nvSpPr>
          <p:cNvPr id="169" name="Google Shape;17;p1"/>
          <p:cNvSpPr txBox="1"/>
          <p:nvPr/>
        </p:nvSpPr>
        <p:spPr>
          <a:xfrm>
            <a:off x="4745718" y="1856938"/>
            <a:ext cx="14892564" cy="104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914400">
              <a:defRPr sz="5100">
                <a:latin typeface="Dosis Regular Bold"/>
                <a:ea typeface="Dosis Regular Bold"/>
                <a:cs typeface="Dosis Regular Bold"/>
                <a:sym typeface="Dosis Regular Bold"/>
              </a:defRPr>
            </a:pPr>
            <a:r>
              <a:t>Saturday  </a:t>
            </a:r>
            <a:r>
              <a:rPr sz="6500">
                <a:latin typeface="Dosis Regular ExtraBold"/>
                <a:ea typeface="Dosis Regular ExtraBold"/>
                <a:cs typeface="Dosis Regular ExtraBold"/>
                <a:sym typeface="Dosis Regular ExtraBold"/>
              </a:rPr>
              <a:t>·</a:t>
            </a:r>
            <a:r>
              <a:rPr sz="5500">
                <a:latin typeface="Dosis Regular ExtraBold"/>
                <a:ea typeface="Dosis Regular ExtraBold"/>
                <a:cs typeface="Dosis Regular ExtraBold"/>
                <a:sym typeface="Dosis Regular ExtraBold"/>
              </a:rPr>
              <a:t>  </a:t>
            </a:r>
            <a:r>
              <a:t>May 4, 2024  </a:t>
            </a:r>
            <a:r>
              <a:rPr sz="6500">
                <a:latin typeface="Dosis Regular ExtraBold"/>
                <a:ea typeface="Dosis Regular ExtraBold"/>
                <a:cs typeface="Dosis Regular ExtraBold"/>
                <a:sym typeface="Dosis Regular ExtraBold"/>
              </a:rPr>
              <a:t>·</a:t>
            </a:r>
            <a:r>
              <a:rPr sz="5500">
                <a:latin typeface="Dosis Regular ExtraBold"/>
                <a:ea typeface="Dosis Regular ExtraBold"/>
                <a:cs typeface="Dosis Regular ExtraBold"/>
                <a:sym typeface="Dosis Regular ExtraBold"/>
              </a:rPr>
              <a:t> </a:t>
            </a:r>
            <a:r>
              <a:t> DAVIE, FL </a:t>
            </a:r>
            <a:r>
              <a:rPr sz="6500">
                <a:latin typeface="Dosis Regular ExtraBold"/>
                <a:ea typeface="Dosis Regular ExtraBold"/>
                <a:cs typeface="Dosis Regular ExtraBold"/>
                <a:sym typeface="Dosis Regular ExtraBold"/>
              </a:rPr>
              <a:t>·</a:t>
            </a:r>
            <a:r>
              <a:rPr sz="5500">
                <a:latin typeface="Dosis Regular ExtraBold"/>
                <a:ea typeface="Dosis Regular ExtraBold"/>
                <a:cs typeface="Dosis Regular ExtraBold"/>
                <a:sym typeface="Dosis Regular ExtraBold"/>
              </a:rPr>
              <a:t> </a:t>
            </a:r>
            <a:r>
              <a:t>8:00AM - 8:00PM</a:t>
            </a:r>
          </a:p>
        </p:txBody>
      </p:sp>
      <p:sp>
        <p:nvSpPr>
          <p:cNvPr id="170" name="Google Shape;17;p1"/>
          <p:cNvSpPr txBox="1"/>
          <p:nvPr/>
        </p:nvSpPr>
        <p:spPr>
          <a:xfrm>
            <a:off x="9867535" y="10701815"/>
            <a:ext cx="4648930" cy="81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defTabSz="914400">
              <a:defRPr sz="5100">
                <a:latin typeface="Dosis Regular Bold"/>
                <a:ea typeface="Dosis Regular Bold"/>
                <a:cs typeface="Dosis Regular Bold"/>
                <a:sym typeface="Dosis Regular Bold"/>
              </a:defRPr>
            </a:lvl1pPr>
          </a:lstStyle>
          <a:p>
            <a:r>
              <a:t>3:40PM - 4:40PM</a:t>
            </a:r>
          </a:p>
        </p:txBody>
      </p:sp>
      <p:pic>
        <p:nvPicPr>
          <p:cNvPr id="171" name="TechHub-Image-320x119.png" descr="TechHub-Image-320x119.png"/>
          <p:cNvPicPr>
            <a:picLocks noChangeAspect="1"/>
          </p:cNvPicPr>
          <p:nvPr/>
        </p:nvPicPr>
        <p:blipFill>
          <a:blip r:embed="rId5">
            <a:extLst/>
          </a:blip>
          <a:stretch>
            <a:fillRect/>
          </a:stretch>
        </p:blipFill>
        <p:spPr>
          <a:xfrm>
            <a:off x="4711700" y="215900"/>
            <a:ext cx="5080000" cy="1889125"/>
          </a:xfrm>
          <a:prstGeom prst="rect">
            <a:avLst/>
          </a:prstGeom>
          <a:ln w="25400">
            <a:miter lim="400000"/>
          </a:ln>
        </p:spPr>
      </p:pic>
      <p:pic>
        <p:nvPicPr>
          <p:cNvPr id="172" name="NSU-logo.png" descr="NSU-logo.png"/>
          <p:cNvPicPr>
            <a:picLocks noChangeAspect="1"/>
          </p:cNvPicPr>
          <p:nvPr/>
        </p:nvPicPr>
        <p:blipFill>
          <a:blip r:embed="rId6">
            <a:extLst/>
          </a:blip>
          <a:stretch>
            <a:fillRect/>
          </a:stretch>
        </p:blipFill>
        <p:spPr>
          <a:xfrm>
            <a:off x="8877300" y="11785600"/>
            <a:ext cx="6616700" cy="1171708"/>
          </a:xfrm>
          <a:prstGeom prst="rect">
            <a:avLst/>
          </a:prstGeom>
          <a:ln w="254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CA USE-CASE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SCA USE-CASES</a:t>
            </a:r>
          </a:p>
        </p:txBody>
      </p:sp>
      <p:sp>
        <p:nvSpPr>
          <p:cNvPr id="299"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10</a:t>
            </a:fld>
            <a:endParaRPr/>
          </a:p>
        </p:txBody>
      </p:sp>
      <p:sp>
        <p:nvSpPr>
          <p:cNvPr id="300" name="Identify open source components…"/>
          <p:cNvSpPr txBox="1">
            <a:spLocks noGrp="1"/>
          </p:cNvSpPr>
          <p:nvPr>
            <p:ph type="body" sz="half" idx="1"/>
          </p:nvPr>
        </p:nvSpPr>
        <p:spPr>
          <a:xfrm>
            <a:off x="5750455" y="3115468"/>
            <a:ext cx="12883090" cy="7905164"/>
          </a:xfrm>
          <a:prstGeom prst="rect">
            <a:avLst/>
          </a:prstGeom>
        </p:spPr>
        <p:txBody>
          <a:bodyPr anchor="t"/>
          <a:lstStyle/>
          <a:p>
            <a:pPr marL="486816" indent="-486816" defTabSz="607933">
              <a:spcBef>
                <a:spcPts val="3600"/>
              </a:spcBef>
              <a:defRPr sz="4144">
                <a:latin typeface="Avenir Medium"/>
                <a:ea typeface="Avenir Medium"/>
                <a:cs typeface="Avenir Medium"/>
                <a:sym typeface="Avenir Medium"/>
              </a:defRPr>
            </a:pPr>
            <a:r>
              <a:t>Identify open source components</a:t>
            </a:r>
          </a:p>
          <a:p>
            <a:pPr marL="486816" indent="-486816" defTabSz="607933">
              <a:spcBef>
                <a:spcPts val="3600"/>
              </a:spcBef>
              <a:defRPr sz="4144">
                <a:latin typeface="Avenir Medium"/>
                <a:ea typeface="Avenir Medium"/>
                <a:cs typeface="Avenir Medium"/>
                <a:sym typeface="Avenir Medium"/>
              </a:defRPr>
            </a:pPr>
            <a:r>
              <a:t>Identify security issues in open source components</a:t>
            </a:r>
          </a:p>
          <a:p>
            <a:pPr marL="486816" indent="-486816" defTabSz="607933">
              <a:spcBef>
                <a:spcPts val="3600"/>
              </a:spcBef>
              <a:defRPr sz="4144">
                <a:latin typeface="Avenir Medium"/>
                <a:ea typeface="Avenir Medium"/>
                <a:cs typeface="Avenir Medium"/>
                <a:sym typeface="Avenir Medium"/>
              </a:defRPr>
            </a:pPr>
            <a:r>
              <a:t>Identify license issues in open source components</a:t>
            </a:r>
          </a:p>
          <a:p>
            <a:pPr marL="486816" indent="-486816" defTabSz="607933">
              <a:spcBef>
                <a:spcPts val="3600"/>
              </a:spcBef>
              <a:defRPr sz="4144">
                <a:latin typeface="Avenir Medium"/>
                <a:ea typeface="Avenir Medium"/>
                <a:cs typeface="Avenir Medium"/>
                <a:sym typeface="Avenir Medium"/>
              </a:defRPr>
            </a:pPr>
            <a:r>
              <a:t>Mitigate open-source issues</a:t>
            </a:r>
          </a:p>
          <a:p>
            <a:pPr marL="486816" indent="-486816" defTabSz="607933">
              <a:spcBef>
                <a:spcPts val="3600"/>
              </a:spcBef>
              <a:defRPr sz="4144">
                <a:latin typeface="Avenir Medium"/>
                <a:ea typeface="Avenir Medium"/>
                <a:cs typeface="Avenir Medium"/>
                <a:sym typeface="Avenir Medium"/>
              </a:defRPr>
            </a:pPr>
            <a:r>
              <a:t>Manage open-source quality</a:t>
            </a:r>
          </a:p>
          <a:p>
            <a:pPr marL="486816" indent="-486816" defTabSz="607933">
              <a:spcBef>
                <a:spcPts val="3600"/>
              </a:spcBef>
              <a:defRPr sz="4144">
                <a:latin typeface="Avenir Medium"/>
                <a:ea typeface="Avenir Medium"/>
                <a:cs typeface="Avenir Medium"/>
                <a:sym typeface="Avenir Medium"/>
              </a:defRPr>
            </a:pPr>
            <a:r>
              <a:t>Audits for M&amp;A (Mergers and Acquisitions)</a:t>
            </a:r>
          </a:p>
          <a:p>
            <a:pPr marL="486816" indent="-486816" defTabSz="607933">
              <a:spcBef>
                <a:spcPts val="3600"/>
              </a:spcBef>
              <a:defRPr sz="4144">
                <a:latin typeface="Avenir Medium"/>
                <a:ea typeface="Avenir Medium"/>
                <a:cs typeface="Avenir Medium"/>
                <a:sym typeface="Avenir Medium"/>
              </a:defRPr>
            </a:pPr>
            <a:r>
              <a:t>Monitor vendor software</a:t>
            </a:r>
          </a:p>
        </p:txBody>
      </p:sp>
      <p:sp>
        <p:nvSpPr>
          <p:cNvPr id="301"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0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0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0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0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0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30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30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1" build="p" bldLvl="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3" name="Star-Field-Explosion-smaller-20.jpg" descr="Star-Field-Explosion-smaller-20.jpg"/>
          <p:cNvPicPr>
            <a:picLocks noChangeAspect="1"/>
          </p:cNvPicPr>
          <p:nvPr/>
        </p:nvPicPr>
        <p:blipFill>
          <a:blip r:embed="rId2">
            <a:extLst/>
          </a:blip>
          <a:stretch>
            <a:fillRect/>
          </a:stretch>
        </p:blipFill>
        <p:spPr>
          <a:xfrm>
            <a:off x="26091" y="81911"/>
            <a:ext cx="24384001" cy="13716001"/>
          </a:xfrm>
          <a:prstGeom prst="rect">
            <a:avLst/>
          </a:prstGeom>
          <a:ln w="25400">
            <a:miter lim="400000"/>
          </a:ln>
        </p:spPr>
      </p:pic>
      <p:sp>
        <p:nvSpPr>
          <p:cNvPr id="304" name="Software COmposition Analysis…"/>
          <p:cNvSpPr txBox="1">
            <a:spLocks noGrp="1"/>
          </p:cNvSpPr>
          <p:nvPr>
            <p:ph type="title"/>
          </p:nvPr>
        </p:nvSpPr>
        <p:spPr>
          <a:xfrm>
            <a:off x="3976687" y="857250"/>
            <a:ext cx="16430626" cy="2699754"/>
          </a:xfrm>
          <a:prstGeom prst="rect">
            <a:avLst/>
          </a:prstGeom>
        </p:spPr>
        <p:txBody>
          <a:bodyPr/>
          <a:lstStyle/>
          <a:p>
            <a:pPr algn="ctr" defTabSz="722947">
              <a:defRPr sz="4928" spc="788">
                <a:solidFill>
                  <a:schemeClr val="accent2">
                    <a:satOff val="44164"/>
                    <a:lumOff val="14231"/>
                  </a:schemeClr>
                </a:solidFill>
                <a:latin typeface="Avenir Heavy"/>
                <a:ea typeface="Avenir Heavy"/>
                <a:cs typeface="Avenir Heavy"/>
                <a:sym typeface="Avenir Heavy"/>
              </a:defRPr>
            </a:pPr>
            <a:r>
              <a:t>Software COmposition Analysis</a:t>
            </a:r>
          </a:p>
          <a:p>
            <a:pPr algn="ctr" defTabSz="722947">
              <a:defRPr sz="4928" spc="788">
                <a:solidFill>
                  <a:schemeClr val="accent2">
                    <a:satOff val="44164"/>
                    <a:lumOff val="14231"/>
                  </a:schemeClr>
                </a:solidFill>
                <a:latin typeface="Avenir Heavy"/>
                <a:ea typeface="Avenir Heavy"/>
                <a:cs typeface="Avenir Heavy"/>
                <a:sym typeface="Avenir Heavy"/>
              </a:defRPr>
            </a:pPr>
            <a:r>
              <a:t>combined with</a:t>
            </a:r>
          </a:p>
          <a:p>
            <a:pPr algn="ctr" defTabSz="722947">
              <a:defRPr sz="4928" spc="788">
                <a:solidFill>
                  <a:schemeClr val="accent2">
                    <a:satOff val="44164"/>
                    <a:lumOff val="14231"/>
                  </a:schemeClr>
                </a:solidFill>
                <a:latin typeface="Avenir Heavy"/>
                <a:ea typeface="Avenir Heavy"/>
                <a:cs typeface="Avenir Heavy"/>
                <a:sym typeface="Avenir Heavy"/>
              </a:defRPr>
            </a:pPr>
            <a:r>
              <a:t>Static Application Scan</a:t>
            </a:r>
          </a:p>
        </p:txBody>
      </p:sp>
      <p:sp>
        <p:nvSpPr>
          <p:cNvPr id="305"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11</a:t>
            </a:fld>
            <a:endParaRPr/>
          </a:p>
        </p:txBody>
      </p:sp>
      <p:sp>
        <p:nvSpPr>
          <p:cNvPr id="306" name="Some SCA tools use SAST to  confirm that code is vulnerable…"/>
          <p:cNvSpPr txBox="1">
            <a:spLocks noGrp="1"/>
          </p:cNvSpPr>
          <p:nvPr>
            <p:ph type="body" sz="half" idx="1"/>
          </p:nvPr>
        </p:nvSpPr>
        <p:spPr>
          <a:xfrm>
            <a:off x="6273950" y="4569600"/>
            <a:ext cx="11836100" cy="5860748"/>
          </a:xfrm>
          <a:prstGeom prst="rect">
            <a:avLst/>
          </a:prstGeom>
        </p:spPr>
        <p:txBody>
          <a:bodyPr anchor="t"/>
          <a:lstStyle/>
          <a:p>
            <a:pPr marL="657859" indent="-657859" algn="ctr">
              <a:spcBef>
                <a:spcPts val="4900"/>
              </a:spcBef>
              <a:defRPr sz="5600">
                <a:latin typeface="Avenir Medium"/>
                <a:ea typeface="Avenir Medium"/>
                <a:cs typeface="Avenir Medium"/>
                <a:sym typeface="Avenir Medium"/>
              </a:defRPr>
            </a:pPr>
            <a:r>
              <a:t>Some SCA tools use SAST to  confirm that code is vulnerable</a:t>
            </a:r>
          </a:p>
          <a:p>
            <a:pPr marL="657859" indent="-657859" algn="ctr">
              <a:spcBef>
                <a:spcPts val="4900"/>
              </a:spcBef>
              <a:defRPr sz="5600">
                <a:latin typeface="Avenir Medium"/>
                <a:ea typeface="Avenir Medium"/>
                <a:cs typeface="Avenir Medium"/>
                <a:sym typeface="Avenir Medium"/>
              </a:defRPr>
            </a:pPr>
            <a:r>
              <a:t>Be careful with false negatives</a:t>
            </a:r>
          </a:p>
          <a:p>
            <a:pPr marL="1127760" lvl="1" indent="-657860" algn="ctr">
              <a:spcBef>
                <a:spcPts val="600"/>
              </a:spcBef>
              <a:defRPr sz="5600">
                <a:latin typeface="Avenir Medium"/>
                <a:ea typeface="Avenir Medium"/>
                <a:cs typeface="Avenir Medium"/>
                <a:sym typeface="Avenir Medium"/>
              </a:defRPr>
            </a:pPr>
            <a:r>
              <a:t>Dynamic code can only be confirmed with runtime analysis</a:t>
            </a:r>
          </a:p>
        </p:txBody>
      </p:sp>
      <p:sp>
        <p:nvSpPr>
          <p:cNvPr id="307"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6">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0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0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0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1"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JUST a Simple UpdatE?"/>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JUST a Simple UpdatE?</a:t>
            </a:r>
          </a:p>
        </p:txBody>
      </p:sp>
      <p:sp>
        <p:nvSpPr>
          <p:cNvPr id="310"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12</a:t>
            </a:fld>
            <a:endParaRPr/>
          </a:p>
        </p:txBody>
      </p:sp>
      <p:sp>
        <p:nvSpPr>
          <p:cNvPr id="311" name="H2 database…"/>
          <p:cNvSpPr txBox="1">
            <a:spLocks noGrp="1"/>
          </p:cNvSpPr>
          <p:nvPr>
            <p:ph type="body" sz="quarter" idx="1"/>
          </p:nvPr>
        </p:nvSpPr>
        <p:spPr>
          <a:xfrm>
            <a:off x="8473729" y="2805245"/>
            <a:ext cx="7436541" cy="8105510"/>
          </a:xfrm>
          <a:prstGeom prst="rect">
            <a:avLst/>
          </a:prstGeom>
        </p:spPr>
        <p:txBody>
          <a:bodyPr anchor="t"/>
          <a:lstStyle/>
          <a:p>
            <a:pPr marL="657859" indent="-657859">
              <a:lnSpc>
                <a:spcPct val="90000"/>
              </a:lnSpc>
              <a:spcBef>
                <a:spcPts val="4900"/>
              </a:spcBef>
              <a:defRPr sz="5600">
                <a:latin typeface="Avenir Medium"/>
                <a:ea typeface="Avenir Medium"/>
                <a:cs typeface="Avenir Medium"/>
                <a:sym typeface="Avenir Medium"/>
              </a:defRPr>
            </a:pPr>
            <a:r>
              <a:t>H2 database</a:t>
            </a:r>
          </a:p>
          <a:p>
            <a:pPr marL="657859" indent="-657859">
              <a:lnSpc>
                <a:spcPct val="90000"/>
              </a:lnSpc>
              <a:spcBef>
                <a:spcPts val="4900"/>
              </a:spcBef>
              <a:defRPr sz="5600">
                <a:latin typeface="Avenir Medium"/>
                <a:ea typeface="Avenir Medium"/>
                <a:cs typeface="Avenir Medium"/>
                <a:sym typeface="Avenir Medium"/>
              </a:defRPr>
            </a:pPr>
            <a:r>
              <a:t>JUnit4 vs JUnit5</a:t>
            </a:r>
          </a:p>
          <a:p>
            <a:pPr marL="657859" indent="-657859">
              <a:lnSpc>
                <a:spcPct val="90000"/>
              </a:lnSpc>
              <a:spcBef>
                <a:spcPts val="4900"/>
              </a:spcBef>
              <a:defRPr sz="5600">
                <a:latin typeface="Avenir Medium"/>
                <a:ea typeface="Avenir Medium"/>
                <a:cs typeface="Avenir Medium"/>
                <a:sym typeface="Avenir Medium"/>
              </a:defRPr>
            </a:pPr>
            <a:r>
              <a:t>Spring Framework</a:t>
            </a:r>
          </a:p>
          <a:p>
            <a:pPr marL="657859" indent="-657859">
              <a:lnSpc>
                <a:spcPct val="90000"/>
              </a:lnSpc>
              <a:spcBef>
                <a:spcPts val="4900"/>
              </a:spcBef>
              <a:defRPr sz="5600">
                <a:latin typeface="Avenir Medium"/>
                <a:ea typeface="Avenir Medium"/>
                <a:cs typeface="Avenir Medium"/>
                <a:sym typeface="Avenir Medium"/>
              </a:defRPr>
            </a:pPr>
            <a:r>
              <a:t>Angular JS</a:t>
            </a:r>
          </a:p>
          <a:p>
            <a:pPr marL="657859" indent="-657859">
              <a:lnSpc>
                <a:spcPct val="90000"/>
              </a:lnSpc>
              <a:spcBef>
                <a:spcPts val="4900"/>
              </a:spcBef>
              <a:defRPr sz="5600">
                <a:latin typeface="Avenir Medium"/>
                <a:ea typeface="Avenir Medium"/>
                <a:cs typeface="Avenir Medium"/>
                <a:sym typeface="Avenir Medium"/>
              </a:defRPr>
            </a:pPr>
            <a:r>
              <a:t>Apache Struts</a:t>
            </a:r>
          </a:p>
        </p:txBody>
      </p:sp>
      <p:sp>
        <p:nvSpPr>
          <p:cNvPr id="312"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pic>
        <p:nvPicPr>
          <p:cNvPr id="313" name="Yoda-small copy 2.png" descr="Yoda-small copy 2.png"/>
          <p:cNvPicPr>
            <a:picLocks noChangeAspect="1"/>
          </p:cNvPicPr>
          <p:nvPr/>
        </p:nvPicPr>
        <p:blipFill>
          <a:blip r:embed="rId2">
            <a:extLst/>
          </a:blip>
          <a:stretch>
            <a:fillRect/>
          </a:stretch>
        </p:blipFill>
        <p:spPr>
          <a:xfrm>
            <a:off x="2937491" y="3536146"/>
            <a:ext cx="4725679" cy="6286045"/>
          </a:xfrm>
          <a:prstGeom prst="rect">
            <a:avLst/>
          </a:prstGeom>
          <a:ln w="25400">
            <a:miter lim="400000"/>
          </a:ln>
        </p:spPr>
      </p:pic>
      <p:sp>
        <p:nvSpPr>
          <p:cNvPr id="314" name="MAYBE or MAYBE NOT"/>
          <p:cNvSpPr txBox="1"/>
          <p:nvPr/>
        </p:nvSpPr>
        <p:spPr>
          <a:xfrm>
            <a:off x="3517750" y="11012789"/>
            <a:ext cx="16430626" cy="14882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a:defRPr cap="all" spc="896">
                <a:solidFill>
                  <a:schemeClr val="accent2">
                    <a:satOff val="44164"/>
                    <a:lumOff val="14231"/>
                  </a:schemeClr>
                </a:solidFill>
                <a:latin typeface="Avenir Heavy"/>
                <a:ea typeface="Avenir Heavy"/>
                <a:cs typeface="Avenir Heavy"/>
                <a:sym typeface="Avenir Heavy"/>
              </a:defRPr>
            </a:lvl1pPr>
          </a:lstStyle>
          <a:p>
            <a:r>
              <a:t>MAYBE or MAYBE NOT</a:t>
            </a: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1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1"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VE…"/>
          <p:cNvSpPr txBox="1">
            <a:spLocks noGrp="1"/>
          </p:cNvSpPr>
          <p:nvPr>
            <p:ph type="title"/>
          </p:nvPr>
        </p:nvSpPr>
        <p:spPr>
          <a:xfrm>
            <a:off x="2250407" y="529545"/>
            <a:ext cx="19883186" cy="2378806"/>
          </a:xfrm>
          <a:prstGeom prst="rect">
            <a:avLst/>
          </a:prstGeom>
        </p:spPr>
        <p:txBody>
          <a:bodyPr/>
          <a:lstStyle/>
          <a:p>
            <a:pPr algn="ctr" defTabSz="764024">
              <a:defRPr sz="7626" spc="1220">
                <a:solidFill>
                  <a:schemeClr val="accent2">
                    <a:satOff val="44164"/>
                    <a:lumOff val="14231"/>
                  </a:schemeClr>
                </a:solidFill>
                <a:latin typeface="Avenir Heavy"/>
                <a:ea typeface="Avenir Heavy"/>
                <a:cs typeface="Avenir Heavy"/>
                <a:sym typeface="Avenir Heavy"/>
              </a:defRPr>
            </a:pPr>
            <a:r>
              <a:t>CVE</a:t>
            </a:r>
          </a:p>
          <a:p>
            <a:pPr algn="ctr" defTabSz="764024">
              <a:defRPr sz="5208" spc="833">
                <a:solidFill>
                  <a:schemeClr val="accent2">
                    <a:satOff val="44164"/>
                    <a:lumOff val="14231"/>
                  </a:schemeClr>
                </a:solidFill>
                <a:latin typeface="Avenir Heavy"/>
                <a:ea typeface="Avenir Heavy"/>
                <a:cs typeface="Avenir Heavy"/>
                <a:sym typeface="Avenir Heavy"/>
              </a:defRPr>
            </a:pPr>
            <a:r>
              <a:t>(Common Vulnerabilities and Exposures)</a:t>
            </a:r>
          </a:p>
        </p:txBody>
      </p:sp>
      <p:sp>
        <p:nvSpPr>
          <p:cNvPr id="317"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13</a:t>
            </a:fld>
            <a:endParaRPr/>
          </a:p>
        </p:txBody>
      </p:sp>
      <p:sp>
        <p:nvSpPr>
          <p:cNvPr id="318" name="Publicly released list of known cybersecurity vulnerabilities…"/>
          <p:cNvSpPr txBox="1">
            <a:spLocks noGrp="1"/>
          </p:cNvSpPr>
          <p:nvPr>
            <p:ph type="body" idx="1"/>
          </p:nvPr>
        </p:nvSpPr>
        <p:spPr>
          <a:xfrm>
            <a:off x="2250407" y="3479310"/>
            <a:ext cx="19288038" cy="8124880"/>
          </a:xfrm>
          <a:prstGeom prst="rect">
            <a:avLst/>
          </a:prstGeom>
        </p:spPr>
        <p:txBody>
          <a:bodyPr anchor="t"/>
          <a:lstStyle/>
          <a:p>
            <a:pPr marL="1003706" lvl="1" indent="-585495" defTabSz="731162">
              <a:spcBef>
                <a:spcPts val="4300"/>
              </a:spcBef>
              <a:defRPr sz="4984">
                <a:latin typeface="Avenir Medium"/>
                <a:ea typeface="Avenir Medium"/>
                <a:cs typeface="Avenir Medium"/>
                <a:sym typeface="Avenir Medium"/>
              </a:defRPr>
            </a:pPr>
            <a:r>
              <a:t>Publicly released list of known cybersecurity vulnerabilities</a:t>
            </a:r>
          </a:p>
          <a:p>
            <a:pPr marL="1421917" lvl="2" indent="-585495" defTabSz="731162">
              <a:spcBef>
                <a:spcPts val="4300"/>
              </a:spcBef>
              <a:defRPr sz="4984">
                <a:latin typeface="Avenir Medium"/>
                <a:ea typeface="Avenir Medium"/>
                <a:cs typeface="Avenir Medium"/>
                <a:sym typeface="Avenir Medium"/>
              </a:defRPr>
            </a:pPr>
            <a:r>
              <a:t>Issued by vendors and researchers</a:t>
            </a:r>
          </a:p>
          <a:p>
            <a:pPr marL="1421917" lvl="2" indent="-585495" defTabSz="731162">
              <a:spcBef>
                <a:spcPts val="4300"/>
              </a:spcBef>
              <a:defRPr sz="4984">
                <a:latin typeface="Avenir Medium"/>
                <a:ea typeface="Avenir Medium"/>
                <a:cs typeface="Avenir Medium"/>
                <a:sym typeface="Avenir Medium"/>
              </a:defRPr>
            </a:pPr>
            <a:r>
              <a:t>Each CVE has an identification number “identifier”</a:t>
            </a:r>
          </a:p>
          <a:p>
            <a:pPr marL="1421917" lvl="2" indent="-585495" defTabSz="731162">
              <a:spcBef>
                <a:spcPts val="4300"/>
              </a:spcBef>
              <a:defRPr sz="4984">
                <a:latin typeface="Avenir Medium"/>
                <a:ea typeface="Avenir Medium"/>
                <a:cs typeface="Avenir Medium"/>
                <a:sym typeface="Avenir Medium"/>
              </a:defRPr>
            </a:pPr>
            <a:r>
              <a:t>A CVE does not include technical data</a:t>
            </a:r>
          </a:p>
          <a:p>
            <a:pPr marL="1421917" lvl="2" indent="-585495" defTabSz="731162">
              <a:spcBef>
                <a:spcPts val="4300"/>
              </a:spcBef>
              <a:defRPr sz="4984">
                <a:latin typeface="Avenir Medium"/>
                <a:ea typeface="Avenir Medium"/>
                <a:cs typeface="Avenir Medium"/>
                <a:sym typeface="Avenir Medium"/>
              </a:defRPr>
            </a:pPr>
            <a:r>
              <a:t>Databases of public disclosed CVEs (multiple)</a:t>
            </a:r>
          </a:p>
          <a:p>
            <a:pPr marL="1840128" lvl="3" indent="-585495" defTabSz="731162">
              <a:spcBef>
                <a:spcPts val="4300"/>
              </a:spcBef>
              <a:defRPr sz="4984">
                <a:latin typeface="Avenir Medium"/>
                <a:ea typeface="Avenir Medium"/>
                <a:cs typeface="Avenir Medium"/>
                <a:sym typeface="Avenir Medium"/>
              </a:defRPr>
            </a:pPr>
            <a:r>
              <a:t>NVD (National Vulnerabilities Database) USA</a:t>
            </a:r>
          </a:p>
        </p:txBody>
      </p:sp>
      <p:sp>
        <p:nvSpPr>
          <p:cNvPr id="319"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320" name="Source:  https://www.cve.org/"/>
          <p:cNvSpPr txBox="1"/>
          <p:nvPr/>
        </p:nvSpPr>
        <p:spPr>
          <a:xfrm>
            <a:off x="9714629" y="11999099"/>
            <a:ext cx="4359594" cy="574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https://www.cve.org/</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1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1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1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31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2" nodeType="clickEffect">
                                  <p:stCondLst>
                                    <p:cond delay="0"/>
                                  </p:stCondLst>
                                  <p:iterate>
                                    <p:tmAbs val="0"/>
                                  </p:iterate>
                                  <p:childTnLst>
                                    <p:set>
                                      <p:cBhvr>
                                        <p:cTn id="32" fill="hold"/>
                                        <p:tgtEl>
                                          <p:spTgt spid="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 grpId="1" build="p" bldLvl="5" animBg="1" advAuto="0"/>
      <p:bldP spid="320" grpId="2"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BOM Formats…"/>
          <p:cNvSpPr txBox="1">
            <a:spLocks noGrp="1"/>
          </p:cNvSpPr>
          <p:nvPr>
            <p:ph type="title"/>
          </p:nvPr>
        </p:nvSpPr>
        <p:spPr>
          <a:xfrm>
            <a:off x="3519557" y="502525"/>
            <a:ext cx="18025754" cy="2321278"/>
          </a:xfrm>
          <a:prstGeom prst="rect">
            <a:avLst/>
          </a:prstGeom>
        </p:spPr>
        <p:txBody>
          <a:bodyPr/>
          <a:lstStyle/>
          <a:p>
            <a:pPr algn="ctr">
              <a:defRPr sz="5600" spc="896">
                <a:solidFill>
                  <a:schemeClr val="accent2">
                    <a:satOff val="44164"/>
                    <a:lumOff val="14231"/>
                  </a:schemeClr>
                </a:solidFill>
                <a:latin typeface="Avenir Heavy"/>
                <a:ea typeface="Avenir Heavy"/>
                <a:cs typeface="Avenir Heavy"/>
                <a:sym typeface="Avenir Heavy"/>
              </a:defRPr>
            </a:pPr>
            <a:r>
              <a:t>SBOM Formats</a:t>
            </a:r>
          </a:p>
          <a:p>
            <a:pPr algn="ctr">
              <a:defRPr sz="5600" spc="896">
                <a:solidFill>
                  <a:schemeClr val="accent2">
                    <a:satOff val="44164"/>
                    <a:lumOff val="14231"/>
                  </a:schemeClr>
                </a:solidFill>
                <a:latin typeface="Avenir Heavy"/>
                <a:ea typeface="Avenir Heavy"/>
                <a:cs typeface="Avenir Heavy"/>
                <a:sym typeface="Avenir Heavy"/>
              </a:defRPr>
            </a:pPr>
            <a:r>
              <a:t>(Software Bill of Materials)</a:t>
            </a:r>
          </a:p>
        </p:txBody>
      </p:sp>
      <p:sp>
        <p:nvSpPr>
          <p:cNvPr id="323"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14</a:t>
            </a:fld>
            <a:endParaRPr/>
          </a:p>
        </p:txBody>
      </p:sp>
      <p:sp>
        <p:nvSpPr>
          <p:cNvPr id="324" name="CycloneDX…"/>
          <p:cNvSpPr txBox="1">
            <a:spLocks noGrp="1"/>
          </p:cNvSpPr>
          <p:nvPr>
            <p:ph type="body" sz="quarter" idx="1"/>
          </p:nvPr>
        </p:nvSpPr>
        <p:spPr>
          <a:xfrm>
            <a:off x="2068829" y="3462256"/>
            <a:ext cx="15829623" cy="3845088"/>
          </a:xfrm>
          <a:prstGeom prst="rect">
            <a:avLst/>
          </a:prstGeom>
        </p:spPr>
        <p:txBody>
          <a:bodyPr anchor="t"/>
          <a:lstStyle>
            <a:lvl1pPr marL="657859" indent="-657859">
              <a:spcBef>
                <a:spcPts val="4900"/>
              </a:spcBef>
              <a:defRPr sz="5600">
                <a:latin typeface="Avenir Medium"/>
                <a:ea typeface="Avenir Medium"/>
                <a:cs typeface="Avenir Medium"/>
                <a:sym typeface="Avenir Medium"/>
              </a:defRPr>
            </a:lvl1pPr>
            <a:lvl2pPr marL="1127760" indent="-657860">
              <a:spcBef>
                <a:spcPts val="4900"/>
              </a:spcBef>
              <a:defRPr sz="5600">
                <a:latin typeface="Avenir Medium"/>
                <a:ea typeface="Avenir Medium"/>
                <a:cs typeface="Avenir Medium"/>
                <a:sym typeface="Avenir Medium"/>
              </a:defRPr>
            </a:lvl2pPr>
          </a:lstStyle>
          <a:p>
            <a:r>
              <a:t>CycloneDX</a:t>
            </a:r>
          </a:p>
          <a:p>
            <a:pPr lvl="1"/>
            <a:r>
              <a:t>Open source machine-readable by OWASP</a:t>
            </a:r>
          </a:p>
        </p:txBody>
      </p:sp>
      <p:sp>
        <p:nvSpPr>
          <p:cNvPr id="325"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326" name="SPDX® (Software Package Data Exchange)…"/>
          <p:cNvSpPr txBox="1"/>
          <p:nvPr/>
        </p:nvSpPr>
        <p:spPr>
          <a:xfrm>
            <a:off x="2187071" y="7723405"/>
            <a:ext cx="19495318" cy="32150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marL="657859" indent="-657859" algn="l">
              <a:spcBef>
                <a:spcPts val="4900"/>
              </a:spcBef>
              <a:buClr>
                <a:srgbClr val="646464"/>
              </a:buClr>
              <a:buSzPct val="90000"/>
              <a:buChar char="•"/>
              <a:defRPr>
                <a:latin typeface="Avenir Medium"/>
                <a:ea typeface="Avenir Medium"/>
                <a:cs typeface="Avenir Medium"/>
                <a:sym typeface="Avenir Medium"/>
              </a:defRPr>
            </a:lvl1pPr>
            <a:lvl2pPr marL="1127760" indent="-657860" algn="l">
              <a:spcBef>
                <a:spcPts val="4900"/>
              </a:spcBef>
              <a:buClr>
                <a:srgbClr val="646464"/>
              </a:buClr>
              <a:buSzPct val="90000"/>
              <a:buChar char="•"/>
              <a:defRPr>
                <a:latin typeface="Avenir Medium"/>
                <a:ea typeface="Avenir Medium"/>
                <a:cs typeface="Avenir Medium"/>
                <a:sym typeface="Avenir Medium"/>
              </a:defRPr>
            </a:lvl2pPr>
          </a:lstStyle>
          <a:p>
            <a:r>
              <a:t>SPDX® (Software Package Data Exchange)</a:t>
            </a:r>
          </a:p>
          <a:p>
            <a:pPr lvl="1"/>
            <a:r>
              <a:t>Open standard ISO/IEC 5692:2021 by Linux Foundation</a:t>
            </a:r>
          </a:p>
        </p:txBody>
      </p:sp>
      <p:grpSp>
        <p:nvGrpSpPr>
          <p:cNvPr id="329" name="Group"/>
          <p:cNvGrpSpPr/>
          <p:nvPr/>
        </p:nvGrpSpPr>
        <p:grpSpPr>
          <a:xfrm>
            <a:off x="17138000" y="11456806"/>
            <a:ext cx="4630421" cy="993506"/>
            <a:chOff x="0" y="0"/>
            <a:chExt cx="4630420" cy="993505"/>
          </a:xfrm>
        </p:grpSpPr>
        <p:sp>
          <p:nvSpPr>
            <p:cNvPr id="327" name="Source:  https://cyclonedx.org/"/>
            <p:cNvSpPr txBox="1"/>
            <p:nvPr/>
          </p:nvSpPr>
          <p:spPr>
            <a:xfrm>
              <a:off x="-1" y="0"/>
              <a:ext cx="4630421" cy="5746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https://cyclonedx.org/ </a:t>
              </a:r>
            </a:p>
          </p:txBody>
        </p:sp>
        <p:sp>
          <p:nvSpPr>
            <p:cNvPr id="328" name="Source:  https://spdx.dev/"/>
            <p:cNvSpPr txBox="1"/>
            <p:nvPr/>
          </p:nvSpPr>
          <p:spPr>
            <a:xfrm>
              <a:off x="8010" y="418830"/>
              <a:ext cx="3924619" cy="5746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https://spdx.dev/ </a:t>
              </a: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1" animBg="1" advAuto="0"/>
      <p:bldP spid="326" grpId="2" animBg="1" advAuto="0"/>
      <p:bldP spid="329" grpId="3"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Example SBOM?"/>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Example SBOM?</a:t>
            </a:r>
          </a:p>
        </p:txBody>
      </p:sp>
      <p:sp>
        <p:nvSpPr>
          <p:cNvPr id="332"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15</a:t>
            </a:fld>
            <a:endParaRPr/>
          </a:p>
        </p:txBody>
      </p:sp>
      <p:sp>
        <p:nvSpPr>
          <p:cNvPr id="333" name="Source: https://www.thesslstore.com/blog/sbom-an-up-close-look-at-a-software-bill-of-materials/"/>
          <p:cNvSpPr txBox="1"/>
          <p:nvPr/>
        </p:nvSpPr>
        <p:spPr>
          <a:xfrm>
            <a:off x="4845904" y="12198575"/>
            <a:ext cx="14692192"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https://www.thesslstore.com/blog/sbom-an-up-close-look-at-a-software-bill-of-materials/</a:t>
            </a:r>
          </a:p>
        </p:txBody>
      </p:sp>
      <p:pic>
        <p:nvPicPr>
          <p:cNvPr id="334" name="ntia-sbom-example-shadow-smaller-30.jpg" descr="ntia-sbom-example-shadow-smaller-30.jpg"/>
          <p:cNvPicPr>
            <a:picLocks noChangeAspect="1"/>
          </p:cNvPicPr>
          <p:nvPr/>
        </p:nvPicPr>
        <p:blipFill>
          <a:blip r:embed="rId2">
            <a:extLst/>
          </a:blip>
          <a:stretch>
            <a:fillRect/>
          </a:stretch>
        </p:blipFill>
        <p:spPr>
          <a:xfrm>
            <a:off x="8712200" y="2095500"/>
            <a:ext cx="6959600" cy="9525000"/>
          </a:xfrm>
          <a:prstGeom prst="rect">
            <a:avLst/>
          </a:prstGeom>
          <a:ln w="25400">
            <a:miter lim="400000"/>
          </a:ln>
        </p:spPr>
      </p:pic>
      <p:sp>
        <p:nvSpPr>
          <p:cNvPr id="335"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SBOM USAGE…"/>
          <p:cNvSpPr txBox="1">
            <a:spLocks noGrp="1"/>
          </p:cNvSpPr>
          <p:nvPr>
            <p:ph type="title"/>
          </p:nvPr>
        </p:nvSpPr>
        <p:spPr>
          <a:xfrm>
            <a:off x="3962652" y="389258"/>
            <a:ext cx="16458696" cy="1863084"/>
          </a:xfrm>
          <a:prstGeom prst="rect">
            <a:avLst/>
          </a:prstGeom>
        </p:spPr>
        <p:txBody>
          <a:bodyPr/>
          <a:lstStyle/>
          <a:p>
            <a:pPr algn="ctr" defTabSz="739378">
              <a:defRPr sz="5040" spc="806">
                <a:solidFill>
                  <a:schemeClr val="accent2">
                    <a:satOff val="44164"/>
                    <a:lumOff val="14231"/>
                  </a:schemeClr>
                </a:solidFill>
                <a:latin typeface="Avenir Heavy"/>
                <a:ea typeface="Avenir Heavy"/>
                <a:cs typeface="Avenir Heavy"/>
                <a:sym typeface="Avenir Heavy"/>
              </a:defRPr>
            </a:pPr>
            <a:r>
              <a:t>SBOM USAGE</a:t>
            </a:r>
          </a:p>
          <a:p>
            <a:pPr algn="ctr" defTabSz="739378">
              <a:defRPr sz="5040" spc="806">
                <a:solidFill>
                  <a:schemeClr val="accent2">
                    <a:satOff val="44164"/>
                    <a:lumOff val="14231"/>
                  </a:schemeClr>
                </a:solidFill>
                <a:latin typeface="Avenir Heavy"/>
                <a:ea typeface="Avenir Heavy"/>
                <a:cs typeface="Avenir Heavy"/>
                <a:sym typeface="Avenir Heavy"/>
              </a:defRPr>
            </a:pPr>
            <a:r>
              <a:t>Survey Says</a:t>
            </a:r>
          </a:p>
        </p:txBody>
      </p:sp>
      <p:sp>
        <p:nvSpPr>
          <p:cNvPr id="338"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16</a:t>
            </a:fld>
            <a:endParaRPr/>
          </a:p>
        </p:txBody>
      </p:sp>
      <p:sp>
        <p:nvSpPr>
          <p:cNvPr id="339" name="Source: Sonatype 9th Annual State of the Software Supply Chain Report, Nov 2023"/>
          <p:cNvSpPr txBox="1"/>
          <p:nvPr/>
        </p:nvSpPr>
        <p:spPr>
          <a:xfrm>
            <a:off x="6060956" y="10971104"/>
            <a:ext cx="12262088"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Sonatype 9th Annual State of the Software Supply Chain Report, Nov 2023</a:t>
            </a:r>
          </a:p>
        </p:txBody>
      </p:sp>
      <p:pic>
        <p:nvPicPr>
          <p:cNvPr id="340" name="SBOM-Survey-606x350.png" descr="SBOM-Survey-606x350.png"/>
          <p:cNvPicPr>
            <a:picLocks noChangeAspect="1"/>
          </p:cNvPicPr>
          <p:nvPr/>
        </p:nvPicPr>
        <p:blipFill>
          <a:blip r:embed="rId3">
            <a:extLst/>
          </a:blip>
          <a:stretch>
            <a:fillRect/>
          </a:stretch>
        </p:blipFill>
        <p:spPr>
          <a:xfrm>
            <a:off x="6202938" y="3202350"/>
            <a:ext cx="12658992" cy="7311300"/>
          </a:xfrm>
          <a:prstGeom prst="rect">
            <a:avLst/>
          </a:prstGeom>
          <a:ln w="25400">
            <a:miter lim="400000"/>
          </a:ln>
        </p:spPr>
      </p:pic>
      <p:sp>
        <p:nvSpPr>
          <p:cNvPr id="341"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BOM Adoption DRIVER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SBOM Adoption DRIVERs</a:t>
            </a:r>
          </a:p>
        </p:txBody>
      </p:sp>
      <p:sp>
        <p:nvSpPr>
          <p:cNvPr id="34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17</a:t>
            </a:fld>
            <a:endParaRPr/>
          </a:p>
        </p:txBody>
      </p:sp>
      <p:sp>
        <p:nvSpPr>
          <p:cNvPr id="347" name="Source: https://www.whitehouse.gov/briefing-room/presidential-actions/2021/05/12/executive-order-on-improving-the-nations-cybersecurity/"/>
          <p:cNvSpPr txBox="1"/>
          <p:nvPr/>
        </p:nvSpPr>
        <p:spPr>
          <a:xfrm>
            <a:off x="1829522" y="12131120"/>
            <a:ext cx="2072495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https://www.whitehouse.gov/briefing-room/presidential-actions/2021/05/12/executive-order-on-improving-the-nations-cybersecurity/</a:t>
            </a:r>
          </a:p>
        </p:txBody>
      </p:sp>
      <p:sp>
        <p:nvSpPr>
          <p:cNvPr id="348"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349" name="Presidential Executive order 14028 (Cybersecurity)…"/>
          <p:cNvSpPr txBox="1">
            <a:spLocks noGrp="1"/>
          </p:cNvSpPr>
          <p:nvPr>
            <p:ph type="body" idx="1"/>
          </p:nvPr>
        </p:nvSpPr>
        <p:spPr>
          <a:xfrm>
            <a:off x="2205437" y="2962149"/>
            <a:ext cx="19288037" cy="8124880"/>
          </a:xfrm>
          <a:prstGeom prst="rect">
            <a:avLst/>
          </a:prstGeom>
        </p:spPr>
        <p:txBody>
          <a:bodyPr anchor="t"/>
          <a:lstStyle/>
          <a:p>
            <a:pPr marL="1127760" lvl="1" indent="-657860">
              <a:spcBef>
                <a:spcPts val="4900"/>
              </a:spcBef>
              <a:defRPr sz="5600">
                <a:latin typeface="Avenir Medium"/>
                <a:ea typeface="Avenir Medium"/>
                <a:cs typeface="Avenir Medium"/>
                <a:sym typeface="Avenir Medium"/>
              </a:defRPr>
            </a:pPr>
            <a:r>
              <a:t>Presidential Executive order 14028 (Cybersecurity) </a:t>
            </a:r>
          </a:p>
          <a:p>
            <a:pPr marL="1597660" lvl="2" indent="-657860">
              <a:spcBef>
                <a:spcPts val="4900"/>
              </a:spcBef>
              <a:defRPr sz="5600">
                <a:latin typeface="Avenir Medium"/>
                <a:ea typeface="Avenir Medium"/>
                <a:cs typeface="Avenir Medium"/>
                <a:sym typeface="Avenir Medium"/>
              </a:defRPr>
            </a:pPr>
            <a:r>
              <a:t>An SBOM as part of Secure Development</a:t>
            </a:r>
          </a:p>
          <a:p>
            <a:pPr marL="1127760" lvl="1" indent="-657860">
              <a:spcBef>
                <a:spcPts val="4900"/>
              </a:spcBef>
              <a:defRPr sz="5600">
                <a:latin typeface="Avenir Medium"/>
                <a:ea typeface="Avenir Medium"/>
                <a:cs typeface="Avenir Medium"/>
                <a:sym typeface="Avenir Medium"/>
              </a:defRPr>
            </a:pPr>
            <a:r>
              <a:t>Regulatory Compliance</a:t>
            </a:r>
          </a:p>
          <a:p>
            <a:pPr marL="1127760" lvl="1" indent="-657860">
              <a:spcBef>
                <a:spcPts val="4900"/>
              </a:spcBef>
              <a:defRPr sz="5600">
                <a:latin typeface="Avenir Medium"/>
                <a:ea typeface="Avenir Medium"/>
                <a:cs typeface="Avenir Medium"/>
                <a:sym typeface="Avenir Medium"/>
              </a:defRPr>
            </a:pPr>
            <a:r>
              <a:t>Risk management via CI/CD supply chain monitoring</a:t>
            </a:r>
          </a:p>
          <a:p>
            <a:pPr marL="1127760" lvl="1" indent="-657860">
              <a:spcBef>
                <a:spcPts val="4900"/>
              </a:spcBef>
              <a:defRPr sz="5600">
                <a:latin typeface="Avenir Medium"/>
                <a:ea typeface="Avenir Medium"/>
                <a:cs typeface="Avenir Medium"/>
                <a:sym typeface="Avenir Medium"/>
              </a:defRPr>
            </a:pPr>
            <a:r>
              <a:t>Customer Assurance</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9">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4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4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4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34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3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 grpId="1" build="p" bldLvl="5"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Where is SCA in Build PIPELINE"/>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Where is SCA in Build PIPELINE</a:t>
            </a:r>
          </a:p>
        </p:txBody>
      </p:sp>
      <p:sp>
        <p:nvSpPr>
          <p:cNvPr id="354"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18</a:t>
            </a:fld>
            <a:endParaRPr/>
          </a:p>
        </p:txBody>
      </p:sp>
      <p:sp>
        <p:nvSpPr>
          <p:cNvPr id="355" name="Source: https://vulcan.io/blog/ci-cd-security-5-best-practices/"/>
          <p:cNvSpPr txBox="1"/>
          <p:nvPr/>
        </p:nvSpPr>
        <p:spPr>
          <a:xfrm>
            <a:off x="7988389" y="11741342"/>
            <a:ext cx="9378361"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https://vulcan.io/blog/ci-cd-security-5-best-practices/</a:t>
            </a:r>
          </a:p>
        </p:txBody>
      </p:sp>
      <p:sp>
        <p:nvSpPr>
          <p:cNvPr id="356"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grpSp>
        <p:nvGrpSpPr>
          <p:cNvPr id="393" name="Group"/>
          <p:cNvGrpSpPr/>
          <p:nvPr/>
        </p:nvGrpSpPr>
        <p:grpSpPr>
          <a:xfrm>
            <a:off x="5279529" y="3852400"/>
            <a:ext cx="14801349" cy="6026566"/>
            <a:chOff x="0" y="0"/>
            <a:chExt cx="14801347" cy="6026565"/>
          </a:xfrm>
        </p:grpSpPr>
        <p:sp>
          <p:nvSpPr>
            <p:cNvPr id="357" name="Line"/>
            <p:cNvSpPr/>
            <p:nvPr/>
          </p:nvSpPr>
          <p:spPr>
            <a:xfrm flipV="1">
              <a:off x="409575" y="2118233"/>
              <a:ext cx="1" cy="19525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58" name="Line"/>
            <p:cNvSpPr/>
            <p:nvPr/>
          </p:nvSpPr>
          <p:spPr>
            <a:xfrm flipV="1">
              <a:off x="2441575" y="2118233"/>
              <a:ext cx="1" cy="39083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59" name="Line"/>
            <p:cNvSpPr/>
            <p:nvPr/>
          </p:nvSpPr>
          <p:spPr>
            <a:xfrm flipV="1">
              <a:off x="4473575" y="2118233"/>
              <a:ext cx="0" cy="33241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60" name="Line"/>
            <p:cNvSpPr/>
            <p:nvPr/>
          </p:nvSpPr>
          <p:spPr>
            <a:xfrm flipV="1">
              <a:off x="6530974" y="2118233"/>
              <a:ext cx="1" cy="28923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61" name="Line"/>
            <p:cNvSpPr/>
            <p:nvPr/>
          </p:nvSpPr>
          <p:spPr>
            <a:xfrm flipV="1">
              <a:off x="8474074" y="2118233"/>
              <a:ext cx="1" cy="25113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62" name="Line"/>
            <p:cNvSpPr/>
            <p:nvPr/>
          </p:nvSpPr>
          <p:spPr>
            <a:xfrm flipV="1">
              <a:off x="10455275" y="2118233"/>
              <a:ext cx="1" cy="24732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363" name="Line"/>
            <p:cNvSpPr/>
            <p:nvPr/>
          </p:nvSpPr>
          <p:spPr>
            <a:xfrm flipV="1">
              <a:off x="12512674" y="2118233"/>
              <a:ext cx="1" cy="1990633"/>
            </a:xfrm>
            <a:prstGeom prst="line">
              <a:avLst/>
            </a:prstGeom>
            <a:noFill/>
            <a:ln w="38100" cap="flat">
              <a:solidFill>
                <a:srgbClr val="FFFFFF"/>
              </a:solidFill>
              <a:prstDash val="solid"/>
              <a:miter lim="400000"/>
            </a:ln>
            <a:effectLst/>
          </p:spPr>
          <p:txBody>
            <a:bodyPr wrap="square" lIns="71437" tIns="71437" rIns="71437" bIns="71437" numCol="1" anchor="ctr">
              <a:noAutofit/>
            </a:bodyP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pic>
          <p:nvPicPr>
            <p:cNvPr id="364" name="Cogs-in-circle-65x65.png" descr="Cogs-in-circle-65x65.png"/>
            <p:cNvPicPr>
              <a:picLocks noChangeAspect="1"/>
            </p:cNvPicPr>
            <p:nvPr/>
          </p:nvPicPr>
          <p:blipFill>
            <a:blip r:embed="rId2">
              <a:extLst/>
            </a:blip>
            <a:stretch>
              <a:fillRect/>
            </a:stretch>
          </p:blipFill>
          <p:spPr>
            <a:xfrm>
              <a:off x="6124575" y="2183128"/>
              <a:ext cx="825500" cy="825501"/>
            </a:xfrm>
            <a:prstGeom prst="rect">
              <a:avLst/>
            </a:prstGeom>
            <a:ln w="25400" cap="flat">
              <a:noFill/>
              <a:miter lim="400000"/>
            </a:ln>
            <a:effectLst/>
          </p:spPr>
        </p:pic>
        <p:pic>
          <p:nvPicPr>
            <p:cNvPr id="365" name="Cogs-with-person-in-circle-65x65.png" descr="Cogs-with-person-in-circle-65x65.png"/>
            <p:cNvPicPr>
              <a:picLocks noChangeAspect="1"/>
            </p:cNvPicPr>
            <p:nvPr/>
          </p:nvPicPr>
          <p:blipFill>
            <a:blip r:embed="rId3">
              <a:extLst/>
            </a:blip>
            <a:stretch>
              <a:fillRect/>
            </a:stretch>
          </p:blipFill>
          <p:spPr>
            <a:xfrm>
              <a:off x="12112624" y="2183128"/>
              <a:ext cx="825501" cy="825501"/>
            </a:xfrm>
            <a:prstGeom prst="rect">
              <a:avLst/>
            </a:prstGeom>
            <a:ln w="25400" cap="flat">
              <a:noFill/>
              <a:miter lim="400000"/>
            </a:ln>
            <a:effectLst/>
          </p:spPr>
        </p:pic>
        <p:pic>
          <p:nvPicPr>
            <p:cNvPr id="366" name="Cogs-with-person-in-circle-65x65.png" descr="Cogs-with-person-in-circle-65x65.png"/>
            <p:cNvPicPr>
              <a:picLocks noChangeAspect="1"/>
            </p:cNvPicPr>
            <p:nvPr/>
          </p:nvPicPr>
          <p:blipFill>
            <a:blip r:embed="rId3">
              <a:extLst/>
            </a:blip>
            <a:stretch>
              <a:fillRect/>
            </a:stretch>
          </p:blipFill>
          <p:spPr>
            <a:xfrm>
              <a:off x="10042524" y="2183128"/>
              <a:ext cx="825501" cy="825501"/>
            </a:xfrm>
            <a:prstGeom prst="rect">
              <a:avLst/>
            </a:prstGeom>
            <a:ln w="25400" cap="flat">
              <a:noFill/>
              <a:miter lim="400000"/>
            </a:ln>
            <a:effectLst/>
          </p:spPr>
        </p:pic>
        <p:pic>
          <p:nvPicPr>
            <p:cNvPr id="367" name="Cogs-with-person-in-circle-65x65.png" descr="Cogs-with-person-in-circle-65x65.png"/>
            <p:cNvPicPr>
              <a:picLocks noChangeAspect="1"/>
            </p:cNvPicPr>
            <p:nvPr/>
          </p:nvPicPr>
          <p:blipFill>
            <a:blip r:embed="rId3">
              <a:extLst/>
            </a:blip>
            <a:stretch>
              <a:fillRect/>
            </a:stretch>
          </p:blipFill>
          <p:spPr>
            <a:xfrm>
              <a:off x="8083549" y="2183128"/>
              <a:ext cx="825501" cy="825501"/>
            </a:xfrm>
            <a:prstGeom prst="rect">
              <a:avLst/>
            </a:prstGeom>
            <a:ln w="25400" cap="flat">
              <a:noFill/>
              <a:miter lim="400000"/>
            </a:ln>
            <a:effectLst/>
          </p:spPr>
        </p:pic>
        <p:pic>
          <p:nvPicPr>
            <p:cNvPr id="368" name="Cogs-with-person-in-circle-65x65.png" descr="Cogs-with-person-in-circle-65x65.png"/>
            <p:cNvPicPr>
              <a:picLocks noChangeAspect="1"/>
            </p:cNvPicPr>
            <p:nvPr/>
          </p:nvPicPr>
          <p:blipFill>
            <a:blip r:embed="rId3">
              <a:extLst/>
            </a:blip>
            <a:stretch>
              <a:fillRect/>
            </a:stretch>
          </p:blipFill>
          <p:spPr>
            <a:xfrm>
              <a:off x="6111875" y="4069735"/>
              <a:ext cx="825500" cy="825501"/>
            </a:xfrm>
            <a:prstGeom prst="rect">
              <a:avLst/>
            </a:prstGeom>
            <a:ln w="25400" cap="flat">
              <a:noFill/>
              <a:miter lim="400000"/>
            </a:ln>
            <a:effectLst/>
          </p:spPr>
        </p:pic>
        <p:pic>
          <p:nvPicPr>
            <p:cNvPr id="369" name="Cogs-with-person-in-circle-65x65.png" descr="Cogs-with-person-in-circle-65x65.png"/>
            <p:cNvPicPr>
              <a:picLocks noChangeAspect="1"/>
            </p:cNvPicPr>
            <p:nvPr/>
          </p:nvPicPr>
          <p:blipFill>
            <a:blip r:embed="rId3">
              <a:extLst/>
            </a:blip>
            <a:stretch>
              <a:fillRect/>
            </a:stretch>
          </p:blipFill>
          <p:spPr>
            <a:xfrm>
              <a:off x="4073525" y="3558049"/>
              <a:ext cx="825500" cy="825501"/>
            </a:xfrm>
            <a:prstGeom prst="rect">
              <a:avLst/>
            </a:prstGeom>
            <a:ln w="25400" cap="flat">
              <a:noFill/>
              <a:miter lim="400000"/>
            </a:ln>
            <a:effectLst/>
          </p:spPr>
        </p:pic>
        <p:pic>
          <p:nvPicPr>
            <p:cNvPr id="370" name="Cogs-with-person-in-circle-65x65.png" descr="Cogs-with-person-in-circle-65x65.png"/>
            <p:cNvPicPr>
              <a:picLocks noChangeAspect="1"/>
            </p:cNvPicPr>
            <p:nvPr/>
          </p:nvPicPr>
          <p:blipFill>
            <a:blip r:embed="rId3">
              <a:extLst/>
            </a:blip>
            <a:stretch>
              <a:fillRect/>
            </a:stretch>
          </p:blipFill>
          <p:spPr>
            <a:xfrm>
              <a:off x="2028825" y="4723821"/>
              <a:ext cx="825500" cy="825501"/>
            </a:xfrm>
            <a:prstGeom prst="rect">
              <a:avLst/>
            </a:prstGeom>
            <a:ln w="25400" cap="flat">
              <a:noFill/>
              <a:miter lim="400000"/>
            </a:ln>
            <a:effectLst/>
          </p:spPr>
        </p:pic>
        <p:pic>
          <p:nvPicPr>
            <p:cNvPr id="371" name="Cogs-with-person-in-circle-65x65.png" descr="Cogs-with-person-in-circle-65x65.png"/>
            <p:cNvPicPr>
              <a:picLocks noChangeAspect="1"/>
            </p:cNvPicPr>
            <p:nvPr/>
          </p:nvPicPr>
          <p:blipFill>
            <a:blip r:embed="rId3">
              <a:extLst/>
            </a:blip>
            <a:stretch>
              <a:fillRect/>
            </a:stretch>
          </p:blipFill>
          <p:spPr>
            <a:xfrm>
              <a:off x="0" y="2183128"/>
              <a:ext cx="825500" cy="825501"/>
            </a:xfrm>
            <a:prstGeom prst="rect">
              <a:avLst/>
            </a:prstGeom>
            <a:ln w="25400" cap="flat">
              <a:noFill/>
              <a:miter lim="400000"/>
            </a:ln>
            <a:effectLst/>
          </p:spPr>
        </p:pic>
        <p:pic>
          <p:nvPicPr>
            <p:cNvPr id="372" name="Cogs-in-circle-65x65.png" descr="Cogs-in-circle-65x65.png"/>
            <p:cNvPicPr>
              <a:picLocks noChangeAspect="1"/>
            </p:cNvPicPr>
            <p:nvPr/>
          </p:nvPicPr>
          <p:blipFill>
            <a:blip r:embed="rId2">
              <a:extLst/>
            </a:blip>
            <a:stretch>
              <a:fillRect/>
            </a:stretch>
          </p:blipFill>
          <p:spPr>
            <a:xfrm>
              <a:off x="4054475" y="2183128"/>
              <a:ext cx="825500" cy="825501"/>
            </a:xfrm>
            <a:prstGeom prst="rect">
              <a:avLst/>
            </a:prstGeom>
            <a:ln w="25400" cap="flat">
              <a:noFill/>
              <a:miter lim="400000"/>
            </a:ln>
            <a:effectLst/>
          </p:spPr>
        </p:pic>
        <p:pic>
          <p:nvPicPr>
            <p:cNvPr id="373" name="Cogs-in-circle-65x65.png" descr="Cogs-in-circle-65x65.png"/>
            <p:cNvPicPr>
              <a:picLocks noChangeAspect="1"/>
            </p:cNvPicPr>
            <p:nvPr/>
          </p:nvPicPr>
          <p:blipFill>
            <a:blip r:embed="rId2">
              <a:extLst/>
            </a:blip>
            <a:stretch>
              <a:fillRect/>
            </a:stretch>
          </p:blipFill>
          <p:spPr>
            <a:xfrm>
              <a:off x="2031999" y="2183128"/>
              <a:ext cx="825501" cy="825501"/>
            </a:xfrm>
            <a:prstGeom prst="rect">
              <a:avLst/>
            </a:prstGeom>
            <a:ln w="25400" cap="flat">
              <a:noFill/>
              <a:miter lim="400000"/>
            </a:ln>
            <a:effectLst/>
          </p:spPr>
        </p:pic>
        <p:sp>
          <p:nvSpPr>
            <p:cNvPr id="374" name="Parallelogram"/>
            <p:cNvSpPr/>
            <p:nvPr/>
          </p:nvSpPr>
          <p:spPr>
            <a:xfrm>
              <a:off x="286829" y="948199"/>
              <a:ext cx="24622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186F52"/>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75" name="Rectangle"/>
            <p:cNvSpPr/>
            <p:nvPr/>
          </p:nvSpPr>
          <p:spPr>
            <a:xfrm>
              <a:off x="120962" y="948199"/>
              <a:ext cx="1270001" cy="1168401"/>
            </a:xfrm>
            <a:prstGeom prst="rect">
              <a:avLst/>
            </a:prstGeom>
            <a:solidFill>
              <a:srgbClr val="186F52"/>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76" name="Shape"/>
            <p:cNvSpPr/>
            <p:nvPr/>
          </p:nvSpPr>
          <p:spPr>
            <a:xfrm>
              <a:off x="2179129" y="948199"/>
              <a:ext cx="26146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26AB70"/>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77" name="Shape"/>
            <p:cNvSpPr/>
            <p:nvPr/>
          </p:nvSpPr>
          <p:spPr>
            <a:xfrm>
              <a:off x="4223829" y="948199"/>
              <a:ext cx="25130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36E199"/>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78" name="Shape"/>
            <p:cNvSpPr/>
            <p:nvPr/>
          </p:nvSpPr>
          <p:spPr>
            <a:xfrm>
              <a:off x="6192329" y="948199"/>
              <a:ext cx="25130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56E8AE"/>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79" name="Shape"/>
            <p:cNvSpPr/>
            <p:nvPr/>
          </p:nvSpPr>
          <p:spPr>
            <a:xfrm>
              <a:off x="8160828" y="948199"/>
              <a:ext cx="25130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0EEC2"/>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80" name="Shape"/>
            <p:cNvSpPr/>
            <p:nvPr/>
          </p:nvSpPr>
          <p:spPr>
            <a:xfrm>
              <a:off x="10129328" y="948199"/>
              <a:ext cx="25130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ABF2D6"/>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81" name="Shape"/>
            <p:cNvSpPr/>
            <p:nvPr/>
          </p:nvSpPr>
          <p:spPr>
            <a:xfrm>
              <a:off x="12047028" y="948199"/>
              <a:ext cx="2754320"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D6FBE9"/>
            </a:solidFill>
            <a:ln w="12700" cap="flat">
              <a:noFill/>
              <a:miter lim="400000"/>
            </a:ln>
            <a:effectLst/>
          </p:spPr>
          <p:txBody>
            <a:bodyPr wrap="square" lIns="71437" tIns="71437" rIns="71437" bIns="71437" numCol="1" anchor="ctr">
              <a:noAutofit/>
            </a:bodyPr>
            <a:lstStyle/>
            <a:p>
              <a:pPr>
                <a:defRPr sz="3200" cap="all" spc="512">
                  <a:latin typeface="Avenir Medium"/>
                  <a:ea typeface="Avenir Medium"/>
                  <a:cs typeface="Avenir Medium"/>
                  <a:sym typeface="Avenir Medium"/>
                </a:defRPr>
              </a:pPr>
              <a:endParaRPr/>
            </a:p>
          </p:txBody>
        </p:sp>
        <p:sp>
          <p:nvSpPr>
            <p:cNvPr id="382" name="Deploy"/>
            <p:cNvSpPr txBox="1"/>
            <p:nvPr/>
          </p:nvSpPr>
          <p:spPr>
            <a:xfrm>
              <a:off x="10813969" y="1251411"/>
              <a:ext cx="1143737" cy="561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400">
                  <a:solidFill>
                    <a:srgbClr val="000000"/>
                  </a:solidFill>
                  <a:latin typeface="Avenir Medium"/>
                  <a:ea typeface="Avenir Medium"/>
                  <a:cs typeface="Avenir Medium"/>
                  <a:sym typeface="Avenir Medium"/>
                </a:defRPr>
              </a:lvl1pPr>
            </a:lstStyle>
            <a:p>
              <a:r>
                <a:t>Deploy</a:t>
              </a:r>
            </a:p>
          </p:txBody>
        </p:sp>
        <p:sp>
          <p:nvSpPr>
            <p:cNvPr id="383" name="Pre-…"/>
            <p:cNvSpPr txBox="1"/>
            <p:nvPr/>
          </p:nvSpPr>
          <p:spPr>
            <a:xfrm>
              <a:off x="8822966" y="1104726"/>
              <a:ext cx="1137946" cy="8553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lgn="l">
                <a:lnSpc>
                  <a:spcPct val="70000"/>
                </a:lnSpc>
                <a:defRPr sz="2400">
                  <a:solidFill>
                    <a:srgbClr val="4F4F4F"/>
                  </a:solidFill>
                  <a:latin typeface="Avenir Medium"/>
                  <a:ea typeface="Avenir Medium"/>
                  <a:cs typeface="Avenir Medium"/>
                  <a:sym typeface="Avenir Medium"/>
                </a:defRPr>
              </a:pPr>
              <a:r>
                <a:t>Pre-</a:t>
              </a:r>
            </a:p>
            <a:p>
              <a:pPr algn="l">
                <a:lnSpc>
                  <a:spcPct val="70000"/>
                </a:lnSpc>
                <a:defRPr sz="2400">
                  <a:solidFill>
                    <a:srgbClr val="4F4F4F"/>
                  </a:solidFill>
                  <a:latin typeface="Avenir Medium"/>
                  <a:ea typeface="Avenir Medium"/>
                  <a:cs typeface="Avenir Medium"/>
                  <a:sym typeface="Avenir Medium"/>
                </a:defRPr>
              </a:pPr>
              <a:r>
                <a:t>release</a:t>
              </a:r>
            </a:p>
          </p:txBody>
        </p:sp>
        <p:sp>
          <p:nvSpPr>
            <p:cNvPr id="384" name="Operate…"/>
            <p:cNvSpPr txBox="1"/>
            <p:nvPr/>
          </p:nvSpPr>
          <p:spPr>
            <a:xfrm>
              <a:off x="12604567" y="1149441"/>
              <a:ext cx="1550341" cy="8553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lgn="l">
                <a:lnSpc>
                  <a:spcPct val="70000"/>
                </a:lnSpc>
                <a:defRPr sz="2400">
                  <a:solidFill>
                    <a:srgbClr val="000000"/>
                  </a:solidFill>
                  <a:latin typeface="Avenir Medium"/>
                  <a:ea typeface="Avenir Medium"/>
                  <a:cs typeface="Avenir Medium"/>
                  <a:sym typeface="Avenir Medium"/>
                </a:defRPr>
              </a:pPr>
              <a:r>
                <a:t>Operate</a:t>
              </a:r>
            </a:p>
            <a:p>
              <a:pPr algn="l">
                <a:lnSpc>
                  <a:spcPct val="70000"/>
                </a:lnSpc>
                <a:defRPr sz="2400">
                  <a:solidFill>
                    <a:srgbClr val="000000"/>
                  </a:solidFill>
                  <a:latin typeface="Avenir Medium"/>
                  <a:ea typeface="Avenir Medium"/>
                  <a:cs typeface="Avenir Medium"/>
                  <a:sym typeface="Avenir Medium"/>
                </a:defRPr>
              </a:pPr>
              <a:r>
                <a:t>&amp; monitor</a:t>
              </a:r>
            </a:p>
          </p:txBody>
        </p:sp>
        <p:sp>
          <p:nvSpPr>
            <p:cNvPr id="385" name="Test"/>
            <p:cNvSpPr txBox="1"/>
            <p:nvPr/>
          </p:nvSpPr>
          <p:spPr>
            <a:xfrm>
              <a:off x="7040902" y="1251411"/>
              <a:ext cx="714274" cy="561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400">
                  <a:solidFill>
                    <a:srgbClr val="4F4F4F"/>
                  </a:solidFill>
                  <a:latin typeface="Avenir Medium"/>
                  <a:ea typeface="Avenir Medium"/>
                  <a:cs typeface="Avenir Medium"/>
                  <a:sym typeface="Avenir Medium"/>
                </a:defRPr>
              </a:lvl1pPr>
            </a:lstStyle>
            <a:p>
              <a:r>
                <a:t>Test</a:t>
              </a:r>
            </a:p>
          </p:txBody>
        </p:sp>
        <p:sp>
          <p:nvSpPr>
            <p:cNvPr id="386" name="Build"/>
            <p:cNvSpPr txBox="1"/>
            <p:nvPr/>
          </p:nvSpPr>
          <p:spPr>
            <a:xfrm>
              <a:off x="5080280" y="1251411"/>
              <a:ext cx="849605" cy="561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400">
                  <a:solidFill>
                    <a:srgbClr val="4F4F4F"/>
                  </a:solidFill>
                  <a:latin typeface="Avenir Medium"/>
                  <a:ea typeface="Avenir Medium"/>
                  <a:cs typeface="Avenir Medium"/>
                  <a:sym typeface="Avenir Medium"/>
                </a:defRPr>
              </a:lvl1pPr>
            </a:lstStyle>
            <a:p>
              <a:r>
                <a:t>Build</a:t>
              </a:r>
            </a:p>
          </p:txBody>
        </p:sp>
        <p:sp>
          <p:nvSpPr>
            <p:cNvPr id="387" name="Code"/>
            <p:cNvSpPr txBox="1"/>
            <p:nvPr/>
          </p:nvSpPr>
          <p:spPr>
            <a:xfrm>
              <a:off x="3032984" y="1296126"/>
              <a:ext cx="906908" cy="561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400">
                  <a:latin typeface="Avenir Medium"/>
                  <a:ea typeface="Avenir Medium"/>
                  <a:cs typeface="Avenir Medium"/>
                  <a:sym typeface="Avenir Medium"/>
                </a:defRPr>
              </a:lvl1pPr>
            </a:lstStyle>
            <a:p>
              <a:r>
                <a:t>Code</a:t>
              </a:r>
            </a:p>
          </p:txBody>
        </p:sp>
        <p:sp>
          <p:nvSpPr>
            <p:cNvPr id="388" name="Plan"/>
            <p:cNvSpPr txBox="1"/>
            <p:nvPr/>
          </p:nvSpPr>
          <p:spPr>
            <a:xfrm>
              <a:off x="1047774" y="1251411"/>
              <a:ext cx="737135" cy="561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400">
                  <a:latin typeface="Avenir Medium"/>
                  <a:ea typeface="Avenir Medium"/>
                  <a:cs typeface="Avenir Medium"/>
                  <a:sym typeface="Avenir Medium"/>
                </a:defRPr>
              </a:lvl1pPr>
            </a:lstStyle>
            <a:p>
              <a:r>
                <a:t>Plan</a:t>
              </a:r>
            </a:p>
          </p:txBody>
        </p:sp>
        <p:sp>
          <p:nvSpPr>
            <p:cNvPr id="389" name="· IDE Integration…"/>
            <p:cNvSpPr txBox="1"/>
            <p:nvPr/>
          </p:nvSpPr>
          <p:spPr>
            <a:xfrm>
              <a:off x="2528236" y="2897923"/>
              <a:ext cx="1840206" cy="1196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defRPr sz="1800"/>
              </a:pPr>
              <a:r>
                <a:rPr sz="2100">
                  <a:latin typeface="Avenir Black"/>
                  <a:ea typeface="Avenir Black"/>
                  <a:cs typeface="Avenir Black"/>
                  <a:sym typeface="Avenir Black"/>
                </a:rPr>
                <a:t>·</a:t>
              </a:r>
              <a:r>
                <a:rPr>
                  <a:latin typeface="Avenir Book"/>
                  <a:ea typeface="Avenir Book"/>
                  <a:cs typeface="Avenir Book"/>
                  <a:sym typeface="Avenir Book"/>
                </a:rPr>
                <a:t> </a:t>
              </a:r>
              <a:r>
                <a:t>IDE Integration</a:t>
              </a:r>
            </a:p>
            <a:p>
              <a:pPr algn="l">
                <a:defRPr sz="1800"/>
              </a:pPr>
              <a:r>
                <a:rPr sz="2100">
                  <a:latin typeface="Avenir Black"/>
                  <a:ea typeface="Avenir Black"/>
                  <a:cs typeface="Avenir Black"/>
                  <a:sym typeface="Avenir Black"/>
                </a:rPr>
                <a:t>·</a:t>
              </a:r>
              <a:r>
                <a:rPr>
                  <a:latin typeface="Avenir Book"/>
                  <a:ea typeface="Avenir Book"/>
                  <a:cs typeface="Avenir Book"/>
                  <a:sym typeface="Avenir Book"/>
                </a:rPr>
                <a:t> Static analysis</a:t>
              </a:r>
            </a:p>
            <a:p>
              <a:pPr algn="l">
                <a:defRPr sz="1800"/>
              </a:pPr>
              <a:r>
                <a:rPr>
                  <a:latin typeface="Avenir Book"/>
                  <a:ea typeface="Avenir Book"/>
                  <a:cs typeface="Avenir Book"/>
                  <a:sym typeface="Avenir Book"/>
                </a:rPr>
                <a:t>  and </a:t>
              </a:r>
              <a:r>
                <a:rPr>
                  <a:solidFill>
                    <a:srgbClr val="FFFC79"/>
                  </a:solidFill>
                  <a:latin typeface="Avenir Black"/>
                  <a:ea typeface="Avenir Black"/>
                  <a:cs typeface="Avenir Black"/>
                  <a:sym typeface="Avenir Black"/>
                </a:rPr>
                <a:t>SCA</a:t>
              </a:r>
            </a:p>
          </p:txBody>
        </p:sp>
        <p:sp>
          <p:nvSpPr>
            <p:cNvPr id="390" name="· SAST and SCA"/>
            <p:cNvSpPr txBox="1"/>
            <p:nvPr/>
          </p:nvSpPr>
          <p:spPr>
            <a:xfrm>
              <a:off x="4518025" y="2935457"/>
              <a:ext cx="1810030" cy="5111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lgn="l">
                <a:defRPr sz="1800"/>
              </a:pPr>
              <a:r>
                <a:rPr sz="2100">
                  <a:latin typeface="Avenir Black"/>
                  <a:ea typeface="Avenir Black"/>
                  <a:cs typeface="Avenir Black"/>
                  <a:sym typeface="Avenir Black"/>
                </a:rPr>
                <a:t>·</a:t>
              </a:r>
              <a:r>
                <a:rPr>
                  <a:latin typeface="Avenir Book"/>
                  <a:ea typeface="Avenir Book"/>
                  <a:cs typeface="Avenir Book"/>
                  <a:sym typeface="Avenir Book"/>
                </a:rPr>
                <a:t> SAST and </a:t>
              </a:r>
              <a:r>
                <a:rPr>
                  <a:solidFill>
                    <a:srgbClr val="FFFC79"/>
                  </a:solidFill>
                  <a:latin typeface="Avenir Black"/>
                  <a:ea typeface="Avenir Black"/>
                  <a:cs typeface="Avenir Black"/>
                  <a:sym typeface="Avenir Black"/>
                </a:rPr>
                <a:t>SCA</a:t>
              </a:r>
            </a:p>
          </p:txBody>
        </p:sp>
        <p:sp>
          <p:nvSpPr>
            <p:cNvPr id="391" name="· SCA Container…"/>
            <p:cNvSpPr txBox="1"/>
            <p:nvPr/>
          </p:nvSpPr>
          <p:spPr>
            <a:xfrm>
              <a:off x="6551409" y="2984962"/>
              <a:ext cx="1826032" cy="8286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lgn="l">
                <a:defRPr sz="1800"/>
              </a:pPr>
              <a:r>
                <a:rPr sz="2100">
                  <a:latin typeface="Avenir Black"/>
                  <a:ea typeface="Avenir Black"/>
                  <a:cs typeface="Avenir Black"/>
                  <a:sym typeface="Avenir Black"/>
                </a:rPr>
                <a:t>·</a:t>
              </a:r>
              <a:r>
                <a:rPr>
                  <a:latin typeface="Avenir Book"/>
                  <a:ea typeface="Avenir Book"/>
                  <a:cs typeface="Avenir Book"/>
                  <a:sym typeface="Avenir Book"/>
                </a:rPr>
                <a:t> </a:t>
              </a:r>
              <a:r>
                <a:rPr>
                  <a:solidFill>
                    <a:srgbClr val="FFFC79"/>
                  </a:solidFill>
                  <a:latin typeface="Avenir Black"/>
                  <a:ea typeface="Avenir Black"/>
                  <a:cs typeface="Avenir Black"/>
                  <a:sym typeface="Avenir Black"/>
                </a:rPr>
                <a:t>SCA </a:t>
              </a:r>
              <a:r>
                <a:rPr>
                  <a:latin typeface="Avenir Book"/>
                  <a:ea typeface="Avenir Book"/>
                  <a:cs typeface="Avenir Book"/>
                  <a:sym typeface="Avenir Book"/>
                </a:rPr>
                <a:t>Container</a:t>
              </a:r>
            </a:p>
            <a:p>
              <a:pPr algn="l">
                <a:defRPr sz="1800"/>
              </a:pPr>
              <a:r>
                <a:rPr>
                  <a:latin typeface="Avenir Book"/>
                  <a:ea typeface="Avenir Book"/>
                  <a:cs typeface="Avenir Book"/>
                  <a:sym typeface="Avenir Book"/>
                </a:rPr>
                <a:t>  scan </a:t>
              </a:r>
            </a:p>
          </p:txBody>
        </p:sp>
        <p:sp>
          <p:nvSpPr>
            <p:cNvPr id="392" name="Application Security Pipeline"/>
            <p:cNvSpPr txBox="1"/>
            <p:nvPr/>
          </p:nvSpPr>
          <p:spPr>
            <a:xfrm>
              <a:off x="32559" y="-1"/>
              <a:ext cx="5622875" cy="7016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3200">
                  <a:latin typeface="Avenir Heavy"/>
                  <a:ea typeface="Avenir Heavy"/>
                  <a:cs typeface="Avenir Heavy"/>
                  <a:sym typeface="Avenir Heavy"/>
                </a:defRPr>
              </a:lvl1pPr>
            </a:lstStyle>
            <a:p>
              <a:r>
                <a:t>Application Security Pipeline</a:t>
              </a: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Open Source LICENSE IDENTIFICATION and Management"/>
          <p:cNvSpPr txBox="1">
            <a:spLocks noGrp="1"/>
          </p:cNvSpPr>
          <p:nvPr>
            <p:ph type="title"/>
          </p:nvPr>
        </p:nvSpPr>
        <p:spPr>
          <a:xfrm>
            <a:off x="1992565" y="857250"/>
            <a:ext cx="20549948" cy="1488298"/>
          </a:xfrm>
          <a:prstGeom prst="rect">
            <a:avLst/>
          </a:prstGeom>
        </p:spPr>
        <p:txBody>
          <a:bodyPr/>
          <a:lstStyle>
            <a:lvl1pPr algn="ctr" defTabSz="616148">
              <a:defRPr sz="4200" spc="672">
                <a:solidFill>
                  <a:schemeClr val="accent2">
                    <a:satOff val="44164"/>
                    <a:lumOff val="14231"/>
                  </a:schemeClr>
                </a:solidFill>
                <a:latin typeface="Avenir Heavy"/>
                <a:ea typeface="Avenir Heavy"/>
                <a:cs typeface="Avenir Heavy"/>
                <a:sym typeface="Avenir Heavy"/>
              </a:defRPr>
            </a:lvl1pPr>
          </a:lstStyle>
          <a:p>
            <a:r>
              <a:t>Open Source LICENSE IDENTIFICATION and Management</a:t>
            </a:r>
          </a:p>
        </p:txBody>
      </p:sp>
      <p:sp>
        <p:nvSpPr>
          <p:cNvPr id="39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19</a:t>
            </a:fld>
            <a:endParaRPr/>
          </a:p>
        </p:txBody>
      </p:sp>
      <p:sp>
        <p:nvSpPr>
          <p:cNvPr id="397" name="MIT License…"/>
          <p:cNvSpPr txBox="1">
            <a:spLocks noGrp="1"/>
          </p:cNvSpPr>
          <p:nvPr>
            <p:ph type="body" idx="1"/>
          </p:nvPr>
        </p:nvSpPr>
        <p:spPr>
          <a:xfrm>
            <a:off x="2681194" y="2321718"/>
            <a:ext cx="19021612" cy="7546305"/>
          </a:xfrm>
          <a:prstGeom prst="rect">
            <a:avLst/>
          </a:prstGeom>
        </p:spPr>
        <p:txBody>
          <a:bodyPr anchor="t"/>
          <a:lstStyle/>
          <a:p>
            <a:pPr marL="657859" indent="-657859">
              <a:lnSpc>
                <a:spcPct val="60000"/>
              </a:lnSpc>
              <a:spcBef>
                <a:spcPts val="4900"/>
              </a:spcBef>
              <a:defRPr sz="5600">
                <a:latin typeface="Avenir Medium"/>
                <a:ea typeface="Avenir Medium"/>
                <a:cs typeface="Avenir Medium"/>
                <a:sym typeface="Avenir Medium"/>
              </a:defRPr>
            </a:pPr>
            <a:r>
              <a:t>MIT License</a:t>
            </a:r>
          </a:p>
          <a:p>
            <a:pPr marL="657859" indent="-657859">
              <a:lnSpc>
                <a:spcPct val="60000"/>
              </a:lnSpc>
              <a:spcBef>
                <a:spcPts val="4900"/>
              </a:spcBef>
              <a:defRPr sz="5600">
                <a:latin typeface="Avenir Medium"/>
                <a:ea typeface="Avenir Medium"/>
                <a:cs typeface="Avenir Medium"/>
                <a:sym typeface="Avenir Medium"/>
              </a:defRPr>
            </a:pPr>
            <a:r>
              <a:t>Apache License 2.0</a:t>
            </a:r>
          </a:p>
          <a:p>
            <a:pPr marL="657859" indent="-657859">
              <a:lnSpc>
                <a:spcPct val="60000"/>
              </a:lnSpc>
              <a:spcBef>
                <a:spcPts val="4900"/>
              </a:spcBef>
              <a:defRPr sz="5600">
                <a:latin typeface="Avenir Medium"/>
                <a:ea typeface="Avenir Medium"/>
                <a:cs typeface="Avenir Medium"/>
                <a:sym typeface="Avenir Medium"/>
              </a:defRPr>
            </a:pPr>
            <a:r>
              <a:t>BSD License variants</a:t>
            </a:r>
          </a:p>
          <a:p>
            <a:pPr marL="657859" indent="-657859">
              <a:lnSpc>
                <a:spcPct val="60000"/>
              </a:lnSpc>
              <a:spcBef>
                <a:spcPts val="4900"/>
              </a:spcBef>
              <a:defRPr sz="5600">
                <a:latin typeface="Avenir Medium"/>
                <a:ea typeface="Avenir Medium"/>
                <a:cs typeface="Avenir Medium"/>
                <a:sym typeface="Avenir Medium"/>
              </a:defRPr>
            </a:pPr>
            <a:r>
              <a:t>Mozilla Public License 2.0</a:t>
            </a:r>
          </a:p>
          <a:p>
            <a:pPr marL="657859" indent="-657859">
              <a:lnSpc>
                <a:spcPct val="60000"/>
              </a:lnSpc>
              <a:spcBef>
                <a:spcPts val="4900"/>
              </a:spcBef>
              <a:defRPr sz="5600">
                <a:latin typeface="Avenir Medium"/>
                <a:ea typeface="Avenir Medium"/>
                <a:cs typeface="Avenir Medium"/>
                <a:sym typeface="Avenir Medium"/>
              </a:defRPr>
            </a:pPr>
            <a:r>
              <a:t>Public Domain</a:t>
            </a:r>
          </a:p>
          <a:p>
            <a:pPr marL="657859" indent="-657859">
              <a:lnSpc>
                <a:spcPct val="60000"/>
              </a:lnSpc>
              <a:spcBef>
                <a:spcPts val="4900"/>
              </a:spcBef>
              <a:defRPr sz="5600">
                <a:latin typeface="Avenir Medium"/>
                <a:ea typeface="Avenir Medium"/>
                <a:cs typeface="Avenir Medium"/>
                <a:sym typeface="Avenir Medium"/>
              </a:defRPr>
            </a:pPr>
            <a:r>
              <a:t>GNU Lesser (As long as the code is unmodified)</a:t>
            </a:r>
          </a:p>
        </p:txBody>
      </p:sp>
      <p:sp>
        <p:nvSpPr>
          <p:cNvPr id="398"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grpSp>
        <p:nvGrpSpPr>
          <p:cNvPr id="401" name="Group"/>
          <p:cNvGrpSpPr/>
          <p:nvPr/>
        </p:nvGrpSpPr>
        <p:grpSpPr>
          <a:xfrm>
            <a:off x="2681194" y="2183858"/>
            <a:ext cx="19021612" cy="11478699"/>
            <a:chOff x="0" y="0"/>
            <a:chExt cx="19021611" cy="11478698"/>
          </a:xfrm>
        </p:grpSpPr>
        <p:sp>
          <p:nvSpPr>
            <p:cNvPr id="399" name="GNU GPL (License conflict)"/>
            <p:cNvSpPr txBox="1"/>
            <p:nvPr/>
          </p:nvSpPr>
          <p:spPr>
            <a:xfrm>
              <a:off x="0" y="0"/>
              <a:ext cx="19021612" cy="102265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t">
              <a:normAutofit/>
            </a:bodyPr>
            <a:lstStyle/>
            <a:p>
              <a:pPr marL="657859" indent="-657859" algn="l">
                <a:lnSpc>
                  <a:spcPct val="60000"/>
                </a:lnSpc>
                <a:spcBef>
                  <a:spcPts val="4900"/>
                </a:spcBef>
                <a:buClr>
                  <a:srgbClr val="646464"/>
                </a:buClr>
                <a:buSzPct val="90000"/>
                <a:buChar char="•"/>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algn="l">
                <a:lnSpc>
                  <a:spcPct val="60000"/>
                </a:lnSpc>
                <a:spcBef>
                  <a:spcPts val="4900"/>
                </a:spcBef>
                <a:defRPr>
                  <a:latin typeface="Avenir Medium"/>
                  <a:ea typeface="Avenir Medium"/>
                  <a:cs typeface="Avenir Medium"/>
                  <a:sym typeface="Avenir Medium"/>
                </a:defRPr>
              </a:pPr>
              <a:endParaRPr/>
            </a:p>
            <a:p>
              <a:pPr marL="657859" indent="-657859" algn="l">
                <a:lnSpc>
                  <a:spcPct val="60000"/>
                </a:lnSpc>
                <a:spcBef>
                  <a:spcPts val="4900"/>
                </a:spcBef>
                <a:buClr>
                  <a:srgbClr val="646464"/>
                </a:buClr>
                <a:buSzPct val="90000"/>
                <a:buChar char="•"/>
                <a:defRPr>
                  <a:solidFill>
                    <a:schemeClr val="accent5">
                      <a:hueOff val="-129837"/>
                      <a:lumOff val="6998"/>
                    </a:schemeClr>
                  </a:solidFill>
                  <a:latin typeface="Avenir Medium"/>
                  <a:ea typeface="Avenir Medium"/>
                  <a:cs typeface="Avenir Medium"/>
                  <a:sym typeface="Avenir Medium"/>
                </a:defRPr>
              </a:pPr>
              <a:r>
                <a:t>GNU GPL (License conflict)</a:t>
              </a:r>
            </a:p>
          </p:txBody>
        </p:sp>
        <p:sp>
          <p:nvSpPr>
            <p:cNvPr id="400" name="Source: https://www.gnu.org/licenses/gpl-3.0.en.html"/>
            <p:cNvSpPr/>
            <p:nvPr/>
          </p:nvSpPr>
          <p:spPr>
            <a:xfrm>
              <a:off x="16694686" y="10208698"/>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https://www.gnu.org/licenses/gpl-3.0.en.html</a:t>
              </a: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1" animBg="1" advAuto="0"/>
      <p:bldP spid="401" grpId="2"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Eugenio Alvarez"/>
          <p:cNvSpPr txBox="1">
            <a:spLocks noGrp="1"/>
          </p:cNvSpPr>
          <p:nvPr>
            <p:ph type="title"/>
          </p:nvPr>
        </p:nvSpPr>
        <p:spPr>
          <a:xfrm>
            <a:off x="3976687" y="558786"/>
            <a:ext cx="16430626" cy="1363551"/>
          </a:xfrm>
          <a:prstGeom prst="rect">
            <a:avLst/>
          </a:prstGeom>
        </p:spPr>
        <p:txBody>
          <a:bodyPr/>
          <a:lstStyle>
            <a:lvl1pPr algn="ctr">
              <a:defRPr>
                <a:solidFill>
                  <a:schemeClr val="accent2">
                    <a:satOff val="44164"/>
                    <a:lumOff val="14231"/>
                  </a:schemeClr>
                </a:solidFill>
                <a:latin typeface="Avenir Heavy"/>
                <a:ea typeface="Avenir Heavy"/>
                <a:cs typeface="Avenir Heavy"/>
                <a:sym typeface="Avenir Heavy"/>
              </a:defRPr>
            </a:lvl1pPr>
          </a:lstStyle>
          <a:p>
            <a:r>
              <a:t>Eugenio Alvarez</a:t>
            </a:r>
          </a:p>
        </p:txBody>
      </p:sp>
      <p:sp>
        <p:nvSpPr>
          <p:cNvPr id="177" name="A South Florida software engineering professional. Experienced in organizational design, software design, construction, and deployment.  Extensive knowledge of Java. Proponent of Unit testing.  An advocate for Agile Software Engineering methods using Kan"/>
          <p:cNvSpPr txBox="1"/>
          <p:nvPr/>
        </p:nvSpPr>
        <p:spPr>
          <a:xfrm>
            <a:off x="2108200" y="7975600"/>
            <a:ext cx="19621500" cy="33432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algn="l" defTabSz="642937">
              <a:defRPr sz="4600">
                <a:latin typeface="Avenir Medium"/>
                <a:ea typeface="Avenir Medium"/>
                <a:cs typeface="Avenir Medium"/>
                <a:sym typeface="Avenir Medium"/>
              </a:defRPr>
            </a:lvl1pPr>
          </a:lstStyle>
          <a:p>
            <a:r>
              <a:t>A South Florida software engineering professional. Experienced in organizational design, software design, construction, and deployment.  Extensive knowledge of Java. Proponent of Unit testing.  An advocate for Agile Software Engineering methods using Kanban and Scrum.</a:t>
            </a:r>
          </a:p>
        </p:txBody>
      </p:sp>
      <p:sp>
        <p:nvSpPr>
          <p:cNvPr id="178" name="Slide Number"/>
          <p:cNvSpPr txBox="1">
            <a:spLocks noGrp="1"/>
          </p:cNvSpPr>
          <p:nvPr>
            <p:ph type="sldNum" sz="quarter" idx="4294967295"/>
          </p:nvPr>
        </p:nvSpPr>
        <p:spPr>
          <a:xfrm>
            <a:off x="3412100"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a:t>
            </a:fld>
            <a:endParaRPr/>
          </a:p>
        </p:txBody>
      </p:sp>
      <p:sp>
        <p:nvSpPr>
          <p:cNvPr id="179" name="www.linkedin.com/in/ealvarez">
            <a:hlinkClick r:id="rId3"/>
          </p:cNvPr>
          <p:cNvSpPr txBox="1"/>
          <p:nvPr/>
        </p:nvSpPr>
        <p:spPr>
          <a:xfrm>
            <a:off x="8737529" y="11490775"/>
            <a:ext cx="6908943" cy="759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4000">
                <a:hlinkClick r:id="rId3"/>
              </a:defRPr>
            </a:lvl1pPr>
          </a:lstStyle>
          <a:p>
            <a:r>
              <a:rPr dirty="0">
                <a:solidFill>
                  <a:schemeClr val="accent2"/>
                </a:solidFill>
                <a:hlinkClick r:id="rId3">
                  <a:extLst>
                    <a:ext uri="{A12FA001-AC4F-418D-AE19-62706E023703}">
                      <ahyp:hlinkClr xmlns:ahyp="http://schemas.microsoft.com/office/drawing/2018/hyperlinkcolor" val="tx"/>
                    </a:ext>
                  </a:extLst>
                </a:hlinkClick>
              </a:rPr>
              <a:t>www.linkedin.com/in/ealvarez</a:t>
            </a:r>
          </a:p>
        </p:txBody>
      </p:sp>
      <p:sp>
        <p:nvSpPr>
          <p:cNvPr id="180" name="Rectangle"/>
          <p:cNvSpPr/>
          <p:nvPr/>
        </p:nvSpPr>
        <p:spPr>
          <a:xfrm>
            <a:off x="18307888" y="2264289"/>
            <a:ext cx="1232298" cy="1143001"/>
          </a:xfrm>
          <a:prstGeom prst="rect">
            <a:avLst/>
          </a:prstGeom>
          <a:solidFill>
            <a:srgbClr val="FFFFFF"/>
          </a:solidFill>
          <a:ln w="12700">
            <a:miter lim="400000"/>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pic>
        <p:nvPicPr>
          <p:cNvPr id="181" name="lku-colors-vertical-box-blackfont-transpbg_0_0_0.png" descr="lku-colors-vertical-box-blackfont-transpbg_0_0_0.png">
            <a:hlinkClick r:id="rId4"/>
          </p:cNvPr>
          <p:cNvPicPr>
            <a:picLocks noChangeAspect="1"/>
          </p:cNvPicPr>
          <p:nvPr/>
        </p:nvPicPr>
        <p:blipFill>
          <a:blip r:embed="rId5">
            <a:extLst/>
          </a:blip>
          <a:stretch>
            <a:fillRect/>
          </a:stretch>
        </p:blipFill>
        <p:spPr>
          <a:xfrm>
            <a:off x="18306341" y="2243360"/>
            <a:ext cx="1232298" cy="1133714"/>
          </a:xfrm>
          <a:prstGeom prst="rect">
            <a:avLst/>
          </a:prstGeom>
          <a:ln w="12700">
            <a:miter lim="400000"/>
          </a:ln>
        </p:spPr>
      </p:pic>
      <p:pic>
        <p:nvPicPr>
          <p:cNvPr id="182" name="SCR20146-Seals-Final-CSM.png" descr="SCR20146-Seals-Final-CSM.png">
            <a:hlinkClick r:id="rId6"/>
          </p:cNvPr>
          <p:cNvPicPr>
            <a:picLocks noChangeAspect="1"/>
          </p:cNvPicPr>
          <p:nvPr/>
        </p:nvPicPr>
        <p:blipFill>
          <a:blip r:embed="rId7">
            <a:extLst/>
          </a:blip>
          <a:stretch>
            <a:fillRect/>
          </a:stretch>
        </p:blipFill>
        <p:spPr>
          <a:xfrm>
            <a:off x="16814800" y="3721559"/>
            <a:ext cx="1592687" cy="1592687"/>
          </a:xfrm>
          <a:prstGeom prst="rect">
            <a:avLst/>
          </a:prstGeom>
          <a:ln w="12700">
            <a:miter lim="400000"/>
          </a:ln>
        </p:spPr>
      </p:pic>
      <p:pic>
        <p:nvPicPr>
          <p:cNvPr id="183" name="SCR20146-Seals-Final-CSPO.png" descr="SCR20146-Seals-Final-CSPO.png">
            <a:hlinkClick r:id="rId6"/>
          </p:cNvPr>
          <p:cNvPicPr>
            <a:picLocks noChangeAspect="1"/>
          </p:cNvPicPr>
          <p:nvPr/>
        </p:nvPicPr>
        <p:blipFill>
          <a:blip r:embed="rId8">
            <a:extLst/>
          </a:blip>
          <a:stretch>
            <a:fillRect/>
          </a:stretch>
        </p:blipFill>
        <p:spPr>
          <a:xfrm>
            <a:off x="18251056" y="3721559"/>
            <a:ext cx="1592687" cy="1592687"/>
          </a:xfrm>
          <a:prstGeom prst="rect">
            <a:avLst/>
          </a:prstGeom>
          <a:ln w="12700">
            <a:miter lim="400000"/>
          </a:ln>
        </p:spPr>
      </p:pic>
      <p:pic>
        <p:nvPicPr>
          <p:cNvPr id="184" name="InBug-60px-R.png" descr="InBug-60px-R.png">
            <a:hlinkClick r:id="rId9"/>
          </p:cNvPr>
          <p:cNvPicPr>
            <a:picLocks noChangeAspect="1"/>
          </p:cNvPicPr>
          <p:nvPr/>
        </p:nvPicPr>
        <p:blipFill>
          <a:blip r:embed="rId10">
            <a:extLst/>
          </a:blip>
          <a:stretch>
            <a:fillRect/>
          </a:stretch>
        </p:blipFill>
        <p:spPr>
          <a:xfrm>
            <a:off x="16962180" y="2289850"/>
            <a:ext cx="1297931" cy="1096843"/>
          </a:xfrm>
          <a:prstGeom prst="rect">
            <a:avLst/>
          </a:prstGeom>
          <a:ln w="12700">
            <a:miter lim="400000"/>
          </a:ln>
        </p:spPr>
      </p:pic>
      <p:pic>
        <p:nvPicPr>
          <p:cNvPr id="185" name="10801856_617842765005711_6029313432564090121_n-2.jpg" descr="10801856_617842765005711_6029313432564090121_n-2.jpg"/>
          <p:cNvPicPr>
            <a:picLocks noChangeAspect="1"/>
          </p:cNvPicPr>
          <p:nvPr/>
        </p:nvPicPr>
        <p:blipFill>
          <a:blip r:embed="rId11">
            <a:extLst/>
          </a:blip>
          <a:stretch>
            <a:fillRect/>
          </a:stretch>
        </p:blipFill>
        <p:spPr>
          <a:xfrm>
            <a:off x="12875797" y="2006037"/>
            <a:ext cx="3634940" cy="5199845"/>
          </a:xfrm>
          <a:prstGeom prst="rect">
            <a:avLst/>
          </a:prstGeom>
          <a:ln w="12700">
            <a:miter lim="400000"/>
          </a:ln>
        </p:spPr>
      </p:pic>
      <p:pic>
        <p:nvPicPr>
          <p:cNvPr id="186" name="classroom-727x409-60.jpg" descr="classroom-727x409-60.jpg"/>
          <p:cNvPicPr>
            <a:picLocks noChangeAspect="1"/>
          </p:cNvPicPr>
          <p:nvPr/>
        </p:nvPicPr>
        <p:blipFill>
          <a:blip r:embed="rId12">
            <a:extLst/>
          </a:blip>
          <a:stretch>
            <a:fillRect/>
          </a:stretch>
        </p:blipFill>
        <p:spPr>
          <a:xfrm>
            <a:off x="2984500" y="2006600"/>
            <a:ext cx="9232900" cy="5194300"/>
          </a:xfrm>
          <a:prstGeom prst="rect">
            <a:avLst/>
          </a:prstGeom>
          <a:ln w="25400">
            <a:miter lim="400000"/>
          </a:ln>
        </p:spPr>
      </p:pic>
      <p:sp>
        <p:nvSpPr>
          <p:cNvPr id="187"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Why GPL causes a conflict"/>
          <p:cNvSpPr txBox="1">
            <a:spLocks noGrp="1"/>
          </p:cNvSpPr>
          <p:nvPr>
            <p:ph type="title"/>
          </p:nvPr>
        </p:nvSpPr>
        <p:spPr>
          <a:xfrm>
            <a:off x="1992565" y="857250"/>
            <a:ext cx="20549948"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Why GPL causes a conflict</a:t>
            </a:r>
          </a:p>
        </p:txBody>
      </p:sp>
      <p:sp>
        <p:nvSpPr>
          <p:cNvPr id="40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20</a:t>
            </a:fld>
            <a:endParaRPr/>
          </a:p>
        </p:txBody>
      </p:sp>
      <p:sp>
        <p:nvSpPr>
          <p:cNvPr id="407" name="Copyleft Requirement: Any derivative work created from a GPL licensed cost must be distributed under the GPL which includes the source code of the entire derivative work."/>
          <p:cNvSpPr txBox="1">
            <a:spLocks noGrp="1"/>
          </p:cNvSpPr>
          <p:nvPr>
            <p:ph type="body" sz="half" idx="1"/>
          </p:nvPr>
        </p:nvSpPr>
        <p:spPr>
          <a:xfrm>
            <a:off x="2681194" y="2321718"/>
            <a:ext cx="19021612" cy="4903661"/>
          </a:xfrm>
          <a:prstGeom prst="rect">
            <a:avLst/>
          </a:prstGeom>
        </p:spPr>
        <p:txBody>
          <a:bodyPr anchor="t"/>
          <a:lstStyle/>
          <a:p>
            <a:pPr marL="657859" indent="-657859">
              <a:lnSpc>
                <a:spcPct val="60000"/>
              </a:lnSpc>
              <a:spcBef>
                <a:spcPts val="4900"/>
              </a:spcBef>
              <a:defRPr sz="5600">
                <a:latin typeface="Avenir Medium"/>
                <a:ea typeface="Avenir Medium"/>
                <a:cs typeface="Avenir Medium"/>
                <a:sym typeface="Avenir Medium"/>
              </a:defRPr>
            </a:pPr>
            <a:endParaRPr/>
          </a:p>
          <a:p>
            <a:pPr marL="657859" indent="-657859">
              <a:lnSpc>
                <a:spcPct val="70000"/>
              </a:lnSpc>
              <a:spcBef>
                <a:spcPts val="4900"/>
              </a:spcBef>
              <a:defRPr sz="5600">
                <a:latin typeface="Avenir Medium"/>
                <a:ea typeface="Avenir Medium"/>
                <a:cs typeface="Avenir Medium"/>
                <a:sym typeface="Avenir Medium"/>
              </a:defRPr>
            </a:pPr>
            <a:r>
              <a:t>Copyleft Requirement: Any derivative work created from a GPL licensed cost must be distributed under the GPL which includes the source code of the entire derivative work.</a:t>
            </a:r>
          </a:p>
        </p:txBody>
      </p:sp>
      <p:sp>
        <p:nvSpPr>
          <p:cNvPr id="408"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grpSp>
        <p:nvGrpSpPr>
          <p:cNvPr id="411" name="Group"/>
          <p:cNvGrpSpPr/>
          <p:nvPr/>
        </p:nvGrpSpPr>
        <p:grpSpPr>
          <a:xfrm>
            <a:off x="2693894" y="2379394"/>
            <a:ext cx="20443251" cy="10300501"/>
            <a:chOff x="0" y="0"/>
            <a:chExt cx="20443250" cy="10300499"/>
          </a:xfrm>
        </p:grpSpPr>
        <p:sp>
          <p:nvSpPr>
            <p:cNvPr id="409" name="Examples:…"/>
            <p:cNvSpPr txBox="1"/>
            <p:nvPr/>
          </p:nvSpPr>
          <p:spPr>
            <a:xfrm>
              <a:off x="0" y="0"/>
              <a:ext cx="19021612" cy="872287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t">
              <a:normAutofit/>
            </a:bodyPr>
            <a:lstStyle/>
            <a:p>
              <a:pPr marL="657859" indent="-657859" algn="l">
                <a:lnSpc>
                  <a:spcPct val="60000"/>
                </a:lnSpc>
                <a:spcBef>
                  <a:spcPts val="4900"/>
                </a:spcBef>
                <a:buClr>
                  <a:srgbClr val="646464"/>
                </a:buClr>
                <a:buSzPct val="90000"/>
                <a:buChar char="•"/>
                <a:defRPr>
                  <a:latin typeface="Avenir Medium"/>
                  <a:ea typeface="Avenir Medium"/>
                  <a:cs typeface="Avenir Medium"/>
                  <a:sym typeface="Avenir Medium"/>
                </a:defRPr>
              </a:pPr>
              <a:endParaRPr/>
            </a:p>
            <a:p>
              <a:pPr algn="l">
                <a:lnSpc>
                  <a:spcPct val="70000"/>
                </a:lnSpc>
                <a:spcBef>
                  <a:spcPts val="4900"/>
                </a:spcBef>
                <a:defRPr>
                  <a:latin typeface="Avenir Medium"/>
                  <a:ea typeface="Avenir Medium"/>
                  <a:cs typeface="Avenir Medium"/>
                  <a:sym typeface="Avenir Medium"/>
                </a:defRPr>
              </a:pPr>
              <a:endParaRPr/>
            </a:p>
            <a:p>
              <a:pPr algn="l">
                <a:lnSpc>
                  <a:spcPct val="70000"/>
                </a:lnSpc>
                <a:spcBef>
                  <a:spcPts val="4900"/>
                </a:spcBef>
                <a:defRPr>
                  <a:latin typeface="Avenir Medium"/>
                  <a:ea typeface="Avenir Medium"/>
                  <a:cs typeface="Avenir Medium"/>
                  <a:sym typeface="Avenir Medium"/>
                </a:defRPr>
              </a:pPr>
              <a:endParaRPr/>
            </a:p>
            <a:p>
              <a:pPr marL="657859" indent="-657859" algn="l">
                <a:lnSpc>
                  <a:spcPct val="60000"/>
                </a:lnSpc>
                <a:spcBef>
                  <a:spcPts val="4900"/>
                </a:spcBef>
                <a:buClr>
                  <a:srgbClr val="646464"/>
                </a:buClr>
                <a:buSzPct val="90000"/>
                <a:buChar char="•"/>
                <a:defRPr>
                  <a:latin typeface="Avenir Medium"/>
                  <a:ea typeface="Avenir Medium"/>
                  <a:cs typeface="Avenir Medium"/>
                  <a:sym typeface="Avenir Medium"/>
                </a:defRPr>
              </a:pPr>
              <a:endParaRPr/>
            </a:p>
            <a:p>
              <a:pPr marL="657859" indent="-657859" algn="l">
                <a:lnSpc>
                  <a:spcPct val="60000"/>
                </a:lnSpc>
                <a:spcBef>
                  <a:spcPts val="4900"/>
                </a:spcBef>
                <a:buClr>
                  <a:srgbClr val="646464"/>
                </a:buClr>
                <a:buSzPct val="90000"/>
                <a:buChar char="•"/>
                <a:defRPr>
                  <a:latin typeface="Avenir Medium"/>
                  <a:ea typeface="Avenir Medium"/>
                  <a:cs typeface="Avenir Medium"/>
                  <a:sym typeface="Avenir Medium"/>
                </a:defRPr>
              </a:pPr>
              <a:r>
                <a:t>Examples: </a:t>
              </a:r>
            </a:p>
            <a:p>
              <a:pPr marL="1127760" lvl="1" indent="-657860" algn="l">
                <a:lnSpc>
                  <a:spcPct val="60000"/>
                </a:lnSpc>
                <a:spcBef>
                  <a:spcPts val="4900"/>
                </a:spcBef>
                <a:buClr>
                  <a:srgbClr val="646464"/>
                </a:buClr>
                <a:buSzPct val="90000"/>
                <a:buChar char="•"/>
                <a:defRPr>
                  <a:latin typeface="Avenir Medium"/>
                  <a:ea typeface="Avenir Medium"/>
                  <a:cs typeface="Avenir Medium"/>
                  <a:sym typeface="Avenir Medium"/>
                </a:defRPr>
              </a:pPr>
              <a:r>
                <a:t>Linksys/Cisco WRT54G</a:t>
              </a:r>
            </a:p>
            <a:p>
              <a:pPr marL="1127760" lvl="1" indent="-657860" algn="l">
                <a:lnSpc>
                  <a:spcPct val="60000"/>
                </a:lnSpc>
                <a:spcBef>
                  <a:spcPts val="4900"/>
                </a:spcBef>
                <a:buClr>
                  <a:srgbClr val="646464"/>
                </a:buClr>
                <a:buSzPct val="90000"/>
                <a:buChar char="•"/>
                <a:defRPr>
                  <a:latin typeface="Avenir Medium"/>
                  <a:ea typeface="Avenir Medium"/>
                  <a:cs typeface="Avenir Medium"/>
                  <a:sym typeface="Avenir Medium"/>
                </a:defRPr>
              </a:pPr>
              <a:r>
                <a:t>Samsung Smart TVs </a:t>
              </a:r>
            </a:p>
          </p:txBody>
        </p:sp>
        <p:sp>
          <p:nvSpPr>
            <p:cNvPr id="410" name="Source: https://www.fsf.org/news/2008-12-cisco-suit"/>
            <p:cNvSpPr txBox="1"/>
            <p:nvPr/>
          </p:nvSpPr>
          <p:spPr>
            <a:xfrm>
              <a:off x="12920722" y="9725824"/>
              <a:ext cx="7522529" cy="5746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500">
                  <a:latin typeface="Avenir Book Oblique"/>
                  <a:ea typeface="Avenir Book Oblique"/>
                  <a:cs typeface="Avenir Book Oblique"/>
                  <a:sym typeface="Avenir Book Oblique"/>
                </a:defRPr>
              </a:lvl1pPr>
            </a:lstStyle>
            <a:p>
              <a:pPr>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https://www.fsf.org/news/2008-12-cisco-suit</a:t>
              </a: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 grpId="1" animBg="1" advAuto="0"/>
      <p:bldP spid="411" grpId="2"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21</a:t>
            </a:fld>
            <a:endParaRPr/>
          </a:p>
        </p:txBody>
      </p:sp>
      <p:sp>
        <p:nvSpPr>
          <p:cNvPr id="414" name="SCA Tools recommend the latest version"/>
          <p:cNvSpPr txBox="1">
            <a:spLocks noGrp="1"/>
          </p:cNvSpPr>
          <p:nvPr>
            <p:ph type="body" sz="quarter" idx="1"/>
          </p:nvPr>
        </p:nvSpPr>
        <p:spPr>
          <a:xfrm>
            <a:off x="5283320" y="10863994"/>
            <a:ext cx="13424352" cy="1391956"/>
          </a:xfrm>
          <a:prstGeom prst="rect">
            <a:avLst/>
          </a:prstGeom>
        </p:spPr>
        <p:txBody>
          <a:bodyPr anchor="t"/>
          <a:lstStyle>
            <a:lvl1pPr marL="631545" indent="-631545" defTabSz="788669">
              <a:spcBef>
                <a:spcPts val="4700"/>
              </a:spcBef>
              <a:defRPr sz="5376">
                <a:latin typeface="Avenir Medium"/>
                <a:ea typeface="Avenir Medium"/>
                <a:cs typeface="Avenir Medium"/>
                <a:sym typeface="Avenir Medium"/>
              </a:defRPr>
            </a:lvl1pPr>
          </a:lstStyle>
          <a:p>
            <a:r>
              <a:t>SCA Tools recommend the latest version</a:t>
            </a:r>
          </a:p>
        </p:txBody>
      </p:sp>
      <p:pic>
        <p:nvPicPr>
          <p:cNvPr id="415" name="91-percent-old-versions-30.jpg" descr="91-percent-old-versions-30.jpg"/>
          <p:cNvPicPr>
            <a:picLocks noChangeAspect="1"/>
          </p:cNvPicPr>
          <p:nvPr/>
        </p:nvPicPr>
        <p:blipFill>
          <a:blip r:embed="rId3">
            <a:extLst/>
          </a:blip>
          <a:stretch>
            <a:fillRect/>
          </a:stretch>
        </p:blipFill>
        <p:spPr>
          <a:xfrm>
            <a:off x="2631064" y="2810499"/>
            <a:ext cx="19121872" cy="2877717"/>
          </a:xfrm>
          <a:prstGeom prst="rect">
            <a:avLst/>
          </a:prstGeom>
          <a:ln w="25400">
            <a:miter lim="400000"/>
          </a:ln>
        </p:spPr>
      </p:pic>
      <p:sp>
        <p:nvSpPr>
          <p:cNvPr id="416" name="Source: Synopsys Open Source Security and Risk Report, Feb 2024"/>
          <p:cNvSpPr txBox="1"/>
          <p:nvPr/>
        </p:nvSpPr>
        <p:spPr>
          <a:xfrm>
            <a:off x="5258573" y="5726973"/>
            <a:ext cx="10083434"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Synopsys Open Source Security and Risk Report, Feb 2024</a:t>
            </a:r>
          </a:p>
        </p:txBody>
      </p:sp>
      <p:pic>
        <p:nvPicPr>
          <p:cNvPr id="417" name="96-percent-bar-30.jpg" descr="96-percent-bar-30.jpg"/>
          <p:cNvPicPr>
            <a:picLocks noChangeAspect="1"/>
          </p:cNvPicPr>
          <p:nvPr/>
        </p:nvPicPr>
        <p:blipFill>
          <a:blip r:embed="rId4">
            <a:extLst/>
          </a:blip>
          <a:stretch>
            <a:fillRect/>
          </a:stretch>
        </p:blipFill>
        <p:spPr>
          <a:xfrm>
            <a:off x="2576570" y="6886507"/>
            <a:ext cx="19283439" cy="2917890"/>
          </a:xfrm>
          <a:prstGeom prst="rect">
            <a:avLst/>
          </a:prstGeom>
          <a:ln w="25400">
            <a:miter lim="400000"/>
          </a:ln>
        </p:spPr>
      </p:pic>
      <p:sp>
        <p:nvSpPr>
          <p:cNvPr id="418" name="Source: Sonatype 9th Annual State of the Software Supply Chain Report, Nov 2023"/>
          <p:cNvSpPr txBox="1"/>
          <p:nvPr/>
        </p:nvSpPr>
        <p:spPr>
          <a:xfrm>
            <a:off x="5210365" y="9804594"/>
            <a:ext cx="12262089"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Sonatype 9th Annual State of the Software Supply Chain Report, Nov 2023</a:t>
            </a:r>
          </a:p>
        </p:txBody>
      </p:sp>
      <p:sp>
        <p:nvSpPr>
          <p:cNvPr id="419"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420" name="OPEN SOURCE Version management"/>
          <p:cNvSpPr txBox="1">
            <a:spLocks noGrp="1"/>
          </p:cNvSpPr>
          <p:nvPr>
            <p:ph type="title"/>
          </p:nvPr>
        </p:nvSpPr>
        <p:spPr>
          <a:xfrm>
            <a:off x="3274444" y="824630"/>
            <a:ext cx="17835112"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OPEN SOURCE Version management</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1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4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 grpId="1" build="p" bldLvl="5"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22</a:t>
            </a:fld>
            <a:endParaRPr/>
          </a:p>
        </p:txBody>
      </p:sp>
      <p:sp>
        <p:nvSpPr>
          <p:cNvPr id="425" name="Source: Sonatype 9th Annual State of the Software Supply Chain Report, Nov 2023"/>
          <p:cNvSpPr txBox="1"/>
          <p:nvPr/>
        </p:nvSpPr>
        <p:spPr>
          <a:xfrm>
            <a:off x="5545382" y="7561811"/>
            <a:ext cx="12262089"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Sonatype 9th Annual State of the Software Supply Chain Report, Nov 2023</a:t>
            </a:r>
          </a:p>
        </p:txBody>
      </p:sp>
      <p:sp>
        <p:nvSpPr>
          <p:cNvPr id="426" name="“The fact that 18.6% of [open source] projects stopped being maintained in the last year…"/>
          <p:cNvSpPr txBox="1"/>
          <p:nvPr/>
        </p:nvSpPr>
        <p:spPr>
          <a:xfrm>
            <a:off x="963300" y="4669476"/>
            <a:ext cx="23022833" cy="2771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lgn="l" defTabSz="457200">
              <a:spcBef>
                <a:spcPts val="1200"/>
              </a:spcBef>
              <a:defRPr sz="4466">
                <a:solidFill>
                  <a:schemeClr val="accent4">
                    <a:lumOff val="6102"/>
                  </a:schemeClr>
                </a:solidFill>
                <a:latin typeface="Avenir Medium"/>
                <a:ea typeface="Avenir Medium"/>
                <a:cs typeface="Avenir Medium"/>
                <a:sym typeface="Avenir Medium"/>
              </a:defRPr>
            </a:pPr>
            <a:r>
              <a:t>“The fact that 18.6% of [open source] projects stopped being maintained in the last year </a:t>
            </a:r>
          </a:p>
          <a:p>
            <a:pPr algn="l" defTabSz="457200">
              <a:spcBef>
                <a:spcPts val="1200"/>
              </a:spcBef>
              <a:defRPr sz="4466">
                <a:solidFill>
                  <a:schemeClr val="accent4">
                    <a:lumOff val="6102"/>
                  </a:schemeClr>
                </a:solidFill>
                <a:latin typeface="Avenir Medium"/>
                <a:ea typeface="Avenir Medium"/>
                <a:cs typeface="Avenir Medium"/>
                <a:sym typeface="Avenir Medium"/>
              </a:defRPr>
            </a:pPr>
            <a:r>
              <a:t>highlights the need to not only choose good dependencies,  but monitor those</a:t>
            </a:r>
          </a:p>
          <a:p>
            <a:pPr algn="l" defTabSz="457200">
              <a:spcBef>
                <a:spcPts val="1200"/>
              </a:spcBef>
              <a:defRPr sz="4466">
                <a:solidFill>
                  <a:schemeClr val="accent4">
                    <a:lumOff val="6102"/>
                  </a:schemeClr>
                </a:solidFill>
                <a:latin typeface="Avenir Medium"/>
                <a:ea typeface="Avenir Medium"/>
                <a:cs typeface="Avenir Medium"/>
                <a:sym typeface="Avenir Medium"/>
              </a:defRPr>
            </a:pPr>
            <a:r>
              <a:t>dependencies for changes in their quality.” *</a:t>
            </a:r>
          </a:p>
        </p:txBody>
      </p:sp>
      <p:sp>
        <p:nvSpPr>
          <p:cNvPr id="427" name="* maintained as defined by the OpenSSF (Open Source Security Foundation) scorecard"/>
          <p:cNvSpPr txBox="1"/>
          <p:nvPr/>
        </p:nvSpPr>
        <p:spPr>
          <a:xfrm>
            <a:off x="2738142" y="9765180"/>
            <a:ext cx="18907715" cy="8032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lgn="l" defTabSz="457200">
              <a:spcBef>
                <a:spcPts val="1200"/>
              </a:spcBef>
              <a:defRPr sz="3766">
                <a:solidFill>
                  <a:schemeClr val="accent4">
                    <a:lumOff val="6102"/>
                  </a:schemeClr>
                </a:solidFill>
                <a:latin typeface="Avenir Medium"/>
                <a:ea typeface="Avenir Medium"/>
                <a:cs typeface="Avenir Medium"/>
                <a:sym typeface="Avenir Medium"/>
              </a:defRPr>
            </a:lvl1pPr>
          </a:lstStyle>
          <a:p>
            <a:r>
              <a:t>* maintained as defined by the OpenSSF (Open Source Security Foundation) scorecard</a:t>
            </a:r>
          </a:p>
        </p:txBody>
      </p:sp>
      <p:sp>
        <p:nvSpPr>
          <p:cNvPr id="428"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429" name="OPEN SOURCE QUality management"/>
          <p:cNvSpPr txBox="1">
            <a:spLocks noGrp="1"/>
          </p:cNvSpPr>
          <p:nvPr>
            <p:ph type="title"/>
          </p:nvPr>
        </p:nvSpPr>
        <p:spPr>
          <a:xfrm>
            <a:off x="3140854" y="850900"/>
            <a:ext cx="18102292" cy="1488298"/>
          </a:xfrm>
          <a:prstGeom prst="rect">
            <a:avLst/>
          </a:prstGeom>
        </p:spPr>
        <p:txBody>
          <a:bodyPr/>
          <a:lstStyle>
            <a:lvl1pPr algn="ctr">
              <a:defRPr sz="5800" spc="928">
                <a:solidFill>
                  <a:schemeClr val="accent2">
                    <a:satOff val="44164"/>
                    <a:lumOff val="14231"/>
                  </a:schemeClr>
                </a:solidFill>
                <a:latin typeface="Avenir Heavy"/>
                <a:ea typeface="Avenir Heavy"/>
                <a:cs typeface="Avenir Heavy"/>
                <a:sym typeface="Avenir Heavy"/>
              </a:defRPr>
            </a:lvl1pPr>
          </a:lstStyle>
          <a:p>
            <a:r>
              <a:t>OPEN SOURCE QUality management</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3" name="SBOM-200x200-30.jpg" descr="SBOM-200x200-30.jpg"/>
          <p:cNvPicPr>
            <a:picLocks noChangeAspect="1"/>
          </p:cNvPicPr>
          <p:nvPr/>
        </p:nvPicPr>
        <p:blipFill>
          <a:blip r:embed="rId3">
            <a:extLst/>
          </a:blip>
          <a:stretch>
            <a:fillRect/>
          </a:stretch>
        </p:blipFill>
        <p:spPr>
          <a:xfrm>
            <a:off x="5257800" y="7302500"/>
            <a:ext cx="2540000" cy="2540000"/>
          </a:xfrm>
          <a:prstGeom prst="rect">
            <a:avLst/>
          </a:prstGeom>
          <a:ln w="25400">
            <a:miter lim="400000"/>
          </a:ln>
        </p:spPr>
      </p:pic>
      <p:pic>
        <p:nvPicPr>
          <p:cNvPr id="434" name="Abstract-SCA-300x300-30.jpg" descr="Abstract-SCA-300x300-30.jpg"/>
          <p:cNvPicPr>
            <a:picLocks noChangeAspect="1"/>
          </p:cNvPicPr>
          <p:nvPr/>
        </p:nvPicPr>
        <p:blipFill>
          <a:blip r:embed="rId4">
            <a:extLst/>
          </a:blip>
          <a:stretch>
            <a:fillRect/>
          </a:stretch>
        </p:blipFill>
        <p:spPr>
          <a:xfrm>
            <a:off x="8968898" y="4222973"/>
            <a:ext cx="4286066" cy="4286066"/>
          </a:xfrm>
          <a:prstGeom prst="rect">
            <a:avLst/>
          </a:prstGeom>
          <a:ln w="25400">
            <a:miter lim="400000"/>
          </a:ln>
        </p:spPr>
      </p:pic>
      <p:sp>
        <p:nvSpPr>
          <p:cNvPr id="435"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23</a:t>
            </a:fld>
            <a:endParaRPr/>
          </a:p>
        </p:txBody>
      </p:sp>
      <p:grpSp>
        <p:nvGrpSpPr>
          <p:cNvPr id="438" name="SCA…"/>
          <p:cNvGrpSpPr/>
          <p:nvPr/>
        </p:nvGrpSpPr>
        <p:grpSpPr>
          <a:xfrm>
            <a:off x="9798369" y="5481768"/>
            <a:ext cx="2627123" cy="1768476"/>
            <a:chOff x="0" y="0"/>
            <a:chExt cx="2627122" cy="1768475"/>
          </a:xfrm>
        </p:grpSpPr>
        <p:sp>
          <p:nvSpPr>
            <p:cNvPr id="437" name="SCA…"/>
            <p:cNvSpPr txBox="1"/>
            <p:nvPr/>
          </p:nvSpPr>
          <p:spPr>
            <a:xfrm>
              <a:off x="215899" y="139700"/>
              <a:ext cx="2195323" cy="1209675"/>
            </a:xfrm>
            <a:prstGeom prst="rect">
              <a:avLst/>
            </a:prstGeom>
            <a:blipFill rotWithShape="1">
              <a:blip r:embed="rId5">
                <a:alphaModFix amt="89613"/>
              </a:blip>
              <a:srcRect/>
              <a:tile tx="0" ty="0" sx="100000" sy="100000" flip="none" algn="tl"/>
            </a:blip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defRPr sz="3000" cap="all" spc="479">
                  <a:latin typeface="Avenir Black"/>
                  <a:ea typeface="Avenir Black"/>
                  <a:cs typeface="Avenir Black"/>
                  <a:sym typeface="Avenir Black"/>
                </a:defRPr>
              </a:pPr>
              <a:r>
                <a:t>SCA</a:t>
              </a:r>
            </a:p>
            <a:p>
              <a:pPr>
                <a:defRPr sz="3000" cap="all" spc="479">
                  <a:latin typeface="Avenir Black"/>
                  <a:ea typeface="Avenir Black"/>
                  <a:cs typeface="Avenir Black"/>
                  <a:sym typeface="Avenir Black"/>
                </a:defRPr>
              </a:pPr>
              <a:r>
                <a:t>Service</a:t>
              </a:r>
            </a:p>
          </p:txBody>
        </p:sp>
        <p:pic>
          <p:nvPicPr>
            <p:cNvPr id="436" name="SCA… SCAService" descr="SCA… SCAService"/>
            <p:cNvPicPr>
              <a:picLocks/>
            </p:cNvPicPr>
            <p:nvPr/>
          </p:nvPicPr>
          <p:blipFill>
            <a:blip r:embed="rId6">
              <a:alphaModFix amt="89613"/>
              <a:extLst/>
            </a:blip>
            <a:stretch>
              <a:fillRect/>
            </a:stretch>
          </p:blipFill>
          <p:spPr>
            <a:xfrm>
              <a:off x="-1" y="0"/>
              <a:ext cx="2627123" cy="1768475"/>
            </a:xfrm>
            <a:prstGeom prst="rect">
              <a:avLst/>
            </a:prstGeom>
            <a:effectLst/>
          </p:spPr>
        </p:pic>
      </p:grpSp>
      <p:sp>
        <p:nvSpPr>
          <p:cNvPr id="439" name="Line"/>
          <p:cNvSpPr/>
          <p:nvPr/>
        </p:nvSpPr>
        <p:spPr>
          <a:xfrm flipV="1">
            <a:off x="13229033" y="3531183"/>
            <a:ext cx="3341192" cy="2686998"/>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40" name="Line"/>
          <p:cNvSpPr/>
          <p:nvPr/>
        </p:nvSpPr>
        <p:spPr>
          <a:xfrm flipV="1">
            <a:off x="13152495" y="5347803"/>
            <a:ext cx="3414061" cy="1032416"/>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41" name="Line"/>
          <p:cNvSpPr/>
          <p:nvPr/>
        </p:nvSpPr>
        <p:spPr>
          <a:xfrm>
            <a:off x="13278338" y="6509152"/>
            <a:ext cx="3227877" cy="546831"/>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42" name="Line"/>
          <p:cNvSpPr/>
          <p:nvPr/>
        </p:nvSpPr>
        <p:spPr>
          <a:xfrm>
            <a:off x="13285913" y="6752289"/>
            <a:ext cx="3222748" cy="1815845"/>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43" name="Line"/>
          <p:cNvSpPr/>
          <p:nvPr/>
        </p:nvSpPr>
        <p:spPr>
          <a:xfrm>
            <a:off x="13222932" y="6701870"/>
            <a:ext cx="3286449" cy="3286449"/>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44" name="Line"/>
          <p:cNvSpPr/>
          <p:nvPr/>
        </p:nvSpPr>
        <p:spPr>
          <a:xfrm flipV="1">
            <a:off x="7332426" y="7397829"/>
            <a:ext cx="1876179" cy="1033840"/>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45" name="SBOM"/>
          <p:cNvSpPr txBox="1"/>
          <p:nvPr/>
        </p:nvSpPr>
        <p:spPr>
          <a:xfrm>
            <a:off x="5923528" y="9615876"/>
            <a:ext cx="1408897" cy="701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defRPr sz="3500">
                <a:latin typeface="Dosis Regular Bold"/>
                <a:ea typeface="Dosis Regular Bold"/>
                <a:cs typeface="Dosis Regular Bold"/>
                <a:sym typeface="Dosis Regular Bold"/>
              </a:defRPr>
            </a:lvl1pPr>
          </a:lstStyle>
          <a:p>
            <a:r>
              <a:rPr dirty="0"/>
              <a:t>SBOM</a:t>
            </a:r>
          </a:p>
        </p:txBody>
      </p:sp>
      <p:sp>
        <p:nvSpPr>
          <p:cNvPr id="446" name="Line"/>
          <p:cNvSpPr/>
          <p:nvPr/>
        </p:nvSpPr>
        <p:spPr>
          <a:xfrm>
            <a:off x="7541170" y="3618631"/>
            <a:ext cx="2203673" cy="1183097"/>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47" name="24/7 Monitoring"/>
          <p:cNvSpPr txBox="1"/>
          <p:nvPr/>
        </p:nvSpPr>
        <p:spPr>
          <a:xfrm>
            <a:off x="8576598" y="2985540"/>
            <a:ext cx="4806203" cy="1044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a:latin typeface="Dosis Regular Bold"/>
                <a:ea typeface="Dosis Regular Bold"/>
                <a:cs typeface="Dosis Regular Bold"/>
                <a:sym typeface="Dosis Regular Bold"/>
              </a:defRPr>
            </a:lvl1pPr>
          </a:lstStyle>
          <a:p>
            <a:r>
              <a:t>24/7 Monitoring</a:t>
            </a:r>
          </a:p>
        </p:txBody>
      </p:sp>
      <p:sp>
        <p:nvSpPr>
          <p:cNvPr id="448" name="NVD et al."/>
          <p:cNvSpPr txBox="1"/>
          <p:nvPr/>
        </p:nvSpPr>
        <p:spPr>
          <a:xfrm>
            <a:off x="4581976" y="5329597"/>
            <a:ext cx="1888681" cy="701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3500">
                <a:latin typeface="Dosis Regular Bold"/>
                <a:ea typeface="Dosis Regular Bold"/>
                <a:cs typeface="Dosis Regular Bold"/>
                <a:sym typeface="Dosis Regular Bold"/>
              </a:defRPr>
            </a:lvl1pPr>
          </a:lstStyle>
          <a:p>
            <a:r>
              <a:t>NVD et al.</a:t>
            </a:r>
          </a:p>
        </p:txBody>
      </p:sp>
      <p:pic>
        <p:nvPicPr>
          <p:cNvPr id="449" name="Security-Pipeline-bg-black-80.jpg" descr="Security-Pipeline-bg-black-80.jpg"/>
          <p:cNvPicPr>
            <a:picLocks noChangeAspect="1"/>
          </p:cNvPicPr>
          <p:nvPr/>
        </p:nvPicPr>
        <p:blipFill>
          <a:blip r:embed="rId7">
            <a:extLst/>
          </a:blip>
          <a:stretch>
            <a:fillRect/>
          </a:stretch>
        </p:blipFill>
        <p:spPr>
          <a:xfrm>
            <a:off x="462862" y="9882194"/>
            <a:ext cx="5568864" cy="2597515"/>
          </a:xfrm>
          <a:prstGeom prst="rect">
            <a:avLst/>
          </a:prstGeom>
          <a:ln w="25400">
            <a:miter lim="400000"/>
          </a:ln>
        </p:spPr>
      </p:pic>
      <p:sp>
        <p:nvSpPr>
          <p:cNvPr id="450" name="Line"/>
          <p:cNvSpPr/>
          <p:nvPr/>
        </p:nvSpPr>
        <p:spPr>
          <a:xfrm flipV="1">
            <a:off x="3780070" y="9221593"/>
            <a:ext cx="1872538" cy="1064861"/>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51" name="Pipeline"/>
          <p:cNvSpPr txBox="1"/>
          <p:nvPr/>
        </p:nvSpPr>
        <p:spPr>
          <a:xfrm>
            <a:off x="6002274" y="11117017"/>
            <a:ext cx="1609980" cy="701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3500">
                <a:latin typeface="Dosis Regular Bold"/>
                <a:ea typeface="Dosis Regular Bold"/>
                <a:cs typeface="Dosis Regular Bold"/>
                <a:sym typeface="Dosis Regular Bold"/>
              </a:defRPr>
            </a:lvl1pPr>
          </a:lstStyle>
          <a:p>
            <a:r>
              <a:t>Pipeline</a:t>
            </a:r>
          </a:p>
        </p:txBody>
      </p:sp>
      <p:sp>
        <p:nvSpPr>
          <p:cNvPr id="452" name="Line"/>
          <p:cNvSpPr/>
          <p:nvPr/>
        </p:nvSpPr>
        <p:spPr>
          <a:xfrm>
            <a:off x="13349933" y="6828869"/>
            <a:ext cx="3308732" cy="4946738"/>
          </a:xfrm>
          <a:prstGeom prst="line">
            <a:avLst/>
          </a:prstGeom>
          <a:ln w="63500">
            <a:solidFill>
              <a:srgbClr val="FFFFFF"/>
            </a:solidFill>
            <a:miter lim="400000"/>
            <a:tailEnd type="triangle"/>
          </a:ln>
        </p:spPr>
        <p:txBody>
          <a:bodyPr lIns="71437" tIns="71437" rIns="71437" bIns="71437"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a:p>
        </p:txBody>
      </p:sp>
      <p:sp>
        <p:nvSpPr>
          <p:cNvPr id="453" name="Email"/>
          <p:cNvSpPr txBox="1"/>
          <p:nvPr/>
        </p:nvSpPr>
        <p:spPr>
          <a:xfrm>
            <a:off x="18254882" y="2576336"/>
            <a:ext cx="1776401" cy="1044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a:latin typeface="Dosis Regular Bold"/>
                <a:ea typeface="Dosis Regular Bold"/>
                <a:cs typeface="Dosis Regular Bold"/>
                <a:sym typeface="Dosis Regular Bold"/>
              </a:defRPr>
            </a:lvl1pPr>
          </a:lstStyle>
          <a:p>
            <a:r>
              <a:t>Email</a:t>
            </a:r>
          </a:p>
        </p:txBody>
      </p:sp>
      <p:sp>
        <p:nvSpPr>
          <p:cNvPr id="454" name="Text"/>
          <p:cNvSpPr txBox="1"/>
          <p:nvPr/>
        </p:nvSpPr>
        <p:spPr>
          <a:xfrm>
            <a:off x="18430094" y="4730268"/>
            <a:ext cx="1384529" cy="1044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a:latin typeface="Dosis Regular Bold"/>
                <a:ea typeface="Dosis Regular Bold"/>
                <a:cs typeface="Dosis Regular Bold"/>
                <a:sym typeface="Dosis Regular Bold"/>
              </a:defRPr>
            </a:lvl1pPr>
          </a:lstStyle>
          <a:p>
            <a:r>
              <a:t>Text</a:t>
            </a:r>
          </a:p>
        </p:txBody>
      </p:sp>
      <p:pic>
        <p:nvPicPr>
          <p:cNvPr id="455" name="CVE-DB-cropped-300x235-30.jpg" descr="CVE-DB-cropped-300x235-30.jpg"/>
          <p:cNvPicPr>
            <a:picLocks noChangeAspect="1"/>
          </p:cNvPicPr>
          <p:nvPr/>
        </p:nvPicPr>
        <p:blipFill>
          <a:blip r:embed="rId8">
            <a:extLst/>
          </a:blip>
          <a:stretch>
            <a:fillRect/>
          </a:stretch>
        </p:blipFill>
        <p:spPr>
          <a:xfrm>
            <a:off x="3621316" y="2205022"/>
            <a:ext cx="3810001" cy="2984501"/>
          </a:xfrm>
          <a:prstGeom prst="rect">
            <a:avLst/>
          </a:prstGeom>
          <a:ln w="25400">
            <a:miter lim="400000"/>
          </a:ln>
        </p:spPr>
      </p:pic>
      <p:pic>
        <p:nvPicPr>
          <p:cNvPr id="456" name="cell-text-125x166.png" descr="cell-text-125x166.png"/>
          <p:cNvPicPr>
            <a:picLocks noChangeAspect="1"/>
          </p:cNvPicPr>
          <p:nvPr/>
        </p:nvPicPr>
        <p:blipFill>
          <a:blip r:embed="rId9">
            <a:extLst/>
          </a:blip>
          <a:stretch>
            <a:fillRect/>
          </a:stretch>
        </p:blipFill>
        <p:spPr>
          <a:xfrm>
            <a:off x="16719256" y="4330700"/>
            <a:ext cx="1388339" cy="1843712"/>
          </a:xfrm>
          <a:prstGeom prst="rect">
            <a:avLst/>
          </a:prstGeom>
          <a:ln w="25400">
            <a:miter lim="400000"/>
          </a:ln>
        </p:spPr>
      </p:pic>
      <p:pic>
        <p:nvPicPr>
          <p:cNvPr id="457" name="Email.png" descr="Email.png"/>
          <p:cNvPicPr>
            <a:picLocks noChangeAspect="1"/>
          </p:cNvPicPr>
          <p:nvPr/>
        </p:nvPicPr>
        <p:blipFill>
          <a:blip r:embed="rId10">
            <a:extLst/>
          </a:blip>
          <a:stretch>
            <a:fillRect/>
          </a:stretch>
        </p:blipFill>
        <p:spPr>
          <a:xfrm>
            <a:off x="16719256" y="2453675"/>
            <a:ext cx="1203263" cy="1289897"/>
          </a:xfrm>
          <a:prstGeom prst="rect">
            <a:avLst/>
          </a:prstGeom>
          <a:ln w="25400">
            <a:miter lim="400000"/>
          </a:ln>
        </p:spPr>
      </p:pic>
      <p:pic>
        <p:nvPicPr>
          <p:cNvPr id="458" name="Git-Logo-455x190.png" descr="Git-Logo-455x190.png"/>
          <p:cNvPicPr>
            <a:picLocks noChangeAspect="1"/>
          </p:cNvPicPr>
          <p:nvPr/>
        </p:nvPicPr>
        <p:blipFill>
          <a:blip r:embed="rId11">
            <a:extLst/>
          </a:blip>
          <a:stretch>
            <a:fillRect/>
          </a:stretch>
        </p:blipFill>
        <p:spPr>
          <a:xfrm>
            <a:off x="16814506" y="11175779"/>
            <a:ext cx="2501484" cy="1044576"/>
          </a:xfrm>
          <a:prstGeom prst="rect">
            <a:avLst/>
          </a:prstGeom>
          <a:ln w="25400">
            <a:miter lim="400000"/>
          </a:ln>
        </p:spPr>
      </p:pic>
      <p:pic>
        <p:nvPicPr>
          <p:cNvPr id="459" name="GitHub-281x86.png" descr="GitHub-281x86.png"/>
          <p:cNvPicPr>
            <a:picLocks noChangeAspect="1"/>
          </p:cNvPicPr>
          <p:nvPr/>
        </p:nvPicPr>
        <p:blipFill>
          <a:blip r:embed="rId12">
            <a:extLst/>
          </a:blip>
          <a:stretch>
            <a:fillRect/>
          </a:stretch>
        </p:blipFill>
        <p:spPr>
          <a:xfrm>
            <a:off x="19750547" y="11211266"/>
            <a:ext cx="3374945" cy="1032902"/>
          </a:xfrm>
          <a:prstGeom prst="rect">
            <a:avLst/>
          </a:prstGeom>
          <a:ln w="25400">
            <a:miter lim="400000"/>
          </a:ln>
        </p:spPr>
      </p:pic>
      <p:sp>
        <p:nvSpPr>
          <p:cNvPr id="460"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pic>
        <p:nvPicPr>
          <p:cNvPr id="461" name="Microsoft-Teams4.png" descr="Microsoft-Teams4.png"/>
          <p:cNvPicPr>
            <a:picLocks noChangeAspect="1"/>
          </p:cNvPicPr>
          <p:nvPr/>
        </p:nvPicPr>
        <p:blipFill>
          <a:blip r:embed="rId13">
            <a:extLst/>
          </a:blip>
          <a:stretch>
            <a:fillRect/>
          </a:stretch>
        </p:blipFill>
        <p:spPr>
          <a:xfrm>
            <a:off x="16713200" y="6604000"/>
            <a:ext cx="3810000" cy="939800"/>
          </a:xfrm>
          <a:prstGeom prst="rect">
            <a:avLst/>
          </a:prstGeom>
          <a:ln w="25400">
            <a:miter lim="400000"/>
          </a:ln>
        </p:spPr>
      </p:pic>
      <p:pic>
        <p:nvPicPr>
          <p:cNvPr id="462" name="Slack-bg-black2.png" descr="Slack-bg-black2.png"/>
          <p:cNvPicPr>
            <a:picLocks noChangeAspect="1"/>
          </p:cNvPicPr>
          <p:nvPr/>
        </p:nvPicPr>
        <p:blipFill>
          <a:blip r:embed="rId14">
            <a:extLst/>
          </a:blip>
          <a:stretch>
            <a:fillRect/>
          </a:stretch>
        </p:blipFill>
        <p:spPr>
          <a:xfrm>
            <a:off x="16713200" y="7429500"/>
            <a:ext cx="3797300" cy="2133600"/>
          </a:xfrm>
          <a:prstGeom prst="rect">
            <a:avLst/>
          </a:prstGeom>
          <a:ln w="25400">
            <a:miter lim="400000"/>
          </a:ln>
        </p:spPr>
      </p:pic>
      <p:pic>
        <p:nvPicPr>
          <p:cNvPr id="463" name="jira-software-cropped2.png" descr="jira-software-cropped2.png"/>
          <p:cNvPicPr>
            <a:picLocks noChangeAspect="1"/>
          </p:cNvPicPr>
          <p:nvPr/>
        </p:nvPicPr>
        <p:blipFill>
          <a:blip r:embed="rId15">
            <a:extLst/>
          </a:blip>
          <a:stretch>
            <a:fillRect/>
          </a:stretch>
        </p:blipFill>
        <p:spPr>
          <a:xfrm>
            <a:off x="16814800" y="9245600"/>
            <a:ext cx="4064000" cy="1430986"/>
          </a:xfrm>
          <a:prstGeom prst="rect">
            <a:avLst/>
          </a:prstGeom>
          <a:ln w="25400">
            <a:miter lim="400000"/>
          </a:ln>
        </p:spPr>
      </p:pic>
      <p:sp>
        <p:nvSpPr>
          <p:cNvPr id="464" name="Continuous Monitoring and NOTIFICATION"/>
          <p:cNvSpPr txBox="1">
            <a:spLocks noGrp="1"/>
          </p:cNvSpPr>
          <p:nvPr>
            <p:ph type="title"/>
          </p:nvPr>
        </p:nvSpPr>
        <p:spPr>
          <a:xfrm>
            <a:off x="770428" y="576651"/>
            <a:ext cx="22414906" cy="1488298"/>
          </a:xfrm>
          <a:prstGeom prst="rect">
            <a:avLst/>
          </a:prstGeom>
        </p:spPr>
        <p:txBody>
          <a:bodyPr/>
          <a:lstStyle>
            <a:lvl1pPr algn="ctr">
              <a:defRPr sz="5800" spc="928">
                <a:solidFill>
                  <a:schemeClr val="accent2">
                    <a:satOff val="44164"/>
                    <a:lumOff val="14231"/>
                  </a:schemeClr>
                </a:solidFill>
                <a:latin typeface="Avenir Heavy"/>
                <a:ea typeface="Avenir Heavy"/>
                <a:cs typeface="Avenir Heavy"/>
                <a:sym typeface="Avenir Heavy"/>
              </a:defRPr>
            </a:lvl1pPr>
          </a:lstStyle>
          <a:p>
            <a:r>
              <a:t>Continuous Monitoring and NOTIFICATION</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SCA SCAN for VENDOR SOFTWARE"/>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SCA SCAN for VENDOR SOFTWARE</a:t>
            </a:r>
          </a:p>
        </p:txBody>
      </p:sp>
      <p:sp>
        <p:nvSpPr>
          <p:cNvPr id="469"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24</a:t>
            </a:fld>
            <a:endParaRPr/>
          </a:p>
        </p:txBody>
      </p:sp>
      <p:pic>
        <p:nvPicPr>
          <p:cNvPr id="470" name="SAST-cropped-smaller-30.jpg" descr="SAST-cropped-smaller-30.jpg"/>
          <p:cNvPicPr>
            <a:picLocks noChangeAspect="1"/>
          </p:cNvPicPr>
          <p:nvPr/>
        </p:nvPicPr>
        <p:blipFill>
          <a:blip r:embed="rId3">
            <a:extLst/>
          </a:blip>
          <a:stretch>
            <a:fillRect/>
          </a:stretch>
        </p:blipFill>
        <p:spPr>
          <a:xfrm>
            <a:off x="7350380" y="2567453"/>
            <a:ext cx="9017315" cy="6759525"/>
          </a:xfrm>
          <a:prstGeom prst="rect">
            <a:avLst/>
          </a:prstGeom>
          <a:ln w="25400">
            <a:miter lim="400000"/>
          </a:ln>
        </p:spPr>
      </p:pic>
      <p:sp>
        <p:nvSpPr>
          <p:cNvPr id="471" name="Source: DALL·E"/>
          <p:cNvSpPr txBox="1"/>
          <p:nvPr/>
        </p:nvSpPr>
        <p:spPr>
          <a:xfrm>
            <a:off x="10818259" y="9469353"/>
            <a:ext cx="2747482"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DALL·E</a:t>
            </a:r>
          </a:p>
        </p:txBody>
      </p:sp>
      <p:sp>
        <p:nvSpPr>
          <p:cNvPr id="472" name="SBOM for VENDOR SOFTWARE RECOMMENDED"/>
          <p:cNvSpPr txBox="1"/>
          <p:nvPr/>
        </p:nvSpPr>
        <p:spPr>
          <a:xfrm>
            <a:off x="4317121" y="10665324"/>
            <a:ext cx="16430626" cy="965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fontScale="92500"/>
          </a:bodyPr>
          <a:lstStyle>
            <a:lvl1pPr defTabSz="632579">
              <a:defRPr sz="4312" cap="all" spc="689">
                <a:solidFill>
                  <a:schemeClr val="accent2">
                    <a:satOff val="44164"/>
                    <a:lumOff val="14231"/>
                  </a:schemeClr>
                </a:solidFill>
                <a:latin typeface="Avenir Heavy"/>
                <a:ea typeface="Avenir Heavy"/>
                <a:cs typeface="Avenir Heavy"/>
                <a:sym typeface="Avenir Heavy"/>
              </a:defRPr>
            </a:lvl1pPr>
          </a:lstStyle>
          <a:p>
            <a:r>
              <a:t>SBOM for VENDOR SOFTWARE RECOMMENDED</a:t>
            </a:r>
          </a:p>
        </p:txBody>
      </p:sp>
      <p:sp>
        <p:nvSpPr>
          <p:cNvPr id="473"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THIRD-PARTY RISK MANAGEMENT (TPRM)"/>
          <p:cNvSpPr txBox="1">
            <a:spLocks noGrp="1"/>
          </p:cNvSpPr>
          <p:nvPr>
            <p:ph type="title"/>
          </p:nvPr>
        </p:nvSpPr>
        <p:spPr>
          <a:xfrm>
            <a:off x="2342753" y="576651"/>
            <a:ext cx="19698494"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THIRD-PARTY RISK MANAGEMENT (TPRM)</a:t>
            </a:r>
          </a:p>
        </p:txBody>
      </p:sp>
      <p:sp>
        <p:nvSpPr>
          <p:cNvPr id="478"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25</a:t>
            </a:fld>
            <a:endParaRPr/>
          </a:p>
        </p:txBody>
      </p:sp>
      <p:sp>
        <p:nvSpPr>
          <p:cNvPr id="479"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grpSp>
        <p:nvGrpSpPr>
          <p:cNvPr id="482" name="Group"/>
          <p:cNvGrpSpPr/>
          <p:nvPr/>
        </p:nvGrpSpPr>
        <p:grpSpPr>
          <a:xfrm>
            <a:off x="4596943" y="3630428"/>
            <a:ext cx="14220347" cy="5212221"/>
            <a:chOff x="0" y="0"/>
            <a:chExt cx="14220345" cy="5212219"/>
          </a:xfrm>
        </p:grpSpPr>
        <p:sp>
          <p:nvSpPr>
            <p:cNvPr id="480" name="Source: SecurityScoreCard Global Third-Party Cybersecurity Breaches Report, Feb 2024"/>
            <p:cNvSpPr txBox="1"/>
            <p:nvPr/>
          </p:nvSpPr>
          <p:spPr>
            <a:xfrm>
              <a:off x="0" y="4550492"/>
              <a:ext cx="14220346" cy="6617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SecurityScoreCard Global Third-Party Cybersecurity Breaches Report, Feb 2024</a:t>
              </a:r>
            </a:p>
          </p:txBody>
        </p:sp>
        <p:sp>
          <p:nvSpPr>
            <p:cNvPr id="481" name="Third-party breaches by industry:…"/>
            <p:cNvSpPr txBox="1"/>
            <p:nvPr/>
          </p:nvSpPr>
          <p:spPr>
            <a:xfrm>
              <a:off x="2743233" y="0"/>
              <a:ext cx="10266613" cy="46130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p>
              <a:pPr algn="l" defTabSz="457200">
                <a:spcBef>
                  <a:spcPts val="1200"/>
                </a:spcBef>
                <a:defRPr sz="4466">
                  <a:solidFill>
                    <a:schemeClr val="accent4">
                      <a:lumOff val="6102"/>
                    </a:schemeClr>
                  </a:solidFill>
                  <a:latin typeface="Avenir Medium"/>
                  <a:ea typeface="Avenir Medium"/>
                  <a:cs typeface="Avenir Medium"/>
                  <a:sym typeface="Avenir Medium"/>
                </a:defRPr>
              </a:pPr>
              <a:endParaRPr/>
            </a:p>
            <a:p>
              <a:pPr algn="l" defTabSz="457200">
                <a:spcBef>
                  <a:spcPts val="1200"/>
                </a:spcBef>
                <a:defRPr sz="4466">
                  <a:solidFill>
                    <a:schemeClr val="accent4">
                      <a:lumOff val="6102"/>
                    </a:schemeClr>
                  </a:solidFill>
                  <a:latin typeface="Avenir Medium"/>
                  <a:ea typeface="Avenir Medium"/>
                  <a:cs typeface="Avenir Medium"/>
                  <a:sym typeface="Avenir Medium"/>
                </a:defRPr>
              </a:pPr>
              <a:r>
                <a:t>Third-party breaches by industry:</a:t>
              </a:r>
            </a:p>
            <a:p>
              <a:pPr algn="l" defTabSz="457200">
                <a:spcBef>
                  <a:spcPts val="1200"/>
                </a:spcBef>
                <a:defRPr sz="4466">
                  <a:solidFill>
                    <a:schemeClr val="accent4">
                      <a:lumOff val="6102"/>
                    </a:schemeClr>
                  </a:solidFill>
                  <a:latin typeface="Avenir Medium"/>
                  <a:ea typeface="Avenir Medium"/>
                  <a:cs typeface="Avenir Medium"/>
                  <a:sym typeface="Avenir Medium"/>
                </a:defRPr>
              </a:pPr>
              <a:r>
                <a:t>43% Technology &amp; Telecommunications</a:t>
              </a:r>
            </a:p>
            <a:p>
              <a:pPr algn="l" defTabSz="457200">
                <a:spcBef>
                  <a:spcPts val="1200"/>
                </a:spcBef>
                <a:defRPr sz="4466">
                  <a:solidFill>
                    <a:schemeClr val="accent4">
                      <a:lumOff val="6102"/>
                    </a:schemeClr>
                  </a:solidFill>
                  <a:latin typeface="Avenir Medium"/>
                  <a:ea typeface="Avenir Medium"/>
                  <a:cs typeface="Avenir Medium"/>
                  <a:sym typeface="Avenir Medium"/>
                </a:defRPr>
              </a:pPr>
              <a:r>
                <a:t>30% Financial Services</a:t>
              </a:r>
            </a:p>
            <a:p>
              <a:pPr algn="l" defTabSz="457200">
                <a:spcBef>
                  <a:spcPts val="1200"/>
                </a:spcBef>
                <a:defRPr sz="4466">
                  <a:solidFill>
                    <a:schemeClr val="accent4">
                      <a:lumOff val="6102"/>
                    </a:schemeClr>
                  </a:solidFill>
                  <a:latin typeface="Avenir Medium"/>
                  <a:ea typeface="Avenir Medium"/>
                  <a:cs typeface="Avenir Medium"/>
                  <a:sym typeface="Avenir Medium"/>
                </a:defRPr>
              </a:pPr>
              <a:r>
                <a:t>29% Overall cross-industry rate</a:t>
              </a:r>
            </a:p>
          </p:txBody>
        </p:sp>
      </p:grpSp>
      <p:sp>
        <p:nvSpPr>
          <p:cNvPr id="483" name="Stop depending on a questionnaires for TPRM…"/>
          <p:cNvSpPr txBox="1"/>
          <p:nvPr/>
        </p:nvSpPr>
        <p:spPr>
          <a:xfrm>
            <a:off x="2213243" y="9471308"/>
            <a:ext cx="19343346" cy="26983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marL="1597660" lvl="2" indent="-657860" algn="l">
              <a:spcBef>
                <a:spcPts val="4900"/>
              </a:spcBef>
              <a:buClr>
                <a:srgbClr val="646464"/>
              </a:buClr>
              <a:buSzPct val="90000"/>
              <a:buChar char="•"/>
              <a:defRPr>
                <a:latin typeface="Avenir Medium"/>
                <a:ea typeface="Avenir Medium"/>
                <a:cs typeface="Avenir Medium"/>
                <a:sym typeface="Avenir Medium"/>
              </a:defRPr>
            </a:pPr>
            <a:r>
              <a:t>Stop depending on a questionnaires for TPRM</a:t>
            </a:r>
          </a:p>
          <a:p>
            <a:pPr marL="1597660" lvl="2" indent="-657860" algn="l">
              <a:spcBef>
                <a:spcPts val="4900"/>
              </a:spcBef>
              <a:buClr>
                <a:srgbClr val="646464"/>
              </a:buClr>
              <a:buSzPct val="90000"/>
              <a:buChar char="•"/>
              <a:defRPr>
                <a:latin typeface="Avenir Medium"/>
                <a:ea typeface="Avenir Medium"/>
                <a:cs typeface="Avenir Medium"/>
                <a:sym typeface="Avenir Medium"/>
              </a:defRPr>
            </a:pPr>
            <a:r>
              <a:t>Vendor SBOMs can be monitored 24/7 by SCA Tooling</a:t>
            </a:r>
          </a:p>
        </p:txBody>
      </p:sp>
      <p:grpSp>
        <p:nvGrpSpPr>
          <p:cNvPr id="486" name="Group"/>
          <p:cNvGrpSpPr/>
          <p:nvPr/>
        </p:nvGrpSpPr>
        <p:grpSpPr>
          <a:xfrm>
            <a:off x="1085331" y="2783590"/>
            <a:ext cx="22213338" cy="1399251"/>
            <a:chOff x="0" y="0"/>
            <a:chExt cx="22213337" cy="1399249"/>
          </a:xfrm>
        </p:grpSpPr>
        <p:sp>
          <p:nvSpPr>
            <p:cNvPr id="484" name="“98% of organizations have a relationship with a third party that has been breached.”"/>
            <p:cNvSpPr txBox="1"/>
            <p:nvPr/>
          </p:nvSpPr>
          <p:spPr>
            <a:xfrm>
              <a:off x="0" y="-1"/>
              <a:ext cx="22213337" cy="9175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lgn="l" defTabSz="457200">
                <a:spcBef>
                  <a:spcPts val="1200"/>
                </a:spcBef>
                <a:defRPr sz="4466">
                  <a:solidFill>
                    <a:schemeClr val="accent4">
                      <a:lumOff val="6102"/>
                    </a:schemeClr>
                  </a:solidFill>
                  <a:latin typeface="Avenir Medium"/>
                  <a:ea typeface="Avenir Medium"/>
                  <a:cs typeface="Avenir Medium"/>
                  <a:sym typeface="Avenir Medium"/>
                </a:defRPr>
              </a:lvl1pPr>
            </a:lstStyle>
            <a:p>
              <a:r>
                <a:t>“98% of organizations have a relationship with a third party that has been breached.” </a:t>
              </a:r>
            </a:p>
          </p:txBody>
        </p:sp>
        <p:sp>
          <p:nvSpPr>
            <p:cNvPr id="485" name="Source: SecurityScoreCard Global Third-Party Cybersecurity Breaches Report, Feb 2024"/>
            <p:cNvSpPr txBox="1"/>
            <p:nvPr/>
          </p:nvSpPr>
          <p:spPr>
            <a:xfrm>
              <a:off x="3550911" y="737522"/>
              <a:ext cx="14220347" cy="6617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SecurityScoreCard Global Third-Party Cybersecurity Breaches Report, Feb 2024</a:t>
              </a: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 grpId="2" animBg="1" advAuto="0"/>
      <p:bldP spid="483" grpId="3" animBg="1" advAuto="0"/>
      <p:bldP spid="486" grpId="1"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26</a:t>
            </a:fld>
            <a:endParaRPr/>
          </a:p>
        </p:txBody>
      </p:sp>
      <p:sp>
        <p:nvSpPr>
          <p:cNvPr id="489" name="M&amp;A Use-case"/>
          <p:cNvSpPr txBox="1">
            <a:spLocks noGrp="1"/>
          </p:cNvSpPr>
          <p:nvPr>
            <p:ph type="title"/>
          </p:nvPr>
        </p:nvSpPr>
        <p:spPr>
          <a:xfrm>
            <a:off x="7303666" y="507253"/>
            <a:ext cx="10457536" cy="1627094"/>
          </a:xfrm>
          <a:prstGeom prst="rect">
            <a:avLst/>
          </a:prstGeom>
        </p:spPr>
        <p:txBody>
          <a:bodyPr/>
          <a:lstStyle>
            <a:lvl1pPr algn="ctr">
              <a:defRPr sz="8100" spc="1296">
                <a:solidFill>
                  <a:schemeClr val="accent2">
                    <a:satOff val="44164"/>
                    <a:lumOff val="14231"/>
                  </a:schemeClr>
                </a:solidFill>
                <a:latin typeface="Avenir Heavy"/>
                <a:ea typeface="Avenir Heavy"/>
                <a:cs typeface="Avenir Heavy"/>
                <a:sym typeface="Avenir Heavy"/>
              </a:defRPr>
            </a:lvl1pPr>
          </a:lstStyle>
          <a:p>
            <a:r>
              <a:t>M&amp;A Use-case</a:t>
            </a:r>
          </a:p>
        </p:txBody>
      </p:sp>
      <p:sp>
        <p:nvSpPr>
          <p:cNvPr id="490" name="Searching for code vulnerabilities…"/>
          <p:cNvSpPr txBox="1">
            <a:spLocks noGrp="1"/>
          </p:cNvSpPr>
          <p:nvPr>
            <p:ph type="body" idx="1"/>
          </p:nvPr>
        </p:nvSpPr>
        <p:spPr>
          <a:xfrm>
            <a:off x="3881563" y="2501596"/>
            <a:ext cx="16620874" cy="9801464"/>
          </a:xfrm>
          <a:prstGeom prst="rect">
            <a:avLst/>
          </a:prstGeom>
        </p:spPr>
        <p:txBody>
          <a:bodyPr anchor="t"/>
          <a:lstStyle/>
          <a:p>
            <a:pPr marL="1127760" lvl="1" indent="-657860">
              <a:spcBef>
                <a:spcPts val="4900"/>
              </a:spcBef>
              <a:defRPr sz="5600">
                <a:latin typeface="Avenir Medium"/>
                <a:ea typeface="Avenir Medium"/>
                <a:cs typeface="Avenir Medium"/>
                <a:sym typeface="Avenir Medium"/>
              </a:defRPr>
            </a:pPr>
            <a:r>
              <a:t>Searching for code vulnerabilities</a:t>
            </a:r>
          </a:p>
          <a:p>
            <a:pPr marL="1127760" lvl="1" indent="-657860">
              <a:spcBef>
                <a:spcPts val="4900"/>
              </a:spcBef>
              <a:defRPr sz="5600">
                <a:latin typeface="Avenir Medium"/>
                <a:ea typeface="Avenir Medium"/>
                <a:cs typeface="Avenir Medium"/>
                <a:sym typeface="Avenir Medium"/>
              </a:defRPr>
            </a:pPr>
            <a:r>
              <a:t>Searching for licensing conflicts</a:t>
            </a:r>
          </a:p>
          <a:p>
            <a:pPr marL="1127760" lvl="1" indent="-657860">
              <a:spcBef>
                <a:spcPts val="4900"/>
              </a:spcBef>
              <a:defRPr sz="5600">
                <a:latin typeface="Avenir Medium"/>
                <a:ea typeface="Avenir Medium"/>
                <a:cs typeface="Avenir Medium"/>
                <a:sym typeface="Avenir Medium"/>
              </a:defRPr>
            </a:pPr>
            <a:r>
              <a:t>Experience</a:t>
            </a:r>
          </a:p>
          <a:p>
            <a:pPr marL="1597660" lvl="2" indent="-657860">
              <a:spcBef>
                <a:spcPts val="4900"/>
              </a:spcBef>
              <a:defRPr sz="5600">
                <a:latin typeface="Avenir Medium"/>
                <a:ea typeface="Avenir Medium"/>
                <a:cs typeface="Avenir Medium"/>
                <a:sym typeface="Avenir Medium"/>
              </a:defRPr>
            </a:pPr>
            <a:r>
              <a:t>Scan and correct before initial engagement</a:t>
            </a:r>
          </a:p>
          <a:p>
            <a:pPr marL="1597660" lvl="2" indent="-657860">
              <a:spcBef>
                <a:spcPts val="4900"/>
              </a:spcBef>
              <a:defRPr sz="5600">
                <a:latin typeface="Avenir Medium"/>
                <a:ea typeface="Avenir Medium"/>
                <a:cs typeface="Avenir Medium"/>
                <a:sym typeface="Avenir Medium"/>
              </a:defRPr>
            </a:pPr>
            <a:r>
              <a:t>Third-party software will be used to audit</a:t>
            </a:r>
          </a:p>
          <a:p>
            <a:pPr marL="1597660" lvl="2" indent="-657860">
              <a:spcBef>
                <a:spcPts val="4900"/>
              </a:spcBef>
              <a:defRPr sz="5600">
                <a:latin typeface="Avenir Medium"/>
                <a:ea typeface="Avenir Medium"/>
                <a:cs typeface="Avenir Medium"/>
                <a:sym typeface="Avenir Medium"/>
              </a:defRPr>
            </a:pPr>
            <a:r>
              <a:t>Do not expect to explain any risk assessment</a:t>
            </a:r>
          </a:p>
        </p:txBody>
      </p:sp>
      <p:sp>
        <p:nvSpPr>
          <p:cNvPr id="491"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9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49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49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49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49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49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4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1" build="p" bldLvl="5"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27</a:t>
            </a:fld>
            <a:endParaRPr/>
          </a:p>
        </p:txBody>
      </p:sp>
      <p:sp>
        <p:nvSpPr>
          <p:cNvPr id="496" name="AI Hallucinations"/>
          <p:cNvSpPr txBox="1">
            <a:spLocks noGrp="1"/>
          </p:cNvSpPr>
          <p:nvPr>
            <p:ph type="title"/>
          </p:nvPr>
        </p:nvSpPr>
        <p:spPr>
          <a:xfrm>
            <a:off x="7981485" y="722457"/>
            <a:ext cx="9101897" cy="1138649"/>
          </a:xfrm>
          <a:prstGeom prst="rect">
            <a:avLst/>
          </a:prstGeom>
        </p:spPr>
        <p:txBody>
          <a:bodyPr>
            <a:normAutofit fontScale="90000"/>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AI Hallucinations</a:t>
            </a:r>
          </a:p>
        </p:txBody>
      </p:sp>
      <p:sp>
        <p:nvSpPr>
          <p:cNvPr id="497" name="Source: https://www.theregister.com/2024/03/28/ai_bots_hallucinate_software_packages/"/>
          <p:cNvSpPr txBox="1"/>
          <p:nvPr/>
        </p:nvSpPr>
        <p:spPr>
          <a:xfrm>
            <a:off x="6052523" y="11510884"/>
            <a:ext cx="13569878"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https://www.theregister.com/2024/03/28/ai_bots_hallucinate_software_packages/</a:t>
            </a:r>
          </a:p>
        </p:txBody>
      </p:sp>
      <p:pic>
        <p:nvPicPr>
          <p:cNvPr id="498" name="AI-Hallucination-30.jpg" descr="AI-Hallucination-30.jpg"/>
          <p:cNvPicPr>
            <a:picLocks noChangeAspect="1"/>
          </p:cNvPicPr>
          <p:nvPr/>
        </p:nvPicPr>
        <p:blipFill>
          <a:blip r:embed="rId2">
            <a:extLst/>
          </a:blip>
          <a:stretch>
            <a:fillRect/>
          </a:stretch>
        </p:blipFill>
        <p:spPr>
          <a:xfrm>
            <a:off x="5898596" y="2655330"/>
            <a:ext cx="13877731" cy="8061329"/>
          </a:xfrm>
          <a:prstGeom prst="rect">
            <a:avLst/>
          </a:prstGeom>
          <a:ln w="25400">
            <a:miter lim="400000"/>
          </a:ln>
        </p:spPr>
      </p:pic>
      <p:sp>
        <p:nvSpPr>
          <p:cNvPr id="499"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SCA TOOLS"/>
          <p:cNvSpPr txBox="1">
            <a:spLocks noGrp="1"/>
          </p:cNvSpPr>
          <p:nvPr>
            <p:ph type="title"/>
          </p:nvPr>
        </p:nvSpPr>
        <p:spPr>
          <a:xfrm>
            <a:off x="3217368" y="5033991"/>
            <a:ext cx="18630131" cy="2679725"/>
          </a:xfrm>
          <a:prstGeom prst="rect">
            <a:avLst/>
          </a:prstGeom>
        </p:spPr>
        <p:txBody>
          <a:bodyPr/>
          <a:lstStyle>
            <a:lvl1pPr algn="ctr">
              <a:defRPr sz="13900" spc="2224">
                <a:solidFill>
                  <a:schemeClr val="accent2">
                    <a:satOff val="44164"/>
                    <a:lumOff val="14231"/>
                  </a:schemeClr>
                </a:solidFill>
                <a:latin typeface="Avenir Heavy"/>
                <a:ea typeface="Avenir Heavy"/>
                <a:cs typeface="Avenir Heavy"/>
                <a:sym typeface="Avenir Heavy"/>
              </a:defRPr>
            </a:lvl1pPr>
          </a:lstStyle>
          <a:p>
            <a:r>
              <a:t>SCA TOOLS</a:t>
            </a:r>
          </a:p>
        </p:txBody>
      </p:sp>
      <p:sp>
        <p:nvSpPr>
          <p:cNvPr id="502"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28</a:t>
            </a:fld>
            <a:endParaRPr/>
          </a:p>
        </p:txBody>
      </p:sp>
      <p:sp>
        <p:nvSpPr>
          <p:cNvPr id="503"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SCA IDE PlugIN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SCA IDE PlugINS</a:t>
            </a:r>
          </a:p>
        </p:txBody>
      </p:sp>
      <p:sp>
        <p:nvSpPr>
          <p:cNvPr id="50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29</a:t>
            </a:fld>
            <a:endParaRPr/>
          </a:p>
        </p:txBody>
      </p:sp>
      <p:sp>
        <p:nvSpPr>
          <p:cNvPr id="507" name="Source: https://youtu.be/6cxi96CJB14"/>
          <p:cNvSpPr txBox="1"/>
          <p:nvPr/>
        </p:nvSpPr>
        <p:spPr>
          <a:xfrm>
            <a:off x="11206401" y="11858266"/>
            <a:ext cx="10317390"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https://youtu.be/6cxi96CJB14</a:t>
            </a:r>
          </a:p>
        </p:txBody>
      </p:sp>
      <p:pic>
        <p:nvPicPr>
          <p:cNvPr id="508" name="videoframe_166389-960x540-50.jpg" descr="videoframe_166389-960x540-50.jpg"/>
          <p:cNvPicPr>
            <a:picLocks noChangeAspect="1"/>
          </p:cNvPicPr>
          <p:nvPr/>
        </p:nvPicPr>
        <p:blipFill>
          <a:blip r:embed="rId3">
            <a:extLst/>
          </a:blip>
          <a:stretch>
            <a:fillRect/>
          </a:stretch>
        </p:blipFill>
        <p:spPr>
          <a:xfrm>
            <a:off x="3734133" y="2100450"/>
            <a:ext cx="16915734" cy="9515100"/>
          </a:xfrm>
          <a:prstGeom prst="rect">
            <a:avLst/>
          </a:prstGeom>
          <a:ln w="25400">
            <a:miter lim="400000"/>
          </a:ln>
        </p:spPr>
      </p:pic>
      <p:sp>
        <p:nvSpPr>
          <p:cNvPr id="509"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INTRODUCTION"/>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INTRODUCTION</a:t>
            </a:r>
          </a:p>
        </p:txBody>
      </p:sp>
      <p:sp>
        <p:nvSpPr>
          <p:cNvPr id="192"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a:t>
            </a:fld>
            <a:endParaRPr/>
          </a:p>
        </p:txBody>
      </p:sp>
      <p:sp>
        <p:nvSpPr>
          <p:cNvPr id="193" name="Market forces are driving companies to develop secure software faster to gain a competitive advantage.…"/>
          <p:cNvSpPr txBox="1">
            <a:spLocks noGrp="1"/>
          </p:cNvSpPr>
          <p:nvPr>
            <p:ph type="body" idx="1"/>
          </p:nvPr>
        </p:nvSpPr>
        <p:spPr>
          <a:xfrm>
            <a:off x="2681194" y="2321718"/>
            <a:ext cx="19021612" cy="10076007"/>
          </a:xfrm>
          <a:prstGeom prst="rect">
            <a:avLst/>
          </a:prstGeom>
        </p:spPr>
        <p:txBody>
          <a:bodyPr anchor="t"/>
          <a:lstStyle/>
          <a:p>
            <a:pPr marL="657859" indent="-657859">
              <a:spcBef>
                <a:spcPts val="4900"/>
              </a:spcBef>
              <a:defRPr sz="5600">
                <a:latin typeface="Avenir Medium"/>
                <a:ea typeface="Avenir Medium"/>
                <a:cs typeface="Avenir Medium"/>
                <a:sym typeface="Avenir Medium"/>
              </a:defRPr>
            </a:pPr>
            <a:r>
              <a:t>Market forces are driving companies to develop secure software faster to gain a competitive advantage.</a:t>
            </a:r>
          </a:p>
          <a:p>
            <a:pPr marL="657859" indent="-657859">
              <a:spcBef>
                <a:spcPts val="4900"/>
              </a:spcBef>
              <a:defRPr sz="5600">
                <a:latin typeface="Avenir Medium"/>
                <a:ea typeface="Avenir Medium"/>
                <a:cs typeface="Avenir Medium"/>
                <a:sym typeface="Avenir Medium"/>
              </a:defRPr>
            </a:pPr>
            <a:r>
              <a:t>The software development community has found that Software Component Analysis tooling can improve the competitive need for increased security and speed.</a:t>
            </a:r>
          </a:p>
          <a:p>
            <a:pPr marL="657859" indent="-657859">
              <a:spcBef>
                <a:spcPts val="4900"/>
              </a:spcBef>
              <a:defRPr sz="5600">
                <a:latin typeface="Avenir Medium"/>
                <a:ea typeface="Avenir Medium"/>
                <a:cs typeface="Avenir Medium"/>
                <a:sym typeface="Avenir Medium"/>
              </a:defRPr>
            </a:pPr>
            <a:r>
              <a:t>Software Composition Analysis tooling provides an efficient way to reduce security threats from open-source software components.</a:t>
            </a:r>
          </a:p>
        </p:txBody>
      </p:sp>
      <p:sp>
        <p:nvSpPr>
          <p:cNvPr id="194"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3">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9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9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1" build="p" bldLvl="5"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SCA IDE PlugINS"/>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SCA IDE PlugINS</a:t>
            </a:r>
          </a:p>
        </p:txBody>
      </p:sp>
      <p:sp>
        <p:nvSpPr>
          <p:cNvPr id="514"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30</a:t>
            </a:fld>
            <a:endParaRPr/>
          </a:p>
        </p:txBody>
      </p:sp>
      <p:sp>
        <p:nvSpPr>
          <p:cNvPr id="515" name="Source: https://youtu.be/W9BHyXYw3vQ"/>
          <p:cNvSpPr txBox="1"/>
          <p:nvPr/>
        </p:nvSpPr>
        <p:spPr>
          <a:xfrm>
            <a:off x="11206401" y="11858266"/>
            <a:ext cx="10317390"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https://youtu.be/W9BHyXYw3vQ</a:t>
            </a:r>
          </a:p>
        </p:txBody>
      </p:sp>
      <p:pic>
        <p:nvPicPr>
          <p:cNvPr id="516" name="videoframe_59878-1273x750-50.jpg" descr="videoframe_59878-1273x750-50.jpg"/>
          <p:cNvPicPr>
            <a:picLocks noChangeAspect="1"/>
          </p:cNvPicPr>
          <p:nvPr/>
        </p:nvPicPr>
        <p:blipFill>
          <a:blip r:embed="rId3">
            <a:extLst/>
          </a:blip>
          <a:stretch>
            <a:fillRect/>
          </a:stretch>
        </p:blipFill>
        <p:spPr>
          <a:xfrm>
            <a:off x="4108450" y="2095500"/>
            <a:ext cx="16167100" cy="9525000"/>
          </a:xfrm>
          <a:prstGeom prst="rect">
            <a:avLst/>
          </a:prstGeom>
          <a:ln w="25400">
            <a:miter lim="400000"/>
          </a:ln>
        </p:spPr>
      </p:pic>
      <p:sp>
        <p:nvSpPr>
          <p:cNvPr id="517"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31</a:t>
            </a:fld>
            <a:endParaRPr/>
          </a:p>
        </p:txBody>
      </p:sp>
      <p:sp>
        <p:nvSpPr>
          <p:cNvPr id="522" name="Source: https://plugins.jenkins.io/dependency-check-jenkins-plugin/"/>
          <p:cNvSpPr txBox="1"/>
          <p:nvPr/>
        </p:nvSpPr>
        <p:spPr>
          <a:xfrm>
            <a:off x="7419730" y="11609136"/>
            <a:ext cx="1022540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https://plugins.jenkins.io/dependency-check-jenkins-plugin/</a:t>
            </a:r>
          </a:p>
        </p:txBody>
      </p:sp>
      <p:sp>
        <p:nvSpPr>
          <p:cNvPr id="523" name="DEPendency CHECK"/>
          <p:cNvSpPr txBox="1">
            <a:spLocks noGrp="1"/>
          </p:cNvSpPr>
          <p:nvPr>
            <p:ph type="title"/>
          </p:nvPr>
        </p:nvSpPr>
        <p:spPr>
          <a:xfrm>
            <a:off x="3976687" y="612968"/>
            <a:ext cx="16430626" cy="2083009"/>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CHECK</a:t>
            </a:r>
          </a:p>
        </p:txBody>
      </p:sp>
      <p:pic>
        <p:nvPicPr>
          <p:cNvPr id="524" name="publisher-trend-hover-526x250.png" descr="publisher-trend-hover-526x250.png"/>
          <p:cNvPicPr>
            <a:picLocks noChangeAspect="1"/>
          </p:cNvPicPr>
          <p:nvPr/>
        </p:nvPicPr>
        <p:blipFill>
          <a:blip r:embed="rId3">
            <a:extLst/>
          </a:blip>
          <a:stretch>
            <a:fillRect/>
          </a:stretch>
        </p:blipFill>
        <p:spPr>
          <a:xfrm>
            <a:off x="1852367" y="3484577"/>
            <a:ext cx="11416202" cy="5425951"/>
          </a:xfrm>
          <a:prstGeom prst="rect">
            <a:avLst/>
          </a:prstGeom>
          <a:ln w="25400">
            <a:miter lim="400000"/>
          </a:ln>
        </p:spPr>
      </p:pic>
      <p:pic>
        <p:nvPicPr>
          <p:cNvPr id="525" name="publisher-results-expanded-779x456.png" descr="publisher-results-expanded-779x456.png"/>
          <p:cNvPicPr>
            <a:picLocks noChangeAspect="1"/>
          </p:cNvPicPr>
          <p:nvPr/>
        </p:nvPicPr>
        <p:blipFill>
          <a:blip r:embed="rId4">
            <a:extLst/>
          </a:blip>
          <a:stretch>
            <a:fillRect/>
          </a:stretch>
        </p:blipFill>
        <p:spPr>
          <a:xfrm>
            <a:off x="13422425" y="3512687"/>
            <a:ext cx="9173291" cy="5369731"/>
          </a:xfrm>
          <a:prstGeom prst="rect">
            <a:avLst/>
          </a:prstGeom>
          <a:ln w="25400">
            <a:miter lim="400000"/>
          </a:ln>
        </p:spPr>
      </p:pic>
      <p:sp>
        <p:nvSpPr>
          <p:cNvPr id="526"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0" name="Death_star1-100x100.png" descr="Death_star1-100x100.png"/>
          <p:cNvPicPr>
            <a:picLocks noChangeAspect="1"/>
          </p:cNvPicPr>
          <p:nvPr/>
        </p:nvPicPr>
        <p:blipFill>
          <a:blip r:embed="rId3">
            <a:extLst/>
          </a:blip>
          <a:stretch>
            <a:fillRect/>
          </a:stretch>
        </p:blipFill>
        <p:spPr>
          <a:xfrm>
            <a:off x="15748756" y="908170"/>
            <a:ext cx="472568" cy="472568"/>
          </a:xfrm>
          <a:prstGeom prst="rect">
            <a:avLst/>
          </a:prstGeom>
          <a:ln w="25400">
            <a:miter lim="400000"/>
          </a:ln>
          <a:effectLst>
            <a:reflection stA="50000" endPos="40000" dir="5400000" sy="-100000" algn="bl" rotWithShape="0"/>
          </a:effectLst>
        </p:spPr>
      </p:pic>
      <p:sp>
        <p:nvSpPr>
          <p:cNvPr id="531"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32</a:t>
            </a:fld>
            <a:endParaRPr/>
          </a:p>
        </p:txBody>
      </p:sp>
      <p:sp>
        <p:nvSpPr>
          <p:cNvPr id="532" name="Source: https://www.dependencytrack.org/"/>
          <p:cNvSpPr txBox="1"/>
          <p:nvPr/>
        </p:nvSpPr>
        <p:spPr>
          <a:xfrm>
            <a:off x="12517834" y="11785989"/>
            <a:ext cx="8922119"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https://www.dependencytrack.org/</a:t>
            </a:r>
          </a:p>
        </p:txBody>
      </p:sp>
      <p:sp>
        <p:nvSpPr>
          <p:cNvPr id="533" name="DEPendency TRACK"/>
          <p:cNvSpPr txBox="1">
            <a:spLocks noGrp="1"/>
          </p:cNvSpPr>
          <p:nvPr>
            <p:ph type="title"/>
          </p:nvPr>
        </p:nvSpPr>
        <p:spPr>
          <a:xfrm>
            <a:off x="3976687" y="612968"/>
            <a:ext cx="16430626" cy="2083009"/>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TRACK</a:t>
            </a:r>
          </a:p>
        </p:txBody>
      </p:sp>
      <p:pic>
        <p:nvPicPr>
          <p:cNvPr id="534" name="dependency-track-902x534-50.jpg" descr="dependency-track-902x534-50.jpg"/>
          <p:cNvPicPr>
            <a:picLocks noChangeAspect="1"/>
          </p:cNvPicPr>
          <p:nvPr/>
        </p:nvPicPr>
        <p:blipFill>
          <a:blip r:embed="rId4">
            <a:extLst/>
          </a:blip>
          <a:stretch>
            <a:fillRect/>
          </a:stretch>
        </p:blipFill>
        <p:spPr>
          <a:xfrm>
            <a:off x="4241800" y="1955800"/>
            <a:ext cx="16586200" cy="9819324"/>
          </a:xfrm>
          <a:prstGeom prst="rect">
            <a:avLst/>
          </a:prstGeom>
          <a:ln w="25400">
            <a:miter lim="400000"/>
          </a:ln>
        </p:spPr>
      </p:pic>
      <p:sp>
        <p:nvSpPr>
          <p:cNvPr id="535"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33</a:t>
            </a:fld>
            <a:endParaRPr/>
          </a:p>
        </p:txBody>
      </p:sp>
      <p:sp>
        <p:nvSpPr>
          <p:cNvPr id="540" name="DEPendency TRACK DEMO OVERVIEW"/>
          <p:cNvSpPr txBox="1">
            <a:spLocks noGrp="1"/>
          </p:cNvSpPr>
          <p:nvPr>
            <p:ph type="title"/>
          </p:nvPr>
        </p:nvSpPr>
        <p:spPr>
          <a:xfrm>
            <a:off x="1356555" y="612968"/>
            <a:ext cx="21383640" cy="2078267"/>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TRACK DEMO OVERVIEW</a:t>
            </a:r>
          </a:p>
        </p:txBody>
      </p:sp>
      <p:sp>
        <p:nvSpPr>
          <p:cNvPr id="541"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42" name="Step 1: Download application code from GitHub…"/>
          <p:cNvSpPr txBox="1">
            <a:spLocks noGrp="1"/>
          </p:cNvSpPr>
          <p:nvPr>
            <p:ph type="body" sz="half" idx="1"/>
          </p:nvPr>
        </p:nvSpPr>
        <p:spPr>
          <a:xfrm>
            <a:off x="2938695" y="2659025"/>
            <a:ext cx="18506610" cy="4146082"/>
          </a:xfrm>
          <a:prstGeom prst="rect">
            <a:avLst/>
          </a:prstGeom>
        </p:spPr>
        <p:txBody>
          <a:bodyPr anchor="t"/>
          <a:lstStyle/>
          <a:p>
            <a:pPr marL="1127760" lvl="1" indent="-657860">
              <a:lnSpc>
                <a:spcPct val="30000"/>
              </a:lnSpc>
              <a:spcBef>
                <a:spcPts val="4900"/>
              </a:spcBef>
              <a:defRPr sz="5600">
                <a:latin typeface="Avenir Medium"/>
                <a:ea typeface="Avenir Medium"/>
                <a:cs typeface="Avenir Medium"/>
                <a:sym typeface="Avenir Medium"/>
              </a:defRPr>
            </a:pPr>
            <a:r>
              <a:t>Step 1: Download application code from GitHub</a:t>
            </a:r>
          </a:p>
          <a:p>
            <a:pPr marL="1127760" lvl="1" indent="-657860">
              <a:lnSpc>
                <a:spcPct val="30000"/>
              </a:lnSpc>
              <a:spcBef>
                <a:spcPts val="4900"/>
              </a:spcBef>
              <a:defRPr sz="5600">
                <a:latin typeface="Avenir Medium"/>
                <a:ea typeface="Avenir Medium"/>
                <a:cs typeface="Avenir Medium"/>
                <a:sym typeface="Avenir Medium"/>
              </a:defRPr>
            </a:pPr>
            <a:r>
              <a:t>Step 2: Create SBOM from project</a:t>
            </a:r>
          </a:p>
          <a:p>
            <a:pPr marL="1127760" lvl="1" indent="-657860">
              <a:lnSpc>
                <a:spcPct val="30000"/>
              </a:lnSpc>
              <a:spcBef>
                <a:spcPts val="4900"/>
              </a:spcBef>
              <a:defRPr sz="5600">
                <a:latin typeface="Avenir Medium"/>
                <a:ea typeface="Avenir Medium"/>
                <a:cs typeface="Avenir Medium"/>
                <a:sym typeface="Avenir Medium"/>
              </a:defRPr>
            </a:pPr>
            <a:r>
              <a:t>Step 3: Upload SBOM to Dependency Track</a:t>
            </a:r>
          </a:p>
          <a:p>
            <a:pPr marL="1127760" lvl="1" indent="-657860">
              <a:lnSpc>
                <a:spcPct val="30000"/>
              </a:lnSpc>
              <a:spcBef>
                <a:spcPts val="4900"/>
              </a:spcBef>
              <a:defRPr sz="5600">
                <a:latin typeface="Avenir Medium"/>
                <a:ea typeface="Avenir Medium"/>
                <a:cs typeface="Avenir Medium"/>
                <a:sym typeface="Avenir Medium"/>
              </a:defRPr>
            </a:pPr>
            <a:r>
              <a:t>Step 4: Observe project’s CVEs in Dependence Track</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 grpId="1"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34</a:t>
            </a:fld>
            <a:endParaRPr/>
          </a:p>
        </p:txBody>
      </p:sp>
      <p:sp>
        <p:nvSpPr>
          <p:cNvPr id="547" name="Running DEPendency TRACK"/>
          <p:cNvSpPr txBox="1">
            <a:spLocks noGrp="1"/>
          </p:cNvSpPr>
          <p:nvPr>
            <p:ph type="title"/>
          </p:nvPr>
        </p:nvSpPr>
        <p:spPr>
          <a:xfrm>
            <a:off x="1356555" y="612968"/>
            <a:ext cx="21383640" cy="2078267"/>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Running DEPendency TRACK</a:t>
            </a:r>
          </a:p>
        </p:txBody>
      </p:sp>
      <p:sp>
        <p:nvSpPr>
          <p:cNvPr id="548"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49" name="Step 1: Requirements…"/>
          <p:cNvSpPr txBox="1">
            <a:spLocks noGrp="1"/>
          </p:cNvSpPr>
          <p:nvPr>
            <p:ph type="body" idx="1"/>
          </p:nvPr>
        </p:nvSpPr>
        <p:spPr>
          <a:xfrm>
            <a:off x="3320022" y="2302709"/>
            <a:ext cx="17743956" cy="10039708"/>
          </a:xfrm>
          <a:prstGeom prst="rect">
            <a:avLst/>
          </a:prstGeom>
        </p:spPr>
        <p:txBody>
          <a:bodyPr anchor="t"/>
          <a:lstStyle/>
          <a:p>
            <a:pPr marL="1127760" lvl="1" indent="-657860">
              <a:lnSpc>
                <a:spcPct val="30000"/>
              </a:lnSpc>
              <a:spcBef>
                <a:spcPts val="4900"/>
              </a:spcBef>
              <a:defRPr sz="4800">
                <a:latin typeface="Avenir Medium"/>
                <a:ea typeface="Avenir Medium"/>
                <a:cs typeface="Avenir Medium"/>
                <a:sym typeface="Avenir Medium"/>
              </a:defRPr>
            </a:pPr>
            <a:r>
              <a:t>Step 1: Requirements</a:t>
            </a:r>
          </a:p>
          <a:p>
            <a:pPr marL="2067560" lvl="3" indent="-657860">
              <a:lnSpc>
                <a:spcPct val="30000"/>
              </a:lnSpc>
              <a:spcBef>
                <a:spcPts val="4900"/>
              </a:spcBef>
              <a:defRPr sz="4300">
                <a:latin typeface="Avenir Medium"/>
                <a:ea typeface="Avenir Medium"/>
                <a:cs typeface="Avenir Medium"/>
                <a:sym typeface="Avenir Medium"/>
              </a:defRPr>
            </a:pPr>
            <a:r>
              <a:t>Windows/Mac/Linux with</a:t>
            </a:r>
          </a:p>
          <a:p>
            <a:pPr marL="2537460" lvl="4" indent="-657860">
              <a:lnSpc>
                <a:spcPct val="30000"/>
              </a:lnSpc>
              <a:spcBef>
                <a:spcPts val="4900"/>
              </a:spcBef>
              <a:defRPr sz="4300">
                <a:latin typeface="Avenir Medium"/>
                <a:ea typeface="Avenir Medium"/>
                <a:cs typeface="Avenir Medium"/>
                <a:sym typeface="Avenir Medium"/>
              </a:defRPr>
            </a:pPr>
            <a:r>
              <a:t>Memory: Recommend 16 gigabytes</a:t>
            </a:r>
          </a:p>
          <a:p>
            <a:pPr marL="1127760" lvl="1" indent="-657860">
              <a:lnSpc>
                <a:spcPct val="30000"/>
              </a:lnSpc>
              <a:spcBef>
                <a:spcPts val="4900"/>
              </a:spcBef>
              <a:defRPr sz="4800">
                <a:latin typeface="Avenir Medium"/>
                <a:ea typeface="Avenir Medium"/>
                <a:cs typeface="Avenir Medium"/>
                <a:sym typeface="Avenir Medium"/>
              </a:defRPr>
            </a:pPr>
            <a:r>
              <a:t>Step 2: Download/install Docker</a:t>
            </a:r>
          </a:p>
          <a:p>
            <a:pPr marL="1127760" lvl="1" indent="-657860">
              <a:lnSpc>
                <a:spcPct val="30000"/>
              </a:lnSpc>
              <a:spcBef>
                <a:spcPts val="4900"/>
              </a:spcBef>
              <a:defRPr sz="4800">
                <a:latin typeface="Avenir Medium"/>
                <a:ea typeface="Avenir Medium"/>
                <a:cs typeface="Avenir Medium"/>
                <a:sym typeface="Avenir Medium"/>
              </a:defRPr>
            </a:pPr>
            <a:r>
              <a:t>Step 3: Download/install Dependency Track Docker image</a:t>
            </a:r>
          </a:p>
          <a:p>
            <a:pPr marL="2067560" lvl="3" indent="-657860">
              <a:lnSpc>
                <a:spcPct val="30000"/>
              </a:lnSpc>
              <a:spcBef>
                <a:spcPts val="4900"/>
              </a:spcBef>
              <a:defRPr sz="4300">
                <a:latin typeface="Avenir Medium"/>
                <a:ea typeface="Avenir Medium"/>
                <a:cs typeface="Avenir Medium"/>
                <a:sym typeface="Avenir Medium"/>
              </a:defRPr>
            </a:pPr>
            <a:r>
              <a:t>curl -LO https://dependencytrack.org/docker-compose.yml</a:t>
            </a:r>
          </a:p>
          <a:p>
            <a:pPr marL="2067560" lvl="3" indent="-657860">
              <a:lnSpc>
                <a:spcPct val="30000"/>
              </a:lnSpc>
              <a:spcBef>
                <a:spcPts val="4900"/>
              </a:spcBef>
              <a:defRPr sz="4300">
                <a:latin typeface="Avenir Medium"/>
                <a:ea typeface="Avenir Medium"/>
                <a:cs typeface="Avenir Medium"/>
                <a:sym typeface="Avenir Medium"/>
              </a:defRPr>
            </a:pPr>
            <a:r>
              <a:t>docker-compose up -d</a:t>
            </a:r>
          </a:p>
          <a:p>
            <a:pPr marL="1127760" lvl="1" indent="-657860">
              <a:lnSpc>
                <a:spcPct val="30000"/>
              </a:lnSpc>
              <a:spcBef>
                <a:spcPts val="4900"/>
              </a:spcBef>
              <a:defRPr sz="4800">
                <a:latin typeface="Avenir Medium"/>
                <a:ea typeface="Avenir Medium"/>
                <a:cs typeface="Avenir Medium"/>
                <a:sym typeface="Avenir Medium"/>
              </a:defRPr>
            </a:pPr>
            <a:r>
              <a:t>Step 4: Download/install git</a:t>
            </a:r>
          </a:p>
          <a:p>
            <a:pPr marL="1127760" lvl="1" indent="-657860">
              <a:lnSpc>
                <a:spcPct val="30000"/>
              </a:lnSpc>
              <a:spcBef>
                <a:spcPts val="4900"/>
              </a:spcBef>
              <a:defRPr sz="4800">
                <a:latin typeface="Avenir Medium"/>
                <a:ea typeface="Avenir Medium"/>
                <a:cs typeface="Avenir Medium"/>
                <a:sym typeface="Avenir Medium"/>
              </a:defRPr>
            </a:pPr>
            <a:r>
              <a:t>Step 5: Download/install npm</a:t>
            </a:r>
          </a:p>
          <a:p>
            <a:pPr marL="1127760" lvl="1" indent="-657860">
              <a:lnSpc>
                <a:spcPct val="30000"/>
              </a:lnSpc>
              <a:spcBef>
                <a:spcPts val="4900"/>
              </a:spcBef>
              <a:defRPr sz="4800">
                <a:latin typeface="Avenir Medium"/>
                <a:ea typeface="Avenir Medium"/>
                <a:cs typeface="Avenir Medium"/>
                <a:sym typeface="Avenir Medium"/>
              </a:defRPr>
            </a:pPr>
            <a:r>
              <a:t>Step 6: Download/install cdxgen</a:t>
            </a:r>
          </a:p>
          <a:p>
            <a:pPr marL="2067560" lvl="3" indent="-657860">
              <a:lnSpc>
                <a:spcPct val="30000"/>
              </a:lnSpc>
              <a:spcBef>
                <a:spcPts val="4900"/>
              </a:spcBef>
              <a:defRPr sz="4300">
                <a:latin typeface="Avenir Medium"/>
                <a:ea typeface="Avenir Medium"/>
                <a:cs typeface="Avenir Medium"/>
                <a:sym typeface="Avenir Medium"/>
              </a:defRPr>
            </a:pPr>
            <a:r>
              <a:t>npm install -g @cyclonedx/cdxgen</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1"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35</a:t>
            </a:fld>
            <a:endParaRPr/>
          </a:p>
        </p:txBody>
      </p:sp>
      <p:sp>
        <p:nvSpPr>
          <p:cNvPr id="552" name="WhAT HAPPENS When DEPendency TRACK…"/>
          <p:cNvSpPr txBox="1">
            <a:spLocks noGrp="1"/>
          </p:cNvSpPr>
          <p:nvPr>
            <p:ph type="title"/>
          </p:nvPr>
        </p:nvSpPr>
        <p:spPr>
          <a:xfrm>
            <a:off x="1356555" y="612968"/>
            <a:ext cx="21383640" cy="2957346"/>
          </a:xfrm>
          <a:prstGeom prst="rect">
            <a:avLst/>
          </a:prstGeom>
        </p:spPr>
        <p:txBody>
          <a:bodyPr/>
          <a:lstStyle/>
          <a:p>
            <a:pPr algn="ctr" defTabSz="796885">
              <a:defRPr sz="5432" spc="869">
                <a:solidFill>
                  <a:schemeClr val="accent2">
                    <a:satOff val="44164"/>
                    <a:lumOff val="14231"/>
                  </a:schemeClr>
                </a:solidFill>
                <a:latin typeface="Avenir Heavy"/>
                <a:ea typeface="Avenir Heavy"/>
                <a:cs typeface="Avenir Heavy"/>
                <a:sym typeface="Avenir Heavy"/>
              </a:defRPr>
            </a:pPr>
            <a:r>
              <a:t>WhAT HAPPENS When DEPendency TRACK</a:t>
            </a:r>
          </a:p>
          <a:p>
            <a:pPr algn="ctr" defTabSz="796885">
              <a:defRPr sz="5432" spc="869">
                <a:solidFill>
                  <a:schemeClr val="accent2">
                    <a:satOff val="44164"/>
                    <a:lumOff val="14231"/>
                  </a:schemeClr>
                </a:solidFill>
                <a:latin typeface="Avenir Heavy"/>
                <a:ea typeface="Avenir Heavy"/>
                <a:cs typeface="Avenir Heavy"/>
                <a:sym typeface="Avenir Heavy"/>
              </a:defRPr>
            </a:pPr>
            <a:r>
              <a:t>is STARTED the First TIME</a:t>
            </a:r>
          </a:p>
        </p:txBody>
      </p:sp>
      <p:sp>
        <p:nvSpPr>
          <p:cNvPr id="553"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54" name="Downloading the Docker compose file…"/>
          <p:cNvSpPr txBox="1">
            <a:spLocks noGrp="1"/>
          </p:cNvSpPr>
          <p:nvPr>
            <p:ph type="body" idx="1"/>
          </p:nvPr>
        </p:nvSpPr>
        <p:spPr>
          <a:xfrm>
            <a:off x="3320022" y="3385314"/>
            <a:ext cx="17743956" cy="8957103"/>
          </a:xfrm>
          <a:prstGeom prst="rect">
            <a:avLst/>
          </a:prstGeom>
        </p:spPr>
        <p:txBody>
          <a:bodyPr anchor="t"/>
          <a:lstStyle/>
          <a:p>
            <a:pPr marL="1127760" lvl="1" indent="-657860">
              <a:lnSpc>
                <a:spcPct val="30000"/>
              </a:lnSpc>
              <a:spcBef>
                <a:spcPts val="4900"/>
              </a:spcBef>
              <a:defRPr sz="4800">
                <a:latin typeface="Avenir Medium"/>
                <a:ea typeface="Avenir Medium"/>
                <a:cs typeface="Avenir Medium"/>
                <a:sym typeface="Avenir Medium"/>
              </a:defRPr>
            </a:pPr>
            <a:r>
              <a:t>Downloading the Docker compose file</a:t>
            </a:r>
          </a:p>
          <a:p>
            <a:pPr marL="2067560" lvl="3" indent="-657860">
              <a:lnSpc>
                <a:spcPct val="30000"/>
              </a:lnSpc>
              <a:spcBef>
                <a:spcPts val="4900"/>
              </a:spcBef>
              <a:defRPr sz="4300">
                <a:latin typeface="Avenir Medium"/>
                <a:ea typeface="Avenir Medium"/>
                <a:cs typeface="Avenir Medium"/>
                <a:sym typeface="Avenir Medium"/>
              </a:defRPr>
            </a:pPr>
            <a:r>
              <a:t>curl -LO https://dependencytrack.org/docker-compose.yml</a:t>
            </a:r>
          </a:p>
          <a:p>
            <a:pPr marL="1127760" lvl="1" indent="-657860">
              <a:lnSpc>
                <a:spcPct val="30000"/>
              </a:lnSpc>
              <a:spcBef>
                <a:spcPts val="4900"/>
              </a:spcBef>
              <a:defRPr sz="4800">
                <a:latin typeface="Avenir Medium"/>
                <a:ea typeface="Avenir Medium"/>
                <a:cs typeface="Avenir Medium"/>
                <a:sym typeface="Avenir Medium"/>
              </a:defRPr>
            </a:pPr>
            <a:r>
              <a:t>Starts Docker container</a:t>
            </a:r>
          </a:p>
          <a:p>
            <a:pPr marL="2067560" lvl="3" indent="-657860">
              <a:lnSpc>
                <a:spcPct val="30000"/>
              </a:lnSpc>
              <a:spcBef>
                <a:spcPts val="4900"/>
              </a:spcBef>
              <a:defRPr sz="4300">
                <a:latin typeface="Avenir Medium"/>
                <a:ea typeface="Avenir Medium"/>
                <a:cs typeface="Avenir Medium"/>
                <a:sym typeface="Avenir Medium"/>
              </a:defRPr>
            </a:pPr>
            <a:r>
              <a:t>docker-compose up -d</a:t>
            </a:r>
          </a:p>
          <a:p>
            <a:pPr marL="1127760" lvl="1" indent="-657860">
              <a:lnSpc>
                <a:spcPct val="30000"/>
              </a:lnSpc>
              <a:spcBef>
                <a:spcPts val="4900"/>
              </a:spcBef>
              <a:defRPr sz="4800">
                <a:latin typeface="Avenir Medium"/>
                <a:ea typeface="Avenir Medium"/>
                <a:cs typeface="Avenir Medium"/>
                <a:sym typeface="Avenir Medium"/>
              </a:defRPr>
            </a:pPr>
            <a:r>
              <a:t>An embedded H2 database is the default</a:t>
            </a:r>
          </a:p>
          <a:p>
            <a:pPr marL="2067560" lvl="3" indent="-657860">
              <a:lnSpc>
                <a:spcPct val="30000"/>
              </a:lnSpc>
              <a:spcBef>
                <a:spcPts val="4900"/>
              </a:spcBef>
              <a:defRPr sz="4800">
                <a:latin typeface="Avenir Medium"/>
                <a:ea typeface="Avenir Medium"/>
                <a:cs typeface="Avenir Medium"/>
                <a:sym typeface="Avenir Medium"/>
              </a:defRPr>
            </a:pPr>
            <a:r>
              <a:t>Options: PostgreSQL or Microsoft SQL Server</a:t>
            </a:r>
          </a:p>
          <a:p>
            <a:pPr marL="1127760" lvl="1" indent="-657860">
              <a:lnSpc>
                <a:spcPct val="30000"/>
              </a:lnSpc>
              <a:spcBef>
                <a:spcPts val="4900"/>
              </a:spcBef>
              <a:defRPr sz="4800">
                <a:latin typeface="Avenir Medium"/>
                <a:ea typeface="Avenir Medium"/>
                <a:cs typeface="Avenir Medium"/>
                <a:sym typeface="Avenir Medium"/>
              </a:defRPr>
            </a:pPr>
            <a:r>
              <a:t>Initial startup downloads CVE database </a:t>
            </a:r>
          </a:p>
          <a:p>
            <a:pPr marL="2067560" lvl="3" indent="-657860">
              <a:lnSpc>
                <a:spcPct val="30000"/>
              </a:lnSpc>
              <a:spcBef>
                <a:spcPts val="4900"/>
              </a:spcBef>
              <a:defRPr sz="4800">
                <a:latin typeface="Avenir Medium"/>
                <a:ea typeface="Avenir Medium"/>
                <a:cs typeface="Avenir Medium"/>
                <a:sym typeface="Avenir Medium"/>
              </a:defRPr>
            </a:pPr>
            <a:r>
              <a:t>Database download takes at least 30 mins.</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1"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36</a:t>
            </a:fld>
            <a:endParaRPr/>
          </a:p>
        </p:txBody>
      </p:sp>
      <p:sp>
        <p:nvSpPr>
          <p:cNvPr id="557" name="DEPendency TRACK API SETUP"/>
          <p:cNvSpPr txBox="1">
            <a:spLocks noGrp="1"/>
          </p:cNvSpPr>
          <p:nvPr>
            <p:ph type="title"/>
          </p:nvPr>
        </p:nvSpPr>
        <p:spPr>
          <a:xfrm>
            <a:off x="3976687" y="612968"/>
            <a:ext cx="16430626" cy="2083009"/>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TRACK API SETUP</a:t>
            </a:r>
          </a:p>
        </p:txBody>
      </p:sp>
      <p:sp>
        <p:nvSpPr>
          <p:cNvPr id="558"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59" name="Step 1: Login with user/password: admin/admin…"/>
          <p:cNvSpPr txBox="1">
            <a:spLocks noGrp="1"/>
          </p:cNvSpPr>
          <p:nvPr>
            <p:ph type="body" idx="1"/>
          </p:nvPr>
        </p:nvSpPr>
        <p:spPr>
          <a:xfrm>
            <a:off x="1367861" y="2501596"/>
            <a:ext cx="21115269" cy="7448827"/>
          </a:xfrm>
          <a:prstGeom prst="rect">
            <a:avLst/>
          </a:prstGeom>
        </p:spPr>
        <p:txBody>
          <a:bodyPr anchor="t"/>
          <a:lstStyle/>
          <a:p>
            <a:pPr marL="1127760" lvl="2" indent="-657860">
              <a:lnSpc>
                <a:spcPct val="30000"/>
              </a:lnSpc>
              <a:spcBef>
                <a:spcPts val="4900"/>
              </a:spcBef>
              <a:defRPr sz="4900">
                <a:latin typeface="Avenir Medium"/>
                <a:ea typeface="Avenir Medium"/>
                <a:cs typeface="Avenir Medium"/>
                <a:sym typeface="Avenir Medium"/>
              </a:defRPr>
            </a:pPr>
            <a:r>
              <a:rPr dirty="0"/>
              <a:t>Step 1: Login with user/password: admin/admin</a:t>
            </a:r>
          </a:p>
          <a:p>
            <a:pPr marL="2067560" lvl="3" indent="-657860">
              <a:lnSpc>
                <a:spcPct val="50000"/>
              </a:lnSpc>
              <a:spcBef>
                <a:spcPts val="4900"/>
              </a:spcBef>
              <a:defRPr sz="4900">
                <a:latin typeface="Avenir Medium"/>
                <a:ea typeface="Avenir Medium"/>
                <a:cs typeface="Avenir Medium"/>
                <a:sym typeface="Avenir Medium"/>
              </a:defRPr>
            </a:pPr>
            <a:r>
              <a:rPr u="sng" dirty="0">
                <a:solidFill>
                  <a:schemeClr val="tx1"/>
                </a:solidFill>
                <a:hlinkClick r:id="rId2">
                  <a:extLst>
                    <a:ext uri="{A12FA001-AC4F-418D-AE19-62706E023703}">
                      <ahyp:hlinkClr xmlns:ahyp="http://schemas.microsoft.com/office/drawing/2018/hyperlinkcolor" val="tx"/>
                    </a:ext>
                  </a:extLst>
                </a:hlinkClick>
              </a:rPr>
              <a:t>http://localhost:</a:t>
            </a:r>
            <a:r>
              <a:rPr dirty="0"/>
              <a:t>8080/</a:t>
            </a:r>
          </a:p>
          <a:p>
            <a:pPr marL="2067560" lvl="3" indent="-657860">
              <a:lnSpc>
                <a:spcPct val="50000"/>
              </a:lnSpc>
              <a:spcBef>
                <a:spcPts val="4900"/>
              </a:spcBef>
              <a:defRPr sz="4900">
                <a:latin typeface="Avenir Medium"/>
                <a:ea typeface="Avenir Medium"/>
                <a:cs typeface="Avenir Medium"/>
                <a:sym typeface="Avenir Medium"/>
              </a:defRPr>
            </a:pPr>
            <a:r>
              <a:rPr dirty="0"/>
              <a:t>Default: admin/admin</a:t>
            </a:r>
          </a:p>
          <a:p>
            <a:pPr marL="1130300" lvl="3" indent="-660400">
              <a:lnSpc>
                <a:spcPct val="50000"/>
              </a:lnSpc>
              <a:spcBef>
                <a:spcPts val="4400"/>
              </a:spcBef>
              <a:defRPr sz="4900">
                <a:latin typeface="Avenir Medium"/>
                <a:ea typeface="Avenir Medium"/>
                <a:cs typeface="Avenir Medium"/>
                <a:sym typeface="Avenir Medium"/>
              </a:defRPr>
            </a:pPr>
            <a:r>
              <a:rPr dirty="0"/>
              <a:t>Step 2: Dependency Track needs time to download DB (min. 30 mins)</a:t>
            </a:r>
          </a:p>
          <a:p>
            <a:pPr marL="1130300" lvl="3" indent="-660400">
              <a:lnSpc>
                <a:spcPct val="50000"/>
              </a:lnSpc>
              <a:spcBef>
                <a:spcPts val="4400"/>
              </a:spcBef>
              <a:defRPr sz="4900">
                <a:latin typeface="Avenir Medium"/>
                <a:ea typeface="Avenir Medium"/>
                <a:cs typeface="Avenir Medium"/>
                <a:sym typeface="Avenir Medium"/>
              </a:defRPr>
            </a:pPr>
            <a:r>
              <a:rPr dirty="0"/>
              <a:t>Step 3: Change admin password</a:t>
            </a:r>
          </a:p>
          <a:p>
            <a:pPr marL="1130300" lvl="3" indent="-660400">
              <a:lnSpc>
                <a:spcPct val="50000"/>
              </a:lnSpc>
              <a:spcBef>
                <a:spcPts val="4400"/>
              </a:spcBef>
              <a:defRPr sz="4900">
                <a:latin typeface="Avenir Medium"/>
                <a:ea typeface="Avenir Medium"/>
                <a:cs typeface="Avenir Medium"/>
                <a:sym typeface="Avenir Medium"/>
              </a:defRPr>
            </a:pPr>
            <a:r>
              <a:rPr dirty="0"/>
              <a:t>Step 4: Retrieve API key</a:t>
            </a:r>
          </a:p>
          <a:p>
            <a:pPr marL="2070100" lvl="6" indent="-660400" defTabSz="821531">
              <a:lnSpc>
                <a:spcPct val="50000"/>
              </a:lnSpc>
              <a:spcBef>
                <a:spcPts val="4400"/>
              </a:spcBef>
              <a:buClr>
                <a:srgbClr val="646464"/>
              </a:buClr>
              <a:buSzPct val="90000"/>
              <a:buChar char="•"/>
              <a:defRPr sz="4800">
                <a:solidFill>
                  <a:srgbClr val="FFFFFF"/>
                </a:solidFill>
                <a:latin typeface="Avenir Medium"/>
                <a:ea typeface="Avenir Medium"/>
                <a:cs typeface="Avenir Medium"/>
                <a:sym typeface="Avenir Medium"/>
              </a:defRPr>
            </a:pPr>
            <a:r>
              <a:rPr dirty="0"/>
              <a:t>Home / Administration / Access Management / Teams / Automation</a:t>
            </a:r>
          </a:p>
        </p:txBody>
      </p:sp>
      <p:sp>
        <p:nvSpPr>
          <p:cNvPr id="560" name="Note: UI: localhost:8080 / API: localhost:8081"/>
          <p:cNvSpPr txBox="1"/>
          <p:nvPr/>
        </p:nvSpPr>
        <p:spPr>
          <a:xfrm>
            <a:off x="1120967" y="9706932"/>
            <a:ext cx="21115269" cy="14306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marL="1127760" lvl="3" indent="-657860" algn="l">
              <a:lnSpc>
                <a:spcPct val="50000"/>
              </a:lnSpc>
              <a:spcBef>
                <a:spcPts val="4900"/>
              </a:spcBef>
              <a:buClr>
                <a:srgbClr val="646464"/>
              </a:buClr>
              <a:buSzPct val="90000"/>
              <a:buChar char="•"/>
              <a:defRPr sz="4900">
                <a:latin typeface="Avenir Medium"/>
                <a:ea typeface="Avenir Medium"/>
                <a:cs typeface="Avenir Medium"/>
                <a:sym typeface="Avenir Medium"/>
              </a:defRPr>
            </a:pPr>
            <a:r>
              <a:t>Note: UI: localhost:8080 / API: localhost:8081</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560">
                                            <p:bg/>
                                          </p:spTgt>
                                        </p:tgtEl>
                                        <p:attrNameLst>
                                          <p:attrName>style.visibility</p:attrName>
                                        </p:attrNameLst>
                                      </p:cBhvr>
                                      <p:to>
                                        <p:strVal val="visible"/>
                                      </p:to>
                                    </p:set>
                                  </p:childTnLst>
                                </p:cTn>
                              </p:par>
                              <p:par>
                                <p:cTn id="11" presetID="1" presetClass="entr" presetSubtype="0" fill="hold" grpId="2" nodeType="withEffect">
                                  <p:stCondLst>
                                    <p:cond delay="0"/>
                                  </p:stCondLst>
                                  <p:iterate>
                                    <p:tmAbs val="0"/>
                                  </p:iterate>
                                  <p:childTnLst>
                                    <p:set>
                                      <p:cBhvr>
                                        <p:cTn id="12" fill="hold"/>
                                        <p:tgtEl>
                                          <p:spTgt spid="5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 grpId="1" animBg="1" advAuto="0"/>
      <p:bldP spid="560" grpId="2" build="p" bldLvl="5"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37</a:t>
            </a:fld>
            <a:endParaRPr/>
          </a:p>
        </p:txBody>
      </p:sp>
      <p:sp>
        <p:nvSpPr>
          <p:cNvPr id="563" name="DEPendency TRACK API Retrieve API KEY"/>
          <p:cNvSpPr txBox="1">
            <a:spLocks noGrp="1"/>
          </p:cNvSpPr>
          <p:nvPr>
            <p:ph type="title"/>
          </p:nvPr>
        </p:nvSpPr>
        <p:spPr>
          <a:xfrm>
            <a:off x="2182911" y="612968"/>
            <a:ext cx="20699045" cy="2132616"/>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TRACK API Retrieve API KEY</a:t>
            </a:r>
          </a:p>
        </p:txBody>
      </p:sp>
      <p:sp>
        <p:nvSpPr>
          <p:cNvPr id="564"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pic>
        <p:nvPicPr>
          <p:cNvPr id="565" name="dependency-track-API-Key-902x567-50.jpg" descr="dependency-track-API-Key-902x567-50.jpg"/>
          <p:cNvPicPr>
            <a:picLocks noChangeAspect="1"/>
          </p:cNvPicPr>
          <p:nvPr/>
        </p:nvPicPr>
        <p:blipFill>
          <a:blip r:embed="rId2">
            <a:extLst/>
          </a:blip>
          <a:stretch>
            <a:fillRect/>
          </a:stretch>
        </p:blipFill>
        <p:spPr>
          <a:xfrm>
            <a:off x="4615677" y="2095500"/>
            <a:ext cx="15152646" cy="9525000"/>
          </a:xfrm>
          <a:prstGeom prst="rect">
            <a:avLst/>
          </a:prstGeom>
          <a:ln w="25400">
            <a:miter lim="400000"/>
          </a:ln>
        </p:spPr>
      </p:pic>
      <p:sp>
        <p:nvSpPr>
          <p:cNvPr id="566" name="Note: Add “PROJECT_CREATION_UPLOAD” permission"/>
          <p:cNvSpPr txBox="1"/>
          <p:nvPr/>
        </p:nvSpPr>
        <p:spPr>
          <a:xfrm>
            <a:off x="3465700" y="11714151"/>
            <a:ext cx="17452600" cy="1052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marL="1127760" lvl="3" indent="-657860" algn="l">
              <a:lnSpc>
                <a:spcPct val="50000"/>
              </a:lnSpc>
              <a:spcBef>
                <a:spcPts val="4900"/>
              </a:spcBef>
              <a:buClr>
                <a:srgbClr val="646464"/>
              </a:buClr>
              <a:buSzPct val="90000"/>
              <a:buChar char="•"/>
              <a:defRPr sz="4900">
                <a:latin typeface="Avenir Medium"/>
                <a:ea typeface="Avenir Medium"/>
                <a:cs typeface="Avenir Medium"/>
                <a:sym typeface="Avenir Medium"/>
              </a:defRPr>
            </a:pPr>
            <a:r>
              <a:t>Note: Add “PROJECT_CREATION_UPLOAD” permission</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 grpId="1"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38</a:t>
            </a:fld>
            <a:endParaRPr/>
          </a:p>
        </p:txBody>
      </p:sp>
      <p:sp>
        <p:nvSpPr>
          <p:cNvPr id="569" name="CrEATING THE SBOM"/>
          <p:cNvSpPr txBox="1">
            <a:spLocks noGrp="1"/>
          </p:cNvSpPr>
          <p:nvPr>
            <p:ph type="title"/>
          </p:nvPr>
        </p:nvSpPr>
        <p:spPr>
          <a:xfrm>
            <a:off x="3710182" y="279295"/>
            <a:ext cx="16430626" cy="2083010"/>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CrEATING THE SBOM</a:t>
            </a:r>
          </a:p>
        </p:txBody>
      </p:sp>
      <p:sp>
        <p:nvSpPr>
          <p:cNvPr id="570"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71" name="Why use cdxgen?…"/>
          <p:cNvSpPr txBox="1">
            <a:spLocks noGrp="1"/>
          </p:cNvSpPr>
          <p:nvPr>
            <p:ph type="body" idx="1"/>
          </p:nvPr>
        </p:nvSpPr>
        <p:spPr>
          <a:xfrm>
            <a:off x="1367861" y="2501596"/>
            <a:ext cx="21115269" cy="6630022"/>
          </a:xfrm>
          <a:prstGeom prst="rect">
            <a:avLst/>
          </a:prstGeom>
        </p:spPr>
        <p:txBody>
          <a:bodyPr anchor="t"/>
          <a:lstStyle/>
          <a:p>
            <a:pPr marL="1127760" lvl="2" indent="-657860">
              <a:lnSpc>
                <a:spcPct val="30000"/>
              </a:lnSpc>
              <a:spcBef>
                <a:spcPts val="4900"/>
              </a:spcBef>
              <a:defRPr sz="4900">
                <a:latin typeface="Avenir Medium"/>
                <a:ea typeface="Avenir Medium"/>
                <a:cs typeface="Avenir Medium"/>
                <a:sym typeface="Avenir Medium"/>
              </a:defRPr>
            </a:pPr>
            <a:r>
              <a:t>Why use cdxgen?</a:t>
            </a:r>
          </a:p>
          <a:p>
            <a:pPr marL="2067560" lvl="3" indent="-657860">
              <a:lnSpc>
                <a:spcPct val="30000"/>
              </a:lnSpc>
              <a:spcBef>
                <a:spcPts val="4900"/>
              </a:spcBef>
              <a:defRPr sz="4900">
                <a:latin typeface="Avenir Medium"/>
                <a:ea typeface="Avenir Medium"/>
                <a:cs typeface="Avenir Medium"/>
                <a:sym typeface="Avenir Medium"/>
              </a:defRPr>
            </a:pPr>
            <a:r>
              <a:t>Multi-language support:</a:t>
            </a:r>
          </a:p>
          <a:p>
            <a:pPr marL="3007360" lvl="5" indent="-657860" defTabSz="821531">
              <a:lnSpc>
                <a:spcPct val="30000"/>
              </a:lnSpc>
              <a:spcBef>
                <a:spcPts val="4900"/>
              </a:spcBef>
              <a:buClr>
                <a:srgbClr val="646464"/>
              </a:buClr>
              <a:buSzPct val="90000"/>
              <a:buChar char="•"/>
              <a:defRPr sz="4900">
                <a:solidFill>
                  <a:srgbClr val="FFFFFF"/>
                </a:solidFill>
                <a:latin typeface="Avenir Medium"/>
                <a:ea typeface="Avenir Medium"/>
                <a:cs typeface="Avenir Medium"/>
                <a:sym typeface="Avenir Medium"/>
              </a:defRPr>
            </a:pPr>
            <a:r>
              <a:t>Python, C/C++, Java, JavaScript, Go, Ruby, Rest and more.. </a:t>
            </a:r>
          </a:p>
          <a:p>
            <a:pPr marL="1127760" lvl="2" indent="-657860">
              <a:lnSpc>
                <a:spcPct val="30000"/>
              </a:lnSpc>
              <a:spcBef>
                <a:spcPts val="4900"/>
              </a:spcBef>
              <a:defRPr sz="4900">
                <a:latin typeface="Avenir Medium"/>
                <a:ea typeface="Avenir Medium"/>
                <a:cs typeface="Avenir Medium"/>
                <a:sym typeface="Avenir Medium"/>
              </a:defRPr>
            </a:pPr>
            <a:r>
              <a:t>Command line:</a:t>
            </a:r>
          </a:p>
          <a:p>
            <a:pPr marL="2067560" lvl="3" indent="-657860">
              <a:lnSpc>
                <a:spcPct val="30000"/>
              </a:lnSpc>
              <a:spcBef>
                <a:spcPts val="4900"/>
              </a:spcBef>
              <a:defRPr sz="4900">
                <a:latin typeface="Avenir Medium"/>
                <a:ea typeface="Avenir Medium"/>
                <a:cs typeface="Avenir Medium"/>
                <a:sym typeface="Avenir Medium"/>
              </a:defRPr>
            </a:pPr>
            <a:r>
              <a:t>cdxgen -o bom.json</a:t>
            </a:r>
          </a:p>
          <a:p>
            <a:pPr marL="1127760" lvl="2" indent="-657860">
              <a:lnSpc>
                <a:spcPct val="30000"/>
              </a:lnSpc>
              <a:spcBef>
                <a:spcPts val="4900"/>
              </a:spcBef>
              <a:defRPr sz="4900">
                <a:latin typeface="Avenir Medium"/>
                <a:ea typeface="Avenir Medium"/>
                <a:cs typeface="Avenir Medium"/>
                <a:sym typeface="Avenir Medium"/>
              </a:defRPr>
            </a:pPr>
            <a:r>
              <a:t>Maven plugin (Java maven based projects):</a:t>
            </a:r>
          </a:p>
          <a:p>
            <a:pPr marL="2067560" lvl="3" indent="-657860">
              <a:lnSpc>
                <a:spcPct val="30000"/>
              </a:lnSpc>
              <a:spcBef>
                <a:spcPts val="4900"/>
              </a:spcBef>
              <a:defRPr sz="4900">
                <a:latin typeface="Avenir Medium"/>
                <a:ea typeface="Avenir Medium"/>
                <a:cs typeface="Avenir Medium"/>
                <a:sym typeface="Avenir Medium"/>
              </a:defRPr>
            </a:pPr>
            <a:r>
              <a:t>mvn cyclonedx:makeAggregateBom</a:t>
            </a:r>
          </a:p>
        </p:txBody>
      </p:sp>
      <p:sp>
        <p:nvSpPr>
          <p:cNvPr id="572" name="Chose random Java application…"/>
          <p:cNvSpPr txBox="1"/>
          <p:nvPr/>
        </p:nvSpPr>
        <p:spPr>
          <a:xfrm>
            <a:off x="1494861" y="9110802"/>
            <a:ext cx="21115269" cy="31383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marL="1127760" lvl="2" indent="-657860" algn="l">
              <a:lnSpc>
                <a:spcPct val="30000"/>
              </a:lnSpc>
              <a:spcBef>
                <a:spcPts val="4900"/>
              </a:spcBef>
              <a:buClr>
                <a:srgbClr val="646464"/>
              </a:buClr>
              <a:buSzPct val="90000"/>
              <a:buChar char="•"/>
              <a:defRPr sz="4900">
                <a:latin typeface="Avenir Medium"/>
                <a:ea typeface="Avenir Medium"/>
                <a:cs typeface="Avenir Medium"/>
                <a:sym typeface="Avenir Medium"/>
              </a:defRPr>
            </a:pPr>
            <a:r>
              <a:rPr dirty="0"/>
              <a:t>Chose random Java application</a:t>
            </a:r>
          </a:p>
          <a:p>
            <a:pPr marL="2067560" lvl="3" indent="-657860" algn="l">
              <a:lnSpc>
                <a:spcPct val="30000"/>
              </a:lnSpc>
              <a:spcBef>
                <a:spcPts val="4900"/>
              </a:spcBef>
              <a:buClr>
                <a:srgbClr val="646464"/>
              </a:buClr>
              <a:buSzPct val="90000"/>
              <a:buChar char="•"/>
              <a:defRPr sz="4900">
                <a:latin typeface="Avenir Medium"/>
                <a:ea typeface="Avenir Medium"/>
                <a:cs typeface="Avenir Medium"/>
                <a:sym typeface="Avenir Medium"/>
              </a:defRPr>
            </a:pPr>
            <a:r>
              <a:rPr dirty="0"/>
              <a:t>git clone </a:t>
            </a:r>
            <a:r>
              <a:rPr u="sng" dirty="0">
                <a:solidFill>
                  <a:schemeClr val="accent2"/>
                </a:solidFill>
                <a:hlinkClick r:id="rId2">
                  <a:extLst>
                    <a:ext uri="{A12FA001-AC4F-418D-AE19-62706E023703}">
                      <ahyp:hlinkClr xmlns:ahyp="http://schemas.microsoft.com/office/drawing/2018/hyperlinkcolor" val="tx"/>
                    </a:ext>
                  </a:extLst>
                </a:hlinkClick>
              </a:rPr>
              <a:t>https://github.com/neo-nico-neiman/fullstack-booking.git</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 grpId="1" animBg="1" advAuto="0"/>
      <p:bldP spid="572" grpId="2"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39</a:t>
            </a:fld>
            <a:endParaRPr/>
          </a:p>
        </p:txBody>
      </p:sp>
      <p:sp>
        <p:nvSpPr>
          <p:cNvPr id="575" name="Sending SBOM via CURL"/>
          <p:cNvSpPr txBox="1">
            <a:spLocks noGrp="1"/>
          </p:cNvSpPr>
          <p:nvPr>
            <p:ph type="title"/>
          </p:nvPr>
        </p:nvSpPr>
        <p:spPr>
          <a:xfrm>
            <a:off x="3976687" y="279295"/>
            <a:ext cx="16430626" cy="2083010"/>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Sending SBOM via CURL</a:t>
            </a:r>
          </a:p>
        </p:txBody>
      </p:sp>
      <p:sp>
        <p:nvSpPr>
          <p:cNvPr id="576"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77" name="curl -X &quot;POST&quot; &quot;http://localhost:8081/api/v1/bom&quot; ^…"/>
          <p:cNvSpPr txBox="1"/>
          <p:nvPr/>
        </p:nvSpPr>
        <p:spPr>
          <a:xfrm>
            <a:off x="2435491" y="3408362"/>
            <a:ext cx="19513018" cy="68992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lgn="l"/>
            <a:r>
              <a:t>curl -X "POST" "http://localhost:8081/api/v1/bom" ^</a:t>
            </a:r>
          </a:p>
          <a:p>
            <a:pPr algn="l"/>
            <a:r>
              <a:t>-H "Content-Type: multipart/form-data" ^</a:t>
            </a:r>
          </a:p>
          <a:p>
            <a:pPr algn="l"/>
            <a:r>
              <a:t>-H "X-Api-Key: </a:t>
            </a:r>
            <a:r>
              <a:rPr>
                <a:solidFill>
                  <a:schemeClr val="accent4">
                    <a:lumOff val="6102"/>
                  </a:schemeClr>
                </a:solidFill>
              </a:rPr>
              <a:t>odt_mt3zaRUX48bKPt82IBlQyhzluk7YRknG</a:t>
            </a:r>
            <a:r>
              <a:t>" ^</a:t>
            </a:r>
          </a:p>
          <a:p>
            <a:pPr algn="l"/>
            <a:r>
              <a:t>-F "</a:t>
            </a:r>
            <a:r>
              <a:rPr>
                <a:solidFill>
                  <a:schemeClr val="accent4">
                    <a:lumOff val="6102"/>
                  </a:schemeClr>
                </a:solidFill>
              </a:rPr>
              <a:t>autoCreate=true</a:t>
            </a:r>
            <a:r>
              <a:t>" ^</a:t>
            </a:r>
          </a:p>
          <a:p>
            <a:pPr algn="l"/>
            <a:r>
              <a:t>-F "projectName=fullstack-booking-cdxgen" ^</a:t>
            </a:r>
          </a:p>
          <a:p>
            <a:pPr algn="l"/>
            <a:r>
              <a:t>-F "projectVersion=2.9" ^</a:t>
            </a:r>
          </a:p>
          <a:p>
            <a:pPr algn="l"/>
            <a:r>
              <a:t>-F "bom=@bom.json"</a:t>
            </a:r>
          </a:p>
        </p:txBody>
      </p:sp>
      <p:sp>
        <p:nvSpPr>
          <p:cNvPr id="578" name="* Window batch file example"/>
          <p:cNvSpPr txBox="1"/>
          <p:nvPr/>
        </p:nvSpPr>
        <p:spPr>
          <a:xfrm>
            <a:off x="2591346" y="10788943"/>
            <a:ext cx="9261781" cy="11080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r>
              <a:t>* Window batch file example</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a:t>
            </a:fld>
            <a:endParaRPr/>
          </a:p>
        </p:txBody>
      </p:sp>
      <p:sp>
        <p:nvSpPr>
          <p:cNvPr id="197" name="Source: Synopsys Open Source Security and Risk Report 2024"/>
          <p:cNvSpPr txBox="1"/>
          <p:nvPr/>
        </p:nvSpPr>
        <p:spPr>
          <a:xfrm>
            <a:off x="6715042" y="12051165"/>
            <a:ext cx="10953916"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Synopsys Open Source Security and Risk Report 2024</a:t>
            </a:r>
          </a:p>
        </p:txBody>
      </p:sp>
      <p:pic>
        <p:nvPicPr>
          <p:cNvPr id="198" name="84-percent.pdf" descr="84-percent.pdf"/>
          <p:cNvPicPr>
            <a:picLocks noChangeAspect="1"/>
          </p:cNvPicPr>
          <p:nvPr/>
        </p:nvPicPr>
        <p:blipFill>
          <a:blip r:embed="rId3">
            <a:extLst/>
          </a:blip>
          <a:stretch>
            <a:fillRect/>
          </a:stretch>
        </p:blipFill>
        <p:spPr>
          <a:xfrm>
            <a:off x="3251200" y="5776932"/>
            <a:ext cx="18890398" cy="6193574"/>
          </a:xfrm>
          <a:prstGeom prst="rect">
            <a:avLst/>
          </a:prstGeom>
          <a:ln w="25400">
            <a:miter lim="400000"/>
          </a:ln>
        </p:spPr>
      </p:pic>
      <p:sp>
        <p:nvSpPr>
          <p:cNvPr id="199"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200" name="Open SourcE Exposure"/>
          <p:cNvSpPr txBox="1">
            <a:spLocks noGrp="1"/>
          </p:cNvSpPr>
          <p:nvPr>
            <p:ph type="title"/>
          </p:nvPr>
        </p:nvSpPr>
        <p:spPr>
          <a:xfrm>
            <a:off x="1724893" y="276204"/>
            <a:ext cx="20934214" cy="2089192"/>
          </a:xfrm>
          <a:prstGeom prst="rect">
            <a:avLst/>
          </a:prstGeom>
        </p:spPr>
        <p:txBody>
          <a:bodyPr>
            <a:normAutofit fontScale="90000"/>
          </a:bodyPr>
          <a:lstStyle>
            <a:lvl1pPr algn="ctr" defTabSz="780454">
              <a:defRPr sz="10260" spc="1641">
                <a:solidFill>
                  <a:schemeClr val="accent2">
                    <a:satOff val="44164"/>
                    <a:lumOff val="14231"/>
                  </a:schemeClr>
                </a:solidFill>
                <a:latin typeface="Avenir Heavy"/>
                <a:ea typeface="Avenir Heavy"/>
                <a:cs typeface="Avenir Heavy"/>
                <a:sym typeface="Avenir Heavy"/>
              </a:defRPr>
            </a:lvl1pPr>
          </a:lstStyle>
          <a:p>
            <a:r>
              <a:t>Open SourcE Exposure</a:t>
            </a:r>
          </a:p>
        </p:txBody>
      </p:sp>
      <p:pic>
        <p:nvPicPr>
          <p:cNvPr id="201" name="54-percent-increase.pdf" descr="54-percent-increase.pdf"/>
          <p:cNvPicPr>
            <a:picLocks noChangeAspect="1"/>
          </p:cNvPicPr>
          <p:nvPr/>
        </p:nvPicPr>
        <p:blipFill>
          <a:blip r:embed="rId4">
            <a:extLst/>
          </a:blip>
          <a:stretch>
            <a:fillRect/>
          </a:stretch>
        </p:blipFill>
        <p:spPr>
          <a:xfrm>
            <a:off x="12166600" y="1993900"/>
            <a:ext cx="8472659" cy="3721100"/>
          </a:xfrm>
          <a:prstGeom prst="rect">
            <a:avLst/>
          </a:prstGeom>
          <a:ln w="25400">
            <a:miter lim="400000"/>
          </a:ln>
        </p:spPr>
      </p:pic>
      <p:pic>
        <p:nvPicPr>
          <p:cNvPr id="202" name="96-percent.pdf" descr="96-percent.pdf"/>
          <p:cNvPicPr>
            <a:picLocks noChangeAspect="1"/>
          </p:cNvPicPr>
          <p:nvPr/>
        </p:nvPicPr>
        <p:blipFill>
          <a:blip r:embed="rId5">
            <a:extLst/>
          </a:blip>
          <a:stretch>
            <a:fillRect/>
          </a:stretch>
        </p:blipFill>
        <p:spPr>
          <a:xfrm>
            <a:off x="3848100" y="1638300"/>
            <a:ext cx="7607300" cy="4514902"/>
          </a:xfrm>
          <a:prstGeom prst="rect">
            <a:avLst/>
          </a:prstGeom>
          <a:ln w="25400">
            <a:miter lim="400000"/>
          </a:ln>
        </p:spPr>
      </p:pic>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Slide Number"/>
          <p:cNvSpPr txBox="1">
            <a:spLocks noGrp="1"/>
          </p:cNvSpPr>
          <p:nvPr>
            <p:ph type="sldNum" sz="quarter" idx="4294967295"/>
          </p:nvPr>
        </p:nvSpPr>
        <p:spPr>
          <a:xfrm>
            <a:off x="33292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40</a:t>
            </a:fld>
            <a:endParaRPr/>
          </a:p>
        </p:txBody>
      </p:sp>
      <p:sp>
        <p:nvSpPr>
          <p:cNvPr id="581" name="DEPendency TRACK"/>
          <p:cNvSpPr txBox="1">
            <a:spLocks noGrp="1"/>
          </p:cNvSpPr>
          <p:nvPr>
            <p:ph type="title"/>
          </p:nvPr>
        </p:nvSpPr>
        <p:spPr>
          <a:xfrm>
            <a:off x="3976687" y="612968"/>
            <a:ext cx="16430626" cy="2083009"/>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DEPendency TRACK</a:t>
            </a:r>
          </a:p>
        </p:txBody>
      </p:sp>
      <p:sp>
        <p:nvSpPr>
          <p:cNvPr id="582"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583" name="DeMO TIME!"/>
          <p:cNvSpPr txBox="1"/>
          <p:nvPr/>
        </p:nvSpPr>
        <p:spPr>
          <a:xfrm>
            <a:off x="3811379" y="6199479"/>
            <a:ext cx="16430626" cy="20830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a:defRPr cap="all" spc="896">
                <a:solidFill>
                  <a:schemeClr val="accent2">
                    <a:satOff val="44164"/>
                    <a:lumOff val="14231"/>
                  </a:schemeClr>
                </a:solidFill>
                <a:latin typeface="Avenir Heavy"/>
                <a:ea typeface="Avenir Heavy"/>
                <a:cs typeface="Avenir Heavy"/>
                <a:sym typeface="Avenir Heavy"/>
              </a:defRPr>
            </a:lvl1pPr>
          </a:lstStyle>
          <a:p>
            <a:r>
              <a:t>DeMO TIME!</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Thank You"/>
          <p:cNvSpPr txBox="1"/>
          <p:nvPr/>
        </p:nvSpPr>
        <p:spPr>
          <a:xfrm>
            <a:off x="2474061" y="5966817"/>
            <a:ext cx="11792763" cy="3406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800">
                <a:latin typeface="Avenir Heavy"/>
                <a:ea typeface="Avenir Heavy"/>
                <a:cs typeface="Avenir Heavy"/>
                <a:sym typeface="Avenir Heavy"/>
              </a:defRPr>
            </a:lvl1pPr>
          </a:lstStyle>
          <a:p>
            <a:r>
              <a:t>Thank You</a:t>
            </a:r>
          </a:p>
        </p:txBody>
      </p:sp>
      <p:sp>
        <p:nvSpPr>
          <p:cNvPr id="588" name="SOFTWARE Composition Analysis"/>
          <p:cNvSpPr txBox="1">
            <a:spLocks noGrp="1"/>
          </p:cNvSpPr>
          <p:nvPr>
            <p:ph type="title"/>
          </p:nvPr>
        </p:nvSpPr>
        <p:spPr>
          <a:xfrm>
            <a:off x="3110962" y="320675"/>
            <a:ext cx="17808994" cy="2000250"/>
          </a:xfrm>
          <a:prstGeom prst="rect">
            <a:avLst/>
          </a:prstGeom>
        </p:spPr>
        <p:txBody>
          <a:bodyPr/>
          <a:lstStyle>
            <a:lvl1pPr algn="ctr" defTabSz="706516">
              <a:defRPr sz="5332" spc="853">
                <a:solidFill>
                  <a:schemeClr val="accent2">
                    <a:satOff val="44164"/>
                    <a:lumOff val="14231"/>
                  </a:schemeClr>
                </a:solidFill>
                <a:latin typeface="Avenir Heavy"/>
                <a:ea typeface="Avenir Heavy"/>
                <a:cs typeface="Avenir Heavy"/>
                <a:sym typeface="Avenir Heavy"/>
              </a:defRPr>
            </a:lvl1pPr>
          </a:lstStyle>
          <a:p>
            <a:r>
              <a:t>SOFTWARE Composition Analysis</a:t>
            </a:r>
          </a:p>
        </p:txBody>
      </p:sp>
      <p:sp>
        <p:nvSpPr>
          <p:cNvPr id="589" name="Slide Number"/>
          <p:cNvSpPr txBox="1">
            <a:spLocks noGrp="1"/>
          </p:cNvSpPr>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41</a:t>
            </a:fld>
            <a:endParaRPr/>
          </a:p>
        </p:txBody>
      </p:sp>
      <p:sp>
        <p:nvSpPr>
          <p:cNvPr id="590" name="www.linkedin.com/in/ealvarez"/>
          <p:cNvSpPr txBox="1"/>
          <p:nvPr/>
        </p:nvSpPr>
        <p:spPr>
          <a:xfrm>
            <a:off x="15489102" y="12016170"/>
            <a:ext cx="6908943" cy="759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4000">
                <a:hlinkClick r:id="rId2"/>
              </a:defRPr>
            </a:lvl1pPr>
          </a:lstStyle>
          <a:p>
            <a:r>
              <a:rPr dirty="0">
                <a:solidFill>
                  <a:schemeClr val="accent2"/>
                </a:solidFill>
                <a:hlinkClick r:id="rId2">
                  <a:extLst>
                    <a:ext uri="{A12FA001-AC4F-418D-AE19-62706E023703}">
                      <ahyp:hlinkClr xmlns:ahyp="http://schemas.microsoft.com/office/drawing/2018/hyperlinkcolor" val="tx"/>
                    </a:ext>
                  </a:extLst>
                </a:hlinkClick>
              </a:rPr>
              <a:t>www.linkedin.com/in/ealvarez</a:t>
            </a:r>
          </a:p>
        </p:txBody>
      </p:sp>
      <p:sp>
        <p:nvSpPr>
          <p:cNvPr id="591" name="South Florida Developer Conference (SoFlo Dev Con)"/>
          <p:cNvSpPr txBox="1"/>
          <p:nvPr/>
        </p:nvSpPr>
        <p:spPr>
          <a:xfrm>
            <a:off x="3500043" y="2545225"/>
            <a:ext cx="18074260" cy="1882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a:latin typeface="Avenir Black"/>
                <a:ea typeface="Avenir Black"/>
                <a:cs typeface="Avenir Black"/>
                <a:sym typeface="Avenir Black"/>
              </a:defRPr>
            </a:lvl1pPr>
          </a:lstStyle>
          <a:p>
            <a:r>
              <a:t>South Florida Developer Conference (SoFlo Dev Con)</a:t>
            </a:r>
          </a:p>
        </p:txBody>
      </p:sp>
      <p:pic>
        <p:nvPicPr>
          <p:cNvPr id="592" name="LinkedIn_URL-Black-Background.png" descr="LinkedIn_URL-Black-Background.png"/>
          <p:cNvPicPr>
            <a:picLocks noChangeAspect="1"/>
          </p:cNvPicPr>
          <p:nvPr/>
        </p:nvPicPr>
        <p:blipFill>
          <a:blip r:embed="rId3">
            <a:extLst/>
          </a:blip>
          <a:stretch>
            <a:fillRect/>
          </a:stretch>
        </p:blipFill>
        <p:spPr>
          <a:xfrm>
            <a:off x="15824548" y="5032365"/>
            <a:ext cx="6238049" cy="6338663"/>
          </a:xfrm>
          <a:prstGeom prst="rect">
            <a:avLst/>
          </a:prstGeom>
          <a:ln w="12700">
            <a:miter lim="400000"/>
          </a:ln>
        </p:spPr>
      </p:pic>
      <p:sp>
        <p:nvSpPr>
          <p:cNvPr id="593"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REFERENCES"/>
          <p:cNvSpPr txBox="1">
            <a:spLocks noGrp="1"/>
          </p:cNvSpPr>
          <p:nvPr>
            <p:ph type="title"/>
          </p:nvPr>
        </p:nvSpPr>
        <p:spPr>
          <a:prstGeom prst="rect">
            <a:avLst/>
          </a:prstGeom>
        </p:spPr>
        <p:txBody>
          <a:bodyPr/>
          <a:lstStyle>
            <a:lvl1pPr>
              <a:defRPr>
                <a:solidFill>
                  <a:schemeClr val="accent2">
                    <a:satOff val="44164"/>
                    <a:lumOff val="14231"/>
                  </a:schemeClr>
                </a:solidFill>
                <a:latin typeface="Avenir Heavy"/>
                <a:ea typeface="Avenir Heavy"/>
                <a:cs typeface="Avenir Heavy"/>
                <a:sym typeface="Avenir Heavy"/>
              </a:defRPr>
            </a:lvl1pPr>
          </a:lstStyle>
          <a:p>
            <a:r>
              <a:t>REFERENCES</a:t>
            </a:r>
          </a:p>
        </p:txBody>
      </p:sp>
      <p:sp>
        <p:nvSpPr>
          <p:cNvPr id="596" name="Synopsys 2024 Open Source Security and Risk Analysis Report (OSSRA)…"/>
          <p:cNvSpPr txBox="1">
            <a:spLocks noGrp="1"/>
          </p:cNvSpPr>
          <p:nvPr>
            <p:ph type="body" idx="1"/>
          </p:nvPr>
        </p:nvSpPr>
        <p:spPr>
          <a:xfrm>
            <a:off x="3976687" y="1957982"/>
            <a:ext cx="16430626" cy="10542005"/>
          </a:xfrm>
          <a:prstGeom prst="rect">
            <a:avLst/>
          </a:prstGeom>
        </p:spPr>
        <p:txBody>
          <a:bodyPr anchor="t"/>
          <a:lstStyle/>
          <a:p>
            <a:pPr marL="427273" indent="-427273" defTabSz="550425">
              <a:spcBef>
                <a:spcPts val="1800"/>
              </a:spcBef>
              <a:defRPr sz="2546">
                <a:latin typeface="Helvetica"/>
                <a:ea typeface="Helvetica"/>
                <a:cs typeface="Helvetica"/>
                <a:sym typeface="Helvetica"/>
              </a:defRPr>
            </a:pPr>
            <a:r>
              <a:rPr dirty="0"/>
              <a:t>Synopsys 2024 Open Source Security and Risk Analysis Report (OSSRA)</a:t>
            </a:r>
          </a:p>
          <a:p>
            <a:pPr marL="427273" indent="-427273" defTabSz="550425">
              <a:spcBef>
                <a:spcPts val="1800"/>
              </a:spcBef>
              <a:defRPr sz="2546">
                <a:latin typeface="Helvetica"/>
                <a:ea typeface="Helvetica"/>
                <a:cs typeface="Helvetica"/>
                <a:sym typeface="Helvetica"/>
              </a:defRPr>
            </a:pPr>
            <a:r>
              <a:rPr u="sng" dirty="0">
                <a:solidFill>
                  <a:schemeClr val="accent2"/>
                </a:solidFill>
                <a:hlinkClick r:id="rId2">
                  <a:extLst>
                    <a:ext uri="{A12FA001-AC4F-418D-AE19-62706E023703}">
                      <ahyp:hlinkClr xmlns:ahyp="http://schemas.microsoft.com/office/drawing/2018/hyperlinkcolor" val="tx"/>
                    </a:ext>
                  </a:extLst>
                </a:hlinkClick>
              </a:rPr>
              <a:t>https://www.synopsys.com/content/dam/synopsys/sig-assets/reports/rep-ossra-2024.pdf</a:t>
            </a:r>
          </a:p>
          <a:p>
            <a:pPr marL="427273" indent="-427273" defTabSz="550425">
              <a:spcBef>
                <a:spcPts val="1800"/>
              </a:spcBef>
              <a:defRPr sz="2546">
                <a:latin typeface="Helvetica"/>
                <a:ea typeface="Helvetica"/>
                <a:cs typeface="Helvetica"/>
                <a:sym typeface="Helvetica"/>
              </a:defRPr>
            </a:pPr>
            <a:endParaRPr u="sng" dirty="0">
              <a:hlinkClick r:id="rId2">
                <a:extLst>
                  <a:ext uri="{A12FA001-AC4F-418D-AE19-62706E023703}">
                    <ahyp:hlinkClr xmlns:ahyp="http://schemas.microsoft.com/office/drawing/2018/hyperlinkcolor" val="tx"/>
                  </a:ext>
                </a:extLst>
              </a:hlinkClick>
            </a:endParaRPr>
          </a:p>
          <a:p>
            <a:pPr marL="427273" indent="-427273" defTabSz="550425">
              <a:spcBef>
                <a:spcPts val="1800"/>
              </a:spcBef>
              <a:defRPr sz="2546">
                <a:latin typeface="Helvetica"/>
                <a:ea typeface="Helvetica"/>
                <a:cs typeface="Helvetica"/>
                <a:sym typeface="Helvetica"/>
              </a:defRPr>
            </a:pPr>
            <a:r>
              <a:rPr dirty="0" err="1"/>
              <a:t>Sonatype</a:t>
            </a:r>
            <a:r>
              <a:rPr dirty="0"/>
              <a:t> 2023 9th Annual State of the Software Supply Chain Report</a:t>
            </a:r>
          </a:p>
          <a:p>
            <a:pPr marL="427273" indent="-427273" defTabSz="550425">
              <a:spcBef>
                <a:spcPts val="1800"/>
              </a:spcBef>
              <a:defRPr sz="2144">
                <a:latin typeface="Helvetica"/>
                <a:ea typeface="Helvetica"/>
                <a:cs typeface="Helvetica"/>
                <a:sym typeface="Helvetica"/>
              </a:defRPr>
            </a:pPr>
            <a:r>
              <a:rPr u="sng" dirty="0">
                <a:solidFill>
                  <a:schemeClr val="accent2"/>
                </a:solidFill>
                <a:hlinkClick r:id="rId3">
                  <a:extLst>
                    <a:ext uri="{A12FA001-AC4F-418D-AE19-62706E023703}">
                      <ahyp:hlinkClr xmlns:ahyp="http://schemas.microsoft.com/office/drawing/2018/hyperlinkcolor" val="tx"/>
                    </a:ext>
                  </a:extLst>
                </a:hlinkClick>
              </a:rPr>
              <a:t>https://www.sonatype.com/hubfs/2023 Sonatype- 9th Annual State of the Software Supply Chain- Update.pdf</a:t>
            </a:r>
          </a:p>
          <a:p>
            <a:pPr marL="427273" indent="-427273" defTabSz="550425">
              <a:spcBef>
                <a:spcPts val="1800"/>
              </a:spcBef>
              <a:defRPr sz="2144">
                <a:latin typeface="Helvetica"/>
                <a:ea typeface="Helvetica"/>
                <a:cs typeface="Helvetica"/>
                <a:sym typeface="Helvetica"/>
              </a:defRPr>
            </a:pPr>
            <a:endParaRPr u="sng" dirty="0">
              <a:hlinkClick r:id="rId3">
                <a:extLst>
                  <a:ext uri="{A12FA001-AC4F-418D-AE19-62706E023703}">
                    <ahyp:hlinkClr xmlns:ahyp="http://schemas.microsoft.com/office/drawing/2018/hyperlinkcolor" val="tx"/>
                  </a:ext>
                </a:extLst>
              </a:hlinkClick>
            </a:endParaRPr>
          </a:p>
          <a:p>
            <a:pPr marL="427273" indent="-427273" defTabSz="550425">
              <a:spcBef>
                <a:spcPts val="1800"/>
              </a:spcBef>
              <a:defRPr sz="2546">
                <a:latin typeface="Helvetica"/>
                <a:ea typeface="Helvetica"/>
                <a:cs typeface="Helvetica"/>
                <a:sym typeface="Helvetica"/>
              </a:defRPr>
            </a:pPr>
            <a:r>
              <a:rPr dirty="0"/>
              <a:t>GitHub </a:t>
            </a:r>
            <a:r>
              <a:rPr dirty="0" err="1"/>
              <a:t>Octoverse</a:t>
            </a:r>
            <a:r>
              <a:rPr dirty="0"/>
              <a:t> Report 2020</a:t>
            </a:r>
          </a:p>
          <a:p>
            <a:pPr marL="427273" indent="-427273" defTabSz="550425">
              <a:spcBef>
                <a:spcPts val="1800"/>
              </a:spcBef>
              <a:defRPr sz="2546">
                <a:latin typeface="Helvetica"/>
                <a:ea typeface="Helvetica"/>
                <a:cs typeface="Helvetica"/>
                <a:sym typeface="Helvetica"/>
              </a:defRPr>
            </a:pPr>
            <a:r>
              <a:rPr u="sng" dirty="0">
                <a:solidFill>
                  <a:schemeClr val="accent2"/>
                </a:solidFill>
                <a:hlinkClick r:id="rId4">
                  <a:extLst>
                    <a:ext uri="{A12FA001-AC4F-418D-AE19-62706E023703}">
                      <ahyp:hlinkClr xmlns:ahyp="http://schemas.microsoft.com/office/drawing/2018/hyperlinkcolor" val="tx"/>
                    </a:ext>
                  </a:extLst>
                </a:hlinkClick>
              </a:rPr>
              <a:t>https://octoverse.github.com/2020/</a:t>
            </a:r>
          </a:p>
          <a:p>
            <a:pPr marL="427273" indent="-427273" defTabSz="550425">
              <a:spcBef>
                <a:spcPts val="1800"/>
              </a:spcBef>
              <a:defRPr sz="2546">
                <a:latin typeface="Helvetica"/>
                <a:ea typeface="Helvetica"/>
                <a:cs typeface="Helvetica"/>
                <a:sym typeface="Helvetica"/>
              </a:defRPr>
            </a:pPr>
            <a:endParaRPr u="sng" dirty="0">
              <a:hlinkClick r:id="rId4">
                <a:extLst>
                  <a:ext uri="{A12FA001-AC4F-418D-AE19-62706E023703}">
                    <ahyp:hlinkClr xmlns:ahyp="http://schemas.microsoft.com/office/drawing/2018/hyperlinkcolor" val="tx"/>
                  </a:ext>
                </a:extLst>
              </a:hlinkClick>
            </a:endParaRPr>
          </a:p>
          <a:p>
            <a:pPr marL="427273" indent="-427273" defTabSz="550425">
              <a:spcBef>
                <a:spcPts val="1800"/>
              </a:spcBef>
              <a:defRPr sz="2546">
                <a:latin typeface="Helvetica"/>
                <a:ea typeface="Helvetica"/>
                <a:cs typeface="Helvetica"/>
                <a:sym typeface="Helvetica"/>
              </a:defRPr>
            </a:pPr>
            <a:r>
              <a:rPr dirty="0"/>
              <a:t>The </a:t>
            </a:r>
            <a:r>
              <a:rPr dirty="0" err="1"/>
              <a:t>StarWars.com</a:t>
            </a:r>
            <a:r>
              <a:rPr dirty="0"/>
              <a:t> 10: Best Yoda Quotes</a:t>
            </a:r>
          </a:p>
          <a:p>
            <a:pPr marL="427273" indent="-427273" defTabSz="550425">
              <a:spcBef>
                <a:spcPts val="1800"/>
              </a:spcBef>
              <a:defRPr sz="2546">
                <a:latin typeface="Helvetica"/>
                <a:ea typeface="Helvetica"/>
                <a:cs typeface="Helvetica"/>
                <a:sym typeface="Helvetica"/>
              </a:defRPr>
            </a:pPr>
            <a:r>
              <a:rPr u="sng" dirty="0">
                <a:solidFill>
                  <a:schemeClr val="accent2"/>
                </a:solidFill>
                <a:hlinkClick r:id="rId5">
                  <a:extLst>
                    <a:ext uri="{A12FA001-AC4F-418D-AE19-62706E023703}">
                      <ahyp:hlinkClr xmlns:ahyp="http://schemas.microsoft.com/office/drawing/2018/hyperlinkcolor" val="tx"/>
                    </a:ext>
                  </a:extLst>
                </a:hlinkClick>
              </a:rPr>
              <a:t>https://www.starwars.com/news/the-starwars-com-10-best-yoda-quotes</a:t>
            </a:r>
          </a:p>
          <a:p>
            <a:pPr marL="427273" indent="-427273" defTabSz="550425">
              <a:spcBef>
                <a:spcPts val="1800"/>
              </a:spcBef>
              <a:defRPr sz="2546">
                <a:latin typeface="Helvetica"/>
                <a:ea typeface="Helvetica"/>
                <a:cs typeface="Helvetica"/>
                <a:sym typeface="Helvetica"/>
              </a:defRPr>
            </a:pPr>
            <a:endParaRPr u="sng" dirty="0">
              <a:hlinkClick r:id="rId5">
                <a:extLst>
                  <a:ext uri="{A12FA001-AC4F-418D-AE19-62706E023703}">
                    <ahyp:hlinkClr xmlns:ahyp="http://schemas.microsoft.com/office/drawing/2018/hyperlinkcolor" val="tx"/>
                  </a:ext>
                </a:extLst>
              </a:hlinkClick>
            </a:endParaRPr>
          </a:p>
          <a:p>
            <a:pPr marL="427273" indent="-427273" defTabSz="550425">
              <a:spcBef>
                <a:spcPts val="1800"/>
              </a:spcBef>
              <a:defRPr sz="2546">
                <a:latin typeface="Helvetica"/>
                <a:ea typeface="Helvetica"/>
                <a:cs typeface="Helvetica"/>
                <a:sym typeface="Helvetica"/>
              </a:defRPr>
            </a:pPr>
            <a:r>
              <a:rPr dirty="0"/>
              <a:t>CVE (Common Vulnerabilities and Exposures)</a:t>
            </a:r>
          </a:p>
          <a:p>
            <a:pPr marL="427273" indent="-427273" defTabSz="550425">
              <a:spcBef>
                <a:spcPts val="1800"/>
              </a:spcBef>
              <a:defRPr sz="2546">
                <a:latin typeface="Helvetica"/>
                <a:ea typeface="Helvetica"/>
                <a:cs typeface="Helvetica"/>
                <a:sym typeface="Helvetica"/>
              </a:defRPr>
            </a:pPr>
            <a:r>
              <a:rPr u="sng" dirty="0">
                <a:solidFill>
                  <a:schemeClr val="accent2"/>
                </a:solidFill>
                <a:hlinkClick r:id="rId6">
                  <a:extLst>
                    <a:ext uri="{A12FA001-AC4F-418D-AE19-62706E023703}">
                      <ahyp:hlinkClr xmlns:ahyp="http://schemas.microsoft.com/office/drawing/2018/hyperlinkcolor" val="tx"/>
                    </a:ext>
                  </a:extLst>
                </a:hlinkClick>
              </a:rPr>
              <a:t>https://www.cve.org</a:t>
            </a:r>
          </a:p>
          <a:p>
            <a:pPr marL="427273" indent="-427273" defTabSz="550425">
              <a:spcBef>
                <a:spcPts val="1800"/>
              </a:spcBef>
              <a:defRPr sz="2546">
                <a:latin typeface="Helvetica"/>
                <a:ea typeface="Helvetica"/>
                <a:cs typeface="Helvetica"/>
                <a:sym typeface="Helvetica"/>
              </a:defRPr>
            </a:pPr>
            <a:endParaRPr u="sng" dirty="0">
              <a:hlinkClick r:id="rId6">
                <a:extLst>
                  <a:ext uri="{A12FA001-AC4F-418D-AE19-62706E023703}">
                    <ahyp:hlinkClr xmlns:ahyp="http://schemas.microsoft.com/office/drawing/2018/hyperlinkcolor" val="tx"/>
                  </a:ext>
                </a:extLst>
              </a:hlinkClick>
            </a:endParaRPr>
          </a:p>
          <a:p>
            <a:pPr marL="427273" indent="-427273" defTabSz="550425">
              <a:spcBef>
                <a:spcPts val="1800"/>
              </a:spcBef>
              <a:defRPr sz="2546">
                <a:latin typeface="Helvetica"/>
                <a:ea typeface="Helvetica"/>
                <a:cs typeface="Helvetica"/>
                <a:sym typeface="Helvetica"/>
              </a:defRPr>
            </a:pPr>
            <a:r>
              <a:rPr dirty="0"/>
              <a:t>OWASP </a:t>
            </a:r>
            <a:r>
              <a:rPr dirty="0" err="1"/>
              <a:t>CycloneDX</a:t>
            </a:r>
            <a:r>
              <a:rPr dirty="0"/>
              <a:t> Software Bill of Materials (SBOM) Standard</a:t>
            </a:r>
          </a:p>
          <a:p>
            <a:pPr marL="427273" indent="-427273" defTabSz="550425">
              <a:spcBef>
                <a:spcPts val="1800"/>
              </a:spcBef>
              <a:defRPr sz="2546">
                <a:latin typeface="Helvetica"/>
                <a:ea typeface="Helvetica"/>
                <a:cs typeface="Helvetica"/>
                <a:sym typeface="Helvetica"/>
              </a:defRPr>
            </a:pPr>
            <a:r>
              <a:rPr u="sng" dirty="0">
                <a:solidFill>
                  <a:schemeClr val="accent2"/>
                </a:solidFill>
                <a:hlinkClick r:id="rId7">
                  <a:extLst>
                    <a:ext uri="{A12FA001-AC4F-418D-AE19-62706E023703}">
                      <ahyp:hlinkClr xmlns:ahyp="http://schemas.microsoft.com/office/drawing/2018/hyperlinkcolor" val="tx"/>
                    </a:ext>
                  </a:extLst>
                </a:hlinkClick>
              </a:rPr>
              <a:t>https://cyclonedx.org/</a:t>
            </a:r>
          </a:p>
        </p:txBody>
      </p:sp>
      <p:sp>
        <p:nvSpPr>
          <p:cNvPr id="597" name="Slide Number"/>
          <p:cNvSpPr txBox="1">
            <a:spLocks noGrp="1"/>
          </p:cNvSpPr>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42</a:t>
            </a:fld>
            <a:endParaRPr/>
          </a:p>
        </p:txBody>
      </p:sp>
      <p:sp>
        <p:nvSpPr>
          <p:cNvPr id="598"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a14="http://schemas.microsoft.com/office/drawing/2010/main" xmlns:m="http://schemas.openxmlformats.org/officeDocument/2006/math"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REFERENCES"/>
          <p:cNvSpPr txBox="1">
            <a:spLocks noGrp="1"/>
          </p:cNvSpPr>
          <p:nvPr>
            <p:ph type="title"/>
          </p:nvPr>
        </p:nvSpPr>
        <p:spPr>
          <a:prstGeom prst="rect">
            <a:avLst/>
          </a:prstGeom>
        </p:spPr>
        <p:txBody>
          <a:bodyPr/>
          <a:lstStyle>
            <a:lvl1pPr>
              <a:defRPr>
                <a:solidFill>
                  <a:schemeClr val="accent2">
                    <a:satOff val="44164"/>
                    <a:lumOff val="14231"/>
                  </a:schemeClr>
                </a:solidFill>
                <a:latin typeface="Avenir Heavy"/>
                <a:ea typeface="Avenir Heavy"/>
                <a:cs typeface="Avenir Heavy"/>
                <a:sym typeface="Avenir Heavy"/>
              </a:defRPr>
            </a:lvl1pPr>
          </a:lstStyle>
          <a:p>
            <a:r>
              <a:t>REFERENCES</a:t>
            </a:r>
          </a:p>
        </p:txBody>
      </p:sp>
      <p:sp>
        <p:nvSpPr>
          <p:cNvPr id="601" name="System Package Data Exchange (SPDX®) (SBOM) Standard…"/>
          <p:cNvSpPr txBox="1">
            <a:spLocks noGrp="1"/>
          </p:cNvSpPr>
          <p:nvPr>
            <p:ph type="body" idx="1"/>
          </p:nvPr>
        </p:nvSpPr>
        <p:spPr>
          <a:xfrm>
            <a:off x="3976687" y="2216908"/>
            <a:ext cx="18472405" cy="10283079"/>
          </a:xfrm>
          <a:prstGeom prst="rect">
            <a:avLst/>
          </a:prstGeom>
        </p:spPr>
        <p:txBody>
          <a:bodyPr anchor="t"/>
          <a:lstStyle/>
          <a:p>
            <a:pPr marL="408141" indent="-408141" defTabSz="525779">
              <a:spcBef>
                <a:spcPts val="1800"/>
              </a:spcBef>
              <a:defRPr sz="2432">
                <a:latin typeface="Helvetica"/>
                <a:ea typeface="Helvetica"/>
                <a:cs typeface="Helvetica"/>
                <a:sym typeface="Helvetica"/>
              </a:defRPr>
            </a:pPr>
            <a:r>
              <a:rPr dirty="0"/>
              <a:t>System Package Data Exchange (SPDX®) (SBOM) Standard</a:t>
            </a:r>
          </a:p>
          <a:p>
            <a:pPr marL="408141" indent="-408141" defTabSz="525779">
              <a:spcBef>
                <a:spcPts val="1800"/>
              </a:spcBef>
              <a:defRPr sz="2432">
                <a:latin typeface="Helvetica"/>
                <a:ea typeface="Helvetica"/>
                <a:cs typeface="Helvetica"/>
                <a:sym typeface="Helvetica"/>
              </a:defRPr>
            </a:pPr>
            <a:r>
              <a:rPr u="sng" dirty="0">
                <a:solidFill>
                  <a:schemeClr val="accent2"/>
                </a:solidFill>
                <a:hlinkClick r:id="rId2">
                  <a:extLst>
                    <a:ext uri="{A12FA001-AC4F-418D-AE19-62706E023703}">
                      <ahyp:hlinkClr xmlns:ahyp="http://schemas.microsoft.com/office/drawing/2018/hyperlinkcolor" val="tx"/>
                    </a:ext>
                  </a:extLst>
                </a:hlinkClick>
              </a:rPr>
              <a:t>https://spdx.dev/</a:t>
            </a:r>
          </a:p>
          <a:p>
            <a:pPr marL="408141" indent="-408141" defTabSz="525779">
              <a:spcBef>
                <a:spcPts val="1800"/>
              </a:spcBef>
              <a:defRPr sz="2432">
                <a:latin typeface="Helvetica"/>
                <a:ea typeface="Helvetica"/>
                <a:cs typeface="Helvetica"/>
                <a:sym typeface="Helvetica"/>
              </a:defRPr>
            </a:pPr>
            <a:endParaRPr u="sng" dirty="0">
              <a:hlinkClick r:id="rId2">
                <a:extLst>
                  <a:ext uri="{A12FA001-AC4F-418D-AE19-62706E023703}">
                    <ahyp:hlinkClr xmlns:ahyp="http://schemas.microsoft.com/office/drawing/2018/hyperlinkcolor" val="tx"/>
                  </a:ext>
                </a:extLst>
              </a:hlinkClick>
            </a:endParaRPr>
          </a:p>
          <a:p>
            <a:pPr marL="408141" indent="-408141" defTabSz="525779">
              <a:spcBef>
                <a:spcPts val="1800"/>
              </a:spcBef>
              <a:defRPr sz="2432">
                <a:latin typeface="Helvetica"/>
                <a:ea typeface="Helvetica"/>
                <a:cs typeface="Helvetica"/>
                <a:sym typeface="Helvetica"/>
              </a:defRPr>
            </a:pPr>
            <a:r>
              <a:rPr dirty="0"/>
              <a:t>SBOM: An Up-Close Look at a Software Bill of Materials</a:t>
            </a:r>
          </a:p>
          <a:p>
            <a:pPr marL="408141" indent="-408141" defTabSz="525779">
              <a:spcBef>
                <a:spcPts val="1800"/>
              </a:spcBef>
              <a:defRPr sz="2432">
                <a:latin typeface="Helvetica"/>
                <a:ea typeface="Helvetica"/>
                <a:cs typeface="Helvetica"/>
                <a:sym typeface="Helvetica"/>
              </a:defRPr>
            </a:pPr>
            <a:r>
              <a:rPr u="sng" dirty="0">
                <a:solidFill>
                  <a:schemeClr val="accent2"/>
                </a:solidFill>
                <a:hlinkClick r:id="rId3">
                  <a:extLst>
                    <a:ext uri="{A12FA001-AC4F-418D-AE19-62706E023703}">
                      <ahyp:hlinkClr xmlns:ahyp="http://schemas.microsoft.com/office/drawing/2018/hyperlinkcolor" val="tx"/>
                    </a:ext>
                  </a:extLst>
                </a:hlinkClick>
              </a:rPr>
              <a:t>https://www.thesslstore.com/blog/sbom-an-up-close-look-at-a-software-bill-of-materials/</a:t>
            </a:r>
          </a:p>
          <a:p>
            <a:pPr marL="408141" indent="-408141" defTabSz="525779">
              <a:spcBef>
                <a:spcPts val="1800"/>
              </a:spcBef>
              <a:defRPr sz="2432">
                <a:latin typeface="Helvetica"/>
                <a:ea typeface="Helvetica"/>
                <a:cs typeface="Helvetica"/>
                <a:sym typeface="Helvetica"/>
              </a:defRPr>
            </a:pPr>
            <a:endParaRPr u="sng" dirty="0">
              <a:hlinkClick r:id="rId3">
                <a:extLst>
                  <a:ext uri="{A12FA001-AC4F-418D-AE19-62706E023703}">
                    <ahyp:hlinkClr xmlns:ahyp="http://schemas.microsoft.com/office/drawing/2018/hyperlinkcolor" val="tx"/>
                  </a:ext>
                </a:extLst>
              </a:hlinkClick>
            </a:endParaRPr>
          </a:p>
          <a:p>
            <a:pPr marL="408141" indent="-408141" defTabSz="525779">
              <a:spcBef>
                <a:spcPts val="1800"/>
              </a:spcBef>
              <a:defRPr sz="2432">
                <a:latin typeface="Helvetica"/>
                <a:ea typeface="Helvetica"/>
                <a:cs typeface="Helvetica"/>
                <a:sym typeface="Helvetica"/>
              </a:defRPr>
            </a:pPr>
            <a:r>
              <a:rPr dirty="0"/>
              <a:t>Executive order 14028 (Cybersecurity)</a:t>
            </a:r>
          </a:p>
          <a:p>
            <a:pPr marL="408141" indent="-408141" defTabSz="525779">
              <a:spcBef>
                <a:spcPts val="1800"/>
              </a:spcBef>
              <a:defRPr sz="2432">
                <a:latin typeface="Helvetica"/>
                <a:ea typeface="Helvetica"/>
                <a:cs typeface="Helvetica"/>
                <a:sym typeface="Helvetica"/>
              </a:defRPr>
            </a:pPr>
            <a:r>
              <a:rPr u="sng" dirty="0">
                <a:solidFill>
                  <a:schemeClr val="accent2"/>
                </a:solidFill>
                <a:hlinkClick r:id="rId4">
                  <a:extLst>
                    <a:ext uri="{A12FA001-AC4F-418D-AE19-62706E023703}">
                      <ahyp:hlinkClr xmlns:ahyp="http://schemas.microsoft.com/office/drawing/2018/hyperlinkcolor" val="tx"/>
                    </a:ext>
                  </a:extLst>
                </a:hlinkClick>
              </a:rPr>
              <a:t>https://www.whitehouse.gov/briefing-room/presidential-actions/2021/05/12/executive-order-on-improving-the-nations-cybersecurity/</a:t>
            </a:r>
          </a:p>
          <a:p>
            <a:pPr marL="408141" indent="-408141" defTabSz="525779">
              <a:spcBef>
                <a:spcPts val="1800"/>
              </a:spcBef>
              <a:defRPr sz="2432">
                <a:latin typeface="Helvetica"/>
                <a:ea typeface="Helvetica"/>
                <a:cs typeface="Helvetica"/>
                <a:sym typeface="Helvetica"/>
              </a:defRPr>
            </a:pPr>
            <a:endParaRPr u="sng" dirty="0">
              <a:hlinkClick r:id="rId4">
                <a:extLst>
                  <a:ext uri="{A12FA001-AC4F-418D-AE19-62706E023703}">
                    <ahyp:hlinkClr xmlns:ahyp="http://schemas.microsoft.com/office/drawing/2018/hyperlinkcolor" val="tx"/>
                  </a:ext>
                </a:extLst>
              </a:hlinkClick>
            </a:endParaRPr>
          </a:p>
          <a:p>
            <a:pPr marL="408141" indent="-408141" defTabSz="525779">
              <a:spcBef>
                <a:spcPts val="1800"/>
              </a:spcBef>
              <a:defRPr sz="2432">
                <a:latin typeface="Helvetica"/>
                <a:ea typeface="Helvetica"/>
                <a:cs typeface="Helvetica"/>
                <a:sym typeface="Helvetica"/>
              </a:defRPr>
            </a:pPr>
            <a:r>
              <a:rPr dirty="0"/>
              <a:t>CI/CD security - 5 best practices</a:t>
            </a:r>
          </a:p>
          <a:p>
            <a:pPr marL="408141" indent="-408141" defTabSz="525779">
              <a:spcBef>
                <a:spcPts val="1800"/>
              </a:spcBef>
              <a:defRPr sz="2432">
                <a:latin typeface="Helvetica"/>
                <a:ea typeface="Helvetica"/>
                <a:cs typeface="Helvetica"/>
                <a:sym typeface="Helvetica"/>
              </a:defRPr>
            </a:pPr>
            <a:r>
              <a:rPr u="sng" dirty="0">
                <a:solidFill>
                  <a:schemeClr val="accent2"/>
                </a:solidFill>
                <a:hlinkClick r:id="rId5">
                  <a:extLst>
                    <a:ext uri="{A12FA001-AC4F-418D-AE19-62706E023703}">
                      <ahyp:hlinkClr xmlns:ahyp="http://schemas.microsoft.com/office/drawing/2018/hyperlinkcolor" val="tx"/>
                    </a:ext>
                  </a:extLst>
                </a:hlinkClick>
              </a:rPr>
              <a:t>https://vulcan.io/blog/ci-cd-security-5-best-practices/</a:t>
            </a:r>
          </a:p>
          <a:p>
            <a:pPr marL="408141" indent="-408141" defTabSz="525779">
              <a:spcBef>
                <a:spcPts val="1800"/>
              </a:spcBef>
              <a:defRPr sz="2432">
                <a:latin typeface="Helvetica"/>
                <a:ea typeface="Helvetica"/>
                <a:cs typeface="Helvetica"/>
                <a:sym typeface="Helvetica"/>
              </a:defRPr>
            </a:pPr>
            <a:endParaRPr u="sng" dirty="0">
              <a:hlinkClick r:id="rId5">
                <a:extLst>
                  <a:ext uri="{A12FA001-AC4F-418D-AE19-62706E023703}">
                    <ahyp:hlinkClr xmlns:ahyp="http://schemas.microsoft.com/office/drawing/2018/hyperlinkcolor" val="tx"/>
                  </a:ext>
                </a:extLst>
              </a:hlinkClick>
            </a:endParaRPr>
          </a:p>
          <a:p>
            <a:pPr marL="408141" indent="-408141" defTabSz="525779">
              <a:spcBef>
                <a:spcPts val="1800"/>
              </a:spcBef>
              <a:defRPr sz="2432">
                <a:latin typeface="Helvetica"/>
                <a:ea typeface="Helvetica"/>
                <a:cs typeface="Helvetica"/>
                <a:sym typeface="Helvetica"/>
              </a:defRPr>
            </a:pPr>
            <a:r>
              <a:rPr dirty="0"/>
              <a:t>GNU General Public License</a:t>
            </a:r>
          </a:p>
          <a:p>
            <a:pPr marL="408141" indent="-408141" defTabSz="525779">
              <a:spcBef>
                <a:spcPts val="1800"/>
              </a:spcBef>
              <a:defRPr sz="2432">
                <a:latin typeface="Helvetica"/>
                <a:ea typeface="Helvetica"/>
                <a:cs typeface="Helvetica"/>
                <a:sym typeface="Helvetica"/>
              </a:defRPr>
            </a:pPr>
            <a:r>
              <a:rPr u="sng" dirty="0">
                <a:solidFill>
                  <a:schemeClr val="accent2"/>
                </a:solidFill>
                <a:hlinkClick r:id="rId6">
                  <a:extLst>
                    <a:ext uri="{A12FA001-AC4F-418D-AE19-62706E023703}">
                      <ahyp:hlinkClr xmlns:ahyp="http://schemas.microsoft.com/office/drawing/2018/hyperlinkcolor" val="tx"/>
                    </a:ext>
                  </a:extLst>
                </a:hlinkClick>
              </a:rPr>
              <a:t>https://www.gnu.org/licenses/gpl-3.0.en.html</a:t>
            </a:r>
          </a:p>
          <a:p>
            <a:pPr marL="408141" indent="-408141" defTabSz="525779">
              <a:spcBef>
                <a:spcPts val="1800"/>
              </a:spcBef>
              <a:defRPr sz="2432">
                <a:latin typeface="Helvetica"/>
                <a:ea typeface="Helvetica"/>
                <a:cs typeface="Helvetica"/>
                <a:sym typeface="Helvetica"/>
              </a:defRPr>
            </a:pPr>
            <a:endParaRPr u="sng" dirty="0">
              <a:hlinkClick r:id="rId6">
                <a:extLst>
                  <a:ext uri="{A12FA001-AC4F-418D-AE19-62706E023703}">
                    <ahyp:hlinkClr xmlns:ahyp="http://schemas.microsoft.com/office/drawing/2018/hyperlinkcolor" val="tx"/>
                  </a:ext>
                </a:extLst>
              </a:hlinkClick>
            </a:endParaRPr>
          </a:p>
          <a:p>
            <a:pPr marL="408141" indent="-408141" defTabSz="525779">
              <a:spcBef>
                <a:spcPts val="1800"/>
              </a:spcBef>
              <a:defRPr sz="2432">
                <a:latin typeface="Helvetica"/>
                <a:ea typeface="Helvetica"/>
                <a:cs typeface="Helvetica"/>
                <a:sym typeface="Helvetica"/>
              </a:defRPr>
            </a:pPr>
            <a:r>
              <a:rPr dirty="0"/>
              <a:t>GPL Violation law suit</a:t>
            </a:r>
          </a:p>
          <a:p>
            <a:pPr marL="408141" indent="-408141" defTabSz="525779">
              <a:spcBef>
                <a:spcPts val="1800"/>
              </a:spcBef>
              <a:defRPr sz="2432">
                <a:latin typeface="Helvetica"/>
                <a:ea typeface="Helvetica"/>
                <a:cs typeface="Helvetica"/>
                <a:sym typeface="Helvetica"/>
              </a:defRPr>
            </a:pPr>
            <a:r>
              <a:rPr u="sng" dirty="0">
                <a:solidFill>
                  <a:schemeClr val="accent2"/>
                </a:solidFill>
                <a:hlinkClick r:id="rId7">
                  <a:extLst>
                    <a:ext uri="{A12FA001-AC4F-418D-AE19-62706E023703}">
                      <ahyp:hlinkClr xmlns:ahyp="http://schemas.microsoft.com/office/drawing/2018/hyperlinkcolor" val="tx"/>
                    </a:ext>
                  </a:extLst>
                </a:hlinkClick>
              </a:rPr>
              <a:t>https://www.fsf.org/news/2008-12-cisco-suit</a:t>
            </a:r>
          </a:p>
        </p:txBody>
      </p:sp>
      <p:sp>
        <p:nvSpPr>
          <p:cNvPr id="602" name="Slide Number"/>
          <p:cNvSpPr txBox="1">
            <a:spLocks noGrp="1"/>
          </p:cNvSpPr>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43</a:t>
            </a:fld>
            <a:endParaRPr/>
          </a:p>
        </p:txBody>
      </p:sp>
      <p:sp>
        <p:nvSpPr>
          <p:cNvPr id="603"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REFERENCES"/>
          <p:cNvSpPr txBox="1">
            <a:spLocks noGrp="1"/>
          </p:cNvSpPr>
          <p:nvPr>
            <p:ph type="title"/>
          </p:nvPr>
        </p:nvSpPr>
        <p:spPr>
          <a:prstGeom prst="rect">
            <a:avLst/>
          </a:prstGeom>
        </p:spPr>
        <p:txBody>
          <a:bodyPr/>
          <a:lstStyle>
            <a:lvl1pPr>
              <a:defRPr>
                <a:solidFill>
                  <a:schemeClr val="accent2">
                    <a:satOff val="44164"/>
                    <a:lumOff val="14231"/>
                  </a:schemeClr>
                </a:solidFill>
                <a:latin typeface="Avenir Heavy"/>
                <a:ea typeface="Avenir Heavy"/>
                <a:cs typeface="Avenir Heavy"/>
                <a:sym typeface="Avenir Heavy"/>
              </a:defRPr>
            </a:lvl1pPr>
          </a:lstStyle>
          <a:p>
            <a:r>
              <a:t>REFERENCES</a:t>
            </a:r>
          </a:p>
        </p:txBody>
      </p:sp>
      <p:sp>
        <p:nvSpPr>
          <p:cNvPr id="606" name="The Register: AI hallucinates software packages…"/>
          <p:cNvSpPr txBox="1">
            <a:spLocks noGrp="1"/>
          </p:cNvSpPr>
          <p:nvPr>
            <p:ph type="body" idx="1"/>
          </p:nvPr>
        </p:nvSpPr>
        <p:spPr>
          <a:xfrm>
            <a:off x="3976687" y="2216908"/>
            <a:ext cx="16430626" cy="9981372"/>
          </a:xfrm>
          <a:prstGeom prst="rect">
            <a:avLst/>
          </a:prstGeom>
        </p:spPr>
        <p:txBody>
          <a:bodyPr anchor="t"/>
          <a:lstStyle/>
          <a:p>
            <a:pPr marL="312483" indent="-312483" defTabSz="402550">
              <a:spcBef>
                <a:spcPts val="1300"/>
              </a:spcBef>
              <a:defRPr sz="1862">
                <a:latin typeface="Helvetica"/>
                <a:ea typeface="Helvetica"/>
                <a:cs typeface="Helvetica"/>
                <a:sym typeface="Helvetica"/>
              </a:defRPr>
            </a:pPr>
            <a:r>
              <a:rPr dirty="0"/>
              <a:t>The Register: AI hallucinates software packages</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2">
                  <a:extLst>
                    <a:ext uri="{A12FA001-AC4F-418D-AE19-62706E023703}">
                      <ahyp:hlinkClr xmlns:ahyp="http://schemas.microsoft.com/office/drawing/2018/hyperlinkcolor" val="tx"/>
                    </a:ext>
                  </a:extLst>
                </a:hlinkClick>
              </a:rPr>
              <a:t>https://www.theregister.com/2024/03/28/ai_bots_hallucinate_software_packages/</a:t>
            </a:r>
          </a:p>
          <a:p>
            <a:pPr marL="312483" indent="-312483" defTabSz="402550">
              <a:spcBef>
                <a:spcPts val="1300"/>
              </a:spcBef>
              <a:defRPr sz="1862">
                <a:latin typeface="Helvetica"/>
                <a:ea typeface="Helvetica"/>
                <a:cs typeface="Helvetica"/>
                <a:sym typeface="Helvetica"/>
              </a:defRPr>
            </a:pPr>
            <a:endParaRPr u="sng" dirty="0">
              <a:hlinkClick r:id="rId2">
                <a:extLst>
                  <a:ext uri="{A12FA001-AC4F-418D-AE19-62706E023703}">
                    <ahyp:hlinkClr xmlns:ahyp="http://schemas.microsoft.com/office/drawing/2018/hyperlinkcolor" val="tx"/>
                  </a:ext>
                </a:extLst>
              </a:hlinkClick>
            </a:endParaRPr>
          </a:p>
          <a:p>
            <a:pPr marL="312483" indent="-312483" defTabSz="402550">
              <a:spcBef>
                <a:spcPts val="1300"/>
              </a:spcBef>
              <a:defRPr sz="1862">
                <a:latin typeface="Helvetica"/>
                <a:ea typeface="Helvetica"/>
                <a:cs typeface="Helvetica"/>
                <a:sym typeface="Helvetica"/>
              </a:defRPr>
            </a:pPr>
            <a:r>
              <a:rPr dirty="0" err="1"/>
              <a:t>SecurityScoreCard</a:t>
            </a:r>
            <a:r>
              <a:rPr dirty="0"/>
              <a:t> Global Third-Party Cybersecurity Breaches Report, Feb 2024</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3">
                  <a:extLst>
                    <a:ext uri="{A12FA001-AC4F-418D-AE19-62706E023703}">
                      <ahyp:hlinkClr xmlns:ahyp="http://schemas.microsoft.com/office/drawing/2018/hyperlinkcolor" val="tx"/>
                    </a:ext>
                  </a:extLst>
                </a:hlinkClick>
              </a:rPr>
              <a:t>https://securityscorecard.com/wp-content/uploads/2024/02/Global-Third-Party-Cybersecurity-Breaches-Final-1.pdf</a:t>
            </a:r>
          </a:p>
          <a:p>
            <a:pPr marL="312483" indent="-312483" defTabSz="402550">
              <a:spcBef>
                <a:spcPts val="1300"/>
              </a:spcBef>
              <a:defRPr sz="1862">
                <a:latin typeface="Helvetica"/>
                <a:ea typeface="Helvetica"/>
                <a:cs typeface="Helvetica"/>
                <a:sym typeface="Helvetica"/>
              </a:defRPr>
            </a:pPr>
            <a:endParaRPr u="sng" dirty="0">
              <a:hlinkClick r:id="rId3">
                <a:extLst>
                  <a:ext uri="{A12FA001-AC4F-418D-AE19-62706E023703}">
                    <ahyp:hlinkClr xmlns:ahyp="http://schemas.microsoft.com/office/drawing/2018/hyperlinkcolor" val="tx"/>
                  </a:ext>
                </a:extLst>
              </a:hlinkClick>
            </a:endParaRPr>
          </a:p>
          <a:p>
            <a:pPr marL="312483" indent="-312483" defTabSz="402550">
              <a:spcBef>
                <a:spcPts val="1300"/>
              </a:spcBef>
              <a:defRPr sz="1862">
                <a:latin typeface="Helvetica"/>
                <a:ea typeface="Helvetica"/>
                <a:cs typeface="Helvetica"/>
                <a:sym typeface="Helvetica"/>
              </a:defRPr>
            </a:pPr>
            <a:r>
              <a:rPr dirty="0"/>
              <a:t>Code Sight IDE Plugin for Application Security Testing | Synopsys</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4">
                  <a:extLst>
                    <a:ext uri="{A12FA001-AC4F-418D-AE19-62706E023703}">
                      <ahyp:hlinkClr xmlns:ahyp="http://schemas.microsoft.com/office/drawing/2018/hyperlinkcolor" val="tx"/>
                    </a:ext>
                  </a:extLst>
                </a:hlinkClick>
              </a:rPr>
              <a:t>https://youtu.be/6cxi96CJB14</a:t>
            </a:r>
          </a:p>
          <a:p>
            <a:pPr marL="312483" indent="-312483" defTabSz="402550">
              <a:spcBef>
                <a:spcPts val="1300"/>
              </a:spcBef>
              <a:defRPr sz="1862">
                <a:latin typeface="Helvetica"/>
                <a:ea typeface="Helvetica"/>
                <a:cs typeface="Helvetica"/>
                <a:sym typeface="Helvetica"/>
              </a:defRPr>
            </a:pPr>
            <a:endParaRPr u="sng" dirty="0">
              <a:hlinkClick r:id="rId4">
                <a:extLst>
                  <a:ext uri="{A12FA001-AC4F-418D-AE19-62706E023703}">
                    <ahyp:hlinkClr xmlns:ahyp="http://schemas.microsoft.com/office/drawing/2018/hyperlinkcolor" val="tx"/>
                  </a:ext>
                </a:extLst>
              </a:hlinkClick>
            </a:endParaRPr>
          </a:p>
          <a:p>
            <a:pPr marL="312483" indent="-312483" defTabSz="402550">
              <a:spcBef>
                <a:spcPts val="1300"/>
              </a:spcBef>
              <a:defRPr sz="1862">
                <a:latin typeface="Helvetica"/>
                <a:ea typeface="Helvetica"/>
                <a:cs typeface="Helvetica"/>
                <a:sym typeface="Helvetica"/>
              </a:defRPr>
            </a:pPr>
            <a:r>
              <a:rPr dirty="0"/>
              <a:t>Secure and manage open source risks in applications and contains with Black Duck SCA</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5">
                  <a:extLst>
                    <a:ext uri="{A12FA001-AC4F-418D-AE19-62706E023703}">
                      <ahyp:hlinkClr xmlns:ahyp="http://schemas.microsoft.com/office/drawing/2018/hyperlinkcolor" val="tx"/>
                    </a:ext>
                  </a:extLst>
                </a:hlinkClick>
              </a:rPr>
              <a:t>https://youtu.be/W9BHyXYw3vQ</a:t>
            </a:r>
          </a:p>
          <a:p>
            <a:pPr marL="312483" indent="-312483" defTabSz="402550">
              <a:spcBef>
                <a:spcPts val="1300"/>
              </a:spcBef>
              <a:defRPr sz="1862">
                <a:latin typeface="Helvetica"/>
                <a:ea typeface="Helvetica"/>
                <a:cs typeface="Helvetica"/>
                <a:sym typeface="Helvetica"/>
              </a:defRPr>
            </a:pPr>
            <a:endParaRPr u="sng" dirty="0">
              <a:hlinkClick r:id="rId5">
                <a:extLst>
                  <a:ext uri="{A12FA001-AC4F-418D-AE19-62706E023703}">
                    <ahyp:hlinkClr xmlns:ahyp="http://schemas.microsoft.com/office/drawing/2018/hyperlinkcolor" val="tx"/>
                  </a:ext>
                </a:extLst>
              </a:hlinkClick>
            </a:endParaRPr>
          </a:p>
          <a:p>
            <a:pPr marL="312483" indent="-312483" defTabSz="402550">
              <a:spcBef>
                <a:spcPts val="1300"/>
              </a:spcBef>
              <a:defRPr sz="1862">
                <a:latin typeface="Helvetica"/>
                <a:ea typeface="Helvetica"/>
                <a:cs typeface="Helvetica"/>
                <a:sym typeface="Helvetica"/>
              </a:defRPr>
            </a:pPr>
            <a:r>
              <a:rPr dirty="0"/>
              <a:t>OWASP Dependency Check</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6">
                  <a:extLst>
                    <a:ext uri="{A12FA001-AC4F-418D-AE19-62706E023703}">
                      <ahyp:hlinkClr xmlns:ahyp="http://schemas.microsoft.com/office/drawing/2018/hyperlinkcolor" val="tx"/>
                    </a:ext>
                  </a:extLst>
                </a:hlinkClick>
              </a:rPr>
              <a:t>https://owasp.org/www-project-dependency-check/</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7">
                  <a:extLst>
                    <a:ext uri="{A12FA001-AC4F-418D-AE19-62706E023703}">
                      <ahyp:hlinkClr xmlns:ahyp="http://schemas.microsoft.com/office/drawing/2018/hyperlinkcolor" val="tx"/>
                    </a:ext>
                  </a:extLst>
                </a:hlinkClick>
              </a:rPr>
              <a:t>https://plugins.jenkins.io/dependency-check-jenkins-plugin/</a:t>
            </a:r>
          </a:p>
          <a:p>
            <a:pPr marL="312483" indent="-312483" defTabSz="402550">
              <a:spcBef>
                <a:spcPts val="1300"/>
              </a:spcBef>
              <a:defRPr sz="1862">
                <a:latin typeface="Helvetica"/>
                <a:ea typeface="Helvetica"/>
                <a:cs typeface="Helvetica"/>
                <a:sym typeface="Helvetica"/>
              </a:defRPr>
            </a:pPr>
            <a:endParaRPr u="sng" dirty="0">
              <a:hlinkClick r:id="rId7">
                <a:extLst>
                  <a:ext uri="{A12FA001-AC4F-418D-AE19-62706E023703}">
                    <ahyp:hlinkClr xmlns:ahyp="http://schemas.microsoft.com/office/drawing/2018/hyperlinkcolor" val="tx"/>
                  </a:ext>
                </a:extLst>
              </a:hlinkClick>
            </a:endParaRPr>
          </a:p>
          <a:p>
            <a:pPr marL="312483" indent="-312483" defTabSz="402550">
              <a:spcBef>
                <a:spcPts val="1300"/>
              </a:spcBef>
              <a:defRPr sz="1862">
                <a:latin typeface="Helvetica"/>
                <a:ea typeface="Helvetica"/>
                <a:cs typeface="Helvetica"/>
                <a:sym typeface="Helvetica"/>
              </a:defRPr>
            </a:pPr>
            <a:r>
              <a:rPr dirty="0"/>
              <a:t>OWASP Dependency Track</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8">
                  <a:extLst>
                    <a:ext uri="{A12FA001-AC4F-418D-AE19-62706E023703}">
                      <ahyp:hlinkClr xmlns:ahyp="http://schemas.microsoft.com/office/drawing/2018/hyperlinkcolor" val="tx"/>
                    </a:ext>
                  </a:extLst>
                </a:hlinkClick>
              </a:rPr>
              <a:t>https://owasp.org/www-project-dependency-track/</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9">
                  <a:extLst>
                    <a:ext uri="{A12FA001-AC4F-418D-AE19-62706E023703}">
                      <ahyp:hlinkClr xmlns:ahyp="http://schemas.microsoft.com/office/drawing/2018/hyperlinkcolor" val="tx"/>
                    </a:ext>
                  </a:extLst>
                </a:hlinkClick>
              </a:rPr>
              <a:t>https://www.dependencytrack.org/</a:t>
            </a:r>
          </a:p>
          <a:p>
            <a:pPr marL="312483" indent="-312483" defTabSz="402550">
              <a:spcBef>
                <a:spcPts val="1300"/>
              </a:spcBef>
              <a:defRPr sz="1862">
                <a:latin typeface="Helvetica"/>
                <a:ea typeface="Helvetica"/>
                <a:cs typeface="Helvetica"/>
                <a:sym typeface="Helvetica"/>
              </a:defRPr>
            </a:pPr>
            <a:endParaRPr u="sng" dirty="0">
              <a:hlinkClick r:id="rId9">
                <a:extLst>
                  <a:ext uri="{A12FA001-AC4F-418D-AE19-62706E023703}">
                    <ahyp:hlinkClr xmlns:ahyp="http://schemas.microsoft.com/office/drawing/2018/hyperlinkcolor" val="tx"/>
                  </a:ext>
                </a:extLst>
              </a:hlinkClick>
            </a:endParaRPr>
          </a:p>
          <a:p>
            <a:pPr marL="312483" indent="-312483" defTabSz="402550">
              <a:spcBef>
                <a:spcPts val="1300"/>
              </a:spcBef>
              <a:defRPr sz="1862">
                <a:latin typeface="Helvetica"/>
                <a:ea typeface="Helvetica"/>
                <a:cs typeface="Helvetica"/>
                <a:sym typeface="Helvetica"/>
              </a:defRPr>
            </a:pPr>
            <a:r>
              <a:rPr dirty="0" err="1"/>
              <a:t>CycloneDX</a:t>
            </a:r>
            <a:r>
              <a:rPr dirty="0"/>
              <a:t>: A multi-language tool that can create SBOM (Bill of Materials) in </a:t>
            </a:r>
            <a:r>
              <a:rPr dirty="0" err="1"/>
              <a:t>CycloneDX</a:t>
            </a:r>
            <a:r>
              <a:rPr dirty="0"/>
              <a:t> format.</a:t>
            </a:r>
          </a:p>
          <a:p>
            <a:pPr marL="312483" indent="-312483" defTabSz="402550">
              <a:spcBef>
                <a:spcPts val="1300"/>
              </a:spcBef>
              <a:defRPr sz="1862">
                <a:latin typeface="Helvetica"/>
                <a:ea typeface="Helvetica"/>
                <a:cs typeface="Helvetica"/>
                <a:sym typeface="Helvetica"/>
              </a:defRPr>
            </a:pPr>
            <a:r>
              <a:rPr u="sng" dirty="0">
                <a:solidFill>
                  <a:schemeClr val="accent2"/>
                </a:solidFill>
                <a:hlinkClick r:id="rId10">
                  <a:extLst>
                    <a:ext uri="{A12FA001-AC4F-418D-AE19-62706E023703}">
                      <ahyp:hlinkClr xmlns:ahyp="http://schemas.microsoft.com/office/drawing/2018/hyperlinkcolor" val="tx"/>
                    </a:ext>
                  </a:extLst>
                </a:hlinkClick>
              </a:rPr>
              <a:t>https://cyclonedx.github.io/cdxgen/</a:t>
            </a:r>
          </a:p>
        </p:txBody>
      </p:sp>
      <p:sp>
        <p:nvSpPr>
          <p:cNvPr id="607" name="Slide Number"/>
          <p:cNvSpPr txBox="1">
            <a:spLocks noGrp="1"/>
          </p:cNvSpPr>
          <p:nvPr>
            <p:ph type="sldNum" sz="quarter" idx="4294967295"/>
          </p:nvPr>
        </p:nvSpPr>
        <p:spPr>
          <a:xfrm>
            <a:off x="3416435" y="130194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44</a:t>
            </a:fld>
            <a:endParaRPr/>
          </a:p>
        </p:txBody>
      </p:sp>
      <p:sp>
        <p:nvSpPr>
          <p:cNvPr id="608"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Open Source COMPONENTS…"/>
          <p:cNvSpPr txBox="1">
            <a:spLocks noGrp="1"/>
          </p:cNvSpPr>
          <p:nvPr>
            <p:ph type="title"/>
          </p:nvPr>
        </p:nvSpPr>
        <p:spPr>
          <a:xfrm>
            <a:off x="773550" y="531608"/>
            <a:ext cx="22953670" cy="2592765"/>
          </a:xfrm>
          <a:prstGeom prst="rect">
            <a:avLst/>
          </a:prstGeom>
        </p:spPr>
        <p:txBody>
          <a:bodyPr/>
          <a:lstStyle/>
          <a:p>
            <a:pPr algn="ctr">
              <a:defRPr sz="7800" spc="1248">
                <a:solidFill>
                  <a:schemeClr val="accent2">
                    <a:satOff val="44164"/>
                    <a:lumOff val="14231"/>
                  </a:schemeClr>
                </a:solidFill>
                <a:latin typeface="Avenir Heavy"/>
                <a:ea typeface="Avenir Heavy"/>
                <a:cs typeface="Avenir Heavy"/>
                <a:sym typeface="Avenir Heavy"/>
              </a:defRPr>
            </a:pPr>
            <a:r>
              <a:t>Open Source COMPONENTS</a:t>
            </a:r>
          </a:p>
          <a:p>
            <a:pPr algn="ctr">
              <a:defRPr sz="5600" spc="896">
                <a:solidFill>
                  <a:schemeClr val="accent2">
                    <a:satOff val="44164"/>
                    <a:lumOff val="14231"/>
                  </a:schemeClr>
                </a:solidFill>
                <a:latin typeface="Avenir Heavy"/>
                <a:ea typeface="Avenir Heavy"/>
                <a:cs typeface="Avenir Heavy"/>
                <a:sym typeface="Avenir Heavy"/>
              </a:defRPr>
            </a:pPr>
            <a:r>
              <a:rPr sz="5700" spc="912"/>
              <a:t>PER Application (2016-2024)</a:t>
            </a:r>
            <a:r>
              <a:t> </a:t>
            </a:r>
          </a:p>
        </p:txBody>
      </p:sp>
      <p:sp>
        <p:nvSpPr>
          <p:cNvPr id="207"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5</a:t>
            </a:fld>
            <a:endParaRPr/>
          </a:p>
        </p:txBody>
      </p:sp>
      <p:graphicFrame>
        <p:nvGraphicFramePr>
          <p:cNvPr id="208" name="2D Stacked Column Chart"/>
          <p:cNvGraphicFramePr/>
          <p:nvPr/>
        </p:nvGraphicFramePr>
        <p:xfrm>
          <a:off x="6491474" y="2835725"/>
          <a:ext cx="11651621" cy="8575513"/>
        </p:xfrm>
        <a:graphic>
          <a:graphicData uri="http://schemas.openxmlformats.org/drawingml/2006/chart">
            <c:chart xmlns:c="http://schemas.openxmlformats.org/drawingml/2006/chart" xmlns:r="http://schemas.openxmlformats.org/officeDocument/2006/relationships" r:id="rId3"/>
          </a:graphicData>
        </a:graphic>
      </p:graphicFrame>
      <p:sp>
        <p:nvSpPr>
          <p:cNvPr id="209" name="Source: Meta-analysis from Synopsys BlackDuck Open Source Security and Risk Reports 2016-2024"/>
          <p:cNvSpPr txBox="1"/>
          <p:nvPr/>
        </p:nvSpPr>
        <p:spPr>
          <a:xfrm>
            <a:off x="5244034" y="11691887"/>
            <a:ext cx="14487571"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Meta-analysis from Synopsys BlackDuck Open Source Security and Risk Reports 2016-2024</a:t>
            </a:r>
            <a:r>
              <a:rPr sz="2800">
                <a:latin typeface="Avenir Book Oblique"/>
                <a:ea typeface="Avenir Book Oblique"/>
                <a:cs typeface="Avenir Book Oblique"/>
                <a:sym typeface="Avenir Book Oblique"/>
              </a:rPr>
              <a:t> </a:t>
            </a:r>
          </a:p>
        </p:txBody>
      </p:sp>
      <p:sp>
        <p:nvSpPr>
          <p:cNvPr id="210"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Why so Many Open Source COMPONENTS"/>
          <p:cNvSpPr txBox="1">
            <a:spLocks noGrp="1"/>
          </p:cNvSpPr>
          <p:nvPr>
            <p:ph type="title"/>
          </p:nvPr>
        </p:nvSpPr>
        <p:spPr>
          <a:xfrm>
            <a:off x="2960890" y="602972"/>
            <a:ext cx="18462220" cy="1435656"/>
          </a:xfrm>
          <a:prstGeom prst="rect">
            <a:avLst/>
          </a:prstGeom>
        </p:spPr>
        <p:txBody>
          <a:bodyPr/>
          <a:lstStyle>
            <a:lvl1pPr algn="ctr" defTabSz="755808">
              <a:defRPr sz="5152" spc="824">
                <a:solidFill>
                  <a:schemeClr val="accent2">
                    <a:satOff val="44164"/>
                    <a:lumOff val="14231"/>
                  </a:schemeClr>
                </a:solidFill>
                <a:latin typeface="Avenir Heavy"/>
                <a:ea typeface="Avenir Heavy"/>
                <a:cs typeface="Avenir Heavy"/>
                <a:sym typeface="Avenir Heavy"/>
              </a:defRPr>
            </a:lvl1pPr>
          </a:lstStyle>
          <a:p>
            <a:r>
              <a:t>Why so Many Open Source COMPONENTS</a:t>
            </a:r>
          </a:p>
        </p:txBody>
      </p:sp>
      <p:sp>
        <p:nvSpPr>
          <p:cNvPr id="215"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6</a:t>
            </a:fld>
            <a:endParaRPr/>
          </a:p>
        </p:txBody>
      </p:sp>
      <p:sp>
        <p:nvSpPr>
          <p:cNvPr id="216"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
        <p:nvSpPr>
          <p:cNvPr id="217" name="Median of 683…"/>
          <p:cNvSpPr txBox="1">
            <a:spLocks noGrp="1"/>
          </p:cNvSpPr>
          <p:nvPr>
            <p:ph type="body" sz="quarter" idx="1"/>
          </p:nvPr>
        </p:nvSpPr>
        <p:spPr>
          <a:xfrm>
            <a:off x="5126573" y="8798822"/>
            <a:ext cx="14811722" cy="3439938"/>
          </a:xfrm>
          <a:prstGeom prst="rect">
            <a:avLst/>
          </a:prstGeom>
        </p:spPr>
        <p:txBody>
          <a:bodyPr anchor="t"/>
          <a:lstStyle/>
          <a:p>
            <a:pPr marL="0" indent="0" algn="ctr">
              <a:spcBef>
                <a:spcPts val="7000"/>
              </a:spcBef>
              <a:buClrTx/>
              <a:buSzTx/>
              <a:buNone/>
              <a:defRPr cap="all" spc="800">
                <a:solidFill>
                  <a:schemeClr val="accent2">
                    <a:satOff val="44164"/>
                    <a:lumOff val="14231"/>
                  </a:schemeClr>
                </a:solidFill>
                <a:latin typeface="Avenir Heavy"/>
                <a:ea typeface="Avenir Heavy"/>
                <a:cs typeface="Avenir Heavy"/>
                <a:sym typeface="Avenir Heavy"/>
              </a:defRPr>
            </a:pPr>
            <a:r>
              <a:t>Median of 683</a:t>
            </a:r>
          </a:p>
          <a:p>
            <a:pPr marL="0" indent="0" algn="ctr">
              <a:spcBef>
                <a:spcPts val="0"/>
              </a:spcBef>
              <a:buClrTx/>
              <a:buSzTx/>
              <a:buNone/>
              <a:defRPr cap="all" spc="800">
                <a:solidFill>
                  <a:schemeClr val="accent2">
                    <a:satOff val="44164"/>
                    <a:lumOff val="14231"/>
                  </a:schemeClr>
                </a:solidFill>
                <a:latin typeface="Avenir Heavy"/>
                <a:ea typeface="Avenir Heavy"/>
                <a:cs typeface="Avenir Heavy"/>
                <a:sym typeface="Avenir Heavy"/>
              </a:defRPr>
            </a:pPr>
            <a:r>
              <a:t>for javaSCRIPT Applications</a:t>
            </a:r>
          </a:p>
          <a:p>
            <a:pPr marL="0" indent="0" algn="ctr">
              <a:spcBef>
                <a:spcPts val="0"/>
              </a:spcBef>
              <a:buClrTx/>
              <a:buSzTx/>
              <a:buNone/>
              <a:defRPr sz="3200" cap="all" spc="512">
                <a:solidFill>
                  <a:schemeClr val="accent2">
                    <a:satOff val="44164"/>
                    <a:lumOff val="14231"/>
                  </a:schemeClr>
                </a:solidFill>
                <a:latin typeface="Avenir Heavy"/>
                <a:ea typeface="Avenir Heavy"/>
                <a:cs typeface="Avenir Heavy"/>
                <a:sym typeface="Avenir Heavy"/>
              </a:defRPr>
            </a:pPr>
            <a:r>
              <a:t>(From a median of 10 direct)</a:t>
            </a:r>
          </a:p>
          <a:p>
            <a:pPr marL="0" indent="0" algn="ctr">
              <a:spcBef>
                <a:spcPts val="0"/>
              </a:spcBef>
              <a:buClrTx/>
              <a:buSzTx/>
              <a:buNone/>
              <a:defRPr sz="3000">
                <a:latin typeface="Avenir Black"/>
                <a:ea typeface="Avenir Black"/>
                <a:cs typeface="Avenir Black"/>
                <a:sym typeface="Avenir Black"/>
              </a:defRPr>
            </a:pPr>
            <a:r>
              <a:rPr sz="2500">
                <a:latin typeface="Avenir Book Oblique"/>
                <a:ea typeface="Avenir Book Oblique"/>
                <a:cs typeface="Avenir Book Oblique"/>
                <a:sym typeface="Avenir Book Oblique"/>
              </a:rPr>
              <a:t>Source: GitHub Octoverse Report, Dec 2020</a:t>
            </a:r>
          </a:p>
        </p:txBody>
      </p:sp>
      <p:sp>
        <p:nvSpPr>
          <p:cNvPr id="218" name="AVERAGE OF 526…"/>
          <p:cNvSpPr txBox="1"/>
          <p:nvPr/>
        </p:nvSpPr>
        <p:spPr>
          <a:xfrm>
            <a:off x="5130800" y="2748845"/>
            <a:ext cx="14811721" cy="29475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lvl="1" indent="469900">
              <a:spcBef>
                <a:spcPts val="4900"/>
              </a:spcBef>
              <a:buClr>
                <a:srgbClr val="646464"/>
              </a:buClr>
              <a:defRPr sz="5100">
                <a:solidFill>
                  <a:schemeClr val="accent2">
                    <a:satOff val="44164"/>
                    <a:lumOff val="14231"/>
                  </a:schemeClr>
                </a:solidFill>
                <a:latin typeface="Avenir Heavy"/>
                <a:ea typeface="Avenir Heavy"/>
                <a:cs typeface="Avenir Heavy"/>
                <a:sym typeface="Avenir Heavy"/>
              </a:defRPr>
            </a:pPr>
            <a:r>
              <a:t>AVERAGE OF 526</a:t>
            </a:r>
          </a:p>
          <a:p>
            <a:pPr>
              <a:defRPr sz="3000">
                <a:latin typeface="Avenir Black"/>
                <a:ea typeface="Avenir Black"/>
                <a:cs typeface="Avenir Black"/>
                <a:sym typeface="Avenir Black"/>
              </a:defRPr>
            </a:pPr>
            <a:r>
              <a:rPr>
                <a:latin typeface="Avenir Book"/>
                <a:ea typeface="Avenir Book"/>
                <a:cs typeface="Avenir Book"/>
                <a:sym typeface="Avenir Book"/>
              </a:rPr>
              <a:t>   </a:t>
            </a:r>
            <a:r>
              <a:rPr sz="2500">
                <a:latin typeface="Avenir Book Oblique"/>
                <a:ea typeface="Avenir Book Oblique"/>
                <a:cs typeface="Avenir Book Oblique"/>
                <a:sym typeface="Avenir Book Oblique"/>
              </a:rPr>
              <a:t>Source: Synopsys BlackDuck Open Source Security and Risk Reports 2024</a:t>
            </a:r>
            <a:r>
              <a:rPr sz="2800">
                <a:latin typeface="Avenir Book Oblique"/>
                <a:ea typeface="Avenir Book Oblique"/>
                <a:cs typeface="Avenir Book Oblique"/>
                <a:sym typeface="Avenir Book Oblique"/>
              </a:rPr>
              <a:t> </a:t>
            </a:r>
          </a:p>
        </p:txBody>
      </p:sp>
      <p:sp>
        <p:nvSpPr>
          <p:cNvPr id="219" name="Average of 148…"/>
          <p:cNvSpPr txBox="1"/>
          <p:nvPr/>
        </p:nvSpPr>
        <p:spPr>
          <a:xfrm>
            <a:off x="5130800" y="3935568"/>
            <a:ext cx="14811721" cy="5581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defTabSz="805100">
              <a:defRPr sz="2940">
                <a:latin typeface="Avenir Black"/>
                <a:ea typeface="Avenir Black"/>
                <a:cs typeface="Avenir Black"/>
                <a:sym typeface="Avenir Black"/>
              </a:defRPr>
            </a:pPr>
            <a:endParaRPr sz="2744">
              <a:latin typeface="Avenir Book Oblique"/>
              <a:ea typeface="Avenir Book Oblique"/>
              <a:cs typeface="Avenir Book Oblique"/>
              <a:sym typeface="Avenir Book Oblique"/>
            </a:endParaRPr>
          </a:p>
          <a:p>
            <a:pPr defTabSz="805100">
              <a:spcBef>
                <a:spcPts val="6800"/>
              </a:spcBef>
              <a:defRPr sz="4900" cap="all" spc="783">
                <a:solidFill>
                  <a:schemeClr val="accent2">
                    <a:satOff val="44164"/>
                    <a:lumOff val="14231"/>
                  </a:schemeClr>
                </a:solidFill>
                <a:latin typeface="Avenir Heavy"/>
                <a:ea typeface="Avenir Heavy"/>
                <a:cs typeface="Avenir Heavy"/>
                <a:sym typeface="Avenir Heavy"/>
              </a:defRPr>
            </a:pPr>
            <a:r>
              <a:t>Average of 148</a:t>
            </a:r>
          </a:p>
          <a:p>
            <a:pPr defTabSz="805100">
              <a:defRPr sz="4900" cap="all" spc="783">
                <a:solidFill>
                  <a:schemeClr val="accent2">
                    <a:satOff val="44164"/>
                    <a:lumOff val="14231"/>
                  </a:schemeClr>
                </a:solidFill>
                <a:latin typeface="Avenir Heavy"/>
                <a:ea typeface="Avenir Heavy"/>
                <a:cs typeface="Avenir Heavy"/>
                <a:sym typeface="Avenir Heavy"/>
              </a:defRPr>
            </a:pPr>
            <a:r>
              <a:t>for java Applications</a:t>
            </a:r>
          </a:p>
          <a:p>
            <a:pPr defTabSz="805100">
              <a:defRPr sz="3136" cap="all" spc="501">
                <a:solidFill>
                  <a:schemeClr val="accent2">
                    <a:satOff val="44164"/>
                    <a:lumOff val="14231"/>
                  </a:schemeClr>
                </a:solidFill>
                <a:latin typeface="Avenir Heavy"/>
                <a:ea typeface="Avenir Heavy"/>
                <a:cs typeface="Avenir Heavy"/>
                <a:sym typeface="Avenir Heavy"/>
              </a:defRPr>
            </a:pPr>
            <a:r>
              <a:t>(ESt. 90% of that IS Open Source)</a:t>
            </a:r>
          </a:p>
          <a:p>
            <a:pPr defTabSz="805100">
              <a:defRPr sz="2940">
                <a:latin typeface="Avenir Black"/>
                <a:ea typeface="Avenir Black"/>
                <a:cs typeface="Avenir Black"/>
                <a:sym typeface="Avenir Black"/>
              </a:defRPr>
            </a:pPr>
            <a:r>
              <a:rPr>
                <a:latin typeface="Avenir Book"/>
                <a:ea typeface="Avenir Book"/>
                <a:cs typeface="Avenir Book"/>
                <a:sym typeface="Avenir Book"/>
              </a:rPr>
              <a:t>   </a:t>
            </a:r>
            <a:r>
              <a:rPr sz="2450">
                <a:latin typeface="Avenir Book Oblique"/>
                <a:ea typeface="Avenir Book Oblique"/>
                <a:cs typeface="Avenir Book Oblique"/>
                <a:sym typeface="Avenir Book Oblique"/>
              </a:rPr>
              <a:t>Source: Sonatype 9th Annual State of the Software Supply Chain Report, Nov 2023</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3" animBg="1" advAuto="0"/>
      <p:bldP spid="218" grpId="1" animBg="1" advAuto="0"/>
      <p:bldP spid="219"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ransitive Dependencies"/>
          <p:cNvSpPr txBox="1">
            <a:spLocks noGrp="1"/>
          </p:cNvSpPr>
          <p:nvPr>
            <p:ph type="title"/>
          </p:nvPr>
        </p:nvSpPr>
        <p:spPr>
          <a:prstGeom prst="rect">
            <a:avLst/>
          </a:prstGeom>
        </p:spPr>
        <p:txBody>
          <a:bodyPr/>
          <a:lstStyle>
            <a:lvl1pPr algn="ctr">
              <a:defRPr>
                <a:solidFill>
                  <a:schemeClr val="accent2">
                    <a:satOff val="44164"/>
                    <a:lumOff val="14231"/>
                  </a:schemeClr>
                </a:solidFill>
                <a:latin typeface="Avenir Heavy"/>
                <a:ea typeface="Avenir Heavy"/>
                <a:cs typeface="Avenir Heavy"/>
                <a:sym typeface="Avenir Heavy"/>
              </a:defRPr>
            </a:lvl1pPr>
          </a:lstStyle>
          <a:p>
            <a:r>
              <a:t>Transitive Dependencies</a:t>
            </a:r>
          </a:p>
        </p:txBody>
      </p:sp>
      <p:sp>
        <p:nvSpPr>
          <p:cNvPr id="224" name="“Do you realize how many dependencies?”"/>
          <p:cNvSpPr txBox="1">
            <a:spLocks noGrp="1"/>
          </p:cNvSpPr>
          <p:nvPr>
            <p:ph type="body" sz="quarter" idx="1"/>
          </p:nvPr>
        </p:nvSpPr>
        <p:spPr>
          <a:xfrm>
            <a:off x="2368437" y="1821654"/>
            <a:ext cx="19647126" cy="2000251"/>
          </a:xfrm>
          <a:prstGeom prst="rect">
            <a:avLst/>
          </a:prstGeom>
        </p:spPr>
        <p:txBody>
          <a:bodyPr/>
          <a:lstStyle>
            <a:lvl1pPr marL="0" indent="0" algn="ctr">
              <a:buClrTx/>
              <a:buSzTx/>
              <a:buNone/>
              <a:defRPr sz="5600"/>
            </a:lvl1pPr>
          </a:lstStyle>
          <a:p>
            <a:r>
              <a:t>“Do you realize how many dependencies?”</a:t>
            </a:r>
          </a:p>
        </p:txBody>
      </p:sp>
      <p:grpSp>
        <p:nvGrpSpPr>
          <p:cNvPr id="227" name="Group"/>
          <p:cNvGrpSpPr/>
          <p:nvPr/>
        </p:nvGrpSpPr>
        <p:grpSpPr>
          <a:xfrm>
            <a:off x="6000889" y="6125835"/>
            <a:ext cx="3750470" cy="1785938"/>
            <a:chOff x="0" y="0"/>
            <a:chExt cx="3750468" cy="1785937"/>
          </a:xfrm>
        </p:grpSpPr>
        <p:sp>
          <p:nvSpPr>
            <p:cNvPr id="225" name="Rectangle"/>
            <p:cNvSpPr/>
            <p:nvPr/>
          </p:nvSpPr>
          <p:spPr>
            <a:xfrm>
              <a:off x="0" y="0"/>
              <a:ext cx="3750469" cy="1785938"/>
            </a:xfrm>
            <a:prstGeom prst="rect">
              <a:avLst/>
            </a:prstGeom>
            <a:blipFill rotWithShape="1">
              <a:blip r:embed="rId2"/>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26" name="A"/>
            <p:cNvSpPr txBox="1"/>
            <p:nvPr/>
          </p:nvSpPr>
          <p:spPr>
            <a:xfrm>
              <a:off x="637779" y="330398"/>
              <a:ext cx="2526551" cy="11251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defTabSz="584200">
                <a:defRPr>
                  <a:solidFill>
                    <a:srgbClr val="000000"/>
                  </a:solidFill>
                  <a:latin typeface="Avenir Heavy"/>
                  <a:ea typeface="Avenir Heavy"/>
                  <a:cs typeface="Avenir Heavy"/>
                  <a:sym typeface="Avenir Heavy"/>
                </a:defRPr>
              </a:lvl1pPr>
            </a:lstStyle>
            <a:p>
              <a:r>
                <a:t>A</a:t>
              </a:r>
            </a:p>
          </p:txBody>
        </p:sp>
      </p:grpSp>
      <p:grpSp>
        <p:nvGrpSpPr>
          <p:cNvPr id="230" name="Group"/>
          <p:cNvGrpSpPr/>
          <p:nvPr/>
        </p:nvGrpSpPr>
        <p:grpSpPr>
          <a:xfrm>
            <a:off x="10316765" y="6065989"/>
            <a:ext cx="3750470" cy="1785938"/>
            <a:chOff x="0" y="0"/>
            <a:chExt cx="3750468" cy="1785937"/>
          </a:xfrm>
        </p:grpSpPr>
        <p:sp>
          <p:nvSpPr>
            <p:cNvPr id="228" name="Rectangle"/>
            <p:cNvSpPr/>
            <p:nvPr/>
          </p:nvSpPr>
          <p:spPr>
            <a:xfrm>
              <a:off x="0" y="0"/>
              <a:ext cx="3750469" cy="1785938"/>
            </a:xfrm>
            <a:prstGeom prst="rect">
              <a:avLst/>
            </a:prstGeom>
            <a:solidFill>
              <a:schemeClr val="accent2">
                <a:satOff val="44164"/>
                <a:lumOff val="14231"/>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29" name="B"/>
            <p:cNvSpPr txBox="1"/>
            <p:nvPr/>
          </p:nvSpPr>
          <p:spPr>
            <a:xfrm>
              <a:off x="831488" y="338931"/>
              <a:ext cx="2163109"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B</a:t>
              </a:r>
            </a:p>
          </p:txBody>
        </p:sp>
      </p:grpSp>
      <p:grpSp>
        <p:nvGrpSpPr>
          <p:cNvPr id="233" name="Group"/>
          <p:cNvGrpSpPr/>
          <p:nvPr/>
        </p:nvGrpSpPr>
        <p:grpSpPr>
          <a:xfrm>
            <a:off x="14632641" y="6125835"/>
            <a:ext cx="3750470" cy="1785938"/>
            <a:chOff x="0" y="0"/>
            <a:chExt cx="3750468" cy="1785937"/>
          </a:xfrm>
        </p:grpSpPr>
        <p:sp>
          <p:nvSpPr>
            <p:cNvPr id="231" name="Rectangle"/>
            <p:cNvSpPr/>
            <p:nvPr/>
          </p:nvSpPr>
          <p:spPr>
            <a:xfrm>
              <a:off x="0" y="0"/>
              <a:ext cx="3750469" cy="1785938"/>
            </a:xfrm>
            <a:prstGeom prst="rect">
              <a:avLst/>
            </a:prstGeom>
            <a:solidFill>
              <a:schemeClr val="accent3">
                <a:lumOff val="5212"/>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32" name="C"/>
            <p:cNvSpPr txBox="1"/>
            <p:nvPr/>
          </p:nvSpPr>
          <p:spPr>
            <a:xfrm>
              <a:off x="886236" y="338931"/>
              <a:ext cx="1836502"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C</a:t>
              </a:r>
            </a:p>
          </p:txBody>
        </p:sp>
      </p:grpSp>
      <p:grpSp>
        <p:nvGrpSpPr>
          <p:cNvPr id="236" name="Group"/>
          <p:cNvGrpSpPr/>
          <p:nvPr/>
        </p:nvGrpSpPr>
        <p:grpSpPr>
          <a:xfrm>
            <a:off x="5968532" y="8476129"/>
            <a:ext cx="1785939" cy="1785938"/>
            <a:chOff x="0" y="0"/>
            <a:chExt cx="1785937" cy="1785937"/>
          </a:xfrm>
        </p:grpSpPr>
        <p:sp>
          <p:nvSpPr>
            <p:cNvPr id="234" name="Square"/>
            <p:cNvSpPr/>
            <p:nvPr/>
          </p:nvSpPr>
          <p:spPr>
            <a:xfrm>
              <a:off x="0" y="0"/>
              <a:ext cx="1785938" cy="1785938"/>
            </a:xfrm>
            <a:prstGeom prst="rect">
              <a:avLst/>
            </a:prstGeom>
            <a:blipFill rotWithShape="1">
              <a:blip r:embed="rId2"/>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35" name="AA"/>
            <p:cNvSpPr txBox="1"/>
            <p:nvPr/>
          </p:nvSpPr>
          <p:spPr>
            <a:xfrm>
              <a:off x="272197" y="338931"/>
              <a:ext cx="1348885"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AA</a:t>
              </a:r>
            </a:p>
          </p:txBody>
        </p:sp>
      </p:grpSp>
      <p:grpSp>
        <p:nvGrpSpPr>
          <p:cNvPr id="239" name="Group"/>
          <p:cNvGrpSpPr/>
          <p:nvPr/>
        </p:nvGrpSpPr>
        <p:grpSpPr>
          <a:xfrm>
            <a:off x="8100731" y="8476129"/>
            <a:ext cx="1785939" cy="1785938"/>
            <a:chOff x="0" y="0"/>
            <a:chExt cx="1785937" cy="1785937"/>
          </a:xfrm>
        </p:grpSpPr>
        <p:sp>
          <p:nvSpPr>
            <p:cNvPr id="237" name="Square"/>
            <p:cNvSpPr/>
            <p:nvPr/>
          </p:nvSpPr>
          <p:spPr>
            <a:xfrm>
              <a:off x="0" y="0"/>
              <a:ext cx="1785938" cy="1785938"/>
            </a:xfrm>
            <a:prstGeom prst="rect">
              <a:avLst/>
            </a:prstGeom>
            <a:solidFill>
              <a:schemeClr val="accent2">
                <a:satOff val="44164"/>
                <a:lumOff val="14231"/>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38" name="AB"/>
            <p:cNvSpPr txBox="1"/>
            <p:nvPr/>
          </p:nvSpPr>
          <p:spPr>
            <a:xfrm>
              <a:off x="196453" y="338931"/>
              <a:ext cx="1335700"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AB</a:t>
              </a:r>
            </a:p>
          </p:txBody>
        </p:sp>
      </p:grpSp>
      <p:grpSp>
        <p:nvGrpSpPr>
          <p:cNvPr id="242" name="Group"/>
          <p:cNvGrpSpPr/>
          <p:nvPr/>
        </p:nvGrpSpPr>
        <p:grpSpPr>
          <a:xfrm>
            <a:off x="11223531" y="8472475"/>
            <a:ext cx="1785938" cy="1785939"/>
            <a:chOff x="0" y="0"/>
            <a:chExt cx="1785937" cy="1785937"/>
          </a:xfrm>
        </p:grpSpPr>
        <p:sp>
          <p:nvSpPr>
            <p:cNvPr id="240" name="Square"/>
            <p:cNvSpPr/>
            <p:nvPr/>
          </p:nvSpPr>
          <p:spPr>
            <a:xfrm>
              <a:off x="0" y="0"/>
              <a:ext cx="1785938" cy="1785938"/>
            </a:xfrm>
            <a:prstGeom prst="rect">
              <a:avLst/>
            </a:prstGeom>
            <a:solidFill>
              <a:schemeClr val="accent3">
                <a:lumOff val="5212"/>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41" name="BC"/>
            <p:cNvSpPr txBox="1"/>
            <p:nvPr/>
          </p:nvSpPr>
          <p:spPr>
            <a:xfrm>
              <a:off x="222736" y="338931"/>
              <a:ext cx="1322574"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BC</a:t>
              </a:r>
            </a:p>
          </p:txBody>
        </p:sp>
      </p:grpSp>
      <p:grpSp>
        <p:nvGrpSpPr>
          <p:cNvPr id="245" name="Group"/>
          <p:cNvGrpSpPr/>
          <p:nvPr/>
        </p:nvGrpSpPr>
        <p:grpSpPr>
          <a:xfrm>
            <a:off x="13431930" y="8476129"/>
            <a:ext cx="1785939" cy="1785938"/>
            <a:chOff x="0" y="0"/>
            <a:chExt cx="1785937" cy="1785937"/>
          </a:xfrm>
        </p:grpSpPr>
        <p:sp>
          <p:nvSpPr>
            <p:cNvPr id="243" name="Square"/>
            <p:cNvSpPr/>
            <p:nvPr/>
          </p:nvSpPr>
          <p:spPr>
            <a:xfrm>
              <a:off x="0" y="0"/>
              <a:ext cx="1785938" cy="1785938"/>
            </a:xfrm>
            <a:prstGeom prst="rect">
              <a:avLst/>
            </a:prstGeom>
            <a:blipFill rotWithShape="1">
              <a:blip r:embed="rId2"/>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44" name="CA"/>
            <p:cNvSpPr txBox="1"/>
            <p:nvPr/>
          </p:nvSpPr>
          <p:spPr>
            <a:xfrm>
              <a:off x="227472" y="338931"/>
              <a:ext cx="1268380"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CA</a:t>
              </a:r>
            </a:p>
          </p:txBody>
        </p:sp>
      </p:grpSp>
      <p:grpSp>
        <p:nvGrpSpPr>
          <p:cNvPr id="248" name="Group"/>
          <p:cNvGrpSpPr/>
          <p:nvPr/>
        </p:nvGrpSpPr>
        <p:grpSpPr>
          <a:xfrm>
            <a:off x="15564130" y="8476129"/>
            <a:ext cx="1785939" cy="1785938"/>
            <a:chOff x="0" y="0"/>
            <a:chExt cx="1785937" cy="1785937"/>
          </a:xfrm>
        </p:grpSpPr>
        <p:sp>
          <p:nvSpPr>
            <p:cNvPr id="246" name="Square"/>
            <p:cNvSpPr/>
            <p:nvPr/>
          </p:nvSpPr>
          <p:spPr>
            <a:xfrm>
              <a:off x="0" y="0"/>
              <a:ext cx="1785938" cy="1785938"/>
            </a:xfrm>
            <a:prstGeom prst="rect">
              <a:avLst/>
            </a:prstGeom>
            <a:solidFill>
              <a:schemeClr val="accent2">
                <a:satOff val="44164"/>
                <a:lumOff val="14231"/>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47" name="CB"/>
            <p:cNvSpPr txBox="1"/>
            <p:nvPr/>
          </p:nvSpPr>
          <p:spPr>
            <a:xfrm>
              <a:off x="191170" y="338931"/>
              <a:ext cx="1349928"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CB</a:t>
              </a:r>
            </a:p>
          </p:txBody>
        </p:sp>
      </p:grpSp>
      <p:grpSp>
        <p:nvGrpSpPr>
          <p:cNvPr id="251" name="Group"/>
          <p:cNvGrpSpPr/>
          <p:nvPr/>
        </p:nvGrpSpPr>
        <p:grpSpPr>
          <a:xfrm>
            <a:off x="17696330" y="8476129"/>
            <a:ext cx="1785939" cy="1785938"/>
            <a:chOff x="0" y="0"/>
            <a:chExt cx="1785937" cy="1785937"/>
          </a:xfrm>
        </p:grpSpPr>
        <p:sp>
          <p:nvSpPr>
            <p:cNvPr id="249" name="Square"/>
            <p:cNvSpPr/>
            <p:nvPr/>
          </p:nvSpPr>
          <p:spPr>
            <a:xfrm>
              <a:off x="0" y="0"/>
              <a:ext cx="1785938" cy="1785938"/>
            </a:xfrm>
            <a:prstGeom prst="rect">
              <a:avLst/>
            </a:prstGeom>
            <a:solidFill>
              <a:schemeClr val="accent3">
                <a:lumOff val="5212"/>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50" name="CC"/>
            <p:cNvSpPr txBox="1"/>
            <p:nvPr/>
          </p:nvSpPr>
          <p:spPr>
            <a:xfrm>
              <a:off x="169069" y="338931"/>
              <a:ext cx="1358353"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CC</a:t>
              </a:r>
            </a:p>
          </p:txBody>
        </p:sp>
      </p:grpSp>
      <p:sp>
        <p:nvSpPr>
          <p:cNvPr id="252" name="Slide Number"/>
          <p:cNvSpPr txBox="1">
            <a:spLocks noGrp="1"/>
          </p:cNvSpPr>
          <p:nvPr>
            <p:ph type="sldNum" sz="quarter" idx="4294967295"/>
          </p:nvPr>
        </p:nvSpPr>
        <p:spPr>
          <a:xfrm>
            <a:off x="34956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584200">
              <a:defRPr sz="2400">
                <a:solidFill>
                  <a:srgbClr val="FFFFFF"/>
                </a:solidFill>
                <a:latin typeface="+mn-lt"/>
                <a:ea typeface="+mn-ea"/>
                <a:cs typeface="+mn-cs"/>
                <a:sym typeface="Avenir Light"/>
              </a:defRPr>
            </a:lvl1pPr>
          </a:lstStyle>
          <a:p>
            <a:fld id="{86CB4B4D-7CA3-9044-876B-883B54F8677D}" type="slidenum">
              <a:t>7</a:t>
            </a:fld>
            <a:endParaRPr/>
          </a:p>
        </p:txBody>
      </p:sp>
      <p:grpSp>
        <p:nvGrpSpPr>
          <p:cNvPr id="255" name="Group"/>
          <p:cNvGrpSpPr/>
          <p:nvPr/>
        </p:nvGrpSpPr>
        <p:grpSpPr>
          <a:xfrm>
            <a:off x="10316765" y="3684902"/>
            <a:ext cx="3750470" cy="1785939"/>
            <a:chOff x="0" y="0"/>
            <a:chExt cx="3750468" cy="1785937"/>
          </a:xfrm>
        </p:grpSpPr>
        <p:sp>
          <p:nvSpPr>
            <p:cNvPr id="253" name="Rectangle"/>
            <p:cNvSpPr/>
            <p:nvPr/>
          </p:nvSpPr>
          <p:spPr>
            <a:xfrm>
              <a:off x="0" y="0"/>
              <a:ext cx="3750469" cy="1785938"/>
            </a:xfrm>
            <a:prstGeom prst="rect">
              <a:avLst/>
            </a:prstGeom>
            <a:blipFill rotWithShape="1">
              <a:blip r:embed="rId2"/>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54" name="App"/>
            <p:cNvSpPr txBox="1"/>
            <p:nvPr/>
          </p:nvSpPr>
          <p:spPr>
            <a:xfrm>
              <a:off x="201710" y="330398"/>
              <a:ext cx="3346653" cy="11251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defTabSz="584200">
                <a:defRPr>
                  <a:solidFill>
                    <a:srgbClr val="000000"/>
                  </a:solidFill>
                  <a:latin typeface="Avenir Heavy"/>
                  <a:ea typeface="Avenir Heavy"/>
                  <a:cs typeface="Avenir Heavy"/>
                  <a:sym typeface="Avenir Heavy"/>
                </a:defRPr>
              </a:lvl1pPr>
            </a:lstStyle>
            <a:p>
              <a:r>
                <a:t>App</a:t>
              </a:r>
            </a:p>
          </p:txBody>
        </p:sp>
      </p:grpSp>
      <p:sp>
        <p:nvSpPr>
          <p:cNvPr id="274" name="Connection Line"/>
          <p:cNvSpPr/>
          <p:nvPr/>
        </p:nvSpPr>
        <p:spPr>
          <a:xfrm>
            <a:off x="8158523" y="4888553"/>
            <a:ext cx="2158239" cy="123728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3660" y="12010"/>
                  <a:pt x="10860" y="4810"/>
                  <a:pt x="21600" y="0"/>
                </a:cubicBezTo>
              </a:path>
            </a:pathLst>
          </a:custGeom>
          <a:ln w="50800">
            <a:solidFill>
              <a:srgbClr val="FFFFFF"/>
            </a:solidFill>
            <a:miter lim="400000"/>
            <a:headEnd type="triangle"/>
          </a:ln>
        </p:spPr>
        <p:txBody>
          <a:bodyPr/>
          <a:lstStyle/>
          <a:p>
            <a:endParaRPr/>
          </a:p>
        </p:txBody>
      </p:sp>
      <p:sp>
        <p:nvSpPr>
          <p:cNvPr id="275" name="Connection Line"/>
          <p:cNvSpPr/>
          <p:nvPr/>
        </p:nvSpPr>
        <p:spPr>
          <a:xfrm>
            <a:off x="12192000" y="5470840"/>
            <a:ext cx="0" cy="595150"/>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50800">
            <a:solidFill>
              <a:srgbClr val="FFFFFF"/>
            </a:solidFill>
            <a:miter lim="400000"/>
            <a:headEnd type="triangle"/>
          </a:ln>
        </p:spPr>
        <p:txBody>
          <a:bodyPr/>
          <a:lstStyle/>
          <a:p>
            <a:endParaRPr/>
          </a:p>
        </p:txBody>
      </p:sp>
      <p:sp>
        <p:nvSpPr>
          <p:cNvPr id="276" name="Connection Line"/>
          <p:cNvSpPr/>
          <p:nvPr/>
        </p:nvSpPr>
        <p:spPr>
          <a:xfrm>
            <a:off x="14067239" y="4694837"/>
            <a:ext cx="2326613" cy="143099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8983" y="10318"/>
                  <a:pt x="11783" y="3118"/>
                  <a:pt x="0" y="0"/>
                </a:cubicBezTo>
              </a:path>
            </a:pathLst>
          </a:custGeom>
          <a:ln w="50800">
            <a:solidFill>
              <a:srgbClr val="FFFFFF"/>
            </a:solidFill>
            <a:miter lim="400000"/>
            <a:headEnd type="triangle"/>
          </a:ln>
        </p:spPr>
        <p:txBody>
          <a:bodyPr/>
          <a:lstStyle/>
          <a:p>
            <a:endParaRPr/>
          </a:p>
        </p:txBody>
      </p:sp>
      <p:sp>
        <p:nvSpPr>
          <p:cNvPr id="277" name="Connection Line"/>
          <p:cNvSpPr/>
          <p:nvPr/>
        </p:nvSpPr>
        <p:spPr>
          <a:xfrm>
            <a:off x="12144515" y="7851926"/>
            <a:ext cx="19470" cy="6205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278" name="Connection Line"/>
          <p:cNvSpPr/>
          <p:nvPr/>
        </p:nvSpPr>
        <p:spPr>
          <a:xfrm>
            <a:off x="15154297" y="7911772"/>
            <a:ext cx="524181" cy="5643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279" name="Connection Line"/>
          <p:cNvSpPr/>
          <p:nvPr/>
        </p:nvSpPr>
        <p:spPr>
          <a:xfrm>
            <a:off x="16476391" y="7911772"/>
            <a:ext cx="12194" cy="5643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280" name="Connection Line"/>
          <p:cNvSpPr/>
          <p:nvPr/>
        </p:nvSpPr>
        <p:spPr>
          <a:xfrm>
            <a:off x="17298690" y="7911772"/>
            <a:ext cx="499796" cy="5643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50800">
            <a:solidFill>
              <a:srgbClr val="FFFFFF"/>
            </a:solidFill>
            <a:miter lim="400000"/>
            <a:headEnd type="triangle"/>
          </a:ln>
        </p:spPr>
        <p:txBody>
          <a:bodyPr/>
          <a:lstStyle/>
          <a:p>
            <a:endParaRPr/>
          </a:p>
        </p:txBody>
      </p:sp>
      <p:grpSp>
        <p:nvGrpSpPr>
          <p:cNvPr id="265" name="Group"/>
          <p:cNvGrpSpPr/>
          <p:nvPr/>
        </p:nvGrpSpPr>
        <p:grpSpPr>
          <a:xfrm>
            <a:off x="10019832" y="10812929"/>
            <a:ext cx="1785939" cy="1785938"/>
            <a:chOff x="0" y="0"/>
            <a:chExt cx="1785937" cy="1785937"/>
          </a:xfrm>
        </p:grpSpPr>
        <p:sp>
          <p:nvSpPr>
            <p:cNvPr id="263" name="Square"/>
            <p:cNvSpPr/>
            <p:nvPr/>
          </p:nvSpPr>
          <p:spPr>
            <a:xfrm>
              <a:off x="0" y="0"/>
              <a:ext cx="1785938" cy="1785938"/>
            </a:xfrm>
            <a:prstGeom prst="rect">
              <a:avLst/>
            </a:prstGeom>
            <a:blipFill rotWithShape="1">
              <a:blip r:embed="rId2"/>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64" name="BCA"/>
            <p:cNvSpPr txBox="1"/>
            <p:nvPr/>
          </p:nvSpPr>
          <p:spPr>
            <a:xfrm>
              <a:off x="75406" y="338931"/>
              <a:ext cx="1608292"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BCA</a:t>
              </a:r>
            </a:p>
          </p:txBody>
        </p:sp>
      </p:grpSp>
      <p:grpSp>
        <p:nvGrpSpPr>
          <p:cNvPr id="268" name="Group"/>
          <p:cNvGrpSpPr/>
          <p:nvPr/>
        </p:nvGrpSpPr>
        <p:grpSpPr>
          <a:xfrm>
            <a:off x="12152031" y="10812929"/>
            <a:ext cx="1785939" cy="1785938"/>
            <a:chOff x="0" y="0"/>
            <a:chExt cx="1785937" cy="1785937"/>
          </a:xfrm>
        </p:grpSpPr>
        <p:sp>
          <p:nvSpPr>
            <p:cNvPr id="266" name="Square"/>
            <p:cNvSpPr/>
            <p:nvPr/>
          </p:nvSpPr>
          <p:spPr>
            <a:xfrm>
              <a:off x="0" y="0"/>
              <a:ext cx="1785938" cy="1785938"/>
            </a:xfrm>
            <a:prstGeom prst="rect">
              <a:avLst/>
            </a:prstGeom>
            <a:solidFill>
              <a:schemeClr val="accent2">
                <a:satOff val="44164"/>
                <a:lumOff val="14231"/>
              </a:schemeClr>
            </a:solidFill>
            <a:ln w="12700" cap="flat">
              <a:noFill/>
              <a:miter lim="400000"/>
            </a:ln>
            <a:effectLst/>
          </p:spPr>
          <p:txBody>
            <a:bodyPr wrap="square" lIns="71437" tIns="71437" rIns="71437" bIns="71437" numCol="1" anchor="ctr">
              <a:noAutofit/>
            </a:bodyPr>
            <a:lstStyle/>
            <a:p>
              <a:pPr defTabSz="584200">
                <a:defRPr sz="3200" cap="all" spc="512">
                  <a:solidFill>
                    <a:srgbClr val="000000"/>
                  </a:solidFill>
                  <a:latin typeface="Avenir Medium"/>
                  <a:ea typeface="Avenir Medium"/>
                  <a:cs typeface="Avenir Medium"/>
                  <a:sym typeface="Avenir Medium"/>
                </a:defRPr>
              </a:pPr>
              <a:endParaRPr/>
            </a:p>
          </p:txBody>
        </p:sp>
        <p:sp>
          <p:nvSpPr>
            <p:cNvPr id="267" name="BCB"/>
            <p:cNvSpPr txBox="1"/>
            <p:nvPr/>
          </p:nvSpPr>
          <p:spPr>
            <a:xfrm>
              <a:off x="53333" y="338931"/>
              <a:ext cx="1657722" cy="1108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a:solidFill>
                    <a:srgbClr val="000000"/>
                  </a:solidFill>
                  <a:latin typeface="Avenir Heavy"/>
                  <a:ea typeface="Avenir Heavy"/>
                  <a:cs typeface="Avenir Heavy"/>
                  <a:sym typeface="Avenir Heavy"/>
                </a:defRPr>
              </a:lvl1pPr>
            </a:lstStyle>
            <a:p>
              <a:r>
                <a:t>BCB</a:t>
              </a:r>
            </a:p>
          </p:txBody>
        </p:sp>
      </p:grpSp>
      <p:sp>
        <p:nvSpPr>
          <p:cNvPr id="281" name="Connection Line"/>
          <p:cNvSpPr/>
          <p:nvPr/>
        </p:nvSpPr>
        <p:spPr>
          <a:xfrm>
            <a:off x="7246996" y="7911772"/>
            <a:ext cx="243634" cy="5643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282" name="Connection Line"/>
          <p:cNvSpPr/>
          <p:nvPr/>
        </p:nvSpPr>
        <p:spPr>
          <a:xfrm>
            <a:off x="8300735" y="7911772"/>
            <a:ext cx="268355" cy="5643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50800">
            <a:solidFill>
              <a:srgbClr val="FFFFFF"/>
            </a:solidFill>
            <a:miter lim="400000"/>
            <a:headEnd type="triangle"/>
          </a:ln>
        </p:spPr>
        <p:txBody>
          <a:bodyPr/>
          <a:lstStyle/>
          <a:p>
            <a:endParaRPr/>
          </a:p>
        </p:txBody>
      </p:sp>
      <p:sp>
        <p:nvSpPr>
          <p:cNvPr id="283" name="Connection Line"/>
          <p:cNvSpPr/>
          <p:nvPr/>
        </p:nvSpPr>
        <p:spPr>
          <a:xfrm>
            <a:off x="11372056" y="10258413"/>
            <a:ext cx="285189" cy="5545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284" name="Connection Line"/>
          <p:cNvSpPr/>
          <p:nvPr/>
        </p:nvSpPr>
        <p:spPr>
          <a:xfrm>
            <a:off x="12470757" y="10258413"/>
            <a:ext cx="219987" cy="5545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50800">
            <a:solidFill>
              <a:srgbClr val="FFFFFF"/>
            </a:solidFill>
            <a:miter lim="400000"/>
            <a:headEnd type="triangle"/>
          </a:ln>
        </p:spPr>
        <p:txBody>
          <a:bodyPr/>
          <a:lstStyle/>
          <a:p>
            <a:endParaRPr/>
          </a:p>
        </p:txBody>
      </p:sp>
      <p:sp>
        <p:nvSpPr>
          <p:cNvPr id="273"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A Jedi uses the Force for knowledge and defense, never for attack.”"/>
          <p:cNvSpPr txBox="1">
            <a:spLocks noGrp="1"/>
          </p:cNvSpPr>
          <p:nvPr>
            <p:ph type="title"/>
          </p:nvPr>
        </p:nvSpPr>
        <p:spPr>
          <a:xfrm>
            <a:off x="3614587" y="882370"/>
            <a:ext cx="17154826" cy="1992122"/>
          </a:xfrm>
          <a:prstGeom prst="rect">
            <a:avLst/>
          </a:prstGeom>
        </p:spPr>
        <p:txBody>
          <a:bodyPr>
            <a:normAutofit fontScale="90000"/>
          </a:bodyPr>
          <a:lstStyle>
            <a:lvl1pPr defTabSz="722947">
              <a:defRPr sz="4928" spc="788">
                <a:solidFill>
                  <a:schemeClr val="accent2">
                    <a:satOff val="44164"/>
                    <a:lumOff val="14231"/>
                  </a:schemeClr>
                </a:solidFill>
                <a:latin typeface="Avenir Heavy"/>
                <a:ea typeface="Avenir Heavy"/>
                <a:cs typeface="Avenir Heavy"/>
                <a:sym typeface="Avenir Heavy"/>
              </a:defRPr>
            </a:lvl1pPr>
          </a:lstStyle>
          <a:p>
            <a:r>
              <a:t>“A Jedi uses the Force for knowledge and defense, never for attack.”</a:t>
            </a:r>
          </a:p>
        </p:txBody>
      </p:sp>
      <p:sp>
        <p:nvSpPr>
          <p:cNvPr id="287"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8</a:t>
            </a:fld>
            <a:endParaRPr/>
          </a:p>
        </p:txBody>
      </p:sp>
      <p:sp>
        <p:nvSpPr>
          <p:cNvPr id="288" name="Source: https://www.starwars.com/news/the-starwars-com-10-best-yoda-quotes…"/>
          <p:cNvSpPr txBox="1"/>
          <p:nvPr/>
        </p:nvSpPr>
        <p:spPr>
          <a:xfrm>
            <a:off x="6000282" y="11364811"/>
            <a:ext cx="13064304" cy="10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2800">
                <a:latin typeface="Avenir Book"/>
                <a:ea typeface="Avenir Book"/>
                <a:cs typeface="Avenir Book"/>
                <a:sym typeface="Avenir Book"/>
              </a:defRPr>
            </a:pPr>
            <a:r>
              <a:rPr dirty="0"/>
              <a:t>Source: </a:t>
            </a:r>
            <a:r>
              <a:rPr u="sng" dirty="0">
                <a:solidFill>
                  <a:schemeClr val="accent2"/>
                </a:solidFill>
                <a:hlinkClick r:id="rId2">
                  <a:extLst>
                    <a:ext uri="{A12FA001-AC4F-418D-AE19-62706E023703}">
                      <ahyp:hlinkClr xmlns:ahyp="http://schemas.microsoft.com/office/drawing/2018/hyperlinkcolor" val="tx"/>
                    </a:ext>
                  </a:extLst>
                </a:hlinkClick>
              </a:rPr>
              <a:t>https://www.starwars.com/news/the-starwars-com-10-best-yoda-quotes</a:t>
            </a:r>
          </a:p>
          <a:p>
            <a:pPr algn="l">
              <a:defRPr sz="2800">
                <a:latin typeface="Avenir Book"/>
                <a:ea typeface="Avenir Book"/>
                <a:cs typeface="Avenir Book"/>
                <a:sym typeface="Avenir Book"/>
              </a:defRPr>
            </a:pPr>
            <a:r>
              <a:rPr dirty="0">
                <a:solidFill>
                  <a:schemeClr val="accent2"/>
                </a:solidFill>
              </a:rPr>
              <a:t>             </a:t>
            </a:r>
            <a:r>
              <a:rPr u="sng" dirty="0">
                <a:solidFill>
                  <a:schemeClr val="accent2"/>
                </a:solidFill>
                <a:hlinkClick r:id="rId3">
                  <a:extLst>
                    <a:ext uri="{A12FA001-AC4F-418D-AE19-62706E023703}">
                      <ahyp:hlinkClr xmlns:ahyp="http://schemas.microsoft.com/office/drawing/2018/hyperlinkcolor" val="tx"/>
                    </a:ext>
                  </a:extLst>
                </a:hlinkClick>
              </a:rPr>
              <a:t>https://www.starwars.com/databank/the-force</a:t>
            </a:r>
          </a:p>
        </p:txBody>
      </p:sp>
      <p:pic>
        <p:nvPicPr>
          <p:cNvPr id="289" name="Yoda_01-400x225.jpg" descr="Yoda_01-400x225.jpg"/>
          <p:cNvPicPr>
            <a:picLocks noChangeAspect="1"/>
          </p:cNvPicPr>
          <p:nvPr/>
        </p:nvPicPr>
        <p:blipFill>
          <a:blip r:embed="rId4">
            <a:extLst/>
          </a:blip>
          <a:stretch>
            <a:fillRect/>
          </a:stretch>
        </p:blipFill>
        <p:spPr>
          <a:xfrm>
            <a:off x="5588134" y="3187975"/>
            <a:ext cx="13888600" cy="7812337"/>
          </a:xfrm>
          <a:prstGeom prst="rect">
            <a:avLst/>
          </a:prstGeom>
          <a:ln w="25400">
            <a:miter lim="400000"/>
          </a:ln>
        </p:spPr>
      </p:pic>
      <p:sp>
        <p:nvSpPr>
          <p:cNvPr id="290"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ecure Coding TOol Chest"/>
          <p:cNvSpPr txBox="1">
            <a:spLocks noGrp="1"/>
          </p:cNvSpPr>
          <p:nvPr>
            <p:ph type="title"/>
          </p:nvPr>
        </p:nvSpPr>
        <p:spPr>
          <a:xfrm>
            <a:off x="5471705" y="758715"/>
            <a:ext cx="13440590" cy="1488299"/>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secure Coding TOol Chest</a:t>
            </a:r>
          </a:p>
        </p:txBody>
      </p:sp>
      <p:sp>
        <p:nvSpPr>
          <p:cNvPr id="293" name="Slide Number"/>
          <p:cNvSpPr txBox="1">
            <a:spLocks noGrp="1"/>
          </p:cNvSpPr>
          <p:nvPr>
            <p:ph type="sldNum" sz="quarter" idx="4294967295"/>
          </p:nvPr>
        </p:nvSpPr>
        <p:spPr>
          <a:xfrm>
            <a:off x="3408483" y="130194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latin typeface="+mn-lt"/>
                <a:ea typeface="+mn-ea"/>
                <a:cs typeface="+mn-cs"/>
                <a:sym typeface="Avenir Light"/>
              </a:defRPr>
            </a:lvl1pPr>
          </a:lstStyle>
          <a:p>
            <a:fld id="{86CB4B4D-7CA3-9044-876B-883B54F8677D}" type="slidenum">
              <a:t>9</a:t>
            </a:fld>
            <a:endParaRPr/>
          </a:p>
        </p:txBody>
      </p:sp>
      <p:sp>
        <p:nvSpPr>
          <p:cNvPr id="294" name="SAST: Static Application Security Testing…"/>
          <p:cNvSpPr txBox="1">
            <a:spLocks noGrp="1"/>
          </p:cNvSpPr>
          <p:nvPr>
            <p:ph type="body" sz="quarter" idx="1"/>
          </p:nvPr>
        </p:nvSpPr>
        <p:spPr>
          <a:xfrm>
            <a:off x="4986849" y="8143719"/>
            <a:ext cx="15091170" cy="4143857"/>
          </a:xfrm>
          <a:prstGeom prst="rect">
            <a:avLst/>
          </a:prstGeom>
        </p:spPr>
        <p:txBody>
          <a:bodyPr anchor="t"/>
          <a:lstStyle/>
          <a:p>
            <a:pPr marL="657859" indent="-657859">
              <a:lnSpc>
                <a:spcPct val="70000"/>
              </a:lnSpc>
              <a:spcBef>
                <a:spcPts val="4900"/>
              </a:spcBef>
              <a:defRPr sz="5600">
                <a:latin typeface="Avenir Medium"/>
                <a:ea typeface="Avenir Medium"/>
                <a:cs typeface="Avenir Medium"/>
                <a:sym typeface="Avenir Medium"/>
              </a:defRPr>
            </a:pPr>
            <a:r>
              <a:t>SAST: Static Application Security Testing</a:t>
            </a:r>
          </a:p>
          <a:p>
            <a:pPr marL="657859" indent="-657859">
              <a:lnSpc>
                <a:spcPct val="70000"/>
              </a:lnSpc>
              <a:spcBef>
                <a:spcPts val="4900"/>
              </a:spcBef>
              <a:defRPr sz="5600">
                <a:latin typeface="Avenir Medium"/>
                <a:ea typeface="Avenir Medium"/>
                <a:cs typeface="Avenir Medium"/>
                <a:sym typeface="Avenir Medium"/>
              </a:defRPr>
            </a:pPr>
            <a:r>
              <a:t>DAST: Dynamic Application Security Testing</a:t>
            </a:r>
          </a:p>
          <a:p>
            <a:pPr marL="657859" indent="-657859">
              <a:lnSpc>
                <a:spcPct val="70000"/>
              </a:lnSpc>
              <a:spcBef>
                <a:spcPts val="4900"/>
              </a:spcBef>
              <a:defRPr sz="5600">
                <a:latin typeface="Avenir Medium"/>
                <a:ea typeface="Avenir Medium"/>
                <a:cs typeface="Avenir Medium"/>
                <a:sym typeface="Avenir Medium"/>
              </a:defRPr>
            </a:pPr>
            <a:r>
              <a:t>SCA: Software Composition Analysis </a:t>
            </a:r>
          </a:p>
        </p:txBody>
      </p:sp>
      <p:pic>
        <p:nvPicPr>
          <p:cNvPr id="295" name="SAST-DAST-SCA-700x362-30.jpg" descr="SAST-DAST-SCA-700x362-30.jpg"/>
          <p:cNvPicPr>
            <a:picLocks noChangeAspect="1"/>
          </p:cNvPicPr>
          <p:nvPr/>
        </p:nvPicPr>
        <p:blipFill>
          <a:blip r:embed="rId2">
            <a:extLst/>
          </a:blip>
          <a:stretch>
            <a:fillRect/>
          </a:stretch>
        </p:blipFill>
        <p:spPr>
          <a:xfrm>
            <a:off x="6856060" y="2138891"/>
            <a:ext cx="11352747" cy="5870993"/>
          </a:xfrm>
          <a:prstGeom prst="rect">
            <a:avLst/>
          </a:prstGeom>
          <a:ln w="25400">
            <a:miter lim="400000"/>
          </a:ln>
        </p:spPr>
      </p:pic>
      <p:sp>
        <p:nvSpPr>
          <p:cNvPr id="296" name="South Florida Developer Conference  (SoFlo Dev Con 2024)        Saturday, May 4, 2024"/>
          <p:cNvSpPr txBox="1"/>
          <p:nvPr/>
        </p:nvSpPr>
        <p:spPr>
          <a:xfrm>
            <a:off x="3955020" y="12968684"/>
            <a:ext cx="17154827"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t>South Florida Developer Conference  (SoFlo Dev Con 2024)    </a:t>
            </a:r>
            <a:r>
              <a:rPr>
                <a:latin typeface="Avenir Book"/>
                <a:ea typeface="Avenir Book"/>
                <a:cs typeface="Avenir Book"/>
                <a:sym typeface="Avenir Book"/>
              </a:rPr>
              <a:t>    Saturday, May 4,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9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9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9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1" build="p" bldLvl="5" animBg="1" advAuto="0"/>
    </p:bldLst>
  </p:timing>
</p:sld>
</file>

<file path=ppt/theme/theme1.xml><?xml version="1.0" encoding="utf-8"?>
<a:theme xmlns:a="http://schemas.openxmlformats.org/drawingml/2006/main"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3133</Words>
  <Application>Microsoft Macintosh PowerPoint</Application>
  <PresentationFormat>Custom</PresentationFormat>
  <Paragraphs>445</Paragraphs>
  <Slides>44</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Arial</vt:lpstr>
      <vt:lpstr>Avenir Black</vt:lpstr>
      <vt:lpstr>Avenir Book</vt:lpstr>
      <vt:lpstr>Avenir Book Oblique</vt:lpstr>
      <vt:lpstr>Avenir Heavy</vt:lpstr>
      <vt:lpstr>Avenir Light</vt:lpstr>
      <vt:lpstr>Avenir Medium</vt:lpstr>
      <vt:lpstr>Avenir Roman</vt:lpstr>
      <vt:lpstr>Dosis Regular Bold</vt:lpstr>
      <vt:lpstr>Dosis Regular ExtraBold</vt:lpstr>
      <vt:lpstr>Helvetica</vt:lpstr>
      <vt:lpstr>Star Jedi</vt:lpstr>
      <vt:lpstr>New_Template1</vt:lpstr>
      <vt:lpstr>PowerPoint Presentation</vt:lpstr>
      <vt:lpstr>Eugenio Alvarez</vt:lpstr>
      <vt:lpstr>INTRODUCTION</vt:lpstr>
      <vt:lpstr>Open SourcE Exposure</vt:lpstr>
      <vt:lpstr>Open Source COMPONENTS PER Application (2016-2024) </vt:lpstr>
      <vt:lpstr>Why so Many Open Source COMPONENTS</vt:lpstr>
      <vt:lpstr>Transitive Dependencies</vt:lpstr>
      <vt:lpstr>“A Jedi uses the Force for knowledge and defense, never for attack.”</vt:lpstr>
      <vt:lpstr>secure Coding TOol Chest</vt:lpstr>
      <vt:lpstr>SCA USE-CASES</vt:lpstr>
      <vt:lpstr>Software COmposition Analysis combined with Static Application Scan</vt:lpstr>
      <vt:lpstr>JUST a Simple UpdatE?</vt:lpstr>
      <vt:lpstr>CVE (Common Vulnerabilities and Exposures)</vt:lpstr>
      <vt:lpstr>SBOM Formats (Software Bill of Materials)</vt:lpstr>
      <vt:lpstr>Example SBOM?</vt:lpstr>
      <vt:lpstr>SBOM USAGE Survey Says</vt:lpstr>
      <vt:lpstr>SBOM Adoption DRIVERs</vt:lpstr>
      <vt:lpstr>Where is SCA in Build PIPELINE</vt:lpstr>
      <vt:lpstr>Open Source LICENSE IDENTIFICATION and Management</vt:lpstr>
      <vt:lpstr>Why GPL causes a conflict</vt:lpstr>
      <vt:lpstr>OPEN SOURCE Version management</vt:lpstr>
      <vt:lpstr>OPEN SOURCE QUality management</vt:lpstr>
      <vt:lpstr>Continuous Monitoring and NOTIFICATION</vt:lpstr>
      <vt:lpstr>SCA SCAN for VENDOR SOFTWARE</vt:lpstr>
      <vt:lpstr>THIRD-PARTY RISK MANAGEMENT (TPRM)</vt:lpstr>
      <vt:lpstr>M&amp;A Use-case</vt:lpstr>
      <vt:lpstr>AI Hallucinations</vt:lpstr>
      <vt:lpstr>SCA TOOLS</vt:lpstr>
      <vt:lpstr>SCA IDE PlugINS</vt:lpstr>
      <vt:lpstr>SCA IDE PlugINS</vt:lpstr>
      <vt:lpstr>DEPendency CHECK</vt:lpstr>
      <vt:lpstr>DEPendency TRACK</vt:lpstr>
      <vt:lpstr>DEPendency TRACK DEMO OVERVIEW</vt:lpstr>
      <vt:lpstr>Running DEPendency TRACK</vt:lpstr>
      <vt:lpstr>WhAT HAPPENS When DEPendency TRACK is STARTED the First TIME</vt:lpstr>
      <vt:lpstr>DEPendency TRACK API SETUP</vt:lpstr>
      <vt:lpstr>DEPendency TRACK API Retrieve API KEY</vt:lpstr>
      <vt:lpstr>CrEATING THE SBOM</vt:lpstr>
      <vt:lpstr>Sending SBOM via CURL</vt:lpstr>
      <vt:lpstr>DEPendency TRACK</vt:lpstr>
      <vt:lpstr>SOFTWARE Composition Analysis</vt:lpstr>
      <vt:lpstr>REFERENCES</vt:lpstr>
      <vt:lpstr>REFERENCES</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Eugenio Alvarez</cp:lastModifiedBy>
  <cp:revision>2</cp:revision>
  <dcterms:modified xsi:type="dcterms:W3CDTF">2024-05-09T16:47:03Z</dcterms:modified>
</cp:coreProperties>
</file>