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4" r:id="rId2"/>
    <p:sldId id="259" r:id="rId3"/>
    <p:sldId id="290" r:id="rId4"/>
    <p:sldId id="264" r:id="rId5"/>
    <p:sldId id="277" r:id="rId6"/>
    <p:sldId id="278" r:id="rId7"/>
    <p:sldId id="279" r:id="rId8"/>
    <p:sldId id="263" r:id="rId9"/>
    <p:sldId id="265" r:id="rId10"/>
    <p:sldId id="267" r:id="rId11"/>
    <p:sldId id="268" r:id="rId12"/>
    <p:sldId id="269" r:id="rId13"/>
    <p:sldId id="270" r:id="rId14"/>
    <p:sldId id="261" r:id="rId15"/>
    <p:sldId id="276" r:id="rId16"/>
    <p:sldId id="275" r:id="rId17"/>
    <p:sldId id="292" r:id="rId18"/>
    <p:sldId id="293" r:id="rId19"/>
    <p:sldId id="262" r:id="rId20"/>
    <p:sldId id="282" r:id="rId21"/>
    <p:sldId id="256" r:id="rId22"/>
    <p:sldId id="257" r:id="rId23"/>
    <p:sldId id="271" r:id="rId24"/>
    <p:sldId id="272" r:id="rId25"/>
    <p:sldId id="273" r:id="rId26"/>
    <p:sldId id="274" r:id="rId27"/>
    <p:sldId id="280" r:id="rId28"/>
    <p:sldId id="283" r:id="rId29"/>
    <p:sldId id="281" r:id="rId30"/>
    <p:sldId id="291" r:id="rId31"/>
    <p:sldId id="294" r:id="rId32"/>
    <p:sldId id="295" r:id="rId33"/>
    <p:sldId id="296" r:id="rId34"/>
    <p:sldId id="298" r:id="rId35"/>
    <p:sldId id="300" r:id="rId36"/>
    <p:sldId id="299" r:id="rId37"/>
    <p:sldId id="297" r:id="rId38"/>
    <p:sldId id="286" r:id="rId39"/>
    <p:sldId id="285" r:id="rId40"/>
    <p:sldId id="288" r:id="rId41"/>
  </p:sldIdLst>
  <p:sldSz cx="2339975" cy="324008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490" y="114"/>
      </p:cViewPr>
      <p:guideLst>
        <p:guide orient="horz" pos="1021"/>
        <p:guide pos="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497" y="530264"/>
            <a:ext cx="1754981" cy="1128031"/>
          </a:xfrm>
        </p:spPr>
        <p:txBody>
          <a:bodyPr anchor="b"/>
          <a:lstStyle>
            <a:lvl1pPr algn="ctr">
              <a:defRPr sz="115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2497" y="1701796"/>
            <a:ext cx="1754981" cy="782271"/>
          </a:xfrm>
        </p:spPr>
        <p:txBody>
          <a:bodyPr/>
          <a:lstStyle>
            <a:lvl1pPr marL="0" indent="0" algn="ctr">
              <a:buNone/>
              <a:defRPr sz="461"/>
            </a:lvl1pPr>
            <a:lvl2pPr marL="87737" indent="0" algn="ctr">
              <a:buNone/>
              <a:defRPr sz="384"/>
            </a:lvl2pPr>
            <a:lvl3pPr marL="175473" indent="0" algn="ctr">
              <a:buNone/>
              <a:defRPr sz="345"/>
            </a:lvl3pPr>
            <a:lvl4pPr marL="263210" indent="0" algn="ctr">
              <a:buNone/>
              <a:defRPr sz="307"/>
            </a:lvl4pPr>
            <a:lvl5pPr marL="350947" indent="0" algn="ctr">
              <a:buNone/>
              <a:defRPr sz="307"/>
            </a:lvl5pPr>
            <a:lvl6pPr marL="438683" indent="0" algn="ctr">
              <a:buNone/>
              <a:defRPr sz="307"/>
            </a:lvl6pPr>
            <a:lvl7pPr marL="526420" indent="0" algn="ctr">
              <a:buNone/>
              <a:defRPr sz="307"/>
            </a:lvl7pPr>
            <a:lvl8pPr marL="614157" indent="0" algn="ctr">
              <a:buNone/>
              <a:defRPr sz="307"/>
            </a:lvl8pPr>
            <a:lvl9pPr marL="701893" indent="0" algn="ctr">
              <a:buNone/>
              <a:defRPr sz="307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96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23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674545" y="172505"/>
            <a:ext cx="504557" cy="27458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60873" y="172505"/>
            <a:ext cx="1484422" cy="27458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87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08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655" y="807773"/>
            <a:ext cx="2018228" cy="1347786"/>
          </a:xfrm>
        </p:spPr>
        <p:txBody>
          <a:bodyPr anchor="b"/>
          <a:lstStyle>
            <a:lvl1pPr>
              <a:defRPr sz="115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9655" y="2168309"/>
            <a:ext cx="2018228" cy="708769"/>
          </a:xfrm>
        </p:spPr>
        <p:txBody>
          <a:bodyPr/>
          <a:lstStyle>
            <a:lvl1pPr marL="0" indent="0">
              <a:buNone/>
              <a:defRPr sz="461">
                <a:solidFill>
                  <a:schemeClr val="tx1">
                    <a:tint val="75000"/>
                  </a:schemeClr>
                </a:solidFill>
              </a:defRPr>
            </a:lvl1pPr>
            <a:lvl2pPr marL="87737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2pPr>
            <a:lvl3pPr marL="175473" indent="0">
              <a:buNone/>
              <a:defRPr sz="345">
                <a:solidFill>
                  <a:schemeClr val="tx1">
                    <a:tint val="75000"/>
                  </a:schemeClr>
                </a:solidFill>
              </a:defRPr>
            </a:lvl3pPr>
            <a:lvl4pPr marL="263210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4pPr>
            <a:lvl5pPr marL="350947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5pPr>
            <a:lvl6pPr marL="438683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6pPr>
            <a:lvl7pPr marL="526420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7pPr>
            <a:lvl8pPr marL="614157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8pPr>
            <a:lvl9pPr marL="701893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6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60873" y="862523"/>
            <a:ext cx="994489" cy="20558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84613" y="862523"/>
            <a:ext cx="994489" cy="20558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61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178" y="172505"/>
            <a:ext cx="2018228" cy="62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1178" y="794272"/>
            <a:ext cx="989919" cy="389260"/>
          </a:xfrm>
        </p:spPr>
        <p:txBody>
          <a:bodyPr anchor="b"/>
          <a:lstStyle>
            <a:lvl1pPr marL="0" indent="0">
              <a:buNone/>
              <a:defRPr sz="461" b="1"/>
            </a:lvl1pPr>
            <a:lvl2pPr marL="87737" indent="0">
              <a:buNone/>
              <a:defRPr sz="384" b="1"/>
            </a:lvl2pPr>
            <a:lvl3pPr marL="175473" indent="0">
              <a:buNone/>
              <a:defRPr sz="345" b="1"/>
            </a:lvl3pPr>
            <a:lvl4pPr marL="263210" indent="0">
              <a:buNone/>
              <a:defRPr sz="307" b="1"/>
            </a:lvl4pPr>
            <a:lvl5pPr marL="350947" indent="0">
              <a:buNone/>
              <a:defRPr sz="307" b="1"/>
            </a:lvl5pPr>
            <a:lvl6pPr marL="438683" indent="0">
              <a:buNone/>
              <a:defRPr sz="307" b="1"/>
            </a:lvl6pPr>
            <a:lvl7pPr marL="526420" indent="0">
              <a:buNone/>
              <a:defRPr sz="307" b="1"/>
            </a:lvl7pPr>
            <a:lvl8pPr marL="614157" indent="0">
              <a:buNone/>
              <a:defRPr sz="307" b="1"/>
            </a:lvl8pPr>
            <a:lvl9pPr marL="701893" indent="0">
              <a:buNone/>
              <a:defRPr sz="307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61178" y="1183532"/>
            <a:ext cx="989919" cy="17407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184612" y="794272"/>
            <a:ext cx="994794" cy="389260"/>
          </a:xfrm>
        </p:spPr>
        <p:txBody>
          <a:bodyPr anchor="b"/>
          <a:lstStyle>
            <a:lvl1pPr marL="0" indent="0">
              <a:buNone/>
              <a:defRPr sz="461" b="1"/>
            </a:lvl1pPr>
            <a:lvl2pPr marL="87737" indent="0">
              <a:buNone/>
              <a:defRPr sz="384" b="1"/>
            </a:lvl2pPr>
            <a:lvl3pPr marL="175473" indent="0">
              <a:buNone/>
              <a:defRPr sz="345" b="1"/>
            </a:lvl3pPr>
            <a:lvl4pPr marL="263210" indent="0">
              <a:buNone/>
              <a:defRPr sz="307" b="1"/>
            </a:lvl4pPr>
            <a:lvl5pPr marL="350947" indent="0">
              <a:buNone/>
              <a:defRPr sz="307" b="1"/>
            </a:lvl5pPr>
            <a:lvl6pPr marL="438683" indent="0">
              <a:buNone/>
              <a:defRPr sz="307" b="1"/>
            </a:lvl6pPr>
            <a:lvl7pPr marL="526420" indent="0">
              <a:buNone/>
              <a:defRPr sz="307" b="1"/>
            </a:lvl7pPr>
            <a:lvl8pPr marL="614157" indent="0">
              <a:buNone/>
              <a:defRPr sz="307" b="1"/>
            </a:lvl8pPr>
            <a:lvl9pPr marL="701893" indent="0">
              <a:buNone/>
              <a:defRPr sz="307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184612" y="1183532"/>
            <a:ext cx="994794" cy="17407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2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665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1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178" y="216006"/>
            <a:ext cx="754703" cy="756021"/>
          </a:xfrm>
        </p:spPr>
        <p:txBody>
          <a:bodyPr anchor="b"/>
          <a:lstStyle>
            <a:lvl1pPr>
              <a:defRPr sz="614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4794" y="466513"/>
            <a:ext cx="1184612" cy="2302563"/>
          </a:xfrm>
        </p:spPr>
        <p:txBody>
          <a:bodyPr/>
          <a:lstStyle>
            <a:lvl1pPr>
              <a:defRPr sz="614"/>
            </a:lvl1pPr>
            <a:lvl2pPr>
              <a:defRPr sz="537"/>
            </a:lvl2pPr>
            <a:lvl3pPr>
              <a:defRPr sz="461"/>
            </a:lvl3pPr>
            <a:lvl4pPr>
              <a:defRPr sz="384"/>
            </a:lvl4pPr>
            <a:lvl5pPr>
              <a:defRPr sz="384"/>
            </a:lvl5pPr>
            <a:lvl6pPr>
              <a:defRPr sz="384"/>
            </a:lvl6pPr>
            <a:lvl7pPr>
              <a:defRPr sz="384"/>
            </a:lvl7pPr>
            <a:lvl8pPr>
              <a:defRPr sz="384"/>
            </a:lvl8pPr>
            <a:lvl9pPr>
              <a:defRPr sz="384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1178" y="972026"/>
            <a:ext cx="754703" cy="1800799"/>
          </a:xfrm>
        </p:spPr>
        <p:txBody>
          <a:bodyPr/>
          <a:lstStyle>
            <a:lvl1pPr marL="0" indent="0">
              <a:buNone/>
              <a:defRPr sz="307"/>
            </a:lvl1pPr>
            <a:lvl2pPr marL="87737" indent="0">
              <a:buNone/>
              <a:defRPr sz="269"/>
            </a:lvl2pPr>
            <a:lvl3pPr marL="175473" indent="0">
              <a:buNone/>
              <a:defRPr sz="230"/>
            </a:lvl3pPr>
            <a:lvl4pPr marL="263210" indent="0">
              <a:buNone/>
              <a:defRPr sz="192"/>
            </a:lvl4pPr>
            <a:lvl5pPr marL="350947" indent="0">
              <a:buNone/>
              <a:defRPr sz="192"/>
            </a:lvl5pPr>
            <a:lvl6pPr marL="438683" indent="0">
              <a:buNone/>
              <a:defRPr sz="192"/>
            </a:lvl6pPr>
            <a:lvl7pPr marL="526420" indent="0">
              <a:buNone/>
              <a:defRPr sz="192"/>
            </a:lvl7pPr>
            <a:lvl8pPr marL="614157" indent="0">
              <a:buNone/>
              <a:defRPr sz="192"/>
            </a:lvl8pPr>
            <a:lvl9pPr marL="701893" indent="0">
              <a:buNone/>
              <a:defRPr sz="19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34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178" y="216006"/>
            <a:ext cx="754703" cy="756021"/>
          </a:xfrm>
        </p:spPr>
        <p:txBody>
          <a:bodyPr anchor="b"/>
          <a:lstStyle>
            <a:lvl1pPr>
              <a:defRPr sz="614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994794" y="466513"/>
            <a:ext cx="1184612" cy="2302563"/>
          </a:xfrm>
        </p:spPr>
        <p:txBody>
          <a:bodyPr/>
          <a:lstStyle>
            <a:lvl1pPr marL="0" indent="0">
              <a:buNone/>
              <a:defRPr sz="614"/>
            </a:lvl1pPr>
            <a:lvl2pPr marL="87737" indent="0">
              <a:buNone/>
              <a:defRPr sz="537"/>
            </a:lvl2pPr>
            <a:lvl3pPr marL="175473" indent="0">
              <a:buNone/>
              <a:defRPr sz="461"/>
            </a:lvl3pPr>
            <a:lvl4pPr marL="263210" indent="0">
              <a:buNone/>
              <a:defRPr sz="384"/>
            </a:lvl4pPr>
            <a:lvl5pPr marL="350947" indent="0">
              <a:buNone/>
              <a:defRPr sz="384"/>
            </a:lvl5pPr>
            <a:lvl6pPr marL="438683" indent="0">
              <a:buNone/>
              <a:defRPr sz="384"/>
            </a:lvl6pPr>
            <a:lvl7pPr marL="526420" indent="0">
              <a:buNone/>
              <a:defRPr sz="384"/>
            </a:lvl7pPr>
            <a:lvl8pPr marL="614157" indent="0">
              <a:buNone/>
              <a:defRPr sz="384"/>
            </a:lvl8pPr>
            <a:lvl9pPr marL="701893" indent="0">
              <a:buNone/>
              <a:defRPr sz="384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1178" y="972026"/>
            <a:ext cx="754703" cy="1800799"/>
          </a:xfrm>
        </p:spPr>
        <p:txBody>
          <a:bodyPr/>
          <a:lstStyle>
            <a:lvl1pPr marL="0" indent="0">
              <a:buNone/>
              <a:defRPr sz="307"/>
            </a:lvl1pPr>
            <a:lvl2pPr marL="87737" indent="0">
              <a:buNone/>
              <a:defRPr sz="269"/>
            </a:lvl2pPr>
            <a:lvl3pPr marL="175473" indent="0">
              <a:buNone/>
              <a:defRPr sz="230"/>
            </a:lvl3pPr>
            <a:lvl4pPr marL="263210" indent="0">
              <a:buNone/>
              <a:defRPr sz="192"/>
            </a:lvl4pPr>
            <a:lvl5pPr marL="350947" indent="0">
              <a:buNone/>
              <a:defRPr sz="192"/>
            </a:lvl5pPr>
            <a:lvl6pPr marL="438683" indent="0">
              <a:buNone/>
              <a:defRPr sz="192"/>
            </a:lvl6pPr>
            <a:lvl7pPr marL="526420" indent="0">
              <a:buNone/>
              <a:defRPr sz="192"/>
            </a:lvl7pPr>
            <a:lvl8pPr marL="614157" indent="0">
              <a:buNone/>
              <a:defRPr sz="192"/>
            </a:lvl8pPr>
            <a:lvl9pPr marL="701893" indent="0">
              <a:buNone/>
              <a:defRPr sz="19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37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0874" y="172505"/>
            <a:ext cx="201822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0874" y="862523"/>
            <a:ext cx="201822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60873" y="3003082"/>
            <a:ext cx="52649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7E56-14D4-4259-82CF-755A8B5D7F77}" type="datetimeFigureOut">
              <a:rPr lang="es-CO" smtClean="0"/>
              <a:t>26/07/2016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75117" y="3003082"/>
            <a:ext cx="78974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652608" y="3003082"/>
            <a:ext cx="52649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BEE5-5F7E-41F2-B1CF-32534ED58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09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5473" rtl="0" eaLnBrk="1" latinLnBrk="0" hangingPunct="1">
        <a:lnSpc>
          <a:spcPct val="90000"/>
        </a:lnSpc>
        <a:spcBef>
          <a:spcPct val="0"/>
        </a:spcBef>
        <a:buNone/>
        <a:defRPr sz="8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68" indent="-43868" algn="l" defTabSz="175473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1pPr>
      <a:lvl2pPr marL="131605" indent="-43868" algn="l" defTabSz="175473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2pPr>
      <a:lvl3pPr marL="219342" indent="-43868" algn="l" defTabSz="175473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307078" indent="-43868" algn="l" defTabSz="175473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5" kern="1200">
          <a:solidFill>
            <a:schemeClr val="tx1"/>
          </a:solidFill>
          <a:latin typeface="+mn-lt"/>
          <a:ea typeface="+mn-ea"/>
          <a:cs typeface="+mn-cs"/>
        </a:defRPr>
      </a:lvl4pPr>
      <a:lvl5pPr marL="394815" indent="-43868" algn="l" defTabSz="175473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5" kern="1200">
          <a:solidFill>
            <a:schemeClr val="tx1"/>
          </a:solidFill>
          <a:latin typeface="+mn-lt"/>
          <a:ea typeface="+mn-ea"/>
          <a:cs typeface="+mn-cs"/>
        </a:defRPr>
      </a:lvl5pPr>
      <a:lvl6pPr marL="482552" indent="-43868" algn="l" defTabSz="175473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5" kern="1200">
          <a:solidFill>
            <a:schemeClr val="tx1"/>
          </a:solidFill>
          <a:latin typeface="+mn-lt"/>
          <a:ea typeface="+mn-ea"/>
          <a:cs typeface="+mn-cs"/>
        </a:defRPr>
      </a:lvl6pPr>
      <a:lvl7pPr marL="570288" indent="-43868" algn="l" defTabSz="175473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5" kern="1200">
          <a:solidFill>
            <a:schemeClr val="tx1"/>
          </a:solidFill>
          <a:latin typeface="+mn-lt"/>
          <a:ea typeface="+mn-ea"/>
          <a:cs typeface="+mn-cs"/>
        </a:defRPr>
      </a:lvl7pPr>
      <a:lvl8pPr marL="658025" indent="-43868" algn="l" defTabSz="175473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5" kern="1200">
          <a:solidFill>
            <a:schemeClr val="tx1"/>
          </a:solidFill>
          <a:latin typeface="+mn-lt"/>
          <a:ea typeface="+mn-ea"/>
          <a:cs typeface="+mn-cs"/>
        </a:defRPr>
      </a:lvl8pPr>
      <a:lvl9pPr marL="745762" indent="-43868" algn="l" defTabSz="175473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1pPr>
      <a:lvl2pPr marL="87737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2pPr>
      <a:lvl3pPr marL="175473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3pPr>
      <a:lvl4pPr marL="263210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4pPr>
      <a:lvl5pPr marL="350947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5pPr>
      <a:lvl6pPr marL="438683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6pPr>
      <a:lvl7pPr marL="526420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7pPr>
      <a:lvl8pPr marL="614157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8pPr>
      <a:lvl9pPr marL="701893" algn="l" defTabSz="175473" rtl="0" eaLnBrk="1" latinLnBrk="0" hangingPunct="1">
        <a:defRPr sz="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8600" y="6350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Usuario paciente</a:t>
            </a:r>
          </a:p>
        </p:txBody>
      </p:sp>
    </p:spTree>
    <p:extLst>
      <p:ext uri="{BB962C8B-B14F-4D97-AF65-F5344CB8AC3E}">
        <p14:creationId xmlns:p14="http://schemas.microsoft.com/office/powerpoint/2010/main" val="178310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29" name="Elipse 28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Elipse 30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Elipse 32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Elipse 25"/>
          <p:cNvSpPr/>
          <p:nvPr/>
        </p:nvSpPr>
        <p:spPr>
          <a:xfrm>
            <a:off x="358158" y="1214736"/>
            <a:ext cx="1576855" cy="1311723"/>
          </a:xfrm>
          <a:prstGeom prst="ellipse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/>
              <a:t>2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06380" y="784807"/>
            <a:ext cx="194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Priorización tentativa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52407" y="2930880"/>
            <a:ext cx="2035277" cy="24634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FF6600"/>
                </a:solidFill>
              </a:rPr>
              <a:t>Ver hospital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55797" y="2614020"/>
            <a:ext cx="2035277" cy="24634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Emergencia</a:t>
            </a:r>
          </a:p>
        </p:txBody>
      </p:sp>
    </p:spTree>
    <p:extLst>
      <p:ext uri="{BB962C8B-B14F-4D97-AF65-F5344CB8AC3E}">
        <p14:creationId xmlns:p14="http://schemas.microsoft.com/office/powerpoint/2010/main" val="63713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29" name="Elipse 28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Elipse 30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Elipse 32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Elipse 25"/>
          <p:cNvSpPr/>
          <p:nvPr/>
        </p:nvSpPr>
        <p:spPr>
          <a:xfrm>
            <a:off x="358158" y="1207962"/>
            <a:ext cx="1576855" cy="1311723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/>
              <a:t>3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06380" y="784807"/>
            <a:ext cx="194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Priorización tentativa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52407" y="2926009"/>
            <a:ext cx="2035277" cy="2463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FFC000"/>
                </a:solidFill>
              </a:rPr>
              <a:t>Ver hospital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62569" y="2615920"/>
            <a:ext cx="2035277" cy="24634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Urgencia</a:t>
            </a:r>
          </a:p>
        </p:txBody>
      </p:sp>
    </p:spTree>
    <p:extLst>
      <p:ext uri="{BB962C8B-B14F-4D97-AF65-F5344CB8AC3E}">
        <p14:creationId xmlns:p14="http://schemas.microsoft.com/office/powerpoint/2010/main" val="253591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29" name="Elipse 28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Elipse 30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Elipse 32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Elipse 25"/>
          <p:cNvSpPr/>
          <p:nvPr/>
        </p:nvSpPr>
        <p:spPr>
          <a:xfrm>
            <a:off x="358158" y="1194412"/>
            <a:ext cx="1576855" cy="13117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/>
              <a:t>4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06380" y="784807"/>
            <a:ext cx="194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Priorización tentativa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52407" y="2926434"/>
            <a:ext cx="2035277" cy="2463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B050"/>
                </a:solidFill>
              </a:rPr>
              <a:t>Ver hospital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61932" y="2618459"/>
            <a:ext cx="2035277" cy="2463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Urgencia menor</a:t>
            </a:r>
          </a:p>
        </p:txBody>
      </p:sp>
    </p:spTree>
    <p:extLst>
      <p:ext uri="{BB962C8B-B14F-4D97-AF65-F5344CB8AC3E}">
        <p14:creationId xmlns:p14="http://schemas.microsoft.com/office/powerpoint/2010/main" val="230622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29" name="Elipse 28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Elipse 30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Elipse 32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Elipse 25"/>
          <p:cNvSpPr/>
          <p:nvPr/>
        </p:nvSpPr>
        <p:spPr>
          <a:xfrm>
            <a:off x="358158" y="1201187"/>
            <a:ext cx="1576855" cy="1311723"/>
          </a:xfrm>
          <a:prstGeom prst="ellipse">
            <a:avLst/>
          </a:prstGeom>
          <a:solidFill>
            <a:srgbClr val="00B7E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/>
              <a:t>5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06380" y="784807"/>
            <a:ext cx="194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Priorización tentativa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2407" y="2932361"/>
            <a:ext cx="2035277" cy="246349"/>
          </a:xfrm>
          <a:prstGeom prst="rect">
            <a:avLst/>
          </a:prstGeom>
          <a:noFill/>
          <a:ln>
            <a:solidFill>
              <a:srgbClr val="00B7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99CC"/>
                </a:solidFill>
              </a:rPr>
              <a:t>Ver hospital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61932" y="2624386"/>
            <a:ext cx="2035277" cy="246349"/>
          </a:xfrm>
          <a:prstGeom prst="rect">
            <a:avLst/>
          </a:prstGeom>
          <a:solidFill>
            <a:srgbClr val="00B7E2"/>
          </a:solidFill>
          <a:ln>
            <a:solidFill>
              <a:srgbClr val="00B7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No urgente</a:t>
            </a:r>
          </a:p>
        </p:txBody>
      </p:sp>
    </p:spTree>
    <p:extLst>
      <p:ext uri="{BB962C8B-B14F-4D97-AF65-F5344CB8AC3E}">
        <p14:creationId xmlns:p14="http://schemas.microsoft.com/office/powerpoint/2010/main" val="68447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88616" y="840188"/>
            <a:ext cx="192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Centros de salud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88619" y="1163014"/>
            <a:ext cx="2109861" cy="1774958"/>
            <a:chOff x="188619" y="1102056"/>
            <a:chExt cx="2109861" cy="1774958"/>
          </a:xfrm>
        </p:grpSpPr>
        <p:grpSp>
          <p:nvGrpSpPr>
            <p:cNvPr id="27" name="Grupo 26"/>
            <p:cNvGrpSpPr/>
            <p:nvPr/>
          </p:nvGrpSpPr>
          <p:grpSpPr>
            <a:xfrm>
              <a:off x="189174" y="1102056"/>
              <a:ext cx="2109121" cy="278391"/>
              <a:chOff x="270451" y="1494910"/>
              <a:chExt cx="1846477" cy="278392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270451" y="1494910"/>
                <a:ext cx="1846477" cy="278392"/>
                <a:chOff x="270452" y="2555360"/>
                <a:chExt cx="1822450" cy="278392"/>
              </a:xfrm>
              <a:solidFill>
                <a:schemeClr val="bg1"/>
              </a:solidFill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1730952" y="2555360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redondeado 30"/>
                <p:cNvSpPr/>
                <p:nvPr/>
              </p:nvSpPr>
              <p:spPr>
                <a:xfrm>
                  <a:off x="270452" y="2568449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9" name="CuadroTexto 28"/>
              <p:cNvSpPr txBox="1"/>
              <p:nvPr/>
            </p:nvSpPr>
            <p:spPr>
              <a:xfrm>
                <a:off x="358987" y="1507999"/>
                <a:ext cx="1288206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Hospital San Ignacio</a:t>
                </a: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193942" y="1457192"/>
              <a:ext cx="2103779" cy="282342"/>
              <a:chOff x="275219" y="1802637"/>
              <a:chExt cx="1841710" cy="282342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275219" y="1806587"/>
                <a:ext cx="1841710" cy="278392"/>
                <a:chOff x="275219" y="2270137"/>
                <a:chExt cx="1822450" cy="278392"/>
              </a:xfrm>
              <a:solidFill>
                <a:schemeClr val="bg1"/>
              </a:solidFill>
            </p:grpSpPr>
            <p:sp>
              <p:nvSpPr>
                <p:cNvPr id="35" name="Elipse 34"/>
                <p:cNvSpPr/>
                <p:nvPr/>
              </p:nvSpPr>
              <p:spPr>
                <a:xfrm>
                  <a:off x="1735719" y="2270137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Rectángulo redondeado 35"/>
                <p:cNvSpPr/>
                <p:nvPr/>
              </p:nvSpPr>
              <p:spPr>
                <a:xfrm>
                  <a:off x="275219" y="2283226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4" name="CuadroTexto 33"/>
              <p:cNvSpPr txBox="1"/>
              <p:nvPr/>
            </p:nvSpPr>
            <p:spPr>
              <a:xfrm>
                <a:off x="355601" y="1802637"/>
                <a:ext cx="13843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Clínica de </a:t>
                </a:r>
                <a:r>
                  <a:rPr lang="es-CO" sz="1050" dirty="0" err="1"/>
                  <a:t>Marly</a:t>
                </a:r>
                <a:endParaRPr lang="es-CO" sz="1050" dirty="0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188619" y="1840455"/>
              <a:ext cx="2109861" cy="278391"/>
              <a:chOff x="269894" y="2131713"/>
              <a:chExt cx="1847035" cy="278392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269894" y="2131713"/>
                <a:ext cx="1847035" cy="278392"/>
                <a:chOff x="269895" y="1985663"/>
                <a:chExt cx="1822450" cy="278392"/>
              </a:xfrm>
              <a:solidFill>
                <a:schemeClr val="bg1"/>
              </a:solidFill>
            </p:grpSpPr>
            <p:sp>
              <p:nvSpPr>
                <p:cNvPr id="40" name="Elipse 39"/>
                <p:cNvSpPr/>
                <p:nvPr/>
              </p:nvSpPr>
              <p:spPr>
                <a:xfrm>
                  <a:off x="1730395" y="1985663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redondeado 40"/>
                <p:cNvSpPr/>
                <p:nvPr/>
              </p:nvSpPr>
              <p:spPr>
                <a:xfrm>
                  <a:off x="269895" y="1998752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9" name="CuadroTexto 38"/>
              <p:cNvSpPr txBox="1"/>
              <p:nvPr/>
            </p:nvSpPr>
            <p:spPr>
              <a:xfrm>
                <a:off x="362376" y="2141305"/>
                <a:ext cx="1384337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Clínica Reina Sofía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191562" y="2222579"/>
              <a:ext cx="2106499" cy="279208"/>
              <a:chOff x="272838" y="2459650"/>
              <a:chExt cx="1844092" cy="279209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272838" y="2460467"/>
                <a:ext cx="1844092" cy="278392"/>
                <a:chOff x="272838" y="1692117"/>
                <a:chExt cx="1822450" cy="278392"/>
              </a:xfrm>
              <a:solidFill>
                <a:schemeClr val="bg1"/>
              </a:solidFill>
            </p:grpSpPr>
            <p:sp>
              <p:nvSpPr>
                <p:cNvPr id="45" name="Elipse 44"/>
                <p:cNvSpPr/>
                <p:nvPr/>
              </p:nvSpPr>
              <p:spPr>
                <a:xfrm>
                  <a:off x="1733338" y="1692117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6" name="Rectángulo redondeado 45"/>
                <p:cNvSpPr/>
                <p:nvPr/>
              </p:nvSpPr>
              <p:spPr>
                <a:xfrm>
                  <a:off x="272838" y="1705206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44" name="CuadroTexto 43"/>
              <p:cNvSpPr txBox="1"/>
              <p:nvPr/>
            </p:nvSpPr>
            <p:spPr>
              <a:xfrm>
                <a:off x="362374" y="2459650"/>
                <a:ext cx="1384336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Hospital San José</a:t>
                </a:r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189918" y="2598623"/>
              <a:ext cx="2108374" cy="278391"/>
              <a:chOff x="271197" y="2788275"/>
              <a:chExt cx="1845733" cy="278392"/>
            </a:xfrm>
          </p:grpSpPr>
          <p:grpSp>
            <p:nvGrpSpPr>
              <p:cNvPr id="48" name="Grupo 47"/>
              <p:cNvGrpSpPr/>
              <p:nvPr/>
            </p:nvGrpSpPr>
            <p:grpSpPr>
              <a:xfrm>
                <a:off x="271197" y="2788275"/>
                <a:ext cx="1845733" cy="278392"/>
                <a:chOff x="284744" y="1384925"/>
                <a:chExt cx="1822450" cy="278392"/>
              </a:xfrm>
              <a:solidFill>
                <a:schemeClr val="bg1"/>
              </a:solidFill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1745244" y="1384925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1" name="Rectángulo redondeado 50"/>
                <p:cNvSpPr/>
                <p:nvPr/>
              </p:nvSpPr>
              <p:spPr>
                <a:xfrm>
                  <a:off x="284744" y="1398014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00B7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49" name="CuadroTexto 48"/>
              <p:cNvSpPr txBox="1"/>
              <p:nvPr/>
            </p:nvSpPr>
            <p:spPr>
              <a:xfrm>
                <a:off x="362377" y="2798314"/>
                <a:ext cx="1384336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Clínica Militar</a:t>
                </a:r>
              </a:p>
            </p:txBody>
          </p:sp>
        </p:grpSp>
      </p:grpSp>
      <p:grpSp>
        <p:nvGrpSpPr>
          <p:cNvPr id="52" name="Grupo 51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53" name="Elipse 52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3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88616" y="840188"/>
            <a:ext cx="192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Centro de salud seleccionado</a:t>
            </a:r>
          </a:p>
        </p:txBody>
      </p:sp>
      <p:grpSp>
        <p:nvGrpSpPr>
          <p:cNvPr id="52" name="Grupo 51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53" name="Elipse 52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http://neurogadget.net/wp-content/uploads/2016/01/Google-Maps-Google-Maps-Maps-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6" y="1343792"/>
            <a:ext cx="1922183" cy="11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58"/>
          <p:cNvSpPr txBox="1"/>
          <p:nvPr/>
        </p:nvSpPr>
        <p:spPr>
          <a:xfrm>
            <a:off x="152407" y="2837535"/>
            <a:ext cx="2035277" cy="24634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99CC"/>
                </a:solidFill>
              </a:rPr>
              <a:t>Carrera 7 número 40-00</a:t>
            </a:r>
          </a:p>
        </p:txBody>
      </p:sp>
    </p:spTree>
    <p:extLst>
      <p:ext uri="{BB962C8B-B14F-4D97-AF65-F5344CB8AC3E}">
        <p14:creationId xmlns:p14="http://schemas.microsoft.com/office/powerpoint/2010/main" val="27796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88616" y="738592"/>
            <a:ext cx="192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Familiares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79623" y="1000460"/>
            <a:ext cx="2118857" cy="1571755"/>
            <a:chOff x="179623" y="1102056"/>
            <a:chExt cx="2118857" cy="1571755"/>
          </a:xfrm>
        </p:grpSpPr>
        <p:grpSp>
          <p:nvGrpSpPr>
            <p:cNvPr id="27" name="Grupo 26"/>
            <p:cNvGrpSpPr/>
            <p:nvPr/>
          </p:nvGrpSpPr>
          <p:grpSpPr>
            <a:xfrm>
              <a:off x="184428" y="1102056"/>
              <a:ext cx="2113867" cy="278391"/>
              <a:chOff x="266296" y="1494910"/>
              <a:chExt cx="1850632" cy="278392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270451" y="1494910"/>
                <a:ext cx="1846477" cy="278392"/>
                <a:chOff x="270452" y="2555360"/>
                <a:chExt cx="1822450" cy="278392"/>
              </a:xfrm>
              <a:solidFill>
                <a:schemeClr val="bg1"/>
              </a:solidFill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1730952" y="2555360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redondeado 30"/>
                <p:cNvSpPr/>
                <p:nvPr/>
              </p:nvSpPr>
              <p:spPr>
                <a:xfrm>
                  <a:off x="270452" y="2568449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9" name="CuadroTexto 28"/>
              <p:cNvSpPr txBox="1"/>
              <p:nvPr/>
            </p:nvSpPr>
            <p:spPr>
              <a:xfrm>
                <a:off x="266296" y="1507999"/>
                <a:ext cx="1686484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Lola                                   </a:t>
                </a:r>
                <a:r>
                  <a:rPr lang="es-CO" sz="1050" dirty="0">
                    <a:solidFill>
                      <a:schemeClr val="bg2">
                        <a:lumMod val="75000"/>
                      </a:schemeClr>
                    </a:solidFill>
                  </a:rPr>
                  <a:t>(Abuela)</a:t>
                </a: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179623" y="1409781"/>
              <a:ext cx="2118098" cy="282342"/>
              <a:chOff x="262684" y="1802637"/>
              <a:chExt cx="1854245" cy="282342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275219" y="1806587"/>
                <a:ext cx="1841710" cy="278392"/>
                <a:chOff x="275219" y="2270137"/>
                <a:chExt cx="1822450" cy="278392"/>
              </a:xfrm>
              <a:solidFill>
                <a:schemeClr val="bg1"/>
              </a:solidFill>
            </p:grpSpPr>
            <p:sp>
              <p:nvSpPr>
                <p:cNvPr id="35" name="Elipse 34"/>
                <p:cNvSpPr/>
                <p:nvPr/>
              </p:nvSpPr>
              <p:spPr>
                <a:xfrm>
                  <a:off x="1735719" y="2270137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Rectángulo redondeado 35"/>
                <p:cNvSpPr/>
                <p:nvPr/>
              </p:nvSpPr>
              <p:spPr>
                <a:xfrm>
                  <a:off x="275219" y="2283226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4" name="CuadroTexto 33"/>
              <p:cNvSpPr txBox="1"/>
              <p:nvPr/>
            </p:nvSpPr>
            <p:spPr>
              <a:xfrm>
                <a:off x="262684" y="1802637"/>
                <a:ext cx="16906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Jorge 	            </a:t>
                </a:r>
                <a:r>
                  <a:rPr lang="es-CO" sz="1050" dirty="0">
                    <a:solidFill>
                      <a:schemeClr val="bg2">
                        <a:lumMod val="75000"/>
                      </a:schemeClr>
                    </a:solidFill>
                  </a:rPr>
                  <a:t>(Abuelo)</a:t>
                </a:r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188616" y="1738856"/>
              <a:ext cx="2109864" cy="278391"/>
              <a:chOff x="269891" y="2131713"/>
              <a:chExt cx="1847038" cy="278392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269894" y="2131713"/>
                <a:ext cx="1847035" cy="278392"/>
                <a:chOff x="269895" y="1985663"/>
                <a:chExt cx="1822450" cy="278392"/>
              </a:xfrm>
              <a:solidFill>
                <a:schemeClr val="bg1"/>
              </a:solidFill>
            </p:grpSpPr>
            <p:sp>
              <p:nvSpPr>
                <p:cNvPr id="40" name="Elipse 39"/>
                <p:cNvSpPr/>
                <p:nvPr/>
              </p:nvSpPr>
              <p:spPr>
                <a:xfrm>
                  <a:off x="1730395" y="1985663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redondeado 40"/>
                <p:cNvSpPr/>
                <p:nvPr/>
              </p:nvSpPr>
              <p:spPr>
                <a:xfrm>
                  <a:off x="269895" y="1998752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9" name="CuadroTexto 38"/>
              <p:cNvSpPr txBox="1"/>
              <p:nvPr/>
            </p:nvSpPr>
            <p:spPr>
              <a:xfrm>
                <a:off x="269891" y="2141305"/>
                <a:ext cx="1682736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María Sofía 	               </a:t>
                </a:r>
                <a:r>
                  <a:rPr lang="es-CO" sz="1050" dirty="0">
                    <a:solidFill>
                      <a:schemeClr val="bg2">
                        <a:lumMod val="75000"/>
                      </a:schemeClr>
                    </a:solidFill>
                  </a:rPr>
                  <a:t>(bebé)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188616" y="2066793"/>
              <a:ext cx="2109445" cy="279208"/>
              <a:chOff x="270259" y="2459650"/>
              <a:chExt cx="1846671" cy="279209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272838" y="2460467"/>
                <a:ext cx="1844092" cy="278392"/>
                <a:chOff x="272838" y="1692117"/>
                <a:chExt cx="1822450" cy="278392"/>
              </a:xfrm>
              <a:solidFill>
                <a:schemeClr val="bg1"/>
              </a:solidFill>
            </p:grpSpPr>
            <p:sp>
              <p:nvSpPr>
                <p:cNvPr id="45" name="Elipse 44"/>
                <p:cNvSpPr/>
                <p:nvPr/>
              </p:nvSpPr>
              <p:spPr>
                <a:xfrm>
                  <a:off x="1733338" y="1692117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6" name="Rectángulo redondeado 45"/>
                <p:cNvSpPr/>
                <p:nvPr/>
              </p:nvSpPr>
              <p:spPr>
                <a:xfrm>
                  <a:off x="272838" y="1705206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44" name="CuadroTexto 43"/>
              <p:cNvSpPr txBox="1"/>
              <p:nvPr/>
            </p:nvSpPr>
            <p:spPr>
              <a:xfrm>
                <a:off x="270259" y="2459650"/>
                <a:ext cx="1682735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O" sz="1050" dirty="0"/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188849" y="2395420"/>
              <a:ext cx="2109443" cy="278391"/>
              <a:chOff x="270261" y="2788275"/>
              <a:chExt cx="1846669" cy="278392"/>
            </a:xfrm>
          </p:grpSpPr>
          <p:grpSp>
            <p:nvGrpSpPr>
              <p:cNvPr id="48" name="Grupo 47"/>
              <p:cNvGrpSpPr/>
              <p:nvPr/>
            </p:nvGrpSpPr>
            <p:grpSpPr>
              <a:xfrm>
                <a:off x="271197" y="2788275"/>
                <a:ext cx="1845733" cy="278392"/>
                <a:chOff x="284744" y="1384925"/>
                <a:chExt cx="1822450" cy="278392"/>
              </a:xfrm>
              <a:solidFill>
                <a:schemeClr val="bg1"/>
              </a:solidFill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1745244" y="1384925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1" name="Rectángulo redondeado 50"/>
                <p:cNvSpPr/>
                <p:nvPr/>
              </p:nvSpPr>
              <p:spPr>
                <a:xfrm>
                  <a:off x="284744" y="1398014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00B7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49" name="CuadroTexto 48"/>
              <p:cNvSpPr txBox="1"/>
              <p:nvPr/>
            </p:nvSpPr>
            <p:spPr>
              <a:xfrm>
                <a:off x="270261" y="2798314"/>
                <a:ext cx="1682734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O" sz="1050" dirty="0"/>
              </a:p>
            </p:txBody>
          </p:sp>
        </p:grpSp>
      </p:grpSp>
      <p:grpSp>
        <p:nvGrpSpPr>
          <p:cNvPr id="52" name="Grupo 51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53" name="Elipse 52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CuadroTexto 58"/>
          <p:cNvSpPr txBox="1"/>
          <p:nvPr/>
        </p:nvSpPr>
        <p:spPr>
          <a:xfrm>
            <a:off x="152407" y="2932361"/>
            <a:ext cx="2035277" cy="24634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99CC"/>
                </a:solidFill>
              </a:rPr>
              <a:t>Eliminar familiar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1932" y="2624386"/>
            <a:ext cx="2035277" cy="246349"/>
          </a:xfrm>
          <a:prstGeom prst="rect">
            <a:avLst/>
          </a:prstGeom>
          <a:solidFill>
            <a:srgbClr val="0099CC"/>
          </a:solidFill>
          <a:ln>
            <a:solidFill>
              <a:srgbClr val="00B7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Agregar familiar</a:t>
            </a:r>
          </a:p>
        </p:txBody>
      </p:sp>
    </p:spTree>
    <p:extLst>
      <p:ext uri="{BB962C8B-B14F-4D97-AF65-F5344CB8AC3E}">
        <p14:creationId xmlns:p14="http://schemas.microsoft.com/office/powerpoint/2010/main" val="220261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81843" y="756326"/>
            <a:ext cx="192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Agregar familiar</a:t>
            </a:r>
          </a:p>
        </p:txBody>
      </p:sp>
      <p:grpSp>
        <p:nvGrpSpPr>
          <p:cNvPr id="52" name="Grupo 51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53" name="Elipse 52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181843" y="2927483"/>
            <a:ext cx="2035277" cy="246349"/>
          </a:xfrm>
          <a:prstGeom prst="rect">
            <a:avLst/>
          </a:prstGeom>
          <a:solidFill>
            <a:srgbClr val="0099CC"/>
          </a:solidFill>
          <a:ln>
            <a:solidFill>
              <a:srgbClr val="00B7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Agregar</a:t>
            </a:r>
          </a:p>
        </p:txBody>
      </p:sp>
      <p:pic>
        <p:nvPicPr>
          <p:cNvPr id="74" name="Picture 2" descr="https://www.journalistsecurity.net/wp-content/uploads/2016/01/default_profile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27" y="735746"/>
            <a:ext cx="552245" cy="5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33495" y="1319785"/>
            <a:ext cx="2306479" cy="1613060"/>
            <a:chOff x="33495" y="1367196"/>
            <a:chExt cx="2306479" cy="1613060"/>
          </a:xfrm>
        </p:grpSpPr>
        <p:grpSp>
          <p:nvGrpSpPr>
            <p:cNvPr id="61" name="Grupo 60"/>
            <p:cNvGrpSpPr/>
            <p:nvPr/>
          </p:nvGrpSpPr>
          <p:grpSpPr>
            <a:xfrm>
              <a:off x="33495" y="1367196"/>
              <a:ext cx="2306479" cy="1613060"/>
              <a:chOff x="33495" y="1367197"/>
              <a:chExt cx="2306479" cy="1383935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63975" y="1367197"/>
                <a:ext cx="2275999" cy="1022378"/>
                <a:chOff x="63975" y="1191093"/>
                <a:chExt cx="2275999" cy="1022378"/>
              </a:xfrm>
            </p:grpSpPr>
            <p:sp>
              <p:nvSpPr>
                <p:cNvPr id="64" name="CuadroTexto 63"/>
                <p:cNvSpPr txBox="1"/>
                <p:nvPr/>
              </p:nvSpPr>
              <p:spPr>
                <a:xfrm>
                  <a:off x="91066" y="1393367"/>
                  <a:ext cx="11479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/>
                    <a:t>Tipo de documento</a:t>
                  </a:r>
                </a:p>
              </p:txBody>
            </p:sp>
            <p:sp>
              <p:nvSpPr>
                <p:cNvPr id="65" name="CuadroTexto 64"/>
                <p:cNvSpPr txBox="1"/>
                <p:nvPr/>
              </p:nvSpPr>
              <p:spPr>
                <a:xfrm>
                  <a:off x="1102363" y="1390908"/>
                  <a:ext cx="1178398" cy="198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>
                      <a:solidFill>
                        <a:srgbClr val="0099CC"/>
                      </a:solidFill>
                    </a:rPr>
                    <a:t>Cédula de ciudadanía</a:t>
                  </a: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94452" y="1193552"/>
                  <a:ext cx="1025013" cy="24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/>
                    <a:t>Nombre</a:t>
                  </a:r>
                  <a:r>
                    <a:rPr lang="es-CO" sz="1001" dirty="0"/>
                    <a:t> </a:t>
                  </a:r>
                  <a:r>
                    <a:rPr lang="es-CO" sz="600" dirty="0"/>
                    <a:t>(completo)</a:t>
                  </a:r>
                  <a:endParaRPr lang="es-CO" sz="1001" dirty="0"/>
                </a:p>
              </p:txBody>
            </p:sp>
            <p:sp>
              <p:nvSpPr>
                <p:cNvPr id="67" name="CuadroTexto 66"/>
                <p:cNvSpPr txBox="1"/>
                <p:nvPr/>
              </p:nvSpPr>
              <p:spPr>
                <a:xfrm>
                  <a:off x="1105749" y="1191093"/>
                  <a:ext cx="123422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>
                      <a:solidFill>
                        <a:srgbClr val="0099CC"/>
                      </a:solidFill>
                    </a:rPr>
                    <a:t>María Yanira Sabogal</a:t>
                  </a:r>
                </a:p>
              </p:txBody>
            </p:sp>
            <p:sp>
              <p:nvSpPr>
                <p:cNvPr id="68" name="CuadroTexto 67"/>
                <p:cNvSpPr txBox="1"/>
                <p:nvPr/>
              </p:nvSpPr>
              <p:spPr>
                <a:xfrm>
                  <a:off x="74132" y="1593179"/>
                  <a:ext cx="121232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/>
                    <a:t>Número  documento</a:t>
                  </a: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132841" y="1590720"/>
                  <a:ext cx="114792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>
                      <a:solidFill>
                        <a:srgbClr val="0099CC"/>
                      </a:solidFill>
                    </a:rPr>
                    <a:t>3456789123</a:t>
                  </a: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63975" y="1792992"/>
                  <a:ext cx="102501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/>
                    <a:t>Cuenta de email</a:t>
                  </a:r>
                </a:p>
              </p:txBody>
            </p:sp>
            <p:sp>
              <p:nvSpPr>
                <p:cNvPr id="71" name="CuadroTexto 70"/>
                <p:cNvSpPr txBox="1"/>
                <p:nvPr/>
              </p:nvSpPr>
              <p:spPr>
                <a:xfrm>
                  <a:off x="1122684" y="1790533"/>
                  <a:ext cx="114792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>
                      <a:solidFill>
                        <a:srgbClr val="0099CC"/>
                      </a:solidFill>
                    </a:rPr>
                    <a:t>maria@gmail.com</a:t>
                  </a:r>
                </a:p>
              </p:txBody>
            </p:sp>
            <p:sp>
              <p:nvSpPr>
                <p:cNvPr id="72" name="CuadroTexto 71"/>
                <p:cNvSpPr txBox="1"/>
                <p:nvPr/>
              </p:nvSpPr>
              <p:spPr>
                <a:xfrm>
                  <a:off x="70746" y="1982639"/>
                  <a:ext cx="102501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/>
                    <a:t>EPS</a:t>
                  </a: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1115909" y="1980180"/>
                  <a:ext cx="114792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900" dirty="0">
                      <a:solidFill>
                        <a:srgbClr val="0099CC"/>
                      </a:solidFill>
                    </a:rPr>
                    <a:t>Famisanar</a:t>
                  </a:r>
                </a:p>
              </p:txBody>
            </p:sp>
          </p:grpSp>
          <p:sp>
            <p:nvSpPr>
              <p:cNvPr id="63" name="CuadroTexto 62"/>
              <p:cNvSpPr txBox="1"/>
              <p:nvPr/>
            </p:nvSpPr>
            <p:spPr>
              <a:xfrm>
                <a:off x="33495" y="2520300"/>
                <a:ext cx="21086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Antecedentes familiares</a:t>
                </a:r>
              </a:p>
            </p:txBody>
          </p:sp>
        </p:grpSp>
        <p:sp>
          <p:nvSpPr>
            <p:cNvPr id="75" name="CuadroTexto 74"/>
            <p:cNvSpPr txBox="1"/>
            <p:nvPr/>
          </p:nvSpPr>
          <p:spPr>
            <a:xfrm>
              <a:off x="67362" y="2503149"/>
              <a:ext cx="102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Parentesco</a:t>
              </a: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1105752" y="2500283"/>
              <a:ext cx="11479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>
                  <a:solidFill>
                    <a:srgbClr val="0099CC"/>
                  </a:solidFill>
                </a:rPr>
                <a:t>Madre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60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202162" y="905630"/>
            <a:ext cx="192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Eliminar familiares</a:t>
            </a:r>
          </a:p>
        </p:txBody>
      </p:sp>
      <p:grpSp>
        <p:nvGrpSpPr>
          <p:cNvPr id="52" name="Grupo 51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53" name="Elipse 52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181843" y="2866526"/>
            <a:ext cx="2035277" cy="246349"/>
          </a:xfrm>
          <a:prstGeom prst="rect">
            <a:avLst/>
          </a:prstGeom>
          <a:solidFill>
            <a:srgbClr val="0099CC"/>
          </a:solidFill>
          <a:ln>
            <a:solidFill>
              <a:srgbClr val="00B7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Eliminar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1842" y="1328789"/>
            <a:ext cx="2035277" cy="101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2">
                    <a:lumMod val="50000"/>
                  </a:schemeClr>
                </a:solidFill>
              </a:rPr>
              <a:t>Abuela Lola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2">
                    <a:lumMod val="50000"/>
                  </a:schemeClr>
                </a:solidFill>
              </a:rPr>
              <a:t>Abuelo Jorge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2">
                    <a:lumMod val="50000"/>
                  </a:schemeClr>
                </a:solidFill>
              </a:rPr>
              <a:t>María Sofía </a:t>
            </a:r>
          </a:p>
        </p:txBody>
      </p:sp>
    </p:spTree>
    <p:extLst>
      <p:ext uri="{BB962C8B-B14F-4D97-AF65-F5344CB8AC3E}">
        <p14:creationId xmlns:p14="http://schemas.microsoft.com/office/powerpoint/2010/main" val="4449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47488" y="902065"/>
            <a:ext cx="2035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Cuenta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16" name="Elipse 15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30283" y="2624219"/>
            <a:ext cx="2077720" cy="546236"/>
            <a:chOff x="130283" y="2509072"/>
            <a:chExt cx="2077720" cy="546236"/>
          </a:xfrm>
        </p:grpSpPr>
        <p:sp>
          <p:nvSpPr>
            <p:cNvPr id="3" name="CuadroTexto 2"/>
            <p:cNvSpPr txBox="1"/>
            <p:nvPr/>
          </p:nvSpPr>
          <p:spPr>
            <a:xfrm>
              <a:off x="147488" y="2509072"/>
              <a:ext cx="2035277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Guardar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190307" y="2808959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Eliminar cuenta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30283" y="2805573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Cerrar sesión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3975" y="1367197"/>
            <a:ext cx="2216786" cy="1215416"/>
            <a:chOff x="63975" y="1367197"/>
            <a:chExt cx="2216786" cy="1215416"/>
          </a:xfrm>
        </p:grpSpPr>
        <p:grpSp>
          <p:nvGrpSpPr>
            <p:cNvPr id="2" name="Grupo 1"/>
            <p:cNvGrpSpPr/>
            <p:nvPr/>
          </p:nvGrpSpPr>
          <p:grpSpPr>
            <a:xfrm>
              <a:off x="63975" y="1367197"/>
              <a:ext cx="2216786" cy="1022378"/>
              <a:chOff x="63975" y="1191093"/>
              <a:chExt cx="2216786" cy="1022378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91066" y="1393367"/>
                <a:ext cx="1147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Tipo de documento</a:t>
                </a:r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102363" y="1390908"/>
                <a:ext cx="11783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Cédula de ciudadanía</a:t>
                </a: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94452" y="1193552"/>
                <a:ext cx="1025013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Nombre</a:t>
                </a:r>
                <a:r>
                  <a:rPr lang="es-CO" sz="1001" dirty="0"/>
                  <a:t> </a:t>
                </a:r>
                <a:r>
                  <a:rPr lang="es-CO" sz="600" dirty="0"/>
                  <a:t>(completo)</a:t>
                </a:r>
                <a:endParaRPr lang="es-CO" sz="1001" dirty="0"/>
              </a:p>
            </p:txBody>
          </p:sp>
          <p:sp>
            <p:nvSpPr>
              <p:cNvPr id="30" name="CuadroTexto 29"/>
              <p:cNvSpPr txBox="1"/>
              <p:nvPr/>
            </p:nvSpPr>
            <p:spPr>
              <a:xfrm>
                <a:off x="1105750" y="1191093"/>
                <a:ext cx="1147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Alejandra Rocha</a:t>
                </a:r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74132" y="1593179"/>
                <a:ext cx="1164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Número  documento</a:t>
                </a:r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>
                <a:off x="1132841" y="1590720"/>
                <a:ext cx="1147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123456789</a:t>
                </a:r>
              </a:p>
            </p:txBody>
          </p:sp>
          <p:sp>
            <p:nvSpPr>
              <p:cNvPr id="33" name="CuadroTexto 32"/>
              <p:cNvSpPr txBox="1"/>
              <p:nvPr/>
            </p:nvSpPr>
            <p:spPr>
              <a:xfrm>
                <a:off x="63975" y="1792992"/>
                <a:ext cx="1025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Cuenta de email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1122684" y="1790533"/>
                <a:ext cx="1147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 err="1">
                    <a:solidFill>
                      <a:srgbClr val="0099CC"/>
                    </a:solidFill>
                  </a:rPr>
                  <a:t>procha@javeriana</a:t>
                </a:r>
                <a:r>
                  <a:rPr lang="es-CO" sz="900" dirty="0">
                    <a:solidFill>
                      <a:srgbClr val="0099CC"/>
                    </a:solidFill>
                  </a:rPr>
                  <a:t>...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77519" y="1982639"/>
                <a:ext cx="1025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EPS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1115909" y="1980180"/>
                <a:ext cx="1147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Famisanar</a:t>
                </a:r>
              </a:p>
            </p:txBody>
          </p:sp>
        </p:grpSp>
        <p:sp>
          <p:nvSpPr>
            <p:cNvPr id="40" name="CuadroTexto 39"/>
            <p:cNvSpPr txBox="1"/>
            <p:nvPr/>
          </p:nvSpPr>
          <p:spPr>
            <a:xfrm>
              <a:off x="74133" y="2351781"/>
              <a:ext cx="210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Antecedentes familiares</a:t>
              </a:r>
            </a:p>
          </p:txBody>
        </p:sp>
      </p:grpSp>
      <p:sp>
        <p:nvSpPr>
          <p:cNvPr id="41" name="CuadroTexto 40"/>
          <p:cNvSpPr txBox="1"/>
          <p:nvPr/>
        </p:nvSpPr>
        <p:spPr>
          <a:xfrm>
            <a:off x="1302174" y="2342549"/>
            <a:ext cx="1147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rgbClr val="0099CC"/>
                </a:solidFill>
              </a:rPr>
              <a:t>…</a:t>
            </a:r>
          </a:p>
        </p:txBody>
      </p:sp>
      <p:pic>
        <p:nvPicPr>
          <p:cNvPr id="37" name="Picture 2" descr="https://www.journalistsecurity.net/wp-content/uploads/2016/01/default_profile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03" y="820423"/>
            <a:ext cx="552245" cy="5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13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47488" y="2509072"/>
            <a:ext cx="2037979" cy="253916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Iniciar sesión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2407" y="2808959"/>
            <a:ext cx="2035277" cy="24634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99CC"/>
                </a:solidFill>
              </a:rPr>
              <a:t>Registrarse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52404" y="2057146"/>
            <a:ext cx="2033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chemeClr val="bg1">
                    <a:lumMod val="65000"/>
                  </a:schemeClr>
                </a:solidFill>
              </a:rPr>
              <a:t>¿Olvidó su contraseña?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2407" y="1606727"/>
            <a:ext cx="203306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>
                    <a:lumMod val="50000"/>
                  </a:schemeClr>
                </a:solidFill>
              </a:rPr>
              <a:t>Contraseña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52407" y="1406912"/>
            <a:ext cx="203306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>
                    <a:lumMod val="50000"/>
                  </a:schemeClr>
                </a:solidFill>
              </a:rPr>
              <a:t>Usuario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143759" y="457664"/>
            <a:ext cx="2041707" cy="1431872"/>
            <a:chOff x="203617" y="904408"/>
            <a:chExt cx="1927523" cy="1271638"/>
          </a:xfrm>
        </p:grpSpPr>
        <p:sp>
          <p:nvSpPr>
            <p:cNvPr id="15" name="Elipse 14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Elipse 17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203617" y="1271986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7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0112" y="989916"/>
            <a:ext cx="1991639" cy="1478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Alguno de sus familiares o usted sufre de:</a:t>
            </a:r>
          </a:p>
          <a:p>
            <a:endParaRPr lang="es-CO" sz="1001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Diabetes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Hipertensión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Fuma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Alcohólico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Otro:__________________</a:t>
            </a:r>
          </a:p>
          <a:p>
            <a:endParaRPr lang="es-CO" sz="100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52407" y="2858072"/>
            <a:ext cx="2035277" cy="24634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99CC"/>
                </a:solidFill>
              </a:rPr>
              <a:t>Siguiente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34" name="Elipse 33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Elipse 34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Elipse 36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Elipse 37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3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488" y="1248806"/>
            <a:ext cx="2027901" cy="692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rgbClr val="0099CC"/>
                </a:solidFill>
              </a:rPr>
              <a:t>Cerrar sesión</a:t>
            </a:r>
          </a:p>
          <a:p>
            <a:pPr algn="ctr"/>
            <a:r>
              <a:rPr lang="es-CO" sz="900" dirty="0">
                <a:solidFill>
                  <a:srgbClr val="0099CC"/>
                </a:solidFill>
              </a:rPr>
              <a:t>¿Desea cerrar sesión?</a:t>
            </a:r>
          </a:p>
          <a:p>
            <a:pPr algn="ctr"/>
            <a:endParaRPr lang="es-CO" sz="1050" dirty="0"/>
          </a:p>
          <a:p>
            <a:pPr algn="ctr"/>
            <a:endParaRPr lang="es-CO" sz="1050" dirty="0"/>
          </a:p>
        </p:txBody>
      </p:sp>
      <p:sp>
        <p:nvSpPr>
          <p:cNvPr id="5" name="CuadroTexto 4"/>
          <p:cNvSpPr txBox="1"/>
          <p:nvPr/>
        </p:nvSpPr>
        <p:spPr>
          <a:xfrm>
            <a:off x="239668" y="1639639"/>
            <a:ext cx="870153" cy="230832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Cerrar sesión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40093" y="1644558"/>
            <a:ext cx="8701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rgbClr val="0099CC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70321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488" y="930465"/>
            <a:ext cx="202790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rgbClr val="0099CC"/>
                </a:solidFill>
              </a:rPr>
              <a:t>Eliminar cuenta.</a:t>
            </a:r>
          </a:p>
          <a:p>
            <a:pPr algn="ctr"/>
            <a:endParaRPr lang="es-CO" sz="900" dirty="0">
              <a:solidFill>
                <a:srgbClr val="0099CC"/>
              </a:solidFill>
            </a:endParaRPr>
          </a:p>
          <a:p>
            <a:pPr algn="ctr"/>
            <a:endParaRPr lang="es-CO" sz="900" dirty="0">
              <a:solidFill>
                <a:srgbClr val="0099CC"/>
              </a:solidFill>
            </a:endParaRPr>
          </a:p>
          <a:p>
            <a:pPr algn="ctr"/>
            <a:r>
              <a:rPr lang="es-CO" sz="900" dirty="0">
                <a:solidFill>
                  <a:srgbClr val="0099CC"/>
                </a:solidFill>
              </a:rPr>
              <a:t>Toda su información incluyendo perfil y familiares se eliminarán.</a:t>
            </a:r>
          </a:p>
          <a:p>
            <a:pPr marL="228588" indent="-228588" algn="ctr">
              <a:buAutoNum type="arabicPeriod"/>
            </a:pPr>
            <a:endParaRPr lang="es-CO" sz="900" dirty="0">
              <a:solidFill>
                <a:srgbClr val="0099CC"/>
              </a:solidFill>
            </a:endParaRPr>
          </a:p>
          <a:p>
            <a:pPr algn="ctr"/>
            <a:r>
              <a:rPr lang="es-CO" sz="900" dirty="0">
                <a:solidFill>
                  <a:srgbClr val="0099CC"/>
                </a:solidFill>
              </a:rPr>
              <a:t>¿De verdad quiere eliminar la cuenta?</a:t>
            </a:r>
          </a:p>
          <a:p>
            <a:pPr algn="ctr"/>
            <a:endParaRPr lang="es-CO" sz="1050" dirty="0"/>
          </a:p>
          <a:p>
            <a:pPr algn="ctr"/>
            <a:endParaRPr lang="es-CO" sz="1050" dirty="0"/>
          </a:p>
        </p:txBody>
      </p:sp>
      <p:sp>
        <p:nvSpPr>
          <p:cNvPr id="5" name="CuadroTexto 4"/>
          <p:cNvSpPr txBox="1"/>
          <p:nvPr/>
        </p:nvSpPr>
        <p:spPr>
          <a:xfrm>
            <a:off x="239668" y="1964762"/>
            <a:ext cx="870153" cy="230832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Eliminar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40093" y="1969681"/>
            <a:ext cx="8701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rgbClr val="0099CC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6175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47488" y="902065"/>
            <a:ext cx="2035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Ayuda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16" name="Elipse 15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30854" y="1345890"/>
            <a:ext cx="1847033" cy="278390"/>
            <a:chOff x="269895" y="1494910"/>
            <a:chExt cx="1847033" cy="278392"/>
          </a:xfrm>
        </p:grpSpPr>
        <p:grpSp>
          <p:nvGrpSpPr>
            <p:cNvPr id="17" name="Grupo 16"/>
            <p:cNvGrpSpPr/>
            <p:nvPr/>
          </p:nvGrpSpPr>
          <p:grpSpPr>
            <a:xfrm>
              <a:off x="270451" y="1494910"/>
              <a:ext cx="1846477" cy="278392"/>
              <a:chOff x="270452" y="2555360"/>
              <a:chExt cx="1822450" cy="278392"/>
            </a:xfrm>
            <a:solidFill>
              <a:schemeClr val="bg1"/>
            </a:solidFill>
          </p:grpSpPr>
          <p:sp>
            <p:nvSpPr>
              <p:cNvPr id="19" name="Elipse 18"/>
              <p:cNvSpPr/>
              <p:nvPr/>
            </p:nvSpPr>
            <p:spPr>
              <a:xfrm>
                <a:off x="1730952" y="2555360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Rectángulo redondeado 19"/>
              <p:cNvSpPr/>
              <p:nvPr/>
            </p:nvSpPr>
            <p:spPr>
              <a:xfrm>
                <a:off x="270452" y="2568449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18" name="CuadroTexto 17"/>
            <p:cNvSpPr txBox="1"/>
            <p:nvPr/>
          </p:nvSpPr>
          <p:spPr>
            <a:xfrm>
              <a:off x="269895" y="1514772"/>
              <a:ext cx="1694190" cy="23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Deseo reportar un problema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30854" y="1657572"/>
            <a:ext cx="1847032" cy="278392"/>
            <a:chOff x="269897" y="1806587"/>
            <a:chExt cx="1847032" cy="278392"/>
          </a:xfrm>
        </p:grpSpPr>
        <p:grpSp>
          <p:nvGrpSpPr>
            <p:cNvPr id="22" name="Grupo 21"/>
            <p:cNvGrpSpPr/>
            <p:nvPr/>
          </p:nvGrpSpPr>
          <p:grpSpPr>
            <a:xfrm>
              <a:off x="275219" y="1806587"/>
              <a:ext cx="1841710" cy="278392"/>
              <a:chOff x="275219" y="2270137"/>
              <a:chExt cx="1822450" cy="278392"/>
            </a:xfrm>
            <a:solidFill>
              <a:schemeClr val="bg1"/>
            </a:solidFill>
          </p:grpSpPr>
          <p:sp>
            <p:nvSpPr>
              <p:cNvPr id="30" name="Elipse 29"/>
              <p:cNvSpPr/>
              <p:nvPr/>
            </p:nvSpPr>
            <p:spPr>
              <a:xfrm>
                <a:off x="1735719" y="227013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275219" y="228322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29" name="CuadroTexto 28"/>
            <p:cNvSpPr txBox="1"/>
            <p:nvPr/>
          </p:nvSpPr>
          <p:spPr>
            <a:xfrm>
              <a:off x="269897" y="1837807"/>
              <a:ext cx="16829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Perdí la información de la cuenta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30854" y="1982697"/>
            <a:ext cx="1847035" cy="278391"/>
            <a:chOff x="269894" y="2131713"/>
            <a:chExt cx="1847035" cy="278392"/>
          </a:xfrm>
        </p:grpSpPr>
        <p:grpSp>
          <p:nvGrpSpPr>
            <p:cNvPr id="33" name="Grupo 32"/>
            <p:cNvGrpSpPr/>
            <p:nvPr/>
          </p:nvGrpSpPr>
          <p:grpSpPr>
            <a:xfrm>
              <a:off x="269894" y="2131713"/>
              <a:ext cx="1847035" cy="278392"/>
              <a:chOff x="269895" y="1985663"/>
              <a:chExt cx="1822450" cy="278392"/>
            </a:xfrm>
            <a:solidFill>
              <a:schemeClr val="bg1"/>
            </a:solidFill>
          </p:grpSpPr>
          <p:sp>
            <p:nvSpPr>
              <p:cNvPr id="35" name="Elipse 34"/>
              <p:cNvSpPr/>
              <p:nvPr/>
            </p:nvSpPr>
            <p:spPr>
              <a:xfrm>
                <a:off x="1730395" y="1985663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Rectángulo redondeado 35"/>
              <p:cNvSpPr/>
              <p:nvPr/>
            </p:nvSpPr>
            <p:spPr>
              <a:xfrm>
                <a:off x="269895" y="1998752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4" name="CuadroTexto 33"/>
            <p:cNvSpPr txBox="1"/>
            <p:nvPr/>
          </p:nvSpPr>
          <p:spPr>
            <a:xfrm>
              <a:off x="269894" y="2161624"/>
              <a:ext cx="168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Quiero editar mis datos</a:t>
              </a: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330854" y="2311452"/>
            <a:ext cx="1847033" cy="278391"/>
            <a:chOff x="269897" y="2460467"/>
            <a:chExt cx="1847033" cy="278392"/>
          </a:xfrm>
        </p:grpSpPr>
        <p:grpSp>
          <p:nvGrpSpPr>
            <p:cNvPr id="38" name="Grupo 37"/>
            <p:cNvGrpSpPr/>
            <p:nvPr/>
          </p:nvGrpSpPr>
          <p:grpSpPr>
            <a:xfrm>
              <a:off x="272838" y="2460467"/>
              <a:ext cx="1844092" cy="278392"/>
              <a:chOff x="272838" y="1692117"/>
              <a:chExt cx="1822450" cy="278392"/>
            </a:xfrm>
            <a:solidFill>
              <a:schemeClr val="bg1"/>
            </a:solidFill>
          </p:grpSpPr>
          <p:sp>
            <p:nvSpPr>
              <p:cNvPr id="40" name="Elipse 39"/>
              <p:cNvSpPr/>
              <p:nvPr/>
            </p:nvSpPr>
            <p:spPr>
              <a:xfrm>
                <a:off x="1733338" y="169211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" name="Rectángulo redondeado 40"/>
              <p:cNvSpPr/>
              <p:nvPr/>
            </p:nvSpPr>
            <p:spPr>
              <a:xfrm>
                <a:off x="272838" y="170520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9" name="CuadroTexto 38"/>
            <p:cNvSpPr txBox="1"/>
            <p:nvPr/>
          </p:nvSpPr>
          <p:spPr>
            <a:xfrm>
              <a:off x="269897" y="2479969"/>
              <a:ext cx="1682925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¿Qué es TAppi?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330853" y="2639263"/>
            <a:ext cx="1847036" cy="278391"/>
            <a:chOff x="269894" y="2788275"/>
            <a:chExt cx="1847036" cy="278392"/>
          </a:xfrm>
        </p:grpSpPr>
        <p:grpSp>
          <p:nvGrpSpPr>
            <p:cNvPr id="43" name="Grupo 42"/>
            <p:cNvGrpSpPr/>
            <p:nvPr/>
          </p:nvGrpSpPr>
          <p:grpSpPr>
            <a:xfrm>
              <a:off x="271197" y="2788275"/>
              <a:ext cx="1845733" cy="278392"/>
              <a:chOff x="284744" y="1384925"/>
              <a:chExt cx="1822450" cy="278392"/>
            </a:xfrm>
            <a:solidFill>
              <a:schemeClr val="bg1"/>
            </a:solidFill>
          </p:grpSpPr>
          <p:sp>
            <p:nvSpPr>
              <p:cNvPr id="45" name="Elipse 44"/>
              <p:cNvSpPr/>
              <p:nvPr/>
            </p:nvSpPr>
            <p:spPr>
              <a:xfrm>
                <a:off x="1745244" y="1384925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Rectángulo redondeado 45"/>
              <p:cNvSpPr/>
              <p:nvPr/>
            </p:nvSpPr>
            <p:spPr>
              <a:xfrm>
                <a:off x="284744" y="1398014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00B7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44" name="CuadroTexto 43"/>
            <p:cNvSpPr txBox="1"/>
            <p:nvPr/>
          </p:nvSpPr>
          <p:spPr>
            <a:xfrm>
              <a:off x="269894" y="2818633"/>
              <a:ext cx="1682925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Términos y condiciones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23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8600" y="6350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Usuario médico</a:t>
            </a:r>
          </a:p>
        </p:txBody>
      </p:sp>
    </p:spTree>
    <p:extLst>
      <p:ext uri="{BB962C8B-B14F-4D97-AF65-F5344CB8AC3E}">
        <p14:creationId xmlns:p14="http://schemas.microsoft.com/office/powerpoint/2010/main" val="429191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47488" y="2509072"/>
            <a:ext cx="2040196" cy="546236"/>
            <a:chOff x="147488" y="2509072"/>
            <a:chExt cx="2040196" cy="546236"/>
          </a:xfrm>
        </p:grpSpPr>
        <p:sp>
          <p:nvSpPr>
            <p:cNvPr id="9" name="CuadroTexto 8"/>
            <p:cNvSpPr txBox="1"/>
            <p:nvPr/>
          </p:nvSpPr>
          <p:spPr>
            <a:xfrm>
              <a:off x="147488" y="2509072"/>
              <a:ext cx="2037979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Iniciar sesión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52407" y="2808959"/>
              <a:ext cx="2035277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Registrarse</a:t>
              </a: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52407" y="1606727"/>
            <a:ext cx="203306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>
                    <a:lumMod val="50000"/>
                  </a:schemeClr>
                </a:solidFill>
              </a:rPr>
              <a:t>Contraseña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52407" y="1406912"/>
            <a:ext cx="203306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>
                    <a:lumMod val="50000"/>
                  </a:schemeClr>
                </a:solidFill>
              </a:rPr>
              <a:t>Usuario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43759" y="470759"/>
            <a:ext cx="2041707" cy="1817219"/>
            <a:chOff x="143759" y="470759"/>
            <a:chExt cx="2041707" cy="1817219"/>
          </a:xfrm>
        </p:grpSpPr>
        <p:sp>
          <p:nvSpPr>
            <p:cNvPr id="11" name="CuadroTexto 10"/>
            <p:cNvSpPr txBox="1"/>
            <p:nvPr/>
          </p:nvSpPr>
          <p:spPr>
            <a:xfrm>
              <a:off x="152404" y="2057146"/>
              <a:ext cx="20330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dirty="0">
                  <a:solidFill>
                    <a:schemeClr val="bg1">
                      <a:lumMod val="65000"/>
                    </a:schemeClr>
                  </a:solidFill>
                </a:rPr>
                <a:t>¿Olvidó su contraseña?</a:t>
              </a: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43759" y="470759"/>
              <a:ext cx="2041707" cy="1344275"/>
              <a:chOff x="203617" y="904007"/>
              <a:chExt cx="1927523" cy="1193844"/>
            </a:xfrm>
          </p:grpSpPr>
          <p:sp>
            <p:nvSpPr>
              <p:cNvPr id="15" name="Elipse 14"/>
              <p:cNvSpPr/>
              <p:nvPr/>
            </p:nvSpPr>
            <p:spPr>
              <a:xfrm>
                <a:off x="1747682" y="904007"/>
                <a:ext cx="383458" cy="3760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1364224" y="904007"/>
                <a:ext cx="383458" cy="376082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980766" y="904007"/>
                <a:ext cx="383458" cy="37608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94447" y="904409"/>
                <a:ext cx="389181" cy="3816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203617" y="904408"/>
                <a:ext cx="389181" cy="381695"/>
              </a:xfrm>
              <a:prstGeom prst="ellipse">
                <a:avLst/>
              </a:prstGeom>
              <a:solidFill>
                <a:srgbClr val="00B7E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203617" y="1193791"/>
                <a:ext cx="1927523" cy="90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 dirty="0">
                    <a:solidFill>
                      <a:srgbClr val="00CCFF"/>
                    </a:solidFill>
                  </a:rPr>
                  <a:t>TAppi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568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/>
          <p:cNvSpPr txBox="1"/>
          <p:nvPr/>
        </p:nvSpPr>
        <p:spPr>
          <a:xfrm>
            <a:off x="1016789" y="849121"/>
            <a:ext cx="98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Luisa Álvarez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331410" y="1494909"/>
            <a:ext cx="1846477" cy="278391"/>
            <a:chOff x="270451" y="1494910"/>
            <a:chExt cx="1846477" cy="278392"/>
          </a:xfrm>
        </p:grpSpPr>
        <p:grpSp>
          <p:nvGrpSpPr>
            <p:cNvPr id="25" name="Grupo 24"/>
            <p:cNvGrpSpPr/>
            <p:nvPr/>
          </p:nvGrpSpPr>
          <p:grpSpPr>
            <a:xfrm>
              <a:off x="270451" y="1494910"/>
              <a:ext cx="1846477" cy="278392"/>
              <a:chOff x="270452" y="2555360"/>
              <a:chExt cx="1822450" cy="278392"/>
            </a:xfrm>
            <a:solidFill>
              <a:schemeClr val="bg1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1730952" y="2555360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270452" y="2568449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2" name="CuadroTexto 1"/>
            <p:cNvSpPr txBox="1"/>
            <p:nvPr/>
          </p:nvSpPr>
          <p:spPr>
            <a:xfrm>
              <a:off x="358987" y="1507999"/>
              <a:ext cx="12882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Consultar paciente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36176" y="1802635"/>
            <a:ext cx="1841710" cy="282342"/>
            <a:chOff x="275219" y="1802637"/>
            <a:chExt cx="1841710" cy="282342"/>
          </a:xfrm>
        </p:grpSpPr>
        <p:grpSp>
          <p:nvGrpSpPr>
            <p:cNvPr id="24" name="Grupo 23"/>
            <p:cNvGrpSpPr/>
            <p:nvPr/>
          </p:nvGrpSpPr>
          <p:grpSpPr>
            <a:xfrm>
              <a:off x="275219" y="1806587"/>
              <a:ext cx="1841710" cy="278392"/>
              <a:chOff x="275219" y="2270137"/>
              <a:chExt cx="1822450" cy="278392"/>
            </a:xfrm>
            <a:solidFill>
              <a:schemeClr val="bg1"/>
            </a:solidFill>
          </p:grpSpPr>
          <p:sp>
            <p:nvSpPr>
              <p:cNvPr id="12" name="Elipse 11"/>
              <p:cNvSpPr/>
              <p:nvPr/>
            </p:nvSpPr>
            <p:spPr>
              <a:xfrm>
                <a:off x="1735719" y="227013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275219" y="228322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355601" y="1802637"/>
              <a:ext cx="13843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Nuevo paciente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330854" y="2131710"/>
            <a:ext cx="1847035" cy="278391"/>
            <a:chOff x="269894" y="2131713"/>
            <a:chExt cx="1847035" cy="278392"/>
          </a:xfrm>
        </p:grpSpPr>
        <p:grpSp>
          <p:nvGrpSpPr>
            <p:cNvPr id="23" name="Grupo 22"/>
            <p:cNvGrpSpPr/>
            <p:nvPr/>
          </p:nvGrpSpPr>
          <p:grpSpPr>
            <a:xfrm>
              <a:off x="269894" y="2131713"/>
              <a:ext cx="1847035" cy="278392"/>
              <a:chOff x="269895" y="1985663"/>
              <a:chExt cx="1822450" cy="278392"/>
            </a:xfrm>
            <a:solidFill>
              <a:schemeClr val="bg1"/>
            </a:solidFill>
          </p:grpSpPr>
          <p:sp>
            <p:nvSpPr>
              <p:cNvPr id="16" name="Elipse 15"/>
              <p:cNvSpPr/>
              <p:nvPr/>
            </p:nvSpPr>
            <p:spPr>
              <a:xfrm>
                <a:off x="1730395" y="1985663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269895" y="1998752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6" name="CuadroTexto 35"/>
            <p:cNvSpPr txBox="1"/>
            <p:nvPr/>
          </p:nvSpPr>
          <p:spPr>
            <a:xfrm>
              <a:off x="362376" y="2141305"/>
              <a:ext cx="1384337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Cuenta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3795" y="2459648"/>
            <a:ext cx="1844092" cy="279208"/>
            <a:chOff x="272838" y="2459650"/>
            <a:chExt cx="1844092" cy="279209"/>
          </a:xfrm>
        </p:grpSpPr>
        <p:grpSp>
          <p:nvGrpSpPr>
            <p:cNvPr id="22" name="Grupo 21"/>
            <p:cNvGrpSpPr/>
            <p:nvPr/>
          </p:nvGrpSpPr>
          <p:grpSpPr>
            <a:xfrm>
              <a:off x="272838" y="2460467"/>
              <a:ext cx="1844092" cy="278392"/>
              <a:chOff x="272838" y="1692117"/>
              <a:chExt cx="1822450" cy="278392"/>
            </a:xfrm>
            <a:solidFill>
              <a:schemeClr val="bg1"/>
            </a:solidFill>
          </p:grpSpPr>
          <p:sp>
            <p:nvSpPr>
              <p:cNvPr id="5" name="Elipse 4"/>
              <p:cNvSpPr/>
              <p:nvPr/>
            </p:nvSpPr>
            <p:spPr>
              <a:xfrm>
                <a:off x="1733338" y="169211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272838" y="170520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7" name="CuadroTexto 36"/>
            <p:cNvSpPr txBox="1"/>
            <p:nvPr/>
          </p:nvSpPr>
          <p:spPr>
            <a:xfrm>
              <a:off x="362374" y="2459650"/>
              <a:ext cx="1384337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Ayuda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32156" y="2788276"/>
            <a:ext cx="1845733" cy="278391"/>
            <a:chOff x="271197" y="2788275"/>
            <a:chExt cx="1845733" cy="278392"/>
          </a:xfrm>
        </p:grpSpPr>
        <p:grpSp>
          <p:nvGrpSpPr>
            <p:cNvPr id="21" name="Grupo 20"/>
            <p:cNvGrpSpPr/>
            <p:nvPr/>
          </p:nvGrpSpPr>
          <p:grpSpPr>
            <a:xfrm>
              <a:off x="271197" y="2788275"/>
              <a:ext cx="1845733" cy="278392"/>
              <a:chOff x="284744" y="1384925"/>
              <a:chExt cx="1822450" cy="278392"/>
            </a:xfrm>
            <a:solidFill>
              <a:schemeClr val="bg1"/>
            </a:solidFill>
          </p:grpSpPr>
          <p:sp>
            <p:nvSpPr>
              <p:cNvPr id="19" name="Elipse 18"/>
              <p:cNvSpPr/>
              <p:nvPr/>
            </p:nvSpPr>
            <p:spPr>
              <a:xfrm>
                <a:off x="1745244" y="1384925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Rectángulo redondeado 19"/>
              <p:cNvSpPr/>
              <p:nvPr/>
            </p:nvSpPr>
            <p:spPr>
              <a:xfrm>
                <a:off x="284744" y="1398014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00B7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362377" y="2798314"/>
              <a:ext cx="1384336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Salir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40" name="Elipse 39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Elipse 42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Elipse 43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6" name="Picture 2" descr="https://www.journalistsecurity.net/wp-content/uploads/2016/01/default_profile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881380"/>
            <a:ext cx="552245" cy="5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96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2407" y="2808959"/>
            <a:ext cx="2035277" cy="246349"/>
          </a:xfrm>
          <a:prstGeom prst="rect">
            <a:avLst/>
          </a:prstGeom>
          <a:solidFill>
            <a:srgbClr val="0099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Consultar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88616" y="840188"/>
            <a:ext cx="192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Consultar paciente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189174" y="1121106"/>
            <a:ext cx="2109121" cy="278391"/>
            <a:chOff x="270451" y="1494910"/>
            <a:chExt cx="1846477" cy="278392"/>
          </a:xfrm>
        </p:grpSpPr>
        <p:grpSp>
          <p:nvGrpSpPr>
            <p:cNvPr id="28" name="Grupo 27"/>
            <p:cNvGrpSpPr/>
            <p:nvPr/>
          </p:nvGrpSpPr>
          <p:grpSpPr>
            <a:xfrm>
              <a:off x="270451" y="1494910"/>
              <a:ext cx="1846477" cy="278392"/>
              <a:chOff x="270452" y="2555360"/>
              <a:chExt cx="1822450" cy="278392"/>
            </a:xfrm>
            <a:solidFill>
              <a:schemeClr val="bg1"/>
            </a:solidFill>
          </p:grpSpPr>
          <p:sp>
            <p:nvSpPr>
              <p:cNvPr id="30" name="Elipse 29"/>
              <p:cNvSpPr/>
              <p:nvPr/>
            </p:nvSpPr>
            <p:spPr>
              <a:xfrm>
                <a:off x="1730952" y="2555360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270452" y="2568449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29" name="CuadroTexto 28"/>
            <p:cNvSpPr txBox="1"/>
            <p:nvPr/>
          </p:nvSpPr>
          <p:spPr>
            <a:xfrm>
              <a:off x="358987" y="1507999"/>
              <a:ext cx="115233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Tipo de documento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93942" y="1432781"/>
            <a:ext cx="2103779" cy="278392"/>
            <a:chOff x="275219" y="1806587"/>
            <a:chExt cx="1841710" cy="278392"/>
          </a:xfrm>
        </p:grpSpPr>
        <p:grpSp>
          <p:nvGrpSpPr>
            <p:cNvPr id="33" name="Grupo 32"/>
            <p:cNvGrpSpPr/>
            <p:nvPr/>
          </p:nvGrpSpPr>
          <p:grpSpPr>
            <a:xfrm>
              <a:off x="275219" y="1806587"/>
              <a:ext cx="1841710" cy="278392"/>
              <a:chOff x="275219" y="2270137"/>
              <a:chExt cx="1822450" cy="278392"/>
            </a:xfrm>
            <a:solidFill>
              <a:schemeClr val="bg1"/>
            </a:solidFill>
          </p:grpSpPr>
          <p:sp>
            <p:nvSpPr>
              <p:cNvPr id="35" name="Elipse 34"/>
              <p:cNvSpPr/>
              <p:nvPr/>
            </p:nvSpPr>
            <p:spPr>
              <a:xfrm>
                <a:off x="1735719" y="227013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Rectángulo redondeado 35"/>
              <p:cNvSpPr/>
              <p:nvPr/>
            </p:nvSpPr>
            <p:spPr>
              <a:xfrm>
                <a:off x="275219" y="228322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4" name="CuadroTexto 33"/>
            <p:cNvSpPr txBox="1"/>
            <p:nvPr/>
          </p:nvSpPr>
          <p:spPr>
            <a:xfrm>
              <a:off x="322247" y="1828037"/>
              <a:ext cx="13843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O" sz="900" dirty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188619" y="1757905"/>
            <a:ext cx="2109861" cy="278391"/>
            <a:chOff x="269894" y="2131713"/>
            <a:chExt cx="1847035" cy="278392"/>
          </a:xfrm>
        </p:grpSpPr>
        <p:grpSp>
          <p:nvGrpSpPr>
            <p:cNvPr id="38" name="Grupo 37"/>
            <p:cNvGrpSpPr/>
            <p:nvPr/>
          </p:nvGrpSpPr>
          <p:grpSpPr>
            <a:xfrm>
              <a:off x="269894" y="2131713"/>
              <a:ext cx="1847035" cy="278392"/>
              <a:chOff x="269895" y="1985663"/>
              <a:chExt cx="1822450" cy="278392"/>
            </a:xfrm>
            <a:solidFill>
              <a:schemeClr val="bg1"/>
            </a:solidFill>
          </p:grpSpPr>
          <p:sp>
            <p:nvSpPr>
              <p:cNvPr id="40" name="Elipse 39"/>
              <p:cNvSpPr/>
              <p:nvPr/>
            </p:nvSpPr>
            <p:spPr>
              <a:xfrm>
                <a:off x="1730395" y="1985663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" name="Rectángulo redondeado 40"/>
              <p:cNvSpPr/>
              <p:nvPr/>
            </p:nvSpPr>
            <p:spPr>
              <a:xfrm>
                <a:off x="269895" y="1998752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9" name="CuadroTexto 38"/>
            <p:cNvSpPr txBox="1"/>
            <p:nvPr/>
          </p:nvSpPr>
          <p:spPr>
            <a:xfrm>
              <a:off x="362376" y="2141305"/>
              <a:ext cx="138433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Número de documento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91562" y="2085843"/>
            <a:ext cx="2106499" cy="279208"/>
            <a:chOff x="272838" y="2459650"/>
            <a:chExt cx="1844092" cy="279209"/>
          </a:xfrm>
        </p:grpSpPr>
        <p:grpSp>
          <p:nvGrpSpPr>
            <p:cNvPr id="43" name="Grupo 42"/>
            <p:cNvGrpSpPr/>
            <p:nvPr/>
          </p:nvGrpSpPr>
          <p:grpSpPr>
            <a:xfrm>
              <a:off x="272838" y="2460467"/>
              <a:ext cx="1844092" cy="278392"/>
              <a:chOff x="272838" y="1692117"/>
              <a:chExt cx="1822450" cy="278392"/>
            </a:xfrm>
            <a:solidFill>
              <a:schemeClr val="bg1"/>
            </a:solidFill>
          </p:grpSpPr>
          <p:sp>
            <p:nvSpPr>
              <p:cNvPr id="45" name="Elipse 44"/>
              <p:cNvSpPr/>
              <p:nvPr/>
            </p:nvSpPr>
            <p:spPr>
              <a:xfrm>
                <a:off x="1733338" y="169211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Rectángulo redondeado 45"/>
              <p:cNvSpPr/>
              <p:nvPr/>
            </p:nvSpPr>
            <p:spPr>
              <a:xfrm>
                <a:off x="272838" y="170520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44" name="CuadroTexto 43"/>
            <p:cNvSpPr txBox="1"/>
            <p:nvPr/>
          </p:nvSpPr>
          <p:spPr>
            <a:xfrm>
              <a:off x="362374" y="2459650"/>
              <a:ext cx="1384336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O" sz="1050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53" name="Elipse 52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7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16" name="Elipse 15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30283" y="2658085"/>
            <a:ext cx="2077720" cy="546236"/>
            <a:chOff x="130283" y="2509072"/>
            <a:chExt cx="2077720" cy="546236"/>
          </a:xfrm>
        </p:grpSpPr>
        <p:sp>
          <p:nvSpPr>
            <p:cNvPr id="3" name="CuadroTexto 2"/>
            <p:cNvSpPr txBox="1"/>
            <p:nvPr/>
          </p:nvSpPr>
          <p:spPr>
            <a:xfrm>
              <a:off x="147488" y="2509072"/>
              <a:ext cx="2035277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Agregar signos vitales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190307" y="2808959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Reubicar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30283" y="2805573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Validar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47488" y="902065"/>
            <a:ext cx="2035277" cy="1615827"/>
            <a:chOff x="147488" y="902065"/>
            <a:chExt cx="2035277" cy="1615827"/>
          </a:xfrm>
        </p:grpSpPr>
        <p:sp>
          <p:nvSpPr>
            <p:cNvPr id="23" name="CuadroTexto 22"/>
            <p:cNvSpPr txBox="1"/>
            <p:nvPr/>
          </p:nvSpPr>
          <p:spPr>
            <a:xfrm>
              <a:off x="147488" y="902065"/>
              <a:ext cx="203527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b="1" dirty="0">
                  <a:solidFill>
                    <a:schemeClr val="bg1">
                      <a:lumMod val="65000"/>
                    </a:schemeClr>
                  </a:solidFill>
                </a:rPr>
                <a:t>Priorización tentativa:</a:t>
              </a:r>
            </a:p>
            <a:p>
              <a:endParaRPr lang="es-CO" sz="9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s-CO" sz="900" b="1" dirty="0">
                  <a:solidFill>
                    <a:schemeClr val="bg1">
                      <a:lumMod val="65000"/>
                    </a:schemeClr>
                  </a:solidFill>
                </a:rPr>
                <a:t>Paciente: </a:t>
              </a:r>
              <a:r>
                <a:rPr lang="es-CO" sz="900" dirty="0">
                  <a:solidFill>
                    <a:schemeClr val="bg1">
                      <a:lumMod val="65000"/>
                    </a:schemeClr>
                  </a:solidFill>
                </a:rPr>
                <a:t>Alejandra Rocha</a:t>
              </a:r>
            </a:p>
            <a:p>
              <a:r>
                <a:rPr lang="es-CO" sz="900" b="1" dirty="0">
                  <a:solidFill>
                    <a:schemeClr val="bg1">
                      <a:lumMod val="65000"/>
                    </a:schemeClr>
                  </a:solidFill>
                </a:rPr>
                <a:t>EPS:</a:t>
              </a:r>
              <a:r>
                <a:rPr lang="es-CO" sz="900" dirty="0">
                  <a:solidFill>
                    <a:schemeClr val="bg1">
                      <a:lumMod val="65000"/>
                    </a:schemeClr>
                  </a:solidFill>
                </a:rPr>
                <a:t> Famisanar</a:t>
              </a:r>
            </a:p>
            <a:p>
              <a:endParaRPr lang="es-CO" sz="9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s-CO" sz="900" b="1" dirty="0">
                  <a:solidFill>
                    <a:schemeClr val="bg1">
                      <a:lumMod val="65000"/>
                    </a:schemeClr>
                  </a:solidFill>
                </a:rPr>
                <a:t>Síntomas: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900" dirty="0">
                  <a:solidFill>
                    <a:schemeClr val="bg1">
                      <a:lumMod val="65000"/>
                    </a:schemeClr>
                  </a:solidFill>
                </a:rPr>
                <a:t>Fractura brazo izquierdo – caída por las escaleras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CO" sz="9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s-CO" sz="900" b="1" dirty="0">
                  <a:solidFill>
                    <a:schemeClr val="bg1">
                      <a:lumMod val="65000"/>
                    </a:schemeClr>
                  </a:solidFill>
                </a:rPr>
                <a:t>Antecedentes familiares: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O" sz="900" dirty="0">
                  <a:solidFill>
                    <a:schemeClr val="bg1">
                      <a:lumMod val="65000"/>
                    </a:schemeClr>
                  </a:solidFill>
                </a:rPr>
                <a:t>Hipertensión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1622341" y="906894"/>
              <a:ext cx="550203" cy="53387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3</a:t>
              </a:r>
              <a:endParaRPr lang="es-CO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4930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2407" y="2808959"/>
            <a:ext cx="2035277" cy="246349"/>
          </a:xfrm>
          <a:prstGeom prst="rect">
            <a:avLst/>
          </a:prstGeom>
          <a:solidFill>
            <a:srgbClr val="0099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Agregar síntomas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88616" y="840188"/>
            <a:ext cx="192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Nuevo paciente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188617" y="1121106"/>
            <a:ext cx="2109678" cy="278391"/>
            <a:chOff x="269963" y="1494910"/>
            <a:chExt cx="1846965" cy="278392"/>
          </a:xfrm>
        </p:grpSpPr>
        <p:grpSp>
          <p:nvGrpSpPr>
            <p:cNvPr id="28" name="Grupo 27"/>
            <p:cNvGrpSpPr/>
            <p:nvPr/>
          </p:nvGrpSpPr>
          <p:grpSpPr>
            <a:xfrm>
              <a:off x="270451" y="1494910"/>
              <a:ext cx="1846477" cy="278392"/>
              <a:chOff x="270452" y="2555360"/>
              <a:chExt cx="1822450" cy="278392"/>
            </a:xfrm>
            <a:solidFill>
              <a:schemeClr val="bg1"/>
            </a:solidFill>
          </p:grpSpPr>
          <p:sp>
            <p:nvSpPr>
              <p:cNvPr id="30" name="Elipse 29"/>
              <p:cNvSpPr/>
              <p:nvPr/>
            </p:nvSpPr>
            <p:spPr>
              <a:xfrm>
                <a:off x="1730952" y="2555360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270452" y="2568449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29" name="CuadroTexto 28"/>
            <p:cNvSpPr txBox="1"/>
            <p:nvPr/>
          </p:nvSpPr>
          <p:spPr>
            <a:xfrm>
              <a:off x="269963" y="1507999"/>
              <a:ext cx="124136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Tipo de documento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88616" y="1432781"/>
            <a:ext cx="2109106" cy="278392"/>
            <a:chOff x="270556" y="1806587"/>
            <a:chExt cx="1846373" cy="278392"/>
          </a:xfrm>
        </p:grpSpPr>
        <p:grpSp>
          <p:nvGrpSpPr>
            <p:cNvPr id="33" name="Grupo 32"/>
            <p:cNvGrpSpPr/>
            <p:nvPr/>
          </p:nvGrpSpPr>
          <p:grpSpPr>
            <a:xfrm>
              <a:off x="275219" y="1806587"/>
              <a:ext cx="1841710" cy="278392"/>
              <a:chOff x="275219" y="2270137"/>
              <a:chExt cx="1822450" cy="278392"/>
            </a:xfrm>
            <a:solidFill>
              <a:schemeClr val="bg1"/>
            </a:solidFill>
          </p:grpSpPr>
          <p:sp>
            <p:nvSpPr>
              <p:cNvPr id="35" name="Elipse 34"/>
              <p:cNvSpPr/>
              <p:nvPr/>
            </p:nvSpPr>
            <p:spPr>
              <a:xfrm>
                <a:off x="1735719" y="227013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Rectángulo redondeado 35"/>
              <p:cNvSpPr/>
              <p:nvPr/>
            </p:nvSpPr>
            <p:spPr>
              <a:xfrm>
                <a:off x="275219" y="228322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4" name="CuadroTexto 33"/>
            <p:cNvSpPr txBox="1"/>
            <p:nvPr/>
          </p:nvSpPr>
          <p:spPr>
            <a:xfrm>
              <a:off x="270556" y="1828037"/>
              <a:ext cx="1436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Número de documento</a:t>
              </a: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188617" y="1757905"/>
            <a:ext cx="2109863" cy="278391"/>
            <a:chOff x="269892" y="2131713"/>
            <a:chExt cx="1847037" cy="278392"/>
          </a:xfrm>
        </p:grpSpPr>
        <p:grpSp>
          <p:nvGrpSpPr>
            <p:cNvPr id="38" name="Grupo 37"/>
            <p:cNvGrpSpPr/>
            <p:nvPr/>
          </p:nvGrpSpPr>
          <p:grpSpPr>
            <a:xfrm>
              <a:off x="269894" y="2131713"/>
              <a:ext cx="1847035" cy="278392"/>
              <a:chOff x="269895" y="1985663"/>
              <a:chExt cx="1822450" cy="278392"/>
            </a:xfrm>
            <a:solidFill>
              <a:schemeClr val="bg1"/>
            </a:solidFill>
          </p:grpSpPr>
          <p:sp>
            <p:nvSpPr>
              <p:cNvPr id="40" name="Elipse 39"/>
              <p:cNvSpPr/>
              <p:nvPr/>
            </p:nvSpPr>
            <p:spPr>
              <a:xfrm>
                <a:off x="1730395" y="1985663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" name="Rectángulo redondeado 40"/>
              <p:cNvSpPr/>
              <p:nvPr/>
            </p:nvSpPr>
            <p:spPr>
              <a:xfrm>
                <a:off x="269895" y="1998752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9" name="CuadroTexto 38"/>
            <p:cNvSpPr txBox="1"/>
            <p:nvPr/>
          </p:nvSpPr>
          <p:spPr>
            <a:xfrm>
              <a:off x="269892" y="2141305"/>
              <a:ext cx="147682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Nombre completo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88616" y="2086660"/>
            <a:ext cx="2109445" cy="278391"/>
            <a:chOff x="270259" y="2460467"/>
            <a:chExt cx="1846671" cy="278392"/>
          </a:xfrm>
        </p:grpSpPr>
        <p:grpSp>
          <p:nvGrpSpPr>
            <p:cNvPr id="43" name="Grupo 42"/>
            <p:cNvGrpSpPr/>
            <p:nvPr/>
          </p:nvGrpSpPr>
          <p:grpSpPr>
            <a:xfrm>
              <a:off x="272838" y="2460467"/>
              <a:ext cx="1844092" cy="278392"/>
              <a:chOff x="272838" y="1692117"/>
              <a:chExt cx="1822450" cy="278392"/>
            </a:xfrm>
            <a:solidFill>
              <a:schemeClr val="bg1"/>
            </a:solidFill>
          </p:grpSpPr>
          <p:sp>
            <p:nvSpPr>
              <p:cNvPr id="45" name="Elipse 44"/>
              <p:cNvSpPr/>
              <p:nvPr/>
            </p:nvSpPr>
            <p:spPr>
              <a:xfrm>
                <a:off x="1733338" y="169211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Rectángulo redondeado 45"/>
              <p:cNvSpPr/>
              <p:nvPr/>
            </p:nvSpPr>
            <p:spPr>
              <a:xfrm>
                <a:off x="272838" y="170520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44" name="CuadroTexto 43"/>
            <p:cNvSpPr txBox="1"/>
            <p:nvPr/>
          </p:nvSpPr>
          <p:spPr>
            <a:xfrm>
              <a:off x="270259" y="2479969"/>
              <a:ext cx="1476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EPS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53" name="Elipse 52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94950" y="2414349"/>
            <a:ext cx="1915850" cy="266530"/>
            <a:chOff x="194949" y="2414349"/>
            <a:chExt cx="1957221" cy="266530"/>
          </a:xfrm>
        </p:grpSpPr>
        <p:sp>
          <p:nvSpPr>
            <p:cNvPr id="51" name="Rectángulo redondeado 50"/>
            <p:cNvSpPr/>
            <p:nvPr/>
          </p:nvSpPr>
          <p:spPr>
            <a:xfrm>
              <a:off x="194949" y="2428255"/>
              <a:ext cx="1957221" cy="2526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297227" y="2414349"/>
              <a:ext cx="15813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O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2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91917" y="810869"/>
            <a:ext cx="2035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Registro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130283" y="2627292"/>
            <a:ext cx="2077720" cy="551097"/>
            <a:chOff x="130283" y="2512145"/>
            <a:chExt cx="2077720" cy="551097"/>
          </a:xfrm>
        </p:grpSpPr>
        <p:sp>
          <p:nvSpPr>
            <p:cNvPr id="44" name="CuadroTexto 43"/>
            <p:cNvSpPr txBox="1"/>
            <p:nvPr/>
          </p:nvSpPr>
          <p:spPr>
            <a:xfrm>
              <a:off x="147488" y="2809326"/>
              <a:ext cx="2035277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Iniciar sesión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190307" y="2515527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Médico</a:t>
              </a: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30283" y="2512145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Paciente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48" name="Elipse 47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Elipse 48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Elipse 49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Elipse 50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2" name="Elipse 51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37736" y="1128024"/>
            <a:ext cx="2077720" cy="1386918"/>
            <a:chOff x="130283" y="1173707"/>
            <a:chExt cx="2077720" cy="1386918"/>
          </a:xfrm>
        </p:grpSpPr>
        <p:grpSp>
          <p:nvGrpSpPr>
            <p:cNvPr id="2" name="Grupo 1"/>
            <p:cNvGrpSpPr/>
            <p:nvPr/>
          </p:nvGrpSpPr>
          <p:grpSpPr>
            <a:xfrm>
              <a:off x="130283" y="1173707"/>
              <a:ext cx="2077720" cy="1118511"/>
              <a:chOff x="92962" y="1193552"/>
              <a:chExt cx="1241223" cy="755319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00739" y="1393367"/>
                <a:ext cx="1233446" cy="15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Contraseña</a:t>
                </a: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92962" y="1193552"/>
                <a:ext cx="1241223" cy="166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Nombre</a:t>
                </a:r>
                <a:r>
                  <a:rPr lang="es-CO" sz="1001" dirty="0"/>
                  <a:t> de usuario</a:t>
                </a:r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103241" y="1593179"/>
                <a:ext cx="1230944" cy="15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Nombre</a:t>
                </a:r>
              </a:p>
            </p:txBody>
          </p:sp>
          <p:sp>
            <p:nvSpPr>
              <p:cNvPr id="33" name="CuadroTexto 32"/>
              <p:cNvSpPr txBox="1"/>
              <p:nvPr/>
            </p:nvSpPr>
            <p:spPr>
              <a:xfrm>
                <a:off x="103240" y="1792992"/>
                <a:ext cx="1230945" cy="15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Apellido</a:t>
                </a:r>
              </a:p>
            </p:txBody>
          </p:sp>
        </p:grpSp>
        <p:sp>
          <p:nvSpPr>
            <p:cNvPr id="54" name="CuadroTexto 53"/>
            <p:cNvSpPr txBox="1"/>
            <p:nvPr/>
          </p:nvSpPr>
          <p:spPr>
            <a:xfrm>
              <a:off x="136112" y="2329793"/>
              <a:ext cx="2060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Términos y condiciones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086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47488" y="902065"/>
            <a:ext cx="2035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Cuenta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16" name="Elipse 15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30283" y="2624219"/>
            <a:ext cx="2077720" cy="546236"/>
            <a:chOff x="130283" y="2509072"/>
            <a:chExt cx="2077720" cy="546236"/>
          </a:xfrm>
        </p:grpSpPr>
        <p:sp>
          <p:nvSpPr>
            <p:cNvPr id="3" name="CuadroTexto 2"/>
            <p:cNvSpPr txBox="1"/>
            <p:nvPr/>
          </p:nvSpPr>
          <p:spPr>
            <a:xfrm>
              <a:off x="147488" y="2509072"/>
              <a:ext cx="2035277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Guardar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190307" y="2808959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Eliminar cuenta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30283" y="2805573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Cerrar sesión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3975" y="1441700"/>
            <a:ext cx="2216786" cy="1215416"/>
            <a:chOff x="63975" y="1367197"/>
            <a:chExt cx="2216786" cy="1215416"/>
          </a:xfrm>
        </p:grpSpPr>
        <p:grpSp>
          <p:nvGrpSpPr>
            <p:cNvPr id="2" name="Grupo 1"/>
            <p:cNvGrpSpPr/>
            <p:nvPr/>
          </p:nvGrpSpPr>
          <p:grpSpPr>
            <a:xfrm>
              <a:off x="63975" y="1367197"/>
              <a:ext cx="2216786" cy="1022378"/>
              <a:chOff x="63975" y="1191093"/>
              <a:chExt cx="2216786" cy="1022378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91066" y="1393367"/>
                <a:ext cx="1147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Tipo de documento</a:t>
                </a:r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102363" y="1390908"/>
                <a:ext cx="11783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Cédula de ciudadanía</a:t>
                </a: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94452" y="1193552"/>
                <a:ext cx="1025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Nombre</a:t>
                </a:r>
                <a:endParaRPr lang="es-CO" sz="1001" dirty="0"/>
              </a:p>
            </p:txBody>
          </p:sp>
          <p:sp>
            <p:nvSpPr>
              <p:cNvPr id="30" name="CuadroTexto 29"/>
              <p:cNvSpPr txBox="1"/>
              <p:nvPr/>
            </p:nvSpPr>
            <p:spPr>
              <a:xfrm>
                <a:off x="1105750" y="1191093"/>
                <a:ext cx="1147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Luisa Álvarez</a:t>
                </a:r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74132" y="1593179"/>
                <a:ext cx="11161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800" dirty="0"/>
                  <a:t>Número  documento</a:t>
                </a:r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>
                <a:off x="1132841" y="1590720"/>
                <a:ext cx="1147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234567891</a:t>
                </a:r>
              </a:p>
            </p:txBody>
          </p:sp>
          <p:sp>
            <p:nvSpPr>
              <p:cNvPr id="33" name="CuadroTexto 32"/>
              <p:cNvSpPr txBox="1"/>
              <p:nvPr/>
            </p:nvSpPr>
            <p:spPr>
              <a:xfrm>
                <a:off x="63975" y="1792992"/>
                <a:ext cx="1025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Cuenta de email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1122684" y="1790533"/>
                <a:ext cx="1147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alvarez-l@javeria...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77519" y="1982639"/>
                <a:ext cx="1025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Centro de salud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1115909" y="1980180"/>
                <a:ext cx="11479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>
                    <a:solidFill>
                      <a:srgbClr val="0099CC"/>
                    </a:solidFill>
                  </a:rPr>
                  <a:t>Hospital San Ignacio</a:t>
                </a:r>
              </a:p>
            </p:txBody>
          </p:sp>
        </p:grpSp>
        <p:sp>
          <p:nvSpPr>
            <p:cNvPr id="40" name="CuadroTexto 39"/>
            <p:cNvSpPr txBox="1"/>
            <p:nvPr/>
          </p:nvSpPr>
          <p:spPr>
            <a:xfrm>
              <a:off x="74133" y="2351781"/>
              <a:ext cx="210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O" sz="900" dirty="0"/>
            </a:p>
          </p:txBody>
        </p:sp>
      </p:grpSp>
      <p:pic>
        <p:nvPicPr>
          <p:cNvPr id="37" name="Picture 2" descr="https://www.journalistsecurity.net/wp-content/uploads/2016/01/default_profile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03" y="820423"/>
            <a:ext cx="552245" cy="5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8600" y="635000"/>
            <a:ext cx="19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Usuario </a:t>
            </a:r>
            <a:r>
              <a:rPr lang="es-CO" sz="2400" dirty="0">
                <a:solidFill>
                  <a:schemeClr val="bg1"/>
                </a:solidFill>
              </a:rPr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2145869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47488" y="2509072"/>
            <a:ext cx="2040196" cy="546236"/>
            <a:chOff x="147488" y="2509072"/>
            <a:chExt cx="2040196" cy="546236"/>
          </a:xfrm>
        </p:grpSpPr>
        <p:sp>
          <p:nvSpPr>
            <p:cNvPr id="9" name="CuadroTexto 8"/>
            <p:cNvSpPr txBox="1"/>
            <p:nvPr/>
          </p:nvSpPr>
          <p:spPr>
            <a:xfrm>
              <a:off x="147488" y="2509072"/>
              <a:ext cx="2037979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Iniciar sesión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52407" y="2808959"/>
              <a:ext cx="2035277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Registrarse</a:t>
              </a: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52407" y="1606727"/>
            <a:ext cx="203306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>
                    <a:lumMod val="50000"/>
                  </a:schemeClr>
                </a:solidFill>
              </a:rPr>
              <a:t>Contraseña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52407" y="1406912"/>
            <a:ext cx="2033061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>
                    <a:lumMod val="50000"/>
                  </a:schemeClr>
                </a:solidFill>
              </a:rPr>
              <a:t>Usuario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43759" y="470759"/>
            <a:ext cx="2041707" cy="1817219"/>
            <a:chOff x="143759" y="470759"/>
            <a:chExt cx="2041707" cy="1817219"/>
          </a:xfrm>
        </p:grpSpPr>
        <p:sp>
          <p:nvSpPr>
            <p:cNvPr id="11" name="CuadroTexto 10"/>
            <p:cNvSpPr txBox="1"/>
            <p:nvPr/>
          </p:nvSpPr>
          <p:spPr>
            <a:xfrm>
              <a:off x="152404" y="2057146"/>
              <a:ext cx="20330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dirty="0">
                  <a:solidFill>
                    <a:schemeClr val="bg1">
                      <a:lumMod val="65000"/>
                    </a:schemeClr>
                  </a:solidFill>
                </a:rPr>
                <a:t>¿Olvidó su contraseña?</a:t>
              </a: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43759" y="470759"/>
              <a:ext cx="2041707" cy="1344275"/>
              <a:chOff x="203617" y="904007"/>
              <a:chExt cx="1927523" cy="1193844"/>
            </a:xfrm>
          </p:grpSpPr>
          <p:sp>
            <p:nvSpPr>
              <p:cNvPr id="15" name="Elipse 14"/>
              <p:cNvSpPr/>
              <p:nvPr/>
            </p:nvSpPr>
            <p:spPr>
              <a:xfrm>
                <a:off x="1747682" y="904007"/>
                <a:ext cx="383458" cy="3760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1364224" y="904007"/>
                <a:ext cx="383458" cy="376082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980766" y="904007"/>
                <a:ext cx="383458" cy="37608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94447" y="904409"/>
                <a:ext cx="389181" cy="3816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203617" y="904408"/>
                <a:ext cx="389181" cy="381695"/>
              </a:xfrm>
              <a:prstGeom prst="ellipse">
                <a:avLst/>
              </a:prstGeom>
              <a:solidFill>
                <a:srgbClr val="00B7E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203617" y="1193791"/>
                <a:ext cx="1927523" cy="90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 dirty="0">
                    <a:solidFill>
                      <a:srgbClr val="00CCFF"/>
                    </a:solidFill>
                  </a:rPr>
                  <a:t>TAppi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4767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184522" y="861046"/>
            <a:ext cx="951914" cy="599523"/>
            <a:chOff x="270451" y="1494910"/>
            <a:chExt cx="1846477" cy="278392"/>
          </a:xfrm>
        </p:grpSpPr>
        <p:grpSp>
          <p:nvGrpSpPr>
            <p:cNvPr id="25" name="Grupo 24"/>
            <p:cNvGrpSpPr/>
            <p:nvPr/>
          </p:nvGrpSpPr>
          <p:grpSpPr>
            <a:xfrm>
              <a:off x="270451" y="1494910"/>
              <a:ext cx="1846477" cy="278392"/>
              <a:chOff x="270452" y="2555360"/>
              <a:chExt cx="1822450" cy="278392"/>
            </a:xfrm>
            <a:solidFill>
              <a:schemeClr val="bg1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1730952" y="2555360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270452" y="2568449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2" name="CuadroTexto 1"/>
            <p:cNvSpPr txBox="1"/>
            <p:nvPr/>
          </p:nvSpPr>
          <p:spPr>
            <a:xfrm>
              <a:off x="358987" y="1507999"/>
              <a:ext cx="12882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Andrés Pinedo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62939" y="1640075"/>
            <a:ext cx="1847035" cy="1264032"/>
            <a:chOff x="330854" y="1809408"/>
            <a:chExt cx="1847035" cy="1264032"/>
          </a:xfrm>
        </p:grpSpPr>
        <p:grpSp>
          <p:nvGrpSpPr>
            <p:cNvPr id="4" name="Grupo 3"/>
            <p:cNvGrpSpPr/>
            <p:nvPr/>
          </p:nvGrpSpPr>
          <p:grpSpPr>
            <a:xfrm>
              <a:off x="336176" y="1809408"/>
              <a:ext cx="1841710" cy="282342"/>
              <a:chOff x="275219" y="1802637"/>
              <a:chExt cx="1841710" cy="282342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275219" y="1806587"/>
                <a:ext cx="1841710" cy="278392"/>
                <a:chOff x="275219" y="2270137"/>
                <a:chExt cx="1822450" cy="278392"/>
              </a:xfrm>
              <a:solidFill>
                <a:schemeClr val="bg1"/>
              </a:solidFill>
            </p:grpSpPr>
            <p:sp>
              <p:nvSpPr>
                <p:cNvPr id="12" name="Elipse 11"/>
                <p:cNvSpPr/>
                <p:nvPr/>
              </p:nvSpPr>
              <p:spPr>
                <a:xfrm>
                  <a:off x="1735719" y="2270137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" name="Rectángulo redondeado 12"/>
                <p:cNvSpPr/>
                <p:nvPr/>
              </p:nvSpPr>
              <p:spPr>
                <a:xfrm>
                  <a:off x="275219" y="2283226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7" name="CuadroTexto 26"/>
              <p:cNvSpPr txBox="1"/>
              <p:nvPr/>
            </p:nvSpPr>
            <p:spPr>
              <a:xfrm>
                <a:off x="355601" y="1802637"/>
                <a:ext cx="13843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Administrar cuentas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330854" y="2138483"/>
              <a:ext cx="1847035" cy="278391"/>
              <a:chOff x="269894" y="2131713"/>
              <a:chExt cx="1847035" cy="278392"/>
            </a:xfrm>
          </p:grpSpPr>
          <p:grpSp>
            <p:nvGrpSpPr>
              <p:cNvPr id="23" name="Grupo 22"/>
              <p:cNvGrpSpPr/>
              <p:nvPr/>
            </p:nvGrpSpPr>
            <p:grpSpPr>
              <a:xfrm>
                <a:off x="269894" y="2131713"/>
                <a:ext cx="1847035" cy="278392"/>
                <a:chOff x="269895" y="1985663"/>
                <a:chExt cx="1822450" cy="278392"/>
              </a:xfrm>
              <a:solidFill>
                <a:schemeClr val="bg1"/>
              </a:solidFill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730395" y="1985663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7" name="Rectángulo redondeado 16"/>
                <p:cNvSpPr/>
                <p:nvPr/>
              </p:nvSpPr>
              <p:spPr>
                <a:xfrm>
                  <a:off x="269895" y="1998752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6" name="CuadroTexto 35"/>
              <p:cNvSpPr txBox="1"/>
              <p:nvPr/>
            </p:nvSpPr>
            <p:spPr>
              <a:xfrm>
                <a:off x="362376" y="2141305"/>
                <a:ext cx="1384337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Cuenta</a:t>
                </a: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333795" y="2466421"/>
              <a:ext cx="1844092" cy="279208"/>
              <a:chOff x="272838" y="2459650"/>
              <a:chExt cx="1844092" cy="279209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272838" y="2460467"/>
                <a:ext cx="1844092" cy="278392"/>
                <a:chOff x="272838" y="1692117"/>
                <a:chExt cx="1822450" cy="278392"/>
              </a:xfrm>
              <a:solidFill>
                <a:schemeClr val="bg1"/>
              </a:solidFill>
            </p:grpSpPr>
            <p:sp>
              <p:nvSpPr>
                <p:cNvPr id="5" name="Elipse 4"/>
                <p:cNvSpPr/>
                <p:nvPr/>
              </p:nvSpPr>
              <p:spPr>
                <a:xfrm>
                  <a:off x="1733338" y="1692117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" name="Rectángulo redondeado 7"/>
                <p:cNvSpPr/>
                <p:nvPr/>
              </p:nvSpPr>
              <p:spPr>
                <a:xfrm>
                  <a:off x="272838" y="1705206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7" name="CuadroTexto 36"/>
              <p:cNvSpPr txBox="1"/>
              <p:nvPr/>
            </p:nvSpPr>
            <p:spPr>
              <a:xfrm>
                <a:off x="362374" y="2459650"/>
                <a:ext cx="1384337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Ayuda</a:t>
                </a: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332156" y="2795049"/>
              <a:ext cx="1845733" cy="278391"/>
              <a:chOff x="271197" y="2788275"/>
              <a:chExt cx="1845733" cy="278392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271197" y="2788275"/>
                <a:ext cx="1845733" cy="278392"/>
                <a:chOff x="284744" y="1384925"/>
                <a:chExt cx="1822450" cy="278392"/>
              </a:xfrm>
              <a:solidFill>
                <a:schemeClr val="bg1"/>
              </a:solidFill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745244" y="1384925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0" name="Rectángulo redondeado 19"/>
                <p:cNvSpPr/>
                <p:nvPr/>
              </p:nvSpPr>
              <p:spPr>
                <a:xfrm>
                  <a:off x="284744" y="1398014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00B7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8" name="CuadroTexto 37"/>
              <p:cNvSpPr txBox="1"/>
              <p:nvPr/>
            </p:nvSpPr>
            <p:spPr>
              <a:xfrm>
                <a:off x="362377" y="2798314"/>
                <a:ext cx="1384336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 dirty="0"/>
                  <a:t>Salir</a:t>
                </a:r>
              </a:p>
            </p:txBody>
          </p:sp>
        </p:grpSp>
      </p:grpSp>
      <p:grpSp>
        <p:nvGrpSpPr>
          <p:cNvPr id="39" name="Grupo 38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40" name="Elipse 39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Elipse 42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Elipse 43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https://d3f1iyfxxz8i1e.cloudfront.net/users/profile_pic/856b6f638cc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6" y="841972"/>
            <a:ext cx="597023" cy="5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73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88616" y="840188"/>
            <a:ext cx="192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Administrar cuenta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88619" y="1182063"/>
            <a:ext cx="2109861" cy="1243945"/>
            <a:chOff x="188619" y="1121106"/>
            <a:chExt cx="2109861" cy="1243945"/>
          </a:xfrm>
        </p:grpSpPr>
        <p:grpSp>
          <p:nvGrpSpPr>
            <p:cNvPr id="27" name="Grupo 26"/>
            <p:cNvGrpSpPr/>
            <p:nvPr/>
          </p:nvGrpSpPr>
          <p:grpSpPr>
            <a:xfrm>
              <a:off x="189174" y="1121106"/>
              <a:ext cx="2109121" cy="278391"/>
              <a:chOff x="270451" y="1494910"/>
              <a:chExt cx="1846477" cy="278392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270451" y="1494910"/>
                <a:ext cx="1846477" cy="278392"/>
                <a:chOff x="270452" y="2555360"/>
                <a:chExt cx="1822450" cy="278392"/>
              </a:xfrm>
              <a:solidFill>
                <a:schemeClr val="bg1"/>
              </a:solidFill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1730952" y="2555360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redondeado 30"/>
                <p:cNvSpPr/>
                <p:nvPr/>
              </p:nvSpPr>
              <p:spPr>
                <a:xfrm>
                  <a:off x="270452" y="2568449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9" name="CuadroTexto 28"/>
              <p:cNvSpPr txBox="1"/>
              <p:nvPr/>
            </p:nvSpPr>
            <p:spPr>
              <a:xfrm>
                <a:off x="358987" y="1507999"/>
                <a:ext cx="115233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Tipo de documento</a:t>
                </a: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193942" y="1432781"/>
              <a:ext cx="2103779" cy="278392"/>
              <a:chOff x="275219" y="1806587"/>
              <a:chExt cx="1841710" cy="278392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275219" y="1806587"/>
                <a:ext cx="1841710" cy="278392"/>
                <a:chOff x="275219" y="2270137"/>
                <a:chExt cx="1822450" cy="278392"/>
              </a:xfrm>
              <a:solidFill>
                <a:schemeClr val="bg1"/>
              </a:solidFill>
            </p:grpSpPr>
            <p:sp>
              <p:nvSpPr>
                <p:cNvPr id="35" name="Elipse 34"/>
                <p:cNvSpPr/>
                <p:nvPr/>
              </p:nvSpPr>
              <p:spPr>
                <a:xfrm>
                  <a:off x="1735719" y="2270137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6" name="Rectángulo redondeado 35"/>
                <p:cNvSpPr/>
                <p:nvPr/>
              </p:nvSpPr>
              <p:spPr>
                <a:xfrm>
                  <a:off x="275219" y="2283226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4" name="CuadroTexto 33"/>
              <p:cNvSpPr txBox="1"/>
              <p:nvPr/>
            </p:nvSpPr>
            <p:spPr>
              <a:xfrm>
                <a:off x="322247" y="1828037"/>
                <a:ext cx="13843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O" sz="900" dirty="0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188619" y="1757905"/>
              <a:ext cx="2109861" cy="278391"/>
              <a:chOff x="269894" y="2131713"/>
              <a:chExt cx="1847035" cy="278392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269894" y="2131713"/>
                <a:ext cx="1847035" cy="278392"/>
                <a:chOff x="269895" y="1985663"/>
                <a:chExt cx="1822450" cy="278392"/>
              </a:xfrm>
              <a:solidFill>
                <a:schemeClr val="bg1"/>
              </a:solidFill>
            </p:grpSpPr>
            <p:sp>
              <p:nvSpPr>
                <p:cNvPr id="40" name="Elipse 39"/>
                <p:cNvSpPr/>
                <p:nvPr/>
              </p:nvSpPr>
              <p:spPr>
                <a:xfrm>
                  <a:off x="1730395" y="1985663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redondeado 40"/>
                <p:cNvSpPr/>
                <p:nvPr/>
              </p:nvSpPr>
              <p:spPr>
                <a:xfrm>
                  <a:off x="269895" y="1998752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9" name="CuadroTexto 38"/>
              <p:cNvSpPr txBox="1"/>
              <p:nvPr/>
            </p:nvSpPr>
            <p:spPr>
              <a:xfrm>
                <a:off x="362376" y="2141305"/>
                <a:ext cx="1384337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900" dirty="0"/>
                  <a:t>Número de documento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191562" y="2085843"/>
              <a:ext cx="2106499" cy="279208"/>
              <a:chOff x="272838" y="2459650"/>
              <a:chExt cx="1844092" cy="279209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272838" y="2460467"/>
                <a:ext cx="1844092" cy="278392"/>
                <a:chOff x="272838" y="1692117"/>
                <a:chExt cx="1822450" cy="278392"/>
              </a:xfrm>
              <a:solidFill>
                <a:schemeClr val="bg1"/>
              </a:solidFill>
            </p:grpSpPr>
            <p:sp>
              <p:nvSpPr>
                <p:cNvPr id="45" name="Elipse 44"/>
                <p:cNvSpPr/>
                <p:nvPr/>
              </p:nvSpPr>
              <p:spPr>
                <a:xfrm>
                  <a:off x="1733338" y="1692117"/>
                  <a:ext cx="361950" cy="27839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6" name="Rectángulo redondeado 45"/>
                <p:cNvSpPr/>
                <p:nvPr/>
              </p:nvSpPr>
              <p:spPr>
                <a:xfrm>
                  <a:off x="272838" y="1705206"/>
                  <a:ext cx="1660525" cy="252625"/>
                </a:xfrm>
                <a:prstGeom prst="round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44" name="CuadroTexto 43"/>
              <p:cNvSpPr txBox="1"/>
              <p:nvPr/>
            </p:nvSpPr>
            <p:spPr>
              <a:xfrm>
                <a:off x="362374" y="2459650"/>
                <a:ext cx="1384336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O" sz="1050" dirty="0"/>
              </a:p>
            </p:txBody>
          </p:sp>
        </p:grpSp>
      </p:grpSp>
      <p:grpSp>
        <p:nvGrpSpPr>
          <p:cNvPr id="52" name="Grupo 51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53" name="Elipse 52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47488" y="2522618"/>
            <a:ext cx="2040196" cy="546236"/>
            <a:chOff x="147488" y="2509072"/>
            <a:chExt cx="2040196" cy="546236"/>
          </a:xfrm>
        </p:grpSpPr>
        <p:sp>
          <p:nvSpPr>
            <p:cNvPr id="49" name="CuadroTexto 48"/>
            <p:cNvSpPr txBox="1"/>
            <p:nvPr/>
          </p:nvSpPr>
          <p:spPr>
            <a:xfrm>
              <a:off x="147488" y="2509072"/>
              <a:ext cx="2037979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Consultar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152407" y="2808959"/>
              <a:ext cx="2035277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Limpiar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691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47488" y="902065"/>
            <a:ext cx="2035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Cuenta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16" name="Elipse 15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3975" y="1462023"/>
            <a:ext cx="2216786" cy="832731"/>
            <a:chOff x="63975" y="1191093"/>
            <a:chExt cx="2216786" cy="832731"/>
          </a:xfrm>
        </p:grpSpPr>
        <p:sp>
          <p:nvSpPr>
            <p:cNvPr id="5" name="CuadroTexto 4"/>
            <p:cNvSpPr txBox="1"/>
            <p:nvPr/>
          </p:nvSpPr>
          <p:spPr>
            <a:xfrm>
              <a:off x="91066" y="1393367"/>
              <a:ext cx="11479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Tipo de documento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102363" y="1390908"/>
              <a:ext cx="11783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>
                  <a:solidFill>
                    <a:srgbClr val="0099CC"/>
                  </a:solidFill>
                </a:rPr>
                <a:t>Cédula de ciudadanía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94452" y="1193552"/>
              <a:ext cx="102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Nombre</a:t>
              </a:r>
              <a:endParaRPr lang="es-CO" sz="1001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105750" y="1191093"/>
              <a:ext cx="11479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>
                  <a:solidFill>
                    <a:srgbClr val="0099CC"/>
                  </a:solidFill>
                </a:rPr>
                <a:t>Alejandra Rocha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4132" y="1593179"/>
              <a:ext cx="1164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Número  documento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132841" y="1590720"/>
              <a:ext cx="11479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>
                  <a:solidFill>
                    <a:srgbClr val="0099CC"/>
                  </a:solidFill>
                </a:rPr>
                <a:t>123456789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3975" y="1792992"/>
              <a:ext cx="102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Cuenta de email</a:t>
              </a: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1122684" y="1790533"/>
              <a:ext cx="11479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 err="1">
                  <a:solidFill>
                    <a:srgbClr val="0099CC"/>
                  </a:solidFill>
                </a:rPr>
                <a:t>procha@javeriana</a:t>
              </a:r>
              <a:r>
                <a:rPr lang="es-CO" sz="900" dirty="0">
                  <a:solidFill>
                    <a:srgbClr val="0099CC"/>
                  </a:solidFill>
                </a:rPr>
                <a:t>...</a:t>
              </a:r>
            </a:p>
          </p:txBody>
        </p:sp>
      </p:grpSp>
      <p:pic>
        <p:nvPicPr>
          <p:cNvPr id="37" name="Picture 2" descr="https://www.journalistsecurity.net/wp-content/uploads/2016/01/default_profile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03" y="915249"/>
            <a:ext cx="552245" cy="5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o 37"/>
          <p:cNvGrpSpPr/>
          <p:nvPr/>
        </p:nvGrpSpPr>
        <p:grpSpPr>
          <a:xfrm>
            <a:off x="147488" y="2522618"/>
            <a:ext cx="2040196" cy="546236"/>
            <a:chOff x="147488" y="2509072"/>
            <a:chExt cx="2040196" cy="546236"/>
          </a:xfrm>
        </p:grpSpPr>
        <p:sp>
          <p:nvSpPr>
            <p:cNvPr id="42" name="CuadroTexto 41"/>
            <p:cNvSpPr txBox="1"/>
            <p:nvPr/>
          </p:nvSpPr>
          <p:spPr>
            <a:xfrm>
              <a:off x="147488" y="2509072"/>
              <a:ext cx="2037979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Redactar correo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152407" y="2808959"/>
              <a:ext cx="2035277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Eliminar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44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488" y="930465"/>
            <a:ext cx="2027901" cy="1408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rgbClr val="0099CC"/>
                </a:solidFill>
              </a:rPr>
              <a:t>Eliminar cuenta.</a:t>
            </a:r>
          </a:p>
          <a:p>
            <a:pPr algn="ctr"/>
            <a:endParaRPr lang="es-CO" sz="900" dirty="0">
              <a:solidFill>
                <a:srgbClr val="0099CC"/>
              </a:solidFill>
            </a:endParaRPr>
          </a:p>
          <a:p>
            <a:pPr algn="ctr"/>
            <a:r>
              <a:rPr lang="es-CO" sz="900" dirty="0">
                <a:solidFill>
                  <a:srgbClr val="0099CC"/>
                </a:solidFill>
              </a:rPr>
              <a:t>Toda la información asociada a esta cuenta será eliminada incluyendo perfil y familiares.</a:t>
            </a:r>
          </a:p>
          <a:p>
            <a:pPr algn="ctr"/>
            <a:r>
              <a:rPr lang="es-CO" sz="900" dirty="0">
                <a:solidFill>
                  <a:srgbClr val="0099CC"/>
                </a:solidFill>
              </a:rPr>
              <a:t>¿De verdad quiere eliminar la cuenta?</a:t>
            </a:r>
          </a:p>
          <a:p>
            <a:pPr algn="ctr"/>
            <a:endParaRPr lang="es-CO" sz="1050" dirty="0"/>
          </a:p>
          <a:p>
            <a:pPr algn="ctr"/>
            <a:endParaRPr lang="es-CO" sz="1050" dirty="0"/>
          </a:p>
          <a:p>
            <a:pPr algn="ctr"/>
            <a:endParaRPr lang="es-CO" sz="1050" dirty="0"/>
          </a:p>
        </p:txBody>
      </p:sp>
      <p:sp>
        <p:nvSpPr>
          <p:cNvPr id="5" name="CuadroTexto 4"/>
          <p:cNvSpPr txBox="1"/>
          <p:nvPr/>
        </p:nvSpPr>
        <p:spPr>
          <a:xfrm>
            <a:off x="239668" y="1964762"/>
            <a:ext cx="870153" cy="230832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Eliminar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40093" y="1969681"/>
            <a:ext cx="8701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900" dirty="0">
                <a:solidFill>
                  <a:srgbClr val="0099CC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155389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147488" y="902065"/>
            <a:ext cx="2035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&lt;    Cuenta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16" name="Elipse 15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30283" y="2624219"/>
            <a:ext cx="2077720" cy="546236"/>
            <a:chOff x="130283" y="2509072"/>
            <a:chExt cx="2077720" cy="546236"/>
          </a:xfrm>
        </p:grpSpPr>
        <p:sp>
          <p:nvSpPr>
            <p:cNvPr id="3" name="CuadroTexto 2"/>
            <p:cNvSpPr txBox="1"/>
            <p:nvPr/>
          </p:nvSpPr>
          <p:spPr>
            <a:xfrm>
              <a:off x="147488" y="2509072"/>
              <a:ext cx="2035277" cy="25391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>
                  <a:solidFill>
                    <a:schemeClr val="bg1"/>
                  </a:solidFill>
                </a:rPr>
                <a:t>Guardar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190307" y="2808959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Eliminar cuenta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30283" y="2805573"/>
              <a:ext cx="1017696" cy="246349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1" dirty="0">
                  <a:solidFill>
                    <a:srgbClr val="0099CC"/>
                  </a:solidFill>
                </a:rPr>
                <a:t>Cerrar sesión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3975" y="1441699"/>
            <a:ext cx="2216786" cy="1091954"/>
            <a:chOff x="63975" y="1191093"/>
            <a:chExt cx="2216786" cy="832731"/>
          </a:xfrm>
        </p:grpSpPr>
        <p:sp>
          <p:nvSpPr>
            <p:cNvPr id="5" name="CuadroTexto 4"/>
            <p:cNvSpPr txBox="1"/>
            <p:nvPr/>
          </p:nvSpPr>
          <p:spPr>
            <a:xfrm>
              <a:off x="91066" y="1393367"/>
              <a:ext cx="11479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Tipo de documento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102363" y="1390908"/>
              <a:ext cx="11783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>
                  <a:solidFill>
                    <a:srgbClr val="0099CC"/>
                  </a:solidFill>
                </a:rPr>
                <a:t>Cédula de ciudadanía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94452" y="1193552"/>
              <a:ext cx="102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Nombre</a:t>
              </a:r>
              <a:endParaRPr lang="es-CO" sz="1001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105750" y="1191093"/>
              <a:ext cx="11479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>
                  <a:solidFill>
                    <a:srgbClr val="0099CC"/>
                  </a:solidFill>
                </a:rPr>
                <a:t>Andrés Pinedo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4132" y="1593179"/>
              <a:ext cx="1116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Número  documento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132841" y="1590720"/>
              <a:ext cx="11479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>
                  <a:solidFill>
                    <a:srgbClr val="0099CC"/>
                  </a:solidFill>
                </a:rPr>
                <a:t>789123456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3975" y="1792992"/>
              <a:ext cx="102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Cuenta de email</a:t>
              </a: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1122684" y="1790533"/>
              <a:ext cx="11479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 err="1">
                  <a:solidFill>
                    <a:srgbClr val="0099CC"/>
                  </a:solidFill>
                </a:rPr>
                <a:t>apinedo@javeria</a:t>
              </a:r>
              <a:r>
                <a:rPr lang="es-CO" sz="900" dirty="0">
                  <a:solidFill>
                    <a:srgbClr val="0099CC"/>
                  </a:solidFill>
                </a:rPr>
                <a:t>...</a:t>
              </a:r>
            </a:p>
          </p:txBody>
        </p:sp>
      </p:grpSp>
      <p:pic>
        <p:nvPicPr>
          <p:cNvPr id="38" name="Picture 2" descr="https://d3f1iyfxxz8i1e.cloudfront.net/users/profile_pic/856b6f638cc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99" y="821690"/>
            <a:ext cx="597023" cy="5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21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63543" y="485561"/>
            <a:ext cx="1454173" cy="1349768"/>
            <a:chOff x="450794" y="802414"/>
            <a:chExt cx="1454173" cy="1349768"/>
          </a:xfrm>
        </p:grpSpPr>
        <p:sp>
          <p:nvSpPr>
            <p:cNvPr id="2" name="Elipse 1"/>
            <p:cNvSpPr/>
            <p:nvPr/>
          </p:nvSpPr>
          <p:spPr>
            <a:xfrm>
              <a:off x="904471" y="802414"/>
              <a:ext cx="523568" cy="4940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Elipse 2"/>
            <p:cNvSpPr/>
            <p:nvPr/>
          </p:nvSpPr>
          <p:spPr>
            <a:xfrm>
              <a:off x="450794" y="1109945"/>
              <a:ext cx="523568" cy="494071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9933"/>
                </a:solidFill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616845" y="1658111"/>
              <a:ext cx="523568" cy="4940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Elipse 4"/>
            <p:cNvSpPr/>
            <p:nvPr/>
          </p:nvSpPr>
          <p:spPr>
            <a:xfrm>
              <a:off x="1234327" y="1644330"/>
              <a:ext cx="531382" cy="50144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Elipse 5"/>
            <p:cNvSpPr/>
            <p:nvPr/>
          </p:nvSpPr>
          <p:spPr>
            <a:xfrm>
              <a:off x="1373585" y="1101279"/>
              <a:ext cx="531382" cy="50144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152407" y="2212912"/>
            <a:ext cx="2035277" cy="338554"/>
          </a:xfrm>
          <a:prstGeom prst="rect">
            <a:avLst/>
          </a:prstGeom>
          <a:solidFill>
            <a:srgbClr val="0099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chemeClr val="bg1"/>
                </a:solidFill>
              </a:rPr>
              <a:t>Perdona las molestias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62571" y="2649786"/>
            <a:ext cx="2035277" cy="338554"/>
          </a:xfrm>
          <a:prstGeom prst="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0099CC"/>
                </a:solidFill>
              </a:rPr>
              <a:t>¡Trabajamos en ello!</a:t>
            </a:r>
          </a:p>
        </p:txBody>
      </p:sp>
    </p:spTree>
    <p:extLst>
      <p:ext uri="{BB962C8B-B14F-4D97-AF65-F5344CB8AC3E}">
        <p14:creationId xmlns:p14="http://schemas.microsoft.com/office/powerpoint/2010/main" val="1134649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47831" y="266574"/>
            <a:ext cx="533834" cy="2754381"/>
            <a:chOff x="247831" y="266574"/>
            <a:chExt cx="533834" cy="2754381"/>
          </a:xfrm>
        </p:grpSpPr>
        <p:sp>
          <p:nvSpPr>
            <p:cNvPr id="2" name="Elipse 1"/>
            <p:cNvSpPr/>
            <p:nvPr/>
          </p:nvSpPr>
          <p:spPr>
            <a:xfrm>
              <a:off x="258097" y="266574"/>
              <a:ext cx="523568" cy="4940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Elipse 2"/>
            <p:cNvSpPr/>
            <p:nvPr/>
          </p:nvSpPr>
          <p:spPr>
            <a:xfrm>
              <a:off x="248264" y="838197"/>
              <a:ext cx="523568" cy="494071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9933"/>
                </a:solidFill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253184" y="1388800"/>
              <a:ext cx="523568" cy="4940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Elipse 4"/>
            <p:cNvSpPr/>
            <p:nvPr/>
          </p:nvSpPr>
          <p:spPr>
            <a:xfrm>
              <a:off x="250282" y="1939404"/>
              <a:ext cx="531382" cy="50144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Elipse 5"/>
            <p:cNvSpPr/>
            <p:nvPr/>
          </p:nvSpPr>
          <p:spPr>
            <a:xfrm>
              <a:off x="247831" y="2519510"/>
              <a:ext cx="531382" cy="50144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9044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/>
          <p:cNvSpPr txBox="1"/>
          <p:nvPr/>
        </p:nvSpPr>
        <p:spPr>
          <a:xfrm>
            <a:off x="1016789" y="849121"/>
            <a:ext cx="98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Alejandra Rocha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331410" y="1494909"/>
            <a:ext cx="1846477" cy="278391"/>
            <a:chOff x="270451" y="1494910"/>
            <a:chExt cx="1846477" cy="278392"/>
          </a:xfrm>
        </p:grpSpPr>
        <p:grpSp>
          <p:nvGrpSpPr>
            <p:cNvPr id="25" name="Grupo 24"/>
            <p:cNvGrpSpPr/>
            <p:nvPr/>
          </p:nvGrpSpPr>
          <p:grpSpPr>
            <a:xfrm>
              <a:off x="270451" y="1494910"/>
              <a:ext cx="1846477" cy="278392"/>
              <a:chOff x="270452" y="2555360"/>
              <a:chExt cx="1822450" cy="278392"/>
            </a:xfrm>
            <a:solidFill>
              <a:schemeClr val="bg1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1730952" y="2555360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270452" y="2568449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2" name="CuadroTexto 1"/>
            <p:cNvSpPr txBox="1"/>
            <p:nvPr/>
          </p:nvSpPr>
          <p:spPr>
            <a:xfrm>
              <a:off x="358987" y="1507999"/>
              <a:ext cx="12882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Ingresar síntomas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36176" y="1802635"/>
            <a:ext cx="1841710" cy="282342"/>
            <a:chOff x="275219" y="1802637"/>
            <a:chExt cx="1841710" cy="282342"/>
          </a:xfrm>
        </p:grpSpPr>
        <p:grpSp>
          <p:nvGrpSpPr>
            <p:cNvPr id="24" name="Grupo 23"/>
            <p:cNvGrpSpPr/>
            <p:nvPr/>
          </p:nvGrpSpPr>
          <p:grpSpPr>
            <a:xfrm>
              <a:off x="275219" y="1806587"/>
              <a:ext cx="1841710" cy="278392"/>
              <a:chOff x="275219" y="2270137"/>
              <a:chExt cx="1822450" cy="278392"/>
            </a:xfrm>
            <a:solidFill>
              <a:schemeClr val="bg1"/>
            </a:solidFill>
          </p:grpSpPr>
          <p:sp>
            <p:nvSpPr>
              <p:cNvPr id="12" name="Elipse 11"/>
              <p:cNvSpPr/>
              <p:nvPr/>
            </p:nvSpPr>
            <p:spPr>
              <a:xfrm>
                <a:off x="1735719" y="227013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275219" y="228322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355601" y="1802637"/>
              <a:ext cx="13843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Familiares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330854" y="2131710"/>
            <a:ext cx="1847035" cy="278391"/>
            <a:chOff x="269894" y="2131713"/>
            <a:chExt cx="1847035" cy="278392"/>
          </a:xfrm>
        </p:grpSpPr>
        <p:grpSp>
          <p:nvGrpSpPr>
            <p:cNvPr id="23" name="Grupo 22"/>
            <p:cNvGrpSpPr/>
            <p:nvPr/>
          </p:nvGrpSpPr>
          <p:grpSpPr>
            <a:xfrm>
              <a:off x="269894" y="2131713"/>
              <a:ext cx="1847035" cy="278392"/>
              <a:chOff x="269895" y="1985663"/>
              <a:chExt cx="1822450" cy="278392"/>
            </a:xfrm>
            <a:solidFill>
              <a:schemeClr val="bg1"/>
            </a:solidFill>
          </p:grpSpPr>
          <p:sp>
            <p:nvSpPr>
              <p:cNvPr id="16" name="Elipse 15"/>
              <p:cNvSpPr/>
              <p:nvPr/>
            </p:nvSpPr>
            <p:spPr>
              <a:xfrm>
                <a:off x="1730395" y="1985663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269895" y="1998752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6" name="CuadroTexto 35"/>
            <p:cNvSpPr txBox="1"/>
            <p:nvPr/>
          </p:nvSpPr>
          <p:spPr>
            <a:xfrm>
              <a:off x="362376" y="2141305"/>
              <a:ext cx="1384337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Cuenta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3795" y="2459648"/>
            <a:ext cx="1844092" cy="279208"/>
            <a:chOff x="272838" y="2459650"/>
            <a:chExt cx="1844092" cy="279209"/>
          </a:xfrm>
        </p:grpSpPr>
        <p:grpSp>
          <p:nvGrpSpPr>
            <p:cNvPr id="22" name="Grupo 21"/>
            <p:cNvGrpSpPr/>
            <p:nvPr/>
          </p:nvGrpSpPr>
          <p:grpSpPr>
            <a:xfrm>
              <a:off x="272838" y="2460467"/>
              <a:ext cx="1844092" cy="278392"/>
              <a:chOff x="272838" y="1692117"/>
              <a:chExt cx="1822450" cy="278392"/>
            </a:xfrm>
            <a:solidFill>
              <a:schemeClr val="bg1"/>
            </a:solidFill>
          </p:grpSpPr>
          <p:sp>
            <p:nvSpPr>
              <p:cNvPr id="5" name="Elipse 4"/>
              <p:cNvSpPr/>
              <p:nvPr/>
            </p:nvSpPr>
            <p:spPr>
              <a:xfrm>
                <a:off x="1733338" y="1692117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272838" y="1705206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7" name="CuadroTexto 36"/>
            <p:cNvSpPr txBox="1"/>
            <p:nvPr/>
          </p:nvSpPr>
          <p:spPr>
            <a:xfrm>
              <a:off x="362374" y="2459650"/>
              <a:ext cx="1384337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Ayuda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32156" y="2788276"/>
            <a:ext cx="1845733" cy="278391"/>
            <a:chOff x="271197" y="2788275"/>
            <a:chExt cx="1845733" cy="278392"/>
          </a:xfrm>
        </p:grpSpPr>
        <p:grpSp>
          <p:nvGrpSpPr>
            <p:cNvPr id="21" name="Grupo 20"/>
            <p:cNvGrpSpPr/>
            <p:nvPr/>
          </p:nvGrpSpPr>
          <p:grpSpPr>
            <a:xfrm>
              <a:off x="271197" y="2788275"/>
              <a:ext cx="1845733" cy="278392"/>
              <a:chOff x="284744" y="1384925"/>
              <a:chExt cx="1822450" cy="278392"/>
            </a:xfrm>
            <a:solidFill>
              <a:schemeClr val="bg1"/>
            </a:solidFill>
          </p:grpSpPr>
          <p:sp>
            <p:nvSpPr>
              <p:cNvPr id="19" name="Elipse 18"/>
              <p:cNvSpPr/>
              <p:nvPr/>
            </p:nvSpPr>
            <p:spPr>
              <a:xfrm>
                <a:off x="1745244" y="1384925"/>
                <a:ext cx="361950" cy="27839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Rectángulo redondeado 19"/>
              <p:cNvSpPr/>
              <p:nvPr/>
            </p:nvSpPr>
            <p:spPr>
              <a:xfrm>
                <a:off x="284744" y="1398014"/>
                <a:ext cx="1660525" cy="252625"/>
              </a:xfrm>
              <a:prstGeom prst="roundRect">
                <a:avLst/>
              </a:prstGeom>
              <a:grpFill/>
              <a:ln>
                <a:solidFill>
                  <a:srgbClr val="00B7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362377" y="2798314"/>
              <a:ext cx="1384336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/>
                <a:t>Salir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40" name="Elipse 39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Elipse 42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Elipse 43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https://www.journalistsecurity.net/wp-content/uploads/2016/01/default_profile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881380"/>
            <a:ext cx="552245" cy="5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55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610437" y="1153724"/>
            <a:ext cx="523568" cy="49407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908204" y="1126767"/>
            <a:ext cx="523568" cy="494071"/>
          </a:xfrm>
          <a:prstGeom prst="ellipse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9933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57088" y="1515900"/>
            <a:ext cx="523568" cy="494071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1255414" y="1526254"/>
            <a:ext cx="531382" cy="50144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198157" y="1119393"/>
            <a:ext cx="531382" cy="501445"/>
          </a:xfrm>
          <a:prstGeom prst="ellipse">
            <a:avLst/>
          </a:prstGeom>
          <a:solidFill>
            <a:srgbClr val="00B7E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198157" y="2019864"/>
            <a:ext cx="1935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>
                <a:solidFill>
                  <a:srgbClr val="00B7E2"/>
                </a:solidFill>
              </a:rPr>
              <a:t>T</a:t>
            </a:r>
            <a:r>
              <a:rPr lang="es-CO" sz="5400" dirty="0">
                <a:solidFill>
                  <a:srgbClr val="00B050"/>
                </a:solidFill>
              </a:rPr>
              <a:t>A</a:t>
            </a:r>
            <a:r>
              <a:rPr lang="es-CO" sz="5400" dirty="0">
                <a:solidFill>
                  <a:srgbClr val="FFC000"/>
                </a:solidFill>
              </a:rPr>
              <a:t>p</a:t>
            </a:r>
            <a:r>
              <a:rPr lang="es-CO" sz="5400" dirty="0">
                <a:solidFill>
                  <a:srgbClr val="FF6600"/>
                </a:solidFill>
              </a:rPr>
              <a:t>p</a:t>
            </a:r>
            <a:r>
              <a:rPr lang="es-CO" sz="5400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1748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/>
          <p:cNvSpPr txBox="1"/>
          <p:nvPr/>
        </p:nvSpPr>
        <p:spPr>
          <a:xfrm>
            <a:off x="152407" y="2863151"/>
            <a:ext cx="2035277" cy="24634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99CC"/>
                </a:solidFill>
              </a:rPr>
              <a:t>Siguiente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182395" y="905178"/>
            <a:ext cx="1965878" cy="25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pic>
        <p:nvPicPr>
          <p:cNvPr id="2052" name="Picture 4" descr="https://thumbs.dreamstime.com/z/figura-humana-de-la-anatoma-249817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6"/>
          <a:stretch/>
        </p:blipFill>
        <p:spPr bwMode="auto">
          <a:xfrm>
            <a:off x="531053" y="7196"/>
            <a:ext cx="1399347" cy="28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8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351812" y="1250266"/>
            <a:ext cx="199163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(lista de síntomas) </a:t>
            </a:r>
            <a:r>
              <a:rPr lang="es-CO" sz="1001" dirty="0" err="1">
                <a:solidFill>
                  <a:schemeClr val="bg1">
                    <a:lumMod val="65000"/>
                  </a:schemeClr>
                </a:solidFill>
              </a:rPr>
              <a:t>check</a:t>
            </a: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 box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52407" y="2849605"/>
            <a:ext cx="2035277" cy="24634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99CC"/>
                </a:solidFill>
              </a:rPr>
              <a:t>Siguiente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182395" y="905178"/>
            <a:ext cx="1965878" cy="25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grpSp>
        <p:nvGrpSpPr>
          <p:cNvPr id="33" name="Grupo 32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34" name="Elipse 33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Elipse 34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Elipse 36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Elipse 37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2" name="Picture 4" descr="https://thumbs.dreamstime.com/z/figura-humana-de-la-anatoma-249817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9" t="15780" r="12819" b="40703"/>
          <a:stretch/>
        </p:blipFill>
        <p:spPr bwMode="auto">
          <a:xfrm>
            <a:off x="756242" y="901728"/>
            <a:ext cx="812208" cy="188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4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86" y="831257"/>
            <a:ext cx="1991639" cy="178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Dolor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 err="1">
                <a:solidFill>
                  <a:schemeClr val="bg1">
                    <a:lumMod val="65000"/>
                  </a:schemeClr>
                </a:solidFill>
              </a:rPr>
              <a:t>Inchazón</a:t>
            </a:r>
            <a:endParaRPr lang="es-CO" sz="1001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Quemadura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Sangrado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Fractura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Torcedura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Otro:__________________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0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Causa: _</a:t>
            </a:r>
            <a:r>
              <a:rPr lang="es-CO" sz="1001" u="sng" dirty="0">
                <a:solidFill>
                  <a:schemeClr val="bg1">
                    <a:lumMod val="65000"/>
                  </a:schemeClr>
                </a:solidFill>
              </a:rPr>
              <a:t>caída por la escaleras_</a:t>
            </a:r>
          </a:p>
          <a:p>
            <a:endParaRPr lang="es-CO" sz="1001" dirty="0">
              <a:solidFill>
                <a:schemeClr val="bg1">
                  <a:lumMod val="65000"/>
                </a:schemeClr>
              </a:solidFill>
            </a:endParaRPr>
          </a:p>
          <a:p>
            <a:endParaRPr lang="es-CO" sz="100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52407" y="2925805"/>
            <a:ext cx="2035277" cy="24634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0099CC"/>
                </a:solidFill>
              </a:rPr>
              <a:t>Siguiente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34" name="Elipse 33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Elipse 34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Elipse 36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Elipse 37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61932" y="2631159"/>
            <a:ext cx="2035277" cy="246349"/>
          </a:xfrm>
          <a:prstGeom prst="rect">
            <a:avLst/>
          </a:prstGeom>
          <a:solidFill>
            <a:srgbClr val="0099CC"/>
          </a:solidFill>
          <a:ln>
            <a:solidFill>
              <a:srgbClr val="00B7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Agregar síntoma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281962" y="2631159"/>
            <a:ext cx="1991639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1" dirty="0">
                <a:solidFill>
                  <a:schemeClr val="bg1">
                    <a:lumMod val="65000"/>
                  </a:schemeClr>
                </a:solidFill>
              </a:rPr>
              <a:t>Muñequito de nuevo</a:t>
            </a:r>
          </a:p>
        </p:txBody>
      </p:sp>
    </p:spTree>
    <p:extLst>
      <p:ext uri="{BB962C8B-B14F-4D97-AF65-F5344CB8AC3E}">
        <p14:creationId xmlns:p14="http://schemas.microsoft.com/office/powerpoint/2010/main" val="274959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272838" y="2460468"/>
            <a:ext cx="1822450" cy="278391"/>
            <a:chOff x="272838" y="1692117"/>
            <a:chExt cx="1822450" cy="278392"/>
          </a:xfrm>
        </p:grpSpPr>
        <p:sp>
          <p:nvSpPr>
            <p:cNvPr id="5" name="Elipse 4"/>
            <p:cNvSpPr/>
            <p:nvPr/>
          </p:nvSpPr>
          <p:spPr>
            <a:xfrm>
              <a:off x="1733338" y="1692117"/>
              <a:ext cx="361950" cy="27839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272838" y="1705206"/>
              <a:ext cx="1660525" cy="25262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/>
                <a:t>Urgencia menor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75220" y="1806588"/>
            <a:ext cx="1822450" cy="278391"/>
            <a:chOff x="275219" y="2270137"/>
            <a:chExt cx="1822450" cy="278392"/>
          </a:xfrm>
        </p:grpSpPr>
        <p:sp>
          <p:nvSpPr>
            <p:cNvPr id="12" name="Elipse 11"/>
            <p:cNvSpPr/>
            <p:nvPr/>
          </p:nvSpPr>
          <p:spPr>
            <a:xfrm>
              <a:off x="1735719" y="2270137"/>
              <a:ext cx="361950" cy="27839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275219" y="2283226"/>
              <a:ext cx="1660525" cy="252625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/>
                <a:t>Emergencia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270452" y="1494912"/>
            <a:ext cx="1822450" cy="278391"/>
            <a:chOff x="270452" y="2555360"/>
            <a:chExt cx="1822450" cy="278392"/>
          </a:xfrm>
        </p:grpSpPr>
        <p:sp>
          <p:nvSpPr>
            <p:cNvPr id="14" name="Elipse 13"/>
            <p:cNvSpPr/>
            <p:nvPr/>
          </p:nvSpPr>
          <p:spPr>
            <a:xfrm>
              <a:off x="1730952" y="2555360"/>
              <a:ext cx="361950" cy="27839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270452" y="2568449"/>
              <a:ext cx="1660525" cy="25262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/>
                <a:t>Atención inmediata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69896" y="2131714"/>
            <a:ext cx="1822450" cy="278391"/>
            <a:chOff x="269895" y="1985663"/>
            <a:chExt cx="1822450" cy="278392"/>
          </a:xfrm>
        </p:grpSpPr>
        <p:sp>
          <p:nvSpPr>
            <p:cNvPr id="16" name="Elipse 15"/>
            <p:cNvSpPr/>
            <p:nvPr/>
          </p:nvSpPr>
          <p:spPr>
            <a:xfrm>
              <a:off x="1730395" y="1985663"/>
              <a:ext cx="361950" cy="27839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269895" y="1998752"/>
              <a:ext cx="1660525" cy="25262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/>
                <a:t>Urgencia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71198" y="2788277"/>
            <a:ext cx="1822450" cy="278391"/>
            <a:chOff x="284744" y="1384925"/>
            <a:chExt cx="1822450" cy="278392"/>
          </a:xfrm>
        </p:grpSpPr>
        <p:sp>
          <p:nvSpPr>
            <p:cNvPr id="19" name="Elipse 18"/>
            <p:cNvSpPr/>
            <p:nvPr/>
          </p:nvSpPr>
          <p:spPr>
            <a:xfrm>
              <a:off x="1745244" y="1384925"/>
              <a:ext cx="361950" cy="278392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284744" y="1398014"/>
              <a:ext cx="1660525" cy="252625"/>
            </a:xfrm>
            <a:prstGeom prst="roundRect">
              <a:avLst/>
            </a:prstGeom>
            <a:solidFill>
              <a:srgbClr val="00B7E2"/>
            </a:solidFill>
            <a:ln>
              <a:solidFill>
                <a:srgbClr val="00B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/>
                <a:t>No urgente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29" name="Elipse 28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Elipse 30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Elipse 32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284745" y="876299"/>
            <a:ext cx="170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Priorización tentativa</a:t>
            </a:r>
          </a:p>
        </p:txBody>
      </p:sp>
    </p:spTree>
    <p:extLst>
      <p:ext uri="{BB962C8B-B14F-4D97-AF65-F5344CB8AC3E}">
        <p14:creationId xmlns:p14="http://schemas.microsoft.com/office/powerpoint/2010/main" val="234057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/>
          <p:cNvSpPr/>
          <p:nvPr/>
        </p:nvSpPr>
        <p:spPr>
          <a:xfrm>
            <a:off x="351385" y="1194420"/>
            <a:ext cx="1576855" cy="1311723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/>
              <a:t>1</a:t>
            </a:r>
            <a:endParaRPr lang="es-CO" dirty="0"/>
          </a:p>
        </p:txBody>
      </p:sp>
      <p:grpSp>
        <p:nvGrpSpPr>
          <p:cNvPr id="28" name="Grupo 27"/>
          <p:cNvGrpSpPr/>
          <p:nvPr/>
        </p:nvGrpSpPr>
        <p:grpSpPr>
          <a:xfrm>
            <a:off x="648292" y="132545"/>
            <a:ext cx="1059858" cy="644063"/>
            <a:chOff x="203617" y="904408"/>
            <a:chExt cx="1927523" cy="1112862"/>
          </a:xfrm>
        </p:grpSpPr>
        <p:sp>
          <p:nvSpPr>
            <p:cNvPr id="29" name="Elipse 28"/>
            <p:cNvSpPr/>
            <p:nvPr/>
          </p:nvSpPr>
          <p:spPr>
            <a:xfrm>
              <a:off x="1747682" y="910022"/>
              <a:ext cx="383458" cy="376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/>
            <p:cNvSpPr/>
            <p:nvPr/>
          </p:nvSpPr>
          <p:spPr>
            <a:xfrm>
              <a:off x="1364224" y="910022"/>
              <a:ext cx="383458" cy="376082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Elipse 30"/>
            <p:cNvSpPr/>
            <p:nvPr/>
          </p:nvSpPr>
          <p:spPr>
            <a:xfrm>
              <a:off x="980766" y="910022"/>
              <a:ext cx="383458" cy="37608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/>
            <p:cNvSpPr/>
            <p:nvPr/>
          </p:nvSpPr>
          <p:spPr>
            <a:xfrm>
              <a:off x="594447" y="904409"/>
              <a:ext cx="389181" cy="381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Elipse 32"/>
            <p:cNvSpPr/>
            <p:nvPr/>
          </p:nvSpPr>
          <p:spPr>
            <a:xfrm>
              <a:off x="203617" y="904408"/>
              <a:ext cx="389181" cy="381695"/>
            </a:xfrm>
            <a:prstGeom prst="ellipse">
              <a:avLst/>
            </a:prstGeom>
            <a:solidFill>
              <a:srgbClr val="00B7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03617" y="1113210"/>
              <a:ext cx="1927523" cy="90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dirty="0">
                  <a:solidFill>
                    <a:srgbClr val="00CCFF"/>
                  </a:solidFill>
                </a:rPr>
                <a:t>TAppi</a:t>
              </a:r>
              <a:endParaRPr lang="es-CO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206380" y="784807"/>
            <a:ext cx="194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Priorización tentativa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52407" y="2930452"/>
            <a:ext cx="2035277" cy="246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rgbClr val="FF0000"/>
                </a:solidFill>
              </a:rPr>
              <a:t>Ver hospital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49020" y="2614011"/>
            <a:ext cx="2035277" cy="2463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001" dirty="0">
                <a:solidFill>
                  <a:schemeClr val="bg1"/>
                </a:solidFill>
              </a:rPr>
              <a:t>Atención inmediata</a:t>
            </a:r>
          </a:p>
        </p:txBody>
      </p:sp>
    </p:spTree>
    <p:extLst>
      <p:ext uri="{BB962C8B-B14F-4D97-AF65-F5344CB8AC3E}">
        <p14:creationId xmlns:p14="http://schemas.microsoft.com/office/powerpoint/2010/main" val="2378303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EA7A26DA2EB4D90AA542825BBE845" ma:contentTypeVersion="2" ma:contentTypeDescription="Create a new document." ma:contentTypeScope="" ma:versionID="1ab20a9d20e91e9df348be57afb51675">
  <xsd:schema xmlns:xsd="http://www.w3.org/2001/XMLSchema" xmlns:xs="http://www.w3.org/2001/XMLSchema" xmlns:p="http://schemas.microsoft.com/office/2006/metadata/properties" xmlns:ns2="2066f1ad-4b29-4592-ae38-fdb9f0ff8558" targetNamespace="http://schemas.microsoft.com/office/2006/metadata/properties" ma:root="true" ma:fieldsID="ccf25b0775539d6d79efbec35cf079d9" ns2:_="">
    <xsd:import namespace="2066f1ad-4b29-4592-ae38-fdb9f0ff85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6f1ad-4b29-4592-ae38-fdb9f0ff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01AA28-1600-4A6F-88ED-7DA95CF3E529}"/>
</file>

<file path=customXml/itemProps2.xml><?xml version="1.0" encoding="utf-8"?>
<ds:datastoreItem xmlns:ds="http://schemas.openxmlformats.org/officeDocument/2006/customXml" ds:itemID="{AE7DC57F-6B9E-4289-B6CA-4074B58EE6C6}"/>
</file>

<file path=customXml/itemProps3.xml><?xml version="1.0" encoding="utf-8"?>
<ds:datastoreItem xmlns:ds="http://schemas.openxmlformats.org/officeDocument/2006/customXml" ds:itemID="{7514524B-3172-45BC-BB2C-339E92668E3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539</Words>
  <Application>Microsoft Office PowerPoint</Application>
  <PresentationFormat>Personalizado</PresentationFormat>
  <Paragraphs>267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...AlejANDrA... Rocha Sabogal</dc:creator>
  <cp:lastModifiedBy>...AlejANDrA... Rocha Sabogal</cp:lastModifiedBy>
  <cp:revision>105</cp:revision>
  <dcterms:created xsi:type="dcterms:W3CDTF">2016-07-09T16:42:44Z</dcterms:created>
  <dcterms:modified xsi:type="dcterms:W3CDTF">2016-07-27T01:09:15Z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0x010100A5EEA7A26DA2EB4D90AA542825BBE845</vt:lpwstr>
  </property>
</Properties>
</file>