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pPr lv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0" y="868363"/>
            <a:ext cx="4356100" cy="4633912"/>
            <a:chOff x="-1" y="868398"/>
            <a:chExt cx="4355976" cy="4633217"/>
          </a:xfrm>
        </p:grpSpPr>
        <p:sp>
          <p:nvSpPr>
            <p:cNvPr id="13" name="Shape 13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4" name="Shape 14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Shape 15"/>
          <p:cNvSpPr/>
          <p:nvPr/>
        </p:nvSpPr>
        <p:spPr>
          <a:xfrm rot="-5400000">
            <a:off x="4399012" y="-842760"/>
            <a:ext cx="3923411" cy="55936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516"/>
                </a:moveTo>
                <a:lnTo>
                  <a:pt x="88358" y="0"/>
                </a:lnTo>
                <a:cubicBezTo>
                  <a:pt x="100935" y="16761"/>
                  <a:pt x="107253" y="26676"/>
                  <a:pt x="119829" y="43438"/>
                </a:cubicBezTo>
                <a:cubicBezTo>
                  <a:pt x="119775" y="49234"/>
                  <a:pt x="119959" y="77546"/>
                  <a:pt x="120000" y="100565"/>
                </a:cubicBezTo>
                <a:cubicBezTo>
                  <a:pt x="119926" y="114781"/>
                  <a:pt x="119957" y="109142"/>
                  <a:pt x="119883" y="120000"/>
                </a:cubicBezTo>
                <a:lnTo>
                  <a:pt x="0" y="1195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" name="Shape 16"/>
          <p:cNvSpPr/>
          <p:nvPr/>
        </p:nvSpPr>
        <p:spPr>
          <a:xfrm rot="-5400000">
            <a:off x="6825055" y="-469057"/>
            <a:ext cx="1874105" cy="2802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92859" y="0"/>
                </a:lnTo>
                <a:cubicBezTo>
                  <a:pt x="101970" y="11618"/>
                  <a:pt x="110889" y="23365"/>
                  <a:pt x="119999" y="34983"/>
                </a:cubicBezTo>
                <a:cubicBezTo>
                  <a:pt x="119994" y="55403"/>
                  <a:pt x="119988" y="75824"/>
                  <a:pt x="119982" y="96245"/>
                </a:cubicBezTo>
                <a:lnTo>
                  <a:pt x="119999" y="119987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" name="Shape 17"/>
          <p:cNvSpPr/>
          <p:nvPr/>
        </p:nvSpPr>
        <p:spPr>
          <a:xfrm rot="-5400000">
            <a:off x="7319312" y="360679"/>
            <a:ext cx="1872209" cy="181615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4363" y="369888"/>
            <a:ext cx="2817178" cy="6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3419475" y="6353175"/>
            <a:ext cx="2054853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222250"/>
            <a:ext cx="1363648" cy="2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>
            <a:off x="7004517" y="-797387"/>
            <a:ext cx="1342487" cy="29338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615"/>
                </a:moveTo>
                <a:lnTo>
                  <a:pt x="119940" y="0"/>
                </a:lnTo>
                <a:cubicBezTo>
                  <a:pt x="120073" y="40125"/>
                  <a:pt x="119955" y="80537"/>
                  <a:pt x="119859" y="120000"/>
                </a:cubicBezTo>
                <a:lnTo>
                  <a:pt x="0" y="119615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3" name="Shape 23"/>
          <p:cNvSpPr/>
          <p:nvPr/>
        </p:nvSpPr>
        <p:spPr>
          <a:xfrm rot="-5400000">
            <a:off x="8415064" y="-184611"/>
            <a:ext cx="542117" cy="9171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92859" y="0"/>
                </a:lnTo>
                <a:cubicBezTo>
                  <a:pt x="101970" y="11618"/>
                  <a:pt x="110889" y="23365"/>
                  <a:pt x="119999" y="34983"/>
                </a:cubicBezTo>
                <a:cubicBezTo>
                  <a:pt x="119994" y="55403"/>
                  <a:pt x="119988" y="75824"/>
                  <a:pt x="119982" y="96245"/>
                </a:cubicBezTo>
                <a:lnTo>
                  <a:pt x="119999" y="119987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" name="Shape 24"/>
          <p:cNvSpPr/>
          <p:nvPr/>
        </p:nvSpPr>
        <p:spPr>
          <a:xfrm rot="-5400000">
            <a:off x="8490797" y="9746"/>
            <a:ext cx="623545" cy="68427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5" name="Shape 25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1619250" y="6615113"/>
            <a:ext cx="992976" cy="24199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13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2225" y="6237288"/>
            <a:ext cx="1479524" cy="6197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76248" y="4135904"/>
            <a:ext cx="5205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Soutenance BE Graphes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8812" y="5534561"/>
            <a:ext cx="2926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DIJOUX </a:t>
            </a:r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Benjamin</a:t>
            </a:r>
          </a:p>
          <a:p>
            <a:r>
              <a:rPr lang="es-E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ALVAREZ Bárbara</a:t>
            </a:r>
          </a:p>
          <a:p>
            <a:r>
              <a:rPr lang="es-E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3 MIC D</a:t>
            </a:r>
          </a:p>
          <a:p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Année</a:t>
            </a:r>
            <a:r>
              <a:rPr lang="es-E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itchFamily="34" charset="0"/>
              </a:rPr>
              <a:t> 2018-2019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E14FA-49F7-40CA-9188-662D9139A0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62305" y="797175"/>
            <a:ext cx="4608512" cy="423109"/>
          </a:xfrm>
        </p:spPr>
        <p:txBody>
          <a:bodyPr/>
          <a:lstStyle/>
          <a:p>
            <a:pPr algn="ctr"/>
            <a:r>
              <a:rPr lang="fr-FR" sz="4000" dirty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33046" y="1871003"/>
            <a:ext cx="7596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600" dirty="0">
                <a:latin typeface="Century Gothic" pitchFamily="34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>
                <a:latin typeface="Century Gothic" pitchFamily="34" charset="0"/>
              </a:rPr>
              <a:t>Test de validité</a:t>
            </a:r>
          </a:p>
          <a:p>
            <a:r>
              <a:rPr lang="fr-FR" sz="3600" dirty="0">
                <a:latin typeface="Century Gothic" pitchFamily="34" charset="0"/>
              </a:rPr>
              <a:t>	Chemins simples</a:t>
            </a:r>
          </a:p>
          <a:p>
            <a:r>
              <a:rPr lang="fr-FR" sz="3600" dirty="0">
                <a:latin typeface="Century Gothic" pitchFamily="34" charset="0"/>
              </a:rPr>
              <a:t>	Chemins particuliers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>
                <a:latin typeface="Century Gothic" pitchFamily="34" charset="0"/>
              </a:rPr>
              <a:t>Test de performance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>
                <a:latin typeface="Century Gothic" pitchFamily="34" charset="0"/>
              </a:rPr>
              <a:t>Problème ouvert</a:t>
            </a:r>
          </a:p>
          <a:p>
            <a:pPr>
              <a:buFont typeface="Arial" pitchFamily="34" charset="0"/>
              <a:buChar char="•"/>
            </a:pPr>
            <a:r>
              <a:rPr lang="fr-FR" sz="3600" dirty="0">
                <a:latin typeface="Century Gothic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281354" y="1505242"/>
            <a:ext cx="8366470" cy="4206556"/>
          </a:xfrm>
        </p:spPr>
        <p:txBody>
          <a:bodyPr/>
          <a:lstStyle/>
          <a:p>
            <a:pPr>
              <a:buNone/>
            </a:pPr>
            <a:r>
              <a:rPr lang="fr-FR" sz="2400" dirty="0">
                <a:latin typeface="Century Gothic" pitchFamily="34" charset="0"/>
              </a:rPr>
              <a:t>		Le travail a consisté à développer un code </a:t>
            </a:r>
            <a:r>
              <a:rPr lang="fr-FR" sz="2400" u="sng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Dijkstra</a:t>
            </a:r>
            <a:r>
              <a:rPr lang="fr-FR" sz="2400" dirty="0">
                <a:latin typeface="Century Gothic" pitchFamily="34" charset="0"/>
              </a:rPr>
              <a:t> et son extension, </a:t>
            </a:r>
            <a:r>
              <a:rPr lang="fr-FR" sz="2400" u="sng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A*</a:t>
            </a:r>
            <a:r>
              <a:rPr lang="fr-FR" sz="2400" dirty="0">
                <a:latin typeface="Century Gothic" pitchFamily="34" charset="0"/>
              </a:rPr>
              <a:t>, afin de trouver le chemin le plus court ou le plus rapide entre deux points.</a:t>
            </a:r>
            <a:r>
              <a:rPr lang="es-ES" sz="2400" dirty="0">
                <a:latin typeface="Century Gothic" pitchFamily="34" charset="0"/>
              </a:rPr>
              <a:t> </a:t>
            </a:r>
          </a:p>
          <a:p>
            <a:pPr>
              <a:buNone/>
            </a:pPr>
            <a:r>
              <a:rPr lang="es-ES" sz="2400" dirty="0">
                <a:latin typeface="Century Gothic" pitchFamily="34" charset="0"/>
              </a:rPr>
              <a:t>		</a:t>
            </a:r>
            <a:r>
              <a:rPr lang="fr-FR" sz="2400" dirty="0">
                <a:latin typeface="Century Gothic" pitchFamily="34" charset="0"/>
              </a:rPr>
              <a:t>Nous devions également procéder à différents tests sur ces deux algorithmes.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2496879" y="572093"/>
            <a:ext cx="4608512" cy="423109"/>
          </a:xfrm>
        </p:spPr>
        <p:txBody>
          <a:bodyPr/>
          <a:lstStyle/>
          <a:p>
            <a:pPr algn="l"/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1343329" y="698703"/>
            <a:ext cx="6576783" cy="423109"/>
          </a:xfrm>
        </p:spPr>
        <p:txBody>
          <a:bodyPr/>
          <a:lstStyle/>
          <a:p>
            <a:pPr algn="l"/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Test de </a:t>
            </a:r>
            <a:r>
              <a:rPr lang="fr-FR" sz="3200" dirty="0">
                <a:solidFill>
                  <a:schemeClr val="bg2"/>
                </a:solidFill>
                <a:latin typeface="Century Gothic" pitchFamily="34" charset="0"/>
              </a:rPr>
              <a:t>Validité</a:t>
            </a:r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: DIJKSTRA et A*</a:t>
            </a:r>
          </a:p>
        </p:txBody>
      </p:sp>
      <p:pic>
        <p:nvPicPr>
          <p:cNvPr id="5" name="4 Imagen" descr="test tem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9" y="1541877"/>
            <a:ext cx="5070964" cy="3038299"/>
          </a:xfrm>
          <a:prstGeom prst="rect">
            <a:avLst/>
          </a:prstGeom>
        </p:spPr>
      </p:pic>
      <p:pic>
        <p:nvPicPr>
          <p:cNvPr id="6" name="5 Imagen" descr="test_dist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26" y="3502855"/>
            <a:ext cx="4784974" cy="2858819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572003" y="1941342"/>
            <a:ext cx="375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On obtient le même coût indépendamment de l’algorithme choisi.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0841" y="4712677"/>
            <a:ext cx="33621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Le résultat est le même pour les deux algorithmes dans chacun des deux modes (distance ou temps).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295422" y="1519311"/>
            <a:ext cx="8507146" cy="4501977"/>
          </a:xfrm>
        </p:spPr>
        <p:txBody>
          <a:bodyPr/>
          <a:lstStyle/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On</a:t>
            </a:r>
            <a:r>
              <a:rPr lang="es-ES" sz="2000" dirty="0">
                <a:latin typeface="Century Gothic" pitchFamily="34" charset="0"/>
              </a:rPr>
              <a:t> a </a:t>
            </a:r>
            <a:r>
              <a:rPr lang="fr-FR" sz="2000" dirty="0">
                <a:latin typeface="Century Gothic" pitchFamily="34" charset="0"/>
              </a:rPr>
              <a:t>également testé les cas particuliers suivants :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2257728" y="740906"/>
            <a:ext cx="5732721" cy="423109"/>
          </a:xfrm>
        </p:spPr>
        <p:txBody>
          <a:bodyPr/>
          <a:lstStyle/>
          <a:p>
            <a:pPr algn="l"/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Test de </a:t>
            </a:r>
            <a:r>
              <a:rPr lang="es-ES" sz="3200" dirty="0" err="1">
                <a:solidFill>
                  <a:schemeClr val="bg2"/>
                </a:solidFill>
                <a:latin typeface="Century Gothic" pitchFamily="34" charset="0"/>
              </a:rPr>
              <a:t>Validité</a:t>
            </a:r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90713" y="2613383"/>
            <a:ext cx="6003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CHEMIN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NUL: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coût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SOMMETS INEXISTANTS: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Paramètres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invalides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SOMMETS NON CONNEXES: </a:t>
            </a:r>
            <a:r>
              <a:rPr lang="es-ES" sz="2000" b="1" dirty="0" err="1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Path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not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found</a:t>
            </a: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2356202" y="670568"/>
            <a:ext cx="5732721" cy="423109"/>
          </a:xfrm>
        </p:spPr>
        <p:txBody>
          <a:bodyPr/>
          <a:lstStyle/>
          <a:p>
            <a:pPr algn="l"/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Test de Performance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97567"/>
              </p:ext>
            </p:extLst>
          </p:nvPr>
        </p:nvGraphicFramePr>
        <p:xfrm>
          <a:off x="576774" y="1631852"/>
          <a:ext cx="7610622" cy="22930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0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628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Century Gothic" pitchFamily="34" charset="0"/>
                        </a:rPr>
                        <a:t>Carte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entury Gothic" pitchFamily="34" charset="0"/>
                        </a:rPr>
                        <a:t>Performance de A* par rapport à </a:t>
                      </a:r>
                      <a:r>
                        <a:rPr lang="fr-FR" sz="2000" dirty="0" err="1">
                          <a:latin typeface="Century Gothic" pitchFamily="34" charset="0"/>
                        </a:rPr>
                        <a:t>Dijkstra</a:t>
                      </a:r>
                      <a:endParaRPr lang="es-ES" sz="2000" dirty="0">
                        <a:latin typeface="Century Gothic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algn="ctr"/>
                      <a:r>
                        <a:rPr lang="fr-FR" sz="2400" b="0" noProof="0" dirty="0">
                          <a:latin typeface="Century Gothic" pitchFamily="34" charset="0"/>
                        </a:rPr>
                        <a:t>Midi-Pyrénées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entury Gothic" pitchFamily="34" charset="0"/>
                        </a:rPr>
                        <a:t>423,48%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entury Gothic" pitchFamily="34" charset="0"/>
                        </a:rPr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entury Gothic" pitchFamily="34" charset="0"/>
                        </a:rPr>
                        <a:t>330,91%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69">
                <a:tc>
                  <a:txBody>
                    <a:bodyPr/>
                    <a:lstStyle/>
                    <a:p>
                      <a:pPr algn="ctr"/>
                      <a:r>
                        <a:rPr lang="fr-FR" sz="2400" b="0" noProof="0" dirty="0">
                          <a:latin typeface="Century Gothic" pitchFamily="34" charset="0"/>
                        </a:rPr>
                        <a:t>Carré</a:t>
                      </a:r>
                      <a:r>
                        <a:rPr lang="es-ES" sz="2400" b="0" dirty="0">
                          <a:latin typeface="Century Gothic" pitchFamily="34" charset="0"/>
                        </a:rPr>
                        <a:t> Dense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entury Gothic" pitchFamily="34" charset="0"/>
                        </a:rPr>
                        <a:t>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76776" y="4220306"/>
            <a:ext cx="7638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Performances de A * sont nettement supérieures à celles de Dijkstra</a:t>
            </a:r>
          </a:p>
          <a:p>
            <a:pPr algn="ctr">
              <a:buFont typeface="Arial" pitchFamily="34" charset="0"/>
              <a:buChar char="•"/>
            </a:pPr>
            <a:endParaRPr lang="fr-FR" sz="24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Sa performance augmente lorsque la carte est plus complexe et plus grande.</a:t>
            </a:r>
            <a:endParaRPr lang="es-ES" sz="24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436098" y="1814732"/>
            <a:ext cx="8366470" cy="4206556"/>
          </a:xfrm>
        </p:spPr>
        <p:txBody>
          <a:bodyPr/>
          <a:lstStyle/>
          <a:p>
            <a:r>
              <a:rPr lang="fr-FR" sz="1800" dirty="0"/>
              <a:t>On crée des labels pouvant être marqués 2 fois</a:t>
            </a:r>
          </a:p>
          <a:p>
            <a:r>
              <a:rPr lang="fr-FR" sz="1800" dirty="0"/>
              <a:t> </a:t>
            </a:r>
            <a:r>
              <a:rPr lang="fr-FR" sz="1800" dirty="0">
                <a:latin typeface="Century Gothic" pitchFamily="34" charset="0"/>
              </a:rPr>
              <a:t>On exécute un A* à chacun des deux points de départ  et vers la destination commune</a:t>
            </a:r>
          </a:p>
          <a:p>
            <a:r>
              <a:rPr lang="fr-FR" sz="1800" dirty="0">
                <a:latin typeface="Century Gothic" pitchFamily="34" charset="0"/>
              </a:rPr>
              <a:t>Aux points qui seront marqués 2 fois, on relance un A* vers le point de destination</a:t>
            </a:r>
          </a:p>
          <a:p>
            <a:r>
              <a:rPr lang="fr-FR" sz="1800" dirty="0">
                <a:latin typeface="Century Gothic" pitchFamily="34" charset="0"/>
              </a:rPr>
              <a:t> Pour obtenir le trajet optimal, on recherche le coût minimal, de la somme de ces 3 </a:t>
            </a:r>
            <a:r>
              <a:rPr lang="fr-FR" sz="1800">
                <a:latin typeface="Century Gothic" pitchFamily="34" charset="0"/>
              </a:rPr>
              <a:t>coûts obtenus. </a:t>
            </a:r>
            <a:endParaRPr lang="es-ES" sz="1800" dirty="0">
              <a:latin typeface="Century Gothic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1076040" y="797177"/>
            <a:ext cx="6956611" cy="423109"/>
          </a:xfrm>
        </p:spPr>
        <p:txBody>
          <a:bodyPr/>
          <a:lstStyle/>
          <a:p>
            <a:pPr algn="l"/>
            <a:r>
              <a:rPr lang="fr-FR" sz="3200" dirty="0">
                <a:solidFill>
                  <a:schemeClr val="bg2"/>
                </a:solidFill>
                <a:latin typeface="Century Gothic" pitchFamily="34" charset="0"/>
              </a:rPr>
              <a:t>Problème ouvert: </a:t>
            </a:r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COVOITURAGE</a:t>
            </a:r>
          </a:p>
        </p:txBody>
      </p:sp>
      <p:pic>
        <p:nvPicPr>
          <p:cNvPr id="2050" name="Picture 2" descr="C:\Users\Usuario\Desktop\cap2.png"/>
          <p:cNvPicPr>
            <a:picLocks noChangeAspect="1" noChangeArrowheads="1"/>
          </p:cNvPicPr>
          <p:nvPr/>
        </p:nvPicPr>
        <p:blipFill>
          <a:blip r:embed="rId2"/>
          <a:srcRect t="5187" b="48052"/>
          <a:stretch>
            <a:fillRect/>
          </a:stretch>
        </p:blipFill>
        <p:spPr bwMode="auto">
          <a:xfrm>
            <a:off x="2712182" y="4928838"/>
            <a:ext cx="4518612" cy="1884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436098" y="1814732"/>
            <a:ext cx="8366470" cy="420655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sz="2800" dirty="0">
                <a:latin typeface="Century Gothic" pitchFamily="34" charset="0"/>
              </a:rPr>
              <a:t>Validation des algorithmes </a:t>
            </a:r>
            <a:r>
              <a:rPr lang="fr-FR" sz="2800" dirty="0" err="1">
                <a:latin typeface="Century Gothic" pitchFamily="34" charset="0"/>
              </a:rPr>
              <a:t>Dijkstra</a:t>
            </a:r>
            <a:r>
              <a:rPr lang="fr-FR" sz="2800" dirty="0">
                <a:latin typeface="Century Gothic" pitchFamily="34" charset="0"/>
              </a:rPr>
              <a:t> et A * dans différentes situations</a:t>
            </a:r>
          </a:p>
          <a:p>
            <a:pPr>
              <a:buFont typeface="Wingdings" pitchFamily="2" charset="2"/>
              <a:buChar char="ü"/>
            </a:pPr>
            <a:r>
              <a:rPr lang="fr-FR" sz="2800" dirty="0">
                <a:latin typeface="Century Gothic" pitchFamily="34" charset="0"/>
              </a:rPr>
              <a:t>Vérifier et comparer les performances des deux algorithmes</a:t>
            </a:r>
          </a:p>
          <a:p>
            <a:pPr>
              <a:buFont typeface="Wingdings" pitchFamily="2" charset="2"/>
              <a:buChar char="ü"/>
            </a:pPr>
            <a:r>
              <a:rPr lang="fr-FR" sz="2800" dirty="0">
                <a:latin typeface="Century Gothic" pitchFamily="34" charset="0"/>
              </a:rPr>
              <a:t>Appliquez ces algorithmes à un problème réel : dans notre cas, le covoiturage</a:t>
            </a:r>
            <a:endParaRPr lang="es-ES" sz="2800" dirty="0">
              <a:latin typeface="Century Gothic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2848570" y="783108"/>
            <a:ext cx="5732721" cy="423109"/>
          </a:xfrm>
        </p:spPr>
        <p:txBody>
          <a:bodyPr/>
          <a:lstStyle/>
          <a:p>
            <a:pPr algn="l"/>
            <a:r>
              <a:rPr lang="es-ES" sz="3200" dirty="0">
                <a:solidFill>
                  <a:schemeClr val="bg2"/>
                </a:solidFill>
                <a:latin typeface="Century Gothic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307296" y="1235075"/>
            <a:ext cx="8424936" cy="2408457"/>
          </a:xfrm>
        </p:spPr>
        <p:txBody>
          <a:bodyPr/>
          <a:lstStyle/>
          <a:p>
            <a:pPr algn="ctr">
              <a:buNone/>
            </a:pPr>
            <a:r>
              <a:rPr lang="fr-FR" sz="4800" dirty="0">
                <a:solidFill>
                  <a:schemeClr val="bg2"/>
                </a:solidFill>
              </a:rPr>
              <a:t>Merci pour votre attention.</a:t>
            </a:r>
          </a:p>
          <a:p>
            <a:pPr algn="ctr">
              <a:buNone/>
            </a:pPr>
            <a:r>
              <a:rPr lang="fr-FR" sz="4800" dirty="0">
                <a:solidFill>
                  <a:schemeClr val="bg2"/>
                </a:solidFill>
              </a:rPr>
              <a:t>Avez-vous des questions?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rgbClr val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247</Words>
  <Application>Microsoft Office PowerPoint</Application>
  <PresentationFormat>Affichage à l'écran (4:3)</PresentationFormat>
  <Paragraphs>52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Institution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ANONIO-DELLw</dc:creator>
  <cp:lastModifiedBy>Benjamin Dijoux</cp:lastModifiedBy>
  <cp:revision>33</cp:revision>
  <dcterms:modified xsi:type="dcterms:W3CDTF">2019-06-03T16:47:56Z</dcterms:modified>
</cp:coreProperties>
</file>