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0691800" cx="7559675"/>
  <p:notesSz cx="6858000" cy="9144000"/>
  <p:embeddedFontLst>
    <p:embeddedFont>
      <p:font typeface="La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RFsOWSzH/W2T/Sf3+F7qWrcox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font" Target="fonts/Lato-regular.fntdata"/><Relationship Id="rId7" Type="http://schemas.openxmlformats.org/officeDocument/2006/relationships/font" Target="fonts/Lato-bold.fntdata"/><Relationship Id="rId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87910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557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indent="-375602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indent="-354583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indent="-333565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indent="-333565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indent="-333565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indent="-333565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indent="-333565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indent="-333565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5602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583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565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088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088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%C3%A1lvaro-s%C3%A1ez-anal%C3%ADtica-digital/" TargetMode="External"/><Relationship Id="rId4" Type="http://schemas.openxmlformats.org/officeDocument/2006/relationships/image" Target="../media/image1.png"/><Relationship Id="rId10" Type="http://schemas.openxmlformats.org/officeDocument/2006/relationships/hyperlink" Target="https://github.com/alvaro-saez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7559675" cy="621830"/>
          </a:xfrm>
          <a:prstGeom prst="rect">
            <a:avLst/>
          </a:prstGeom>
          <a:solidFill>
            <a:srgbClr val="2E75B5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621825"/>
            <a:ext cx="7559700" cy="18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41084" y="1086552"/>
            <a:ext cx="255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70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Estudiante de Administración y Dirección de Empresas especializado en marketing y analítica digital. </a:t>
            </a:r>
            <a:endParaRPr b="0" i="0" sz="700" u="none" cap="none" strike="noStrike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Intereses</a:t>
            </a:r>
            <a:r>
              <a:rPr b="1" i="0" lang="fr-FR" sz="800" u="none" cap="none" strike="noStrike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fr-FR" sz="80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innovación, conocimiento, aprendizaje, tecnificación, trabajo en equipo y  soluciones /objetivos controlando el proceso completo del dato.</a:t>
            </a:r>
            <a:endParaRPr b="1" sz="80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Idiomas: Español, Inglés</a:t>
            </a:r>
            <a:endParaRPr b="1" sz="80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58075" y="682900"/>
            <a:ext cx="22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Acerca de mí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621901" y="1477188"/>
            <a:ext cx="1814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alvarosaezsanchez</a:t>
            </a:r>
            <a:r>
              <a:rPr b="0" i="0" lang="fr-FR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599125" y="752801"/>
            <a:ext cx="1094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-FR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+34 </a:t>
            </a:r>
            <a:r>
              <a:rPr lang="fr-F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665 468 121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621900" y="1799300"/>
            <a:ext cx="1814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in/álvaro-sáez-analítica-digital/</a:t>
            </a:r>
            <a:endParaRPr b="0" i="0" sz="900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599125" y="1129680"/>
            <a:ext cx="142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-FR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Madrid, Spain | Remote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513" y="1498242"/>
            <a:ext cx="202381" cy="2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6168" y="1116097"/>
            <a:ext cx="247308" cy="24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9513" y="777907"/>
            <a:ext cx="180618" cy="1806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61400" y="135425"/>
            <a:ext cx="466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fr-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&amp; Analytics Consultant - Analytics Engineer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41075" y="3104225"/>
            <a:ext cx="33162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Enero 2018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Actualidad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900" u="none" cap="none" strike="noStrike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Analytics Engineer - Data &amp; Analytics Consultant | BMIND</a:t>
            </a:r>
            <a:endParaRPr b="1"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Consultoría Digital MarTech y AdTech orientada a grandes cuentas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EVOLUCIÓN:</a:t>
            </a:r>
            <a:endParaRPr i="1"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       - Analytics Engineer Lead (actualidad)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       - Sr. Data &amp; Tech Consultant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       - Jr. Data &amp; Tech Consultant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       - Prácticas Data &amp; Tech Consultant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Definición, Implementación y Explotación del stack tecnológico adecuado para cada cliente (Google, Adobe, Tealium, Salesforce …), con objetivos de Activación del dato, Analítica, Optimización y Personalización de la experiencia del usuario.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539100" y="3471325"/>
            <a:ext cx="32964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558981" y="6978000"/>
            <a:ext cx="33936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/>
          <p:nvPr/>
        </p:nvSpPr>
        <p:spPr>
          <a:xfrm>
            <a:off x="4417925" y="3104225"/>
            <a:ext cx="29661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Septiembre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2021 – Mayo 2022</a:t>
            </a:r>
            <a:endParaRPr b="0" i="0" sz="900" u="none" cap="none" strike="noStrike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IRONHACK - </a:t>
            </a: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Data Science, Data Analytics Bootcamp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604A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99" lvl="0" marL="107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8185"/>
              </a:buClr>
              <a:buSzPts val="850"/>
              <a:buFont typeface="Lato"/>
              <a:buChar char="●"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Python, SQL.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7999" lvl="0" marL="107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8185"/>
              </a:buClr>
              <a:buSzPts val="850"/>
              <a:buFont typeface="Lato"/>
              <a:buChar char="●"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Adquisición, limpieza, tratamiento, modelado, visualización y reporte de Datos. 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7999" lvl="0" marL="107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8185"/>
              </a:buClr>
              <a:buSzPts val="850"/>
              <a:buFont typeface="Lato"/>
              <a:buChar char="●"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APIs, Web Scraping, ETL Pipelines, Machine Learning.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7999" lvl="0" marL="107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8185"/>
              </a:buClr>
              <a:buSzPts val="850"/>
              <a:buFont typeface="Lato"/>
              <a:buChar char="●"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Herramientas de BI (Tableau, Power Bi, Data Studio).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-107999" lvl="0" marL="107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8185"/>
              </a:buClr>
              <a:buSzPts val="850"/>
              <a:buFont typeface="Lato"/>
              <a:buChar char="●"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Estadística Descriptiva e Inferencial.</a:t>
            </a:r>
            <a:endParaRPr b="0" i="0" sz="850" u="none" cap="none" strike="noStrike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4248457" y="3472935"/>
            <a:ext cx="28401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3859181" y="3256168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4216183" y="3241645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"/>
          <p:cNvCxnSpPr/>
          <p:nvPr/>
        </p:nvCxnSpPr>
        <p:spPr>
          <a:xfrm>
            <a:off x="4360479" y="7159032"/>
            <a:ext cx="28401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"/>
          <p:cNvCxnSpPr/>
          <p:nvPr/>
        </p:nvCxnSpPr>
        <p:spPr>
          <a:xfrm>
            <a:off x="4328205" y="6927742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544925" y="8140975"/>
            <a:ext cx="33876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3953664" y="7909679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"/>
          <p:cNvSpPr/>
          <p:nvPr/>
        </p:nvSpPr>
        <p:spPr>
          <a:xfrm>
            <a:off x="0" y="8921200"/>
            <a:ext cx="7559700" cy="1758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0" y="8921207"/>
            <a:ext cx="75597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"/>
          <p:cNvSpPr txBox="1"/>
          <p:nvPr/>
        </p:nvSpPr>
        <p:spPr>
          <a:xfrm>
            <a:off x="185807" y="8973951"/>
            <a:ext cx="139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nologías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191575" y="2623300"/>
            <a:ext cx="26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Experiencia Profesional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5034800" y="150850"/>
            <a:ext cx="25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ÁLVARO SÁEZ SÁNCHEZ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5486" y="1806449"/>
            <a:ext cx="216408" cy="21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8">
            <a:alphaModFix/>
          </a:blip>
          <a:srcRect b="0" l="4153" r="4153" t="0"/>
          <a:stretch/>
        </p:blipFill>
        <p:spPr>
          <a:xfrm>
            <a:off x="3276079" y="749032"/>
            <a:ext cx="1610700" cy="1610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313"/>
              </a:srgbClr>
            </a:outerShdw>
          </a:effectLst>
        </p:spPr>
      </p:pic>
      <p:cxnSp>
        <p:nvCxnSpPr>
          <p:cNvPr id="114" name="Google Shape;114;p1"/>
          <p:cNvCxnSpPr/>
          <p:nvPr/>
        </p:nvCxnSpPr>
        <p:spPr>
          <a:xfrm>
            <a:off x="4369083" y="8003416"/>
            <a:ext cx="28401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4336809" y="7772126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"/>
          <p:cNvSpPr/>
          <p:nvPr/>
        </p:nvSpPr>
        <p:spPr>
          <a:xfrm>
            <a:off x="441075" y="6591275"/>
            <a:ext cx="33162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Abril 2015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– 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Octubre 2015</a:t>
            </a:r>
            <a:endParaRPr b="1" i="0" sz="900" u="none" cap="none" strike="noStrike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Prácticas Marketing Digital | SERPROCOL S.A.</a:t>
            </a:r>
            <a:endParaRPr b="1"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Colaboración en el plan comercial y plan de publicidad de la marca; </a:t>
            </a: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Análisis y desarrollo de la estrategia de posicionamiento en buscadores; </a:t>
            </a: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Supervisión de los soportes digitales; Análisis de resultados de ventas; Identificación de tendencias de mercado. </a:t>
            </a:r>
            <a:endParaRPr b="0" i="0" sz="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441075" y="7770775"/>
            <a:ext cx="3316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Febrero 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201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– 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Mayo 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201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Prácticas RRHH | MANPOWER</a:t>
            </a:r>
            <a:br>
              <a:rPr b="1" i="0" lang="fr-FR" sz="9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</a:br>
            <a:endParaRPr b="1" i="0" sz="9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En el ámbito de trabajo temporal y de selección realizando entrevistas presenciales y telefónicas, criba curricular, elaboración y búsqueda de perfiles en bolsas de empleo, prospección, …</a:t>
            </a:r>
            <a:endParaRPr b="0" i="0" sz="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428151" y="6765470"/>
            <a:ext cx="2966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Octubre 2014 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Julio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ESIC, Business &amp; Marketing  School</a:t>
            </a:r>
            <a:endParaRPr b="0" i="0" sz="9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604A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Master en Gestión Comercial y Dirección de Marketing</a:t>
            </a:r>
            <a:endParaRPr b="1" i="0" sz="900" u="none" cap="none" strike="noStrike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br>
              <a:rPr b="0" i="0" lang="fr-FR" sz="9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9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4428131" y="7624870"/>
            <a:ext cx="2966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Septiembre 2009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– 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Febrero 2014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Universidad Complutense de Madrid</a:t>
            </a:r>
            <a:endParaRPr b="0" i="0" sz="9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Grado en Administración y Dirección de empresas</a:t>
            </a:r>
            <a:endParaRPr b="1" i="0" sz="900" u="none" cap="none" strike="noStrike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4453375" y="5906925"/>
            <a:ext cx="304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Septiembre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2017 – Febrero 2018</a:t>
            </a:r>
            <a:endParaRPr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MSL 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604A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Programa Superior de Analítica Web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br>
              <a:rPr b="0" i="0" lang="fr-FR" sz="85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85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1"/>
          <p:cNvCxnSpPr/>
          <p:nvPr/>
        </p:nvCxnSpPr>
        <p:spPr>
          <a:xfrm>
            <a:off x="4363053" y="6326596"/>
            <a:ext cx="28401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"/>
          <p:cNvCxnSpPr/>
          <p:nvPr/>
        </p:nvCxnSpPr>
        <p:spPr>
          <a:xfrm>
            <a:off x="4330779" y="6095306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"/>
          <p:cNvSpPr/>
          <p:nvPr/>
        </p:nvSpPr>
        <p:spPr>
          <a:xfrm>
            <a:off x="1819025" y="9116775"/>
            <a:ext cx="8376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LENGUAJES:</a:t>
            </a:r>
            <a:endParaRPr b="1" i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P</a:t>
            </a: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ython</a:t>
            </a:r>
            <a:endParaRPr b="1" i="0" sz="800" u="none" cap="none" strike="noStrike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SQL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HTML, CSS, JS  (aplicado a Capa de Datos)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Shell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(Git &amp; GitHub)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026700" y="9116775"/>
            <a:ext cx="13968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GOOGLE STACK</a:t>
            </a:r>
            <a:endParaRPr b="1" i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Google Analytics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Google Tag Manager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Optimize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Data Studio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Firebase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BigQuery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4162175" y="2634613"/>
            <a:ext cx="12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Educa</a:t>
            </a:r>
            <a:r>
              <a:rPr lang="fr-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7062" y="2108628"/>
            <a:ext cx="247300" cy="24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 txBox="1"/>
          <p:nvPr/>
        </p:nvSpPr>
        <p:spPr>
          <a:xfrm>
            <a:off x="5621900" y="2121438"/>
            <a:ext cx="1814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0"/>
              </a:rPr>
              <a:t>github.com/alvaro-saez</a:t>
            </a:r>
            <a:endParaRPr b="0" i="0" sz="900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4429850" y="9116775"/>
            <a:ext cx="13158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TEALIUM</a:t>
            </a:r>
            <a:r>
              <a:rPr b="1" i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i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Tealium IQ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Tealium Event Stream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Tealium Audience Stream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Tealium Predict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6051825" y="9116775"/>
            <a:ext cx="13158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OTROS</a:t>
            </a:r>
            <a:r>
              <a:rPr b="1" i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i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Adobe Analytics, Target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Tableau, Power BI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Salesforce DMP 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Microsoft Office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Jira, Wrike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fr-FR" sz="800">
                <a:solidFill>
                  <a:srgbClr val="58595B"/>
                </a:solidFill>
                <a:latin typeface="Lato"/>
                <a:ea typeface="Lato"/>
                <a:cs typeface="Lato"/>
                <a:sym typeface="Lato"/>
              </a:rPr>
              <a:t>- Wordpress</a:t>
            </a:r>
            <a:endParaRPr b="1" sz="800">
              <a:solidFill>
                <a:srgbClr val="58595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4453375" y="4991550"/>
            <a:ext cx="304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Septiembre 2017 – Diciembre 2018</a:t>
            </a:r>
            <a:endParaRPr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IEBS, Business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604A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Master (executive) en Marketing Digital, Analítica Web y UX</a:t>
            </a:r>
            <a:endParaRPr sz="850">
              <a:solidFill>
                <a:srgbClr val="7E81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br>
              <a:rPr b="0" i="0" lang="fr-FR" sz="85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85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>
            <a:off x="4363053" y="5411221"/>
            <a:ext cx="28401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"/>
          <p:cNvCxnSpPr/>
          <p:nvPr/>
        </p:nvCxnSpPr>
        <p:spPr>
          <a:xfrm>
            <a:off x="4330779" y="5179931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"/>
          <p:cNvCxnSpPr/>
          <p:nvPr/>
        </p:nvCxnSpPr>
        <p:spPr>
          <a:xfrm>
            <a:off x="544925" y="5750350"/>
            <a:ext cx="3387600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"/>
          <p:cNvCxnSpPr/>
          <p:nvPr/>
        </p:nvCxnSpPr>
        <p:spPr>
          <a:xfrm>
            <a:off x="3953664" y="5519054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"/>
          <p:cNvSpPr/>
          <p:nvPr/>
        </p:nvSpPr>
        <p:spPr>
          <a:xfrm>
            <a:off x="441075" y="5380150"/>
            <a:ext cx="3316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Septiembre 2016</a:t>
            </a:r>
            <a:r>
              <a:rPr b="0" i="0" lang="fr-FR" sz="900" u="none" cap="none" strike="noStrike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 – </a:t>
            </a:r>
            <a:r>
              <a:rPr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Agosto 2017</a:t>
            </a:r>
            <a:endParaRPr b="1" sz="900">
              <a:solidFill>
                <a:srgbClr val="1E4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fr-FR" sz="900">
                <a:solidFill>
                  <a:srgbClr val="1E4E79"/>
                </a:solidFill>
                <a:latin typeface="Lato"/>
                <a:ea typeface="Lato"/>
                <a:cs typeface="Lato"/>
                <a:sym typeface="Lato"/>
              </a:rPr>
              <a:t>Ventas y Marketing | ROCHE</a:t>
            </a:r>
            <a:br>
              <a:rPr b="1" i="0" lang="fr-FR" sz="9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</a:br>
            <a:endParaRPr b="1" i="0" sz="9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50">
                <a:solidFill>
                  <a:srgbClr val="7E8185"/>
                </a:solidFill>
                <a:latin typeface="Lato"/>
                <a:ea typeface="Lato"/>
                <a:cs typeface="Lato"/>
                <a:sym typeface="Lato"/>
              </a:rPr>
              <a:t>Trabajo junto al Product Manager de un producto innovador para la Artritis Reumatoide. Interacción de proveedores; Colaboración con la fuerza de ventas; Tratamiento y análisis de datos; Presentación de resultados; Planificación de eventos.</a:t>
            </a:r>
            <a:endParaRPr b="0" i="0" sz="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"/>
          <p:cNvCxnSpPr/>
          <p:nvPr/>
        </p:nvCxnSpPr>
        <p:spPr>
          <a:xfrm>
            <a:off x="3953664" y="6746704"/>
            <a:ext cx="0" cy="4626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2017-11-10T15:21:56Z</dcterms:created>
  <dc:creator>ivan.repilado</dc:creator>
</cp:coreProperties>
</file>