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Roboto Medium"/>
      <p:regular r:id="rId20"/>
      <p:bold r:id="rId21"/>
      <p:italic r:id="rId22"/>
      <p:boldItalic r:id="rId23"/>
    </p:embeddedFont>
    <p:embeddedFont>
      <p:font typeface="Montserrat"/>
      <p:regular r:id="rId24"/>
      <p:bold r:id="rId25"/>
      <p:italic r:id="rId26"/>
      <p:boldItalic r:id="rId27"/>
    </p:embeddedFont>
    <p:embeddedFont>
      <p:font typeface="Helvetica Neue"/>
      <p:regular r:id="rId28"/>
      <p:bold r:id="rId29"/>
      <p:italic r:id="rId30"/>
      <p:boldItalic r:id="rId31"/>
    </p:embeddedFont>
    <p:embeddedFont>
      <p:font typeface="Helvetica Neue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regular.fntdata"/><Relationship Id="rId22" Type="http://schemas.openxmlformats.org/officeDocument/2006/relationships/font" Target="fonts/RobotoMedium-italic.fntdata"/><Relationship Id="rId21" Type="http://schemas.openxmlformats.org/officeDocument/2006/relationships/font" Target="fonts/RobotoMedium-bold.fntdata"/><Relationship Id="rId24" Type="http://schemas.openxmlformats.org/officeDocument/2006/relationships/font" Target="fonts/Montserrat-regular.fntdata"/><Relationship Id="rId23" Type="http://schemas.openxmlformats.org/officeDocument/2006/relationships/font" Target="fonts/RobotoMedium-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HelveticaNeue-regular.fntdata"/><Relationship Id="rId27" Type="http://schemas.openxmlformats.org/officeDocument/2006/relationships/font" Target="fonts/Montserra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5.xml"/><Relationship Id="rId33" Type="http://schemas.openxmlformats.org/officeDocument/2006/relationships/font" Target="fonts/HelveticaNeueLight-bold.fntdata"/><Relationship Id="rId10" Type="http://schemas.openxmlformats.org/officeDocument/2006/relationships/slide" Target="slides/slide4.xml"/><Relationship Id="rId32" Type="http://schemas.openxmlformats.org/officeDocument/2006/relationships/font" Target="fonts/HelveticaNeueLight-regular.fntdata"/><Relationship Id="rId13" Type="http://schemas.openxmlformats.org/officeDocument/2006/relationships/slide" Target="slides/slide7.xml"/><Relationship Id="rId35" Type="http://schemas.openxmlformats.org/officeDocument/2006/relationships/font" Target="fonts/HelveticaNeueLight-boldItalic.fntdata"/><Relationship Id="rId12" Type="http://schemas.openxmlformats.org/officeDocument/2006/relationships/slide" Target="slides/slide6.xml"/><Relationship Id="rId34" Type="http://schemas.openxmlformats.org/officeDocument/2006/relationships/font" Target="fonts/HelveticaNeueLight-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7825cfe0b_0_6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e7825cfe0b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7825cfe0b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7825cfe0b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7f69a007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7f69a007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5889d675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5889d675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7a76ea03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7a76ea03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7a76ea03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7a76ea03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7a76ea03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7a76ea03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7f69a00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7f69a00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529276d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529276d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sous-titre">
  <p:cSld name="TITLE_1">
    <p:spTree>
      <p:nvGrpSpPr>
        <p:cNvPr id="95" name="Shape 95"/>
        <p:cNvGrpSpPr/>
        <p:nvPr/>
      </p:nvGrpSpPr>
      <p:grpSpPr>
        <a:xfrm>
          <a:off x="0" y="0"/>
          <a:ext cx="0" cy="0"/>
          <a:chOff x="0" y="0"/>
          <a:chExt cx="0" cy="0"/>
        </a:xfrm>
      </p:grpSpPr>
      <p:sp>
        <p:nvSpPr>
          <p:cNvPr id="96" name="Google Shape;96;p25"/>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7" name="Google Shape;97;p25"/>
          <p:cNvSpPr txBox="1"/>
          <p:nvPr>
            <p:ph idx="1" type="body"/>
          </p:nvPr>
        </p:nvSpPr>
        <p:spPr>
          <a:xfrm>
            <a:off x="666750" y="2652713"/>
            <a:ext cx="7810500" cy="595200"/>
          </a:xfrm>
          <a:prstGeom prst="rect">
            <a:avLst/>
          </a:prstGeom>
          <a:noFill/>
          <a:ln>
            <a:noFill/>
          </a:ln>
        </p:spPr>
        <p:txBody>
          <a:bodyPr anchorCtr="0" anchor="t" bIns="19050" lIns="19050" spcFirstLastPara="1" rIns="19050" wrap="square" tIns="19050">
            <a:noAutofit/>
          </a:bodyPr>
          <a:lstStyle>
            <a:lvl1pPr indent="-228600" lvl="0" marL="4572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98" name="Google Shape;98;p2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jp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ironhack.surveysparrow.com/s/matchmaking-info-survey/tt-8aefb7406a" TargetMode="External"/><Relationship Id="rId5" Type="http://schemas.openxmlformats.org/officeDocument/2006/relationships/hyperlink" Target="https://www.notion.so/ironhack/Policies-7d291994d71a4b32b5f4c84fffb8a4b2#40ddd66efb8749eda80d8f51be0165d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IH_BLUE-LOGO_1200x1200.png" id="103" name="Google Shape;103;p26"/>
          <p:cNvPicPr preferRelativeResize="0"/>
          <p:nvPr/>
        </p:nvPicPr>
        <p:blipFill rotWithShape="1">
          <a:blip r:embed="rId3">
            <a:alphaModFix/>
          </a:blip>
          <a:srcRect b="0" l="0" r="0" t="0"/>
          <a:stretch/>
        </p:blipFill>
        <p:spPr>
          <a:xfrm>
            <a:off x="3831226" y="1515225"/>
            <a:ext cx="1481547" cy="1481547"/>
          </a:xfrm>
          <a:prstGeom prst="rect">
            <a:avLst/>
          </a:prstGeom>
          <a:noFill/>
          <a:ln>
            <a:noFill/>
          </a:ln>
        </p:spPr>
      </p:pic>
      <p:sp>
        <p:nvSpPr>
          <p:cNvPr id="104" name="Google Shape;104;p26"/>
          <p:cNvSpPr txBox="1"/>
          <p:nvPr/>
        </p:nvSpPr>
        <p:spPr>
          <a:xfrm>
            <a:off x="3768542" y="3284965"/>
            <a:ext cx="1606800" cy="1953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5E5E5E"/>
              </a:buClr>
              <a:buSzPts val="1100"/>
              <a:buFont typeface="Arial"/>
              <a:buNone/>
            </a:pPr>
            <a:r>
              <a:t/>
            </a:r>
            <a:endParaRPr sz="500">
              <a:latin typeface="Roboto"/>
              <a:ea typeface="Roboto"/>
              <a:cs typeface="Roboto"/>
              <a:sym typeface="Roboto"/>
            </a:endParaRPr>
          </a:p>
        </p:txBody>
      </p:sp>
      <p:sp>
        <p:nvSpPr>
          <p:cNvPr id="105" name="Google Shape;105;p26"/>
          <p:cNvSpPr txBox="1"/>
          <p:nvPr/>
        </p:nvSpPr>
        <p:spPr>
          <a:xfrm>
            <a:off x="3079147" y="3017044"/>
            <a:ext cx="2985600" cy="2478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2F354A"/>
              </a:buClr>
              <a:buSzPts val="1500"/>
              <a:buFont typeface="Arial"/>
              <a:buNone/>
            </a:pPr>
            <a:r>
              <a:rPr b="1" lang="en" sz="1500">
                <a:solidFill>
                  <a:srgbClr val="2F354A"/>
                </a:solidFill>
                <a:latin typeface="Roboto"/>
                <a:ea typeface="Roboto"/>
                <a:cs typeface="Roboto"/>
                <a:sym typeface="Roboto"/>
              </a:rPr>
              <a:t>CAREER SERVICES </a:t>
            </a:r>
            <a:endParaRPr sz="500">
              <a:latin typeface="Roboto"/>
              <a:ea typeface="Roboto"/>
              <a:cs typeface="Roboto"/>
              <a:sym typeface="Roboto"/>
            </a:endParaRPr>
          </a:p>
        </p:txBody>
      </p:sp>
      <p:sp>
        <p:nvSpPr>
          <p:cNvPr id="106" name="Google Shape;106;p26"/>
          <p:cNvSpPr txBox="1"/>
          <p:nvPr/>
        </p:nvSpPr>
        <p:spPr>
          <a:xfrm>
            <a:off x="3644051" y="3285124"/>
            <a:ext cx="1731300" cy="177300"/>
          </a:xfrm>
          <a:prstGeom prst="rect">
            <a:avLst/>
          </a:prstGeom>
          <a:noFill/>
          <a:ln>
            <a:noFill/>
          </a:ln>
        </p:spPr>
        <p:txBody>
          <a:bodyPr anchorCtr="0" anchor="t" bIns="19050" lIns="19050" spcFirstLastPara="1" rIns="19050" wrap="square" tIns="19050">
            <a:noAutofit/>
          </a:bodyPr>
          <a:lstStyle/>
          <a:p>
            <a:pPr indent="0" lvl="0" marL="0" rtl="0" algn="ctr">
              <a:spcBef>
                <a:spcPts val="0"/>
              </a:spcBef>
              <a:spcAft>
                <a:spcPts val="0"/>
              </a:spcAft>
              <a:buClr>
                <a:srgbClr val="5E5E5E"/>
              </a:buClr>
              <a:buSzPts val="1100"/>
              <a:buFont typeface="Arial"/>
              <a:buNone/>
            </a:pPr>
            <a:r>
              <a:rPr lang="en" sz="1100">
                <a:solidFill>
                  <a:srgbClr val="5E5E5E"/>
                </a:solidFill>
                <a:latin typeface="Roboto"/>
                <a:ea typeface="Roboto"/>
                <a:cs typeface="Roboto"/>
                <a:sym typeface="Roboto"/>
              </a:rPr>
              <a:t>IRONHACK | SPAIN</a:t>
            </a:r>
            <a:endParaRPr sz="5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7"/>
          <p:cNvSpPr txBox="1"/>
          <p:nvPr/>
        </p:nvSpPr>
        <p:spPr>
          <a:xfrm>
            <a:off x="1280575" y="1676775"/>
            <a:ext cx="6282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First of all, congratulations in completing your bootcamp and career week. Now your ready to find your new job.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n">
                <a:latin typeface="Roboto"/>
                <a:ea typeface="Roboto"/>
                <a:cs typeface="Roboto"/>
                <a:sym typeface="Roboto"/>
              </a:rPr>
              <a:t>This guide will be your bible during the next days. Here you are going to find what's next in your job hunt, things you have to get done, and the different activities you'll have access to in order for you to master your job hunt as a tech pro. Also, a checklist at the end to no forget the must haves for the job hunt.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latin typeface="Roboto"/>
                <a:ea typeface="Roboto"/>
                <a:cs typeface="Roboto"/>
                <a:sym typeface="Roboto"/>
              </a:rPr>
              <a:t>Happy hunting and remember to keep in touch with your coach!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p:txBody>
      </p:sp>
      <p:sp>
        <p:nvSpPr>
          <p:cNvPr id="112" name="Google Shape;112;p27"/>
          <p:cNvSpPr txBox="1"/>
          <p:nvPr/>
        </p:nvSpPr>
        <p:spPr>
          <a:xfrm>
            <a:off x="1308875" y="1160300"/>
            <a:ext cx="33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Roboto Medium"/>
                <a:ea typeface="Roboto Medium"/>
                <a:cs typeface="Roboto Medium"/>
                <a:sym typeface="Roboto Medium"/>
              </a:rPr>
              <a:t>Hello Ironhacker!</a:t>
            </a:r>
            <a:endParaRPr b="1">
              <a:latin typeface="Roboto"/>
              <a:ea typeface="Roboto"/>
              <a:cs typeface="Roboto"/>
              <a:sym typeface="Roboto"/>
            </a:endParaRPr>
          </a:p>
        </p:txBody>
      </p:sp>
      <p:pic>
        <p:nvPicPr>
          <p:cNvPr id="113" name="Google Shape;113;p27"/>
          <p:cNvPicPr preferRelativeResize="0"/>
          <p:nvPr/>
        </p:nvPicPr>
        <p:blipFill rotWithShape="1">
          <a:blip r:embed="rId4">
            <a:alphaModFix/>
          </a:blip>
          <a:srcRect b="0" l="33453" r="0" t="0"/>
          <a:stretch/>
        </p:blipFill>
        <p:spPr>
          <a:xfrm>
            <a:off x="7188975" y="3466725"/>
            <a:ext cx="1104900" cy="1104900"/>
          </a:xfrm>
          <a:prstGeom prst="ellipse">
            <a:avLst/>
          </a:prstGeom>
          <a:noFill/>
          <a:ln>
            <a:noFill/>
          </a:ln>
        </p:spPr>
      </p:pic>
      <p:sp>
        <p:nvSpPr>
          <p:cNvPr id="114" name="Google Shape;114;p27"/>
          <p:cNvSpPr/>
          <p:nvPr/>
        </p:nvSpPr>
        <p:spPr>
          <a:xfrm>
            <a:off x="490400" y="477150"/>
            <a:ext cx="1425900" cy="328200"/>
          </a:xfrm>
          <a:prstGeom prst="roundRect">
            <a:avLst>
              <a:gd fmla="val 16667" name="adj"/>
            </a:avLst>
          </a:prstGeom>
          <a:solidFill>
            <a:srgbClr val="2C344B"/>
          </a:solidFill>
          <a:ln cap="flat" cmpd="sng" w="9525">
            <a:solidFill>
              <a:srgbClr val="2DC5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7"/>
          <p:cNvSpPr txBox="1"/>
          <p:nvPr/>
        </p:nvSpPr>
        <p:spPr>
          <a:xfrm>
            <a:off x="555800" y="549150"/>
            <a:ext cx="1360500" cy="19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/Stage 2.2</a:t>
            </a:r>
            <a:endParaRPr>
              <a:solidFill>
                <a:schemeClr val="lt1"/>
              </a:solidFill>
              <a:latin typeface="Montserrat"/>
              <a:ea typeface="Montserrat"/>
              <a:cs typeface="Montserrat"/>
              <a:sym typeface="Montserrat"/>
            </a:endParaRPr>
          </a:p>
        </p:txBody>
      </p:sp>
      <p:pic>
        <p:nvPicPr>
          <p:cNvPr id="116" name="Google Shape;116;p27"/>
          <p:cNvPicPr preferRelativeResize="0"/>
          <p:nvPr/>
        </p:nvPicPr>
        <p:blipFill>
          <a:blip r:embed="rId5">
            <a:alphaModFix/>
          </a:blip>
          <a:stretch>
            <a:fillRect/>
          </a:stretch>
        </p:blipFill>
        <p:spPr>
          <a:xfrm rot="-5400000">
            <a:off x="-388075" y="891625"/>
            <a:ext cx="1148176" cy="172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28"/>
          <p:cNvSpPr txBox="1"/>
          <p:nvPr/>
        </p:nvSpPr>
        <p:spPr>
          <a:xfrm>
            <a:off x="1308875" y="1560500"/>
            <a:ext cx="62826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AutoNum type="arabicPeriod"/>
            </a:pPr>
            <a:r>
              <a:rPr b="1" lang="en">
                <a:latin typeface="Roboto"/>
                <a:ea typeface="Roboto"/>
                <a:cs typeface="Roboto"/>
                <a:sym typeface="Roboto"/>
              </a:rPr>
              <a:t>Job search follow up: </a:t>
            </a:r>
            <a:endParaRPr b="1">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Career Score </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Career Coach </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b="1" lang="en">
                <a:latin typeface="Roboto"/>
                <a:ea typeface="Roboto"/>
                <a:cs typeface="Roboto"/>
                <a:sym typeface="Roboto"/>
              </a:rPr>
              <a:t>Job search support: </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Fast Track Interviews</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Meet Our Partners</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Career Score Opportunities</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Share to shine</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Boost your job search program </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Ask the CTO </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Pitch &amp; Go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p:txBody>
      </p:sp>
      <p:sp>
        <p:nvSpPr>
          <p:cNvPr id="122" name="Google Shape;122;p28"/>
          <p:cNvSpPr txBox="1"/>
          <p:nvPr/>
        </p:nvSpPr>
        <p:spPr>
          <a:xfrm>
            <a:off x="1308875" y="1160300"/>
            <a:ext cx="33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edium"/>
                <a:ea typeface="Roboto Medium"/>
                <a:cs typeface="Roboto Medium"/>
                <a:sym typeface="Roboto Medium"/>
              </a:rPr>
              <a:t>INDEX: </a:t>
            </a:r>
            <a:endParaRPr b="1">
              <a:latin typeface="Roboto"/>
              <a:ea typeface="Roboto"/>
              <a:cs typeface="Roboto"/>
              <a:sym typeface="Roboto"/>
            </a:endParaRPr>
          </a:p>
        </p:txBody>
      </p:sp>
      <p:sp>
        <p:nvSpPr>
          <p:cNvPr id="123" name="Google Shape;123;p28"/>
          <p:cNvSpPr/>
          <p:nvPr/>
        </p:nvSpPr>
        <p:spPr>
          <a:xfrm>
            <a:off x="490400" y="477150"/>
            <a:ext cx="1425900" cy="328200"/>
          </a:xfrm>
          <a:prstGeom prst="roundRect">
            <a:avLst>
              <a:gd fmla="val 16667" name="adj"/>
            </a:avLst>
          </a:prstGeom>
          <a:solidFill>
            <a:srgbClr val="2C344B"/>
          </a:solidFill>
          <a:ln cap="flat" cmpd="sng" w="9525">
            <a:solidFill>
              <a:srgbClr val="2DC5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8"/>
          <p:cNvSpPr txBox="1"/>
          <p:nvPr/>
        </p:nvSpPr>
        <p:spPr>
          <a:xfrm>
            <a:off x="555800" y="549150"/>
            <a:ext cx="1360500" cy="19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/Stage 2.2</a:t>
            </a:r>
            <a:endParaRPr>
              <a:solidFill>
                <a:schemeClr val="lt1"/>
              </a:solidFill>
              <a:latin typeface="Montserrat"/>
              <a:ea typeface="Montserrat"/>
              <a:cs typeface="Montserrat"/>
              <a:sym typeface="Montserrat"/>
            </a:endParaRPr>
          </a:p>
        </p:txBody>
      </p:sp>
      <p:pic>
        <p:nvPicPr>
          <p:cNvPr id="125" name="Google Shape;125;p28"/>
          <p:cNvPicPr preferRelativeResize="0"/>
          <p:nvPr/>
        </p:nvPicPr>
        <p:blipFill>
          <a:blip r:embed="rId4">
            <a:alphaModFix/>
          </a:blip>
          <a:stretch>
            <a:fillRect/>
          </a:stretch>
        </p:blipFill>
        <p:spPr>
          <a:xfrm rot="-5400000">
            <a:off x="-388075" y="891625"/>
            <a:ext cx="1148176" cy="172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9"/>
          <p:cNvSpPr txBox="1"/>
          <p:nvPr/>
        </p:nvSpPr>
        <p:spPr>
          <a:xfrm>
            <a:off x="590200" y="748400"/>
            <a:ext cx="6375300" cy="47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2C344B"/>
                </a:solidFill>
                <a:latin typeface="Roboto Medium"/>
                <a:ea typeface="Roboto Medium"/>
                <a:cs typeface="Roboto Medium"/>
                <a:sym typeface="Roboto Medium"/>
              </a:rPr>
              <a:t>Job Search Follow Up</a:t>
            </a:r>
            <a:endParaRPr sz="1800">
              <a:solidFill>
                <a:srgbClr val="2C344B"/>
              </a:solidFill>
              <a:latin typeface="Roboto Medium"/>
              <a:ea typeface="Roboto Medium"/>
              <a:cs typeface="Roboto Medium"/>
              <a:sym typeface="Roboto Medium"/>
            </a:endParaRPr>
          </a:p>
          <a:p>
            <a:pPr indent="0" lvl="0" marL="0" marR="0" rtl="0" algn="l">
              <a:lnSpc>
                <a:spcPct val="100000"/>
              </a:lnSpc>
              <a:spcBef>
                <a:spcPts val="0"/>
              </a:spcBef>
              <a:spcAft>
                <a:spcPts val="0"/>
              </a:spcAft>
              <a:buNone/>
            </a:pPr>
            <a:r>
              <a:t/>
            </a:r>
            <a:endParaRPr sz="400">
              <a:solidFill>
                <a:srgbClr val="2C344B"/>
              </a:solidFill>
              <a:latin typeface="Roboto Medium"/>
              <a:ea typeface="Roboto Medium"/>
              <a:cs typeface="Roboto Medium"/>
              <a:sym typeface="Roboto Medium"/>
            </a:endParaRPr>
          </a:p>
          <a:p>
            <a:pPr indent="0" lvl="0" marL="45720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45720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45720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457200" marR="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457200" marR="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0" rtl="0" algn="l">
              <a:lnSpc>
                <a:spcPct val="150000"/>
              </a:lnSpc>
              <a:spcBef>
                <a:spcPts val="0"/>
              </a:spcBef>
              <a:spcAft>
                <a:spcPts val="0"/>
              </a:spcAft>
              <a:buClr>
                <a:srgbClr val="000000"/>
              </a:buClr>
              <a:buSzPts val="1100"/>
              <a:buFont typeface="Arial"/>
              <a:buNone/>
            </a:pPr>
            <a:r>
              <a:t/>
            </a:r>
            <a:endParaRPr sz="1800">
              <a:solidFill>
                <a:srgbClr val="2C344B"/>
              </a:solidFill>
              <a:latin typeface="Roboto Medium"/>
              <a:ea typeface="Roboto Medium"/>
              <a:cs typeface="Roboto Medium"/>
              <a:sym typeface="Roboto Medium"/>
            </a:endParaRPr>
          </a:p>
        </p:txBody>
      </p:sp>
      <p:sp>
        <p:nvSpPr>
          <p:cNvPr id="131" name="Google Shape;131;p29"/>
          <p:cNvSpPr txBox="1"/>
          <p:nvPr/>
        </p:nvSpPr>
        <p:spPr>
          <a:xfrm>
            <a:off x="590200" y="3863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2C344B"/>
                </a:solidFill>
                <a:latin typeface="Roboto"/>
                <a:ea typeface="Roboto"/>
                <a:cs typeface="Roboto"/>
                <a:sym typeface="Roboto"/>
              </a:rPr>
              <a:t>First Steps</a:t>
            </a:r>
            <a:endParaRPr b="1">
              <a:latin typeface="Roboto"/>
              <a:ea typeface="Roboto"/>
              <a:cs typeface="Roboto"/>
              <a:sym typeface="Roboto"/>
            </a:endParaRPr>
          </a:p>
        </p:txBody>
      </p:sp>
      <p:sp>
        <p:nvSpPr>
          <p:cNvPr id="132" name="Google Shape;132;p29"/>
          <p:cNvSpPr txBox="1"/>
          <p:nvPr/>
        </p:nvSpPr>
        <p:spPr>
          <a:xfrm>
            <a:off x="766000" y="1593150"/>
            <a:ext cx="3115200" cy="12645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Open your account with the link your Career Coach has provided. </a:t>
            </a:r>
            <a:endParaRPr sz="1200">
              <a:solidFill>
                <a:srgbClr val="434343"/>
              </a:solidFill>
              <a:latin typeface="Roboto"/>
              <a:ea typeface="Roboto"/>
              <a:cs typeface="Roboto"/>
              <a:sym typeface="Roboto"/>
            </a:endParaRPr>
          </a:p>
          <a:p>
            <a:pPr indent="-304800" lvl="0" marL="457200" rtl="0" algn="just">
              <a:lnSpc>
                <a:spcPct val="150000"/>
              </a:lnSpc>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Upload your applications Weekly</a:t>
            </a:r>
            <a:endParaRPr sz="1200">
              <a:solidFill>
                <a:srgbClr val="434343"/>
              </a:solidFill>
              <a:latin typeface="Roboto"/>
              <a:ea typeface="Roboto"/>
              <a:cs typeface="Roboto"/>
              <a:sym typeface="Roboto"/>
            </a:endParaRPr>
          </a:p>
          <a:p>
            <a:pPr indent="-304800" lvl="0" marL="457200" rtl="0" algn="just">
              <a:lnSpc>
                <a:spcPct val="150000"/>
              </a:lnSpc>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We consider  “Active job seekers” the students who apply AT LEAST to  10 job offers per week. </a:t>
            </a:r>
            <a:endParaRPr sz="1200">
              <a:solidFill>
                <a:srgbClr val="434343"/>
              </a:solidFill>
              <a:latin typeface="Roboto"/>
              <a:ea typeface="Roboto"/>
              <a:cs typeface="Roboto"/>
              <a:sym typeface="Roboto"/>
            </a:endParaRPr>
          </a:p>
          <a:p>
            <a:pPr indent="-304800" lvl="0" marL="457200" rtl="0" algn="just">
              <a:lnSpc>
                <a:spcPct val="150000"/>
              </a:lnSpc>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This platform will be used to see your advances and blockers.</a:t>
            </a:r>
            <a:endParaRPr sz="1200">
              <a:solidFill>
                <a:srgbClr val="434343"/>
              </a:solidFill>
              <a:latin typeface="Roboto"/>
              <a:ea typeface="Roboto"/>
              <a:cs typeface="Roboto"/>
              <a:sym typeface="Roboto"/>
            </a:endParaRPr>
          </a:p>
        </p:txBody>
      </p:sp>
      <p:sp>
        <p:nvSpPr>
          <p:cNvPr id="133" name="Google Shape;133;p29"/>
          <p:cNvSpPr txBox="1"/>
          <p:nvPr/>
        </p:nvSpPr>
        <p:spPr>
          <a:xfrm>
            <a:off x="881200" y="122300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2DC5FA"/>
                </a:solidFill>
                <a:latin typeface="Roboto Medium"/>
                <a:ea typeface="Roboto Medium"/>
                <a:cs typeface="Roboto Medium"/>
                <a:sym typeface="Roboto Medium"/>
              </a:rPr>
              <a:t>Career Score </a:t>
            </a:r>
            <a:endParaRPr/>
          </a:p>
        </p:txBody>
      </p:sp>
      <p:sp>
        <p:nvSpPr>
          <p:cNvPr id="134" name="Google Shape;134;p29"/>
          <p:cNvSpPr txBox="1"/>
          <p:nvPr/>
        </p:nvSpPr>
        <p:spPr>
          <a:xfrm>
            <a:off x="4987475" y="1593138"/>
            <a:ext cx="3386400" cy="18387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Remember to maintain contact with your coach. </a:t>
            </a:r>
            <a:endParaRPr sz="1200">
              <a:solidFill>
                <a:srgbClr val="434343"/>
              </a:solidFill>
              <a:latin typeface="Roboto"/>
              <a:ea typeface="Roboto"/>
              <a:cs typeface="Roboto"/>
              <a:sym typeface="Roboto"/>
            </a:endParaRPr>
          </a:p>
          <a:p>
            <a:pPr indent="-304800" lvl="0" marL="457200" rtl="0" algn="just">
              <a:lnSpc>
                <a:spcPct val="150000"/>
              </a:lnSpc>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Keep him/her updated about your job search situation. </a:t>
            </a:r>
            <a:endParaRPr sz="1200">
              <a:solidFill>
                <a:srgbClr val="434343"/>
              </a:solidFill>
              <a:latin typeface="Roboto"/>
              <a:ea typeface="Roboto"/>
              <a:cs typeface="Roboto"/>
              <a:sym typeface="Roboto"/>
            </a:endParaRPr>
          </a:p>
          <a:p>
            <a:pPr indent="-304800" lvl="0" marL="457200" rtl="0" algn="just">
              <a:lnSpc>
                <a:spcPct val="150000"/>
              </a:lnSpc>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Work with him/her any blocker you may have. </a:t>
            </a:r>
            <a:endParaRPr sz="1200">
              <a:solidFill>
                <a:srgbClr val="434343"/>
              </a:solidFill>
              <a:latin typeface="Roboto"/>
              <a:ea typeface="Roboto"/>
              <a:cs typeface="Roboto"/>
              <a:sym typeface="Roboto"/>
            </a:endParaRPr>
          </a:p>
          <a:p>
            <a:pPr indent="-304800" lvl="0" marL="457200" rtl="0" algn="just">
              <a:lnSpc>
                <a:spcPct val="150000"/>
              </a:lnSpc>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Communication channels: Email, slack (urgent matters) and 1:1 (blockers) </a:t>
            </a:r>
            <a:endParaRPr sz="1200">
              <a:solidFill>
                <a:srgbClr val="434343"/>
              </a:solidFill>
              <a:latin typeface="Roboto"/>
              <a:ea typeface="Roboto"/>
              <a:cs typeface="Roboto"/>
              <a:sym typeface="Roboto"/>
            </a:endParaRPr>
          </a:p>
        </p:txBody>
      </p:sp>
      <p:sp>
        <p:nvSpPr>
          <p:cNvPr id="135" name="Google Shape;135;p29"/>
          <p:cNvSpPr txBox="1"/>
          <p:nvPr/>
        </p:nvSpPr>
        <p:spPr>
          <a:xfrm>
            <a:off x="4408300" y="1222988"/>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2DC5FA"/>
                </a:solidFill>
                <a:latin typeface="Roboto Medium"/>
                <a:ea typeface="Roboto Medium"/>
                <a:cs typeface="Roboto Medium"/>
                <a:sym typeface="Roboto Medium"/>
              </a:rPr>
              <a:t>Career Coach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30"/>
          <p:cNvSpPr txBox="1"/>
          <p:nvPr/>
        </p:nvSpPr>
        <p:spPr>
          <a:xfrm>
            <a:off x="582525" y="333550"/>
            <a:ext cx="6375300" cy="47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2C344B"/>
                </a:solidFill>
                <a:latin typeface="Roboto Medium"/>
                <a:ea typeface="Roboto Medium"/>
                <a:cs typeface="Roboto Medium"/>
                <a:sym typeface="Roboto Medium"/>
              </a:rPr>
              <a:t>Job Search Support </a:t>
            </a:r>
            <a:endParaRPr sz="1800">
              <a:solidFill>
                <a:srgbClr val="2C344B"/>
              </a:solidFill>
              <a:latin typeface="Roboto Medium"/>
              <a:ea typeface="Roboto Medium"/>
              <a:cs typeface="Roboto Medium"/>
              <a:sym typeface="Roboto Medium"/>
            </a:endParaRPr>
          </a:p>
          <a:p>
            <a:pPr indent="0" lvl="0" marL="0" marR="0" rtl="0" algn="l">
              <a:lnSpc>
                <a:spcPct val="100000"/>
              </a:lnSpc>
              <a:spcBef>
                <a:spcPts val="0"/>
              </a:spcBef>
              <a:spcAft>
                <a:spcPts val="0"/>
              </a:spcAft>
              <a:buNone/>
            </a:pPr>
            <a:r>
              <a:t/>
            </a:r>
            <a:endParaRPr sz="400">
              <a:solidFill>
                <a:srgbClr val="2C344B"/>
              </a:solidFill>
              <a:latin typeface="Roboto Medium"/>
              <a:ea typeface="Roboto Medium"/>
              <a:cs typeface="Roboto Medium"/>
              <a:sym typeface="Roboto Medium"/>
            </a:endParaRPr>
          </a:p>
          <a:p>
            <a:pPr indent="0" lvl="0" marL="45720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45720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45720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457200" marR="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457200" marR="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0" rtl="0" algn="l">
              <a:lnSpc>
                <a:spcPct val="150000"/>
              </a:lnSpc>
              <a:spcBef>
                <a:spcPts val="0"/>
              </a:spcBef>
              <a:spcAft>
                <a:spcPts val="0"/>
              </a:spcAft>
              <a:buClr>
                <a:srgbClr val="000000"/>
              </a:buClr>
              <a:buSzPts val="1100"/>
              <a:buFont typeface="Arial"/>
              <a:buNone/>
            </a:pPr>
            <a:r>
              <a:t/>
            </a:r>
            <a:endParaRPr sz="1800">
              <a:solidFill>
                <a:srgbClr val="2C344B"/>
              </a:solidFill>
              <a:latin typeface="Roboto Medium"/>
              <a:ea typeface="Roboto Medium"/>
              <a:cs typeface="Roboto Medium"/>
              <a:sym typeface="Roboto Medium"/>
            </a:endParaRPr>
          </a:p>
        </p:txBody>
      </p:sp>
      <p:sp>
        <p:nvSpPr>
          <p:cNvPr id="141" name="Google Shape;141;p30"/>
          <p:cNvSpPr txBox="1"/>
          <p:nvPr/>
        </p:nvSpPr>
        <p:spPr>
          <a:xfrm>
            <a:off x="582525" y="1013750"/>
            <a:ext cx="7797900" cy="126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434343"/>
                </a:solidFill>
                <a:latin typeface="Roboto"/>
                <a:ea typeface="Roboto"/>
                <a:cs typeface="Roboto"/>
                <a:sym typeface="Roboto"/>
              </a:rPr>
              <a:t>As you already know, our Partners Team works everyday to bring new hiring partners and opportunities to our students. </a:t>
            </a:r>
            <a:r>
              <a:rPr b="1" i="1" lang="en" sz="1200">
                <a:solidFill>
                  <a:srgbClr val="434343"/>
                </a:solidFill>
                <a:latin typeface="Roboto"/>
                <a:ea typeface="Roboto"/>
                <a:cs typeface="Roboto"/>
                <a:sym typeface="Roboto"/>
              </a:rPr>
              <a:t>How do we share them with you? </a:t>
            </a:r>
            <a:endParaRPr b="1" i="1"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b="1" i="1"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p:txBody>
      </p:sp>
      <p:sp>
        <p:nvSpPr>
          <p:cNvPr id="142" name="Google Shape;142;p30"/>
          <p:cNvSpPr txBox="1"/>
          <p:nvPr/>
        </p:nvSpPr>
        <p:spPr>
          <a:xfrm>
            <a:off x="582525" y="615725"/>
            <a:ext cx="388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C344B"/>
                </a:solidFill>
                <a:latin typeface="Roboto Medium"/>
                <a:ea typeface="Roboto Medium"/>
                <a:cs typeface="Roboto Medium"/>
                <a:sym typeface="Roboto Medium"/>
              </a:rPr>
              <a:t>Job Opportunities from Ironhack </a:t>
            </a:r>
            <a:r>
              <a:rPr lang="en" sz="1800">
                <a:solidFill>
                  <a:srgbClr val="2C344B"/>
                </a:solidFill>
                <a:latin typeface="Roboto Medium"/>
                <a:ea typeface="Roboto Medium"/>
                <a:cs typeface="Roboto Medium"/>
                <a:sym typeface="Roboto Medium"/>
              </a:rPr>
              <a:t> </a:t>
            </a:r>
            <a:endParaRPr>
              <a:solidFill>
                <a:srgbClr val="2C344B"/>
              </a:solidFill>
            </a:endParaRPr>
          </a:p>
        </p:txBody>
      </p:sp>
      <p:sp>
        <p:nvSpPr>
          <p:cNvPr id="143" name="Google Shape;143;p30"/>
          <p:cNvSpPr txBox="1"/>
          <p:nvPr/>
        </p:nvSpPr>
        <p:spPr>
          <a:xfrm>
            <a:off x="673050" y="181655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2DC5FA"/>
                </a:solidFill>
                <a:latin typeface="Roboto Medium"/>
                <a:ea typeface="Roboto Medium"/>
                <a:cs typeface="Roboto Medium"/>
                <a:sym typeface="Roboto Medium"/>
              </a:rPr>
              <a:t>Fast Track Interviews </a:t>
            </a:r>
            <a:endParaRPr sz="1800">
              <a:solidFill>
                <a:srgbClr val="2DC5FA"/>
              </a:solidFill>
              <a:latin typeface="Roboto Medium"/>
              <a:ea typeface="Roboto Medium"/>
              <a:cs typeface="Roboto Medium"/>
              <a:sym typeface="Roboto Medium"/>
            </a:endParaRPr>
          </a:p>
        </p:txBody>
      </p:sp>
      <p:sp>
        <p:nvSpPr>
          <p:cNvPr id="144" name="Google Shape;144;p30"/>
          <p:cNvSpPr txBox="1"/>
          <p:nvPr/>
        </p:nvSpPr>
        <p:spPr>
          <a:xfrm>
            <a:off x="501875" y="2278250"/>
            <a:ext cx="3532200" cy="12645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Register first with this</a:t>
            </a:r>
            <a:r>
              <a:rPr lang="en" sz="1200" u="sng">
                <a:solidFill>
                  <a:schemeClr val="hlink"/>
                </a:solidFill>
                <a:latin typeface="Roboto"/>
                <a:ea typeface="Roboto"/>
                <a:cs typeface="Roboto"/>
                <a:sym typeface="Roboto"/>
                <a:hlinkClick r:id="rId4"/>
              </a:rPr>
              <a:t> FORM</a:t>
            </a:r>
            <a:endParaRPr sz="1200">
              <a:solidFill>
                <a:srgbClr val="434343"/>
              </a:solidFill>
              <a:latin typeface="Roboto"/>
              <a:ea typeface="Roboto"/>
              <a:cs typeface="Roboto"/>
              <a:sym typeface="Roboto"/>
            </a:endParaRPr>
          </a:p>
          <a:p>
            <a:pPr indent="-304800" lvl="0" marL="457200" rtl="0" algn="just">
              <a:lnSpc>
                <a:spcPct val="115000"/>
              </a:lnSpc>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Make sure your read </a:t>
            </a:r>
            <a:r>
              <a:rPr lang="en" sz="1200" u="sng">
                <a:solidFill>
                  <a:schemeClr val="hlink"/>
                </a:solidFill>
                <a:latin typeface="Roboto"/>
                <a:ea typeface="Roboto"/>
                <a:cs typeface="Roboto"/>
                <a:sym typeface="Roboto"/>
                <a:hlinkClick r:id="rId5"/>
              </a:rPr>
              <a:t>THIS</a:t>
            </a:r>
            <a:r>
              <a:rPr lang="en" sz="1200">
                <a:solidFill>
                  <a:srgbClr val="434343"/>
                </a:solidFill>
                <a:latin typeface="Roboto"/>
                <a:ea typeface="Roboto"/>
                <a:cs typeface="Roboto"/>
                <a:sym typeface="Roboto"/>
              </a:rPr>
              <a:t> policies to fully understand the service. </a:t>
            </a:r>
            <a:endParaRPr sz="1200">
              <a:solidFill>
                <a:srgbClr val="434343"/>
              </a:solidFill>
              <a:latin typeface="Roboto"/>
              <a:ea typeface="Roboto"/>
              <a:cs typeface="Roboto"/>
              <a:sym typeface="Roboto"/>
            </a:endParaRPr>
          </a:p>
          <a:p>
            <a:pPr indent="-304800" lvl="0" marL="457200" rtl="0" algn="just">
              <a:lnSpc>
                <a:spcPct val="115000"/>
              </a:lnSpc>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This positions are related to the field you specialized in Ironhack. </a:t>
            </a:r>
            <a:endParaRPr sz="1200">
              <a:solidFill>
                <a:srgbClr val="434343"/>
              </a:solidFill>
              <a:latin typeface="Roboto"/>
              <a:ea typeface="Roboto"/>
              <a:cs typeface="Roboto"/>
              <a:sym typeface="Roboto"/>
            </a:endParaRPr>
          </a:p>
          <a:p>
            <a:pPr indent="-304800" lvl="0" marL="457200" rtl="0" algn="just">
              <a:lnSpc>
                <a:spcPct val="115000"/>
              </a:lnSpc>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You will receive this offers via Email - check SPAM also!</a:t>
            </a:r>
            <a:endParaRPr sz="1200">
              <a:solidFill>
                <a:srgbClr val="434343"/>
              </a:solidFill>
              <a:latin typeface="Roboto"/>
              <a:ea typeface="Roboto"/>
              <a:cs typeface="Roboto"/>
              <a:sym typeface="Roboto"/>
            </a:endParaRPr>
          </a:p>
          <a:p>
            <a:pPr indent="-304800" lvl="0" marL="457200" rtl="0" algn="just">
              <a:lnSpc>
                <a:spcPct val="115000"/>
              </a:lnSpc>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You will have 24hrs to answer sending your CV. </a:t>
            </a:r>
            <a:endParaRPr sz="1200">
              <a:solidFill>
                <a:srgbClr val="434343"/>
              </a:solidFill>
              <a:latin typeface="Roboto"/>
              <a:ea typeface="Roboto"/>
              <a:cs typeface="Roboto"/>
              <a:sym typeface="Roboto"/>
            </a:endParaRPr>
          </a:p>
          <a:p>
            <a:pPr indent="0" lvl="0" marL="457200" rtl="0" algn="just">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457200" rtl="0" algn="just">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457200" rtl="0" algn="just">
              <a:lnSpc>
                <a:spcPct val="150000"/>
              </a:lnSpc>
              <a:spcBef>
                <a:spcPts val="0"/>
              </a:spcBef>
              <a:spcAft>
                <a:spcPts val="0"/>
              </a:spcAft>
              <a:buNone/>
            </a:pPr>
            <a:r>
              <a:t/>
            </a:r>
            <a:endParaRPr sz="1200">
              <a:solidFill>
                <a:srgbClr val="434343"/>
              </a:solidFill>
              <a:latin typeface="Roboto"/>
              <a:ea typeface="Roboto"/>
              <a:cs typeface="Roboto"/>
              <a:sym typeface="Roboto"/>
            </a:endParaRPr>
          </a:p>
        </p:txBody>
      </p:sp>
      <p:sp>
        <p:nvSpPr>
          <p:cNvPr id="145" name="Google Shape;145;p30"/>
          <p:cNvSpPr txBox="1"/>
          <p:nvPr/>
        </p:nvSpPr>
        <p:spPr>
          <a:xfrm>
            <a:off x="5197775" y="181655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2DC5FA"/>
                </a:solidFill>
                <a:latin typeface="Roboto Medium"/>
                <a:ea typeface="Roboto Medium"/>
                <a:cs typeface="Roboto Medium"/>
                <a:sym typeface="Roboto Medium"/>
              </a:rPr>
              <a:t>Career Score Opportunities</a:t>
            </a:r>
            <a:endParaRPr sz="1800">
              <a:solidFill>
                <a:srgbClr val="2DC5FA"/>
              </a:solidFill>
              <a:latin typeface="Roboto Medium"/>
              <a:ea typeface="Roboto Medium"/>
              <a:cs typeface="Roboto Medium"/>
              <a:sym typeface="Roboto Medium"/>
            </a:endParaRPr>
          </a:p>
        </p:txBody>
      </p:sp>
      <p:sp>
        <p:nvSpPr>
          <p:cNvPr id="146" name="Google Shape;146;p30"/>
          <p:cNvSpPr txBox="1"/>
          <p:nvPr/>
        </p:nvSpPr>
        <p:spPr>
          <a:xfrm>
            <a:off x="4812125" y="2278250"/>
            <a:ext cx="3771300" cy="12645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You may receive sometimes offers </a:t>
            </a:r>
            <a:r>
              <a:rPr lang="en" sz="1200">
                <a:solidFill>
                  <a:srgbClr val="434343"/>
                </a:solidFill>
                <a:latin typeface="Roboto"/>
                <a:ea typeface="Roboto"/>
                <a:cs typeface="Roboto"/>
                <a:sym typeface="Roboto"/>
              </a:rPr>
              <a:t>through</a:t>
            </a:r>
            <a:r>
              <a:rPr lang="en" sz="1200">
                <a:solidFill>
                  <a:srgbClr val="434343"/>
                </a:solidFill>
                <a:latin typeface="Roboto"/>
                <a:ea typeface="Roboto"/>
                <a:cs typeface="Roboto"/>
                <a:sym typeface="Roboto"/>
              </a:rPr>
              <a:t> this channel in two cases: </a:t>
            </a:r>
            <a:endParaRPr sz="1200">
              <a:solidFill>
                <a:srgbClr val="434343"/>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Montserrat"/>
              <a:buChar char="○"/>
            </a:pPr>
            <a:r>
              <a:rPr lang="en" sz="1200">
                <a:solidFill>
                  <a:srgbClr val="434343"/>
                </a:solidFill>
                <a:latin typeface="Roboto"/>
                <a:ea typeface="Roboto"/>
                <a:cs typeface="Roboto"/>
                <a:sym typeface="Roboto"/>
              </a:rPr>
              <a:t>Internships</a:t>
            </a:r>
            <a:endParaRPr sz="1200">
              <a:solidFill>
                <a:srgbClr val="434343"/>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Montserrat"/>
              <a:buChar char="○"/>
            </a:pPr>
            <a:r>
              <a:rPr lang="en" sz="1200">
                <a:solidFill>
                  <a:srgbClr val="434343"/>
                </a:solidFill>
                <a:latin typeface="Roboto"/>
                <a:ea typeface="Roboto"/>
                <a:cs typeface="Roboto"/>
                <a:sym typeface="Roboto"/>
              </a:rPr>
              <a:t>Other Opportunities related to different </a:t>
            </a:r>
            <a:r>
              <a:rPr lang="en" sz="1200">
                <a:solidFill>
                  <a:srgbClr val="434343"/>
                </a:solidFill>
                <a:latin typeface="Roboto"/>
                <a:ea typeface="Roboto"/>
                <a:cs typeface="Roboto"/>
                <a:sym typeface="Roboto"/>
              </a:rPr>
              <a:t>technologies</a:t>
            </a:r>
            <a:r>
              <a:rPr lang="en" sz="1200">
                <a:solidFill>
                  <a:srgbClr val="434343"/>
                </a:solidFill>
                <a:latin typeface="Roboto"/>
                <a:ea typeface="Roboto"/>
                <a:cs typeface="Roboto"/>
                <a:sym typeface="Roboto"/>
              </a:rPr>
              <a:t> or specific backgrounds e.g.:  </a:t>
            </a:r>
            <a:endParaRPr sz="1200">
              <a:solidFill>
                <a:srgbClr val="434343"/>
              </a:solidFill>
              <a:latin typeface="Roboto"/>
              <a:ea typeface="Roboto"/>
              <a:cs typeface="Roboto"/>
              <a:sym typeface="Roboto"/>
            </a:endParaRPr>
          </a:p>
          <a:p>
            <a:pPr indent="-304800" lvl="2" marL="1371600" rtl="0" algn="l">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Graphic Design</a:t>
            </a:r>
            <a:endParaRPr sz="1200">
              <a:solidFill>
                <a:srgbClr val="434343"/>
              </a:solidFill>
              <a:latin typeface="Roboto"/>
              <a:ea typeface="Roboto"/>
              <a:cs typeface="Roboto"/>
              <a:sym typeface="Roboto"/>
            </a:endParaRPr>
          </a:p>
          <a:p>
            <a:pPr indent="-304800" lvl="2" marL="1371600" rtl="0" algn="l">
              <a:spcBef>
                <a:spcPts val="0"/>
              </a:spcBef>
              <a:spcAft>
                <a:spcPts val="0"/>
              </a:spcAft>
              <a:buSzPts val="1200"/>
              <a:buChar char="■"/>
            </a:pPr>
            <a:r>
              <a:rPr lang="en" sz="1200">
                <a:solidFill>
                  <a:srgbClr val="434343"/>
                </a:solidFill>
                <a:latin typeface="Roboto"/>
                <a:ea typeface="Roboto"/>
                <a:cs typeface="Roboto"/>
                <a:sym typeface="Roboto"/>
              </a:rPr>
              <a:t>Data (Exce</a:t>
            </a:r>
            <a:r>
              <a:rPr lang="en" sz="1200">
                <a:solidFill>
                  <a:schemeClr val="dk1"/>
                </a:solidFill>
                <a:highlight>
                  <a:schemeClr val="lt1"/>
                </a:highlight>
                <a:latin typeface="Montserrat"/>
                <a:ea typeface="Montserrat"/>
                <a:cs typeface="Montserrat"/>
                <a:sym typeface="Montserrat"/>
              </a:rPr>
              <a:t>l)</a:t>
            </a:r>
            <a:endParaRPr sz="1200">
              <a:solidFill>
                <a:srgbClr val="434343"/>
              </a:solidFill>
              <a:latin typeface="Roboto"/>
              <a:ea typeface="Roboto"/>
              <a:cs typeface="Roboto"/>
              <a:sym typeface="Roboto"/>
            </a:endParaRPr>
          </a:p>
          <a:p>
            <a:pPr indent="0" lvl="0" marL="457200" rtl="0" algn="just">
              <a:lnSpc>
                <a:spcPct val="115000"/>
              </a:lnSpc>
              <a:spcBef>
                <a:spcPts val="1000"/>
              </a:spcBef>
              <a:spcAft>
                <a:spcPts val="0"/>
              </a:spcAft>
              <a:buNone/>
            </a:pPr>
            <a:r>
              <a:t/>
            </a:r>
            <a:endParaRPr sz="1200">
              <a:solidFill>
                <a:srgbClr val="434343"/>
              </a:solidFill>
              <a:latin typeface="Roboto"/>
              <a:ea typeface="Roboto"/>
              <a:cs typeface="Roboto"/>
              <a:sym typeface="Roboto"/>
            </a:endParaRPr>
          </a:p>
          <a:p>
            <a:pPr indent="0" lvl="0" marL="457200" rtl="0" algn="just">
              <a:lnSpc>
                <a:spcPct val="150000"/>
              </a:lnSpc>
              <a:spcBef>
                <a:spcPts val="0"/>
              </a:spcBef>
              <a:spcAft>
                <a:spcPts val="0"/>
              </a:spcAft>
              <a:buNone/>
            </a:pPr>
            <a:r>
              <a:t/>
            </a:r>
            <a:endParaRPr sz="1200">
              <a:solidFill>
                <a:srgbClr val="43434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31"/>
          <p:cNvSpPr txBox="1"/>
          <p:nvPr/>
        </p:nvSpPr>
        <p:spPr>
          <a:xfrm>
            <a:off x="590200" y="486625"/>
            <a:ext cx="6375300" cy="47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2C344B"/>
                </a:solidFill>
                <a:latin typeface="Roboto Medium"/>
                <a:ea typeface="Roboto Medium"/>
                <a:cs typeface="Roboto Medium"/>
                <a:sym typeface="Roboto Medium"/>
              </a:rPr>
              <a:t>Job Search Support/Events</a:t>
            </a:r>
            <a:endParaRPr sz="1800">
              <a:solidFill>
                <a:srgbClr val="2C344B"/>
              </a:solidFill>
              <a:latin typeface="Roboto Medium"/>
              <a:ea typeface="Roboto Medium"/>
              <a:cs typeface="Roboto Medium"/>
              <a:sym typeface="Roboto Medium"/>
            </a:endParaRPr>
          </a:p>
          <a:p>
            <a:pPr indent="0" lvl="0" marL="0" marR="0" rtl="0" algn="l">
              <a:lnSpc>
                <a:spcPct val="100000"/>
              </a:lnSpc>
              <a:spcBef>
                <a:spcPts val="0"/>
              </a:spcBef>
              <a:spcAft>
                <a:spcPts val="0"/>
              </a:spcAft>
              <a:buNone/>
            </a:pPr>
            <a:r>
              <a:t/>
            </a:r>
            <a:endParaRPr sz="400">
              <a:solidFill>
                <a:srgbClr val="2C344B"/>
              </a:solidFill>
              <a:latin typeface="Roboto Medium"/>
              <a:ea typeface="Roboto Medium"/>
              <a:cs typeface="Roboto Medium"/>
              <a:sym typeface="Roboto Medium"/>
            </a:endParaRPr>
          </a:p>
          <a:p>
            <a:pPr indent="0" lvl="0" marL="45720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45720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45720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457200" marR="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457200" marR="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0" rtl="0" algn="l">
              <a:lnSpc>
                <a:spcPct val="150000"/>
              </a:lnSpc>
              <a:spcBef>
                <a:spcPts val="0"/>
              </a:spcBef>
              <a:spcAft>
                <a:spcPts val="0"/>
              </a:spcAft>
              <a:buClr>
                <a:srgbClr val="000000"/>
              </a:buClr>
              <a:buSzPts val="1100"/>
              <a:buFont typeface="Arial"/>
              <a:buNone/>
            </a:pPr>
            <a:r>
              <a:t/>
            </a:r>
            <a:endParaRPr sz="1800">
              <a:solidFill>
                <a:srgbClr val="2C344B"/>
              </a:solidFill>
              <a:latin typeface="Roboto Medium"/>
              <a:ea typeface="Roboto Medium"/>
              <a:cs typeface="Roboto Medium"/>
              <a:sym typeface="Roboto Medium"/>
            </a:endParaRPr>
          </a:p>
        </p:txBody>
      </p:sp>
      <p:sp>
        <p:nvSpPr>
          <p:cNvPr id="152" name="Google Shape;152;p31"/>
          <p:cNvSpPr txBox="1"/>
          <p:nvPr/>
        </p:nvSpPr>
        <p:spPr>
          <a:xfrm>
            <a:off x="700175" y="1511725"/>
            <a:ext cx="7459200" cy="1264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200">
                <a:solidFill>
                  <a:srgbClr val="434343"/>
                </a:solidFill>
                <a:latin typeface="Roboto"/>
                <a:ea typeface="Roboto"/>
                <a:cs typeface="Roboto"/>
                <a:sym typeface="Roboto"/>
              </a:rPr>
              <a:t>Looking for a job alone is difficult and we feel you. That is why we have created this biweekly  sessions in which you are going to share with other ironhackers your blockers, but also your best tricks. </a:t>
            </a:r>
            <a:endParaRPr sz="1200">
              <a:solidFill>
                <a:srgbClr val="434343"/>
              </a:solidFill>
              <a:latin typeface="Roboto"/>
              <a:ea typeface="Roboto"/>
              <a:cs typeface="Roboto"/>
              <a:sym typeface="Roboto"/>
            </a:endParaRPr>
          </a:p>
          <a:p>
            <a:pPr indent="0" lvl="0" marL="457200" rtl="0" algn="just">
              <a:lnSpc>
                <a:spcPct val="150000"/>
              </a:lnSpc>
              <a:spcBef>
                <a:spcPts val="0"/>
              </a:spcBef>
              <a:spcAft>
                <a:spcPts val="0"/>
              </a:spcAft>
              <a:buNone/>
            </a:pPr>
            <a:r>
              <a:t/>
            </a:r>
            <a:endParaRPr sz="1200">
              <a:solidFill>
                <a:srgbClr val="434343"/>
              </a:solidFill>
              <a:latin typeface="Roboto"/>
              <a:ea typeface="Roboto"/>
              <a:cs typeface="Roboto"/>
              <a:sym typeface="Roboto"/>
            </a:endParaRPr>
          </a:p>
          <a:p>
            <a:pPr indent="-304800" lvl="0" marL="457200" rtl="0" algn="just">
              <a:lnSpc>
                <a:spcPct val="150000"/>
              </a:lnSpc>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The session will be practical and the main goal is to reach for solutions between the different participants. You can </a:t>
            </a:r>
            <a:r>
              <a:rPr lang="en" sz="1200">
                <a:solidFill>
                  <a:srgbClr val="434343"/>
                </a:solidFill>
                <a:latin typeface="Roboto"/>
                <a:ea typeface="Roboto"/>
                <a:cs typeface="Roboto"/>
                <a:sym typeface="Roboto"/>
              </a:rPr>
              <a:t>learn a lot from each other!</a:t>
            </a:r>
            <a:endParaRPr sz="1200">
              <a:solidFill>
                <a:srgbClr val="434343"/>
              </a:solidFill>
              <a:latin typeface="Roboto"/>
              <a:ea typeface="Roboto"/>
              <a:cs typeface="Roboto"/>
              <a:sym typeface="Roboto"/>
            </a:endParaRPr>
          </a:p>
          <a:p>
            <a:pPr indent="0" lvl="0" marL="457200" rtl="0" algn="just">
              <a:lnSpc>
                <a:spcPct val="150000"/>
              </a:lnSpc>
              <a:spcBef>
                <a:spcPts val="0"/>
              </a:spcBef>
              <a:spcAft>
                <a:spcPts val="0"/>
              </a:spcAft>
              <a:buNone/>
            </a:pPr>
            <a:r>
              <a:t/>
            </a:r>
            <a:endParaRPr sz="1200">
              <a:solidFill>
                <a:srgbClr val="434343"/>
              </a:solidFill>
              <a:latin typeface="Roboto"/>
              <a:ea typeface="Roboto"/>
              <a:cs typeface="Roboto"/>
              <a:sym typeface="Roboto"/>
            </a:endParaRPr>
          </a:p>
          <a:p>
            <a:pPr indent="-304800" lvl="0" marL="457200" rtl="0" algn="just">
              <a:lnSpc>
                <a:spcPct val="150000"/>
              </a:lnSpc>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To be able to participate you will have to be active in Career Score, have your CV, LinkedIn, Github and portfolio updated and be active with your Career Coach by replaying.</a:t>
            </a:r>
            <a:endParaRPr sz="1200">
              <a:solidFill>
                <a:srgbClr val="FF0000"/>
              </a:solidFill>
              <a:latin typeface="Roboto"/>
              <a:ea typeface="Roboto"/>
              <a:cs typeface="Roboto"/>
              <a:sym typeface="Roboto"/>
            </a:endParaRPr>
          </a:p>
        </p:txBody>
      </p:sp>
      <p:sp>
        <p:nvSpPr>
          <p:cNvPr id="153" name="Google Shape;153;p31"/>
          <p:cNvSpPr txBox="1"/>
          <p:nvPr/>
        </p:nvSpPr>
        <p:spPr>
          <a:xfrm>
            <a:off x="660925" y="88022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2DC5FA"/>
                </a:solidFill>
                <a:latin typeface="Roboto Medium"/>
                <a:ea typeface="Roboto Medium"/>
                <a:cs typeface="Roboto Medium"/>
                <a:sym typeface="Roboto Medium"/>
              </a:rPr>
              <a:t>Share to shine </a:t>
            </a:r>
            <a:r>
              <a:rPr lang="en" sz="1800">
                <a:solidFill>
                  <a:srgbClr val="2DC5FA"/>
                </a:solidFill>
                <a:latin typeface="Roboto Medium"/>
                <a:ea typeface="Roboto Medium"/>
                <a:cs typeface="Roboto Medium"/>
                <a:sym typeface="Roboto Medium"/>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32"/>
          <p:cNvSpPr txBox="1"/>
          <p:nvPr/>
        </p:nvSpPr>
        <p:spPr>
          <a:xfrm>
            <a:off x="526125" y="369375"/>
            <a:ext cx="6375300" cy="47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2C344B"/>
                </a:solidFill>
                <a:latin typeface="Roboto Medium"/>
                <a:ea typeface="Roboto Medium"/>
                <a:cs typeface="Roboto Medium"/>
                <a:sym typeface="Roboto Medium"/>
              </a:rPr>
              <a:t>Job Search Support </a:t>
            </a:r>
            <a:endParaRPr sz="1800">
              <a:solidFill>
                <a:srgbClr val="2C344B"/>
              </a:solidFill>
              <a:latin typeface="Roboto Medium"/>
              <a:ea typeface="Roboto Medium"/>
              <a:cs typeface="Roboto Medium"/>
              <a:sym typeface="Roboto Medium"/>
            </a:endParaRPr>
          </a:p>
          <a:p>
            <a:pPr indent="0" lvl="0" marL="0" marR="0" rtl="0" algn="l">
              <a:lnSpc>
                <a:spcPct val="100000"/>
              </a:lnSpc>
              <a:spcBef>
                <a:spcPts val="0"/>
              </a:spcBef>
              <a:spcAft>
                <a:spcPts val="0"/>
              </a:spcAft>
              <a:buNone/>
            </a:pPr>
            <a:r>
              <a:t/>
            </a:r>
            <a:endParaRPr sz="400">
              <a:solidFill>
                <a:srgbClr val="2C344B"/>
              </a:solidFill>
              <a:latin typeface="Roboto Medium"/>
              <a:ea typeface="Roboto Medium"/>
              <a:cs typeface="Roboto Medium"/>
              <a:sym typeface="Roboto Medium"/>
            </a:endParaRPr>
          </a:p>
          <a:p>
            <a:pPr indent="0" lvl="0" marL="45720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45720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45720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457200" marR="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457200" marR="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0" rtl="0" algn="l">
              <a:lnSpc>
                <a:spcPct val="150000"/>
              </a:lnSpc>
              <a:spcBef>
                <a:spcPts val="0"/>
              </a:spcBef>
              <a:spcAft>
                <a:spcPts val="0"/>
              </a:spcAft>
              <a:buClr>
                <a:srgbClr val="000000"/>
              </a:buClr>
              <a:buSzPts val="1100"/>
              <a:buFont typeface="Arial"/>
              <a:buNone/>
            </a:pPr>
            <a:r>
              <a:t/>
            </a:r>
            <a:endParaRPr sz="1800">
              <a:solidFill>
                <a:srgbClr val="2C344B"/>
              </a:solidFill>
              <a:latin typeface="Roboto Medium"/>
              <a:ea typeface="Roboto Medium"/>
              <a:cs typeface="Roboto Medium"/>
              <a:sym typeface="Roboto Medium"/>
            </a:endParaRPr>
          </a:p>
        </p:txBody>
      </p:sp>
      <p:sp>
        <p:nvSpPr>
          <p:cNvPr id="159" name="Google Shape;159;p32"/>
          <p:cNvSpPr txBox="1"/>
          <p:nvPr/>
        </p:nvSpPr>
        <p:spPr>
          <a:xfrm>
            <a:off x="729975" y="1305675"/>
            <a:ext cx="4864800" cy="1264500"/>
          </a:xfrm>
          <a:prstGeom prst="rect">
            <a:avLst/>
          </a:prstGeom>
          <a:noFill/>
          <a:ln>
            <a:noFill/>
          </a:ln>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Every 20 days you’ll have talks with amazing professionals from the tech arena to help you refine your job hunt. </a:t>
            </a:r>
            <a:r>
              <a:rPr lang="en" sz="1200">
                <a:solidFill>
                  <a:srgbClr val="434343"/>
                </a:solidFill>
                <a:latin typeface="Roboto"/>
                <a:ea typeface="Roboto"/>
                <a:cs typeface="Roboto"/>
                <a:sym typeface="Roboto"/>
              </a:rPr>
              <a:t>Professionals</a:t>
            </a:r>
            <a:r>
              <a:rPr lang="en" sz="1200">
                <a:solidFill>
                  <a:srgbClr val="434343"/>
                </a:solidFill>
                <a:latin typeface="Roboto"/>
                <a:ea typeface="Roboto"/>
                <a:cs typeface="Roboto"/>
                <a:sym typeface="Roboto"/>
              </a:rPr>
              <a:t> from HR and  tech profiles, who are going to take your search to the next level. </a:t>
            </a:r>
            <a:endParaRPr sz="1200">
              <a:solidFill>
                <a:srgbClr val="434343"/>
              </a:solidFill>
              <a:latin typeface="Roboto"/>
              <a:ea typeface="Roboto"/>
              <a:cs typeface="Roboto"/>
              <a:sym typeface="Roboto"/>
            </a:endParaRPr>
          </a:p>
          <a:p>
            <a:pPr indent="0" lvl="0" marL="457200" rtl="0" algn="l">
              <a:lnSpc>
                <a:spcPct val="200000"/>
              </a:lnSpc>
              <a:spcBef>
                <a:spcPts val="0"/>
              </a:spcBef>
              <a:spcAft>
                <a:spcPts val="0"/>
              </a:spcAft>
              <a:buNone/>
            </a:pPr>
            <a:r>
              <a:t/>
            </a:r>
            <a:endParaRPr sz="1200">
              <a:solidFill>
                <a:srgbClr val="434343"/>
              </a:solidFill>
              <a:latin typeface="Roboto"/>
              <a:ea typeface="Roboto"/>
              <a:cs typeface="Roboto"/>
              <a:sym typeface="Roboto"/>
            </a:endParaRPr>
          </a:p>
          <a:p>
            <a:pPr indent="0" lvl="0" marL="457200" rtl="0" algn="l">
              <a:lnSpc>
                <a:spcPct val="200000"/>
              </a:lnSpc>
              <a:spcBef>
                <a:spcPts val="0"/>
              </a:spcBef>
              <a:spcAft>
                <a:spcPts val="0"/>
              </a:spcAft>
              <a:buNone/>
            </a:pPr>
            <a:r>
              <a:rPr b="1" i="1" lang="en" sz="1200">
                <a:solidFill>
                  <a:srgbClr val="434343"/>
                </a:solidFill>
                <a:latin typeface="Roboto"/>
                <a:ea typeface="Roboto"/>
                <a:cs typeface="Roboto"/>
                <a:sym typeface="Roboto"/>
              </a:rPr>
              <a:t>You’ll receive communications from Ironhack staff inviting you to this event!</a:t>
            </a:r>
            <a:endParaRPr b="1" i="1" sz="1200">
              <a:solidFill>
                <a:srgbClr val="434343"/>
              </a:solidFill>
              <a:latin typeface="Roboto"/>
              <a:ea typeface="Roboto"/>
              <a:cs typeface="Roboto"/>
              <a:sym typeface="Roboto"/>
            </a:endParaRPr>
          </a:p>
          <a:p>
            <a:pPr indent="0" lvl="0" marL="457200" rtl="0" algn="l">
              <a:lnSpc>
                <a:spcPct val="200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100000"/>
              </a:lnSpc>
              <a:spcBef>
                <a:spcPts val="0"/>
              </a:spcBef>
              <a:spcAft>
                <a:spcPts val="0"/>
              </a:spcAft>
              <a:buNone/>
            </a:pPr>
            <a:r>
              <a:t/>
            </a:r>
            <a:endParaRPr sz="700">
              <a:solidFill>
                <a:srgbClr val="434343"/>
              </a:solidFill>
              <a:latin typeface="Roboto"/>
              <a:ea typeface="Roboto"/>
              <a:cs typeface="Roboto"/>
              <a:sym typeface="Roboto"/>
            </a:endParaRPr>
          </a:p>
        </p:txBody>
      </p:sp>
      <p:sp>
        <p:nvSpPr>
          <p:cNvPr id="160" name="Google Shape;160;p32"/>
          <p:cNvSpPr txBox="1"/>
          <p:nvPr/>
        </p:nvSpPr>
        <p:spPr>
          <a:xfrm>
            <a:off x="526125" y="759350"/>
            <a:ext cx="388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2DC5FA"/>
                </a:solidFill>
                <a:latin typeface="Roboto Medium"/>
                <a:ea typeface="Roboto Medium"/>
                <a:cs typeface="Roboto Medium"/>
                <a:sym typeface="Roboto Medium"/>
              </a:rPr>
              <a:t>Boost your job search program</a:t>
            </a:r>
            <a:endParaRPr/>
          </a:p>
        </p:txBody>
      </p:sp>
      <p:pic>
        <p:nvPicPr>
          <p:cNvPr id="161" name="Google Shape;161;p32"/>
          <p:cNvPicPr preferRelativeResize="0"/>
          <p:nvPr/>
        </p:nvPicPr>
        <p:blipFill rotWithShape="1">
          <a:blip r:embed="rId4">
            <a:alphaModFix amt="50000"/>
          </a:blip>
          <a:srcRect b="0" l="0" r="19478" t="0"/>
          <a:stretch/>
        </p:blipFill>
        <p:spPr>
          <a:xfrm>
            <a:off x="6307350" y="344538"/>
            <a:ext cx="2499125" cy="44544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33"/>
          <p:cNvSpPr txBox="1"/>
          <p:nvPr/>
        </p:nvSpPr>
        <p:spPr>
          <a:xfrm>
            <a:off x="522525" y="444600"/>
            <a:ext cx="6375300" cy="47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2C344B"/>
                </a:solidFill>
                <a:latin typeface="Roboto Medium"/>
                <a:ea typeface="Roboto Medium"/>
                <a:cs typeface="Roboto Medium"/>
                <a:sym typeface="Roboto Medium"/>
              </a:rPr>
              <a:t>Job Search Support </a:t>
            </a:r>
            <a:endParaRPr sz="1800">
              <a:solidFill>
                <a:srgbClr val="2C344B"/>
              </a:solidFill>
              <a:latin typeface="Roboto Medium"/>
              <a:ea typeface="Roboto Medium"/>
              <a:cs typeface="Roboto Medium"/>
              <a:sym typeface="Roboto Medium"/>
            </a:endParaRPr>
          </a:p>
          <a:p>
            <a:pPr indent="0" lvl="0" marL="0" marR="0" rtl="0" algn="l">
              <a:lnSpc>
                <a:spcPct val="100000"/>
              </a:lnSpc>
              <a:spcBef>
                <a:spcPts val="0"/>
              </a:spcBef>
              <a:spcAft>
                <a:spcPts val="0"/>
              </a:spcAft>
              <a:buNone/>
            </a:pPr>
            <a:r>
              <a:t/>
            </a:r>
            <a:endParaRPr sz="400">
              <a:solidFill>
                <a:srgbClr val="2C344B"/>
              </a:solidFill>
              <a:latin typeface="Roboto Medium"/>
              <a:ea typeface="Roboto Medium"/>
              <a:cs typeface="Roboto Medium"/>
              <a:sym typeface="Roboto Medium"/>
            </a:endParaRPr>
          </a:p>
          <a:p>
            <a:pPr indent="0" lvl="0" marL="45720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45720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45720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457200" marR="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457200" marR="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0" rtl="0" algn="l">
              <a:lnSpc>
                <a:spcPct val="150000"/>
              </a:lnSpc>
              <a:spcBef>
                <a:spcPts val="0"/>
              </a:spcBef>
              <a:spcAft>
                <a:spcPts val="0"/>
              </a:spcAft>
              <a:buClr>
                <a:srgbClr val="000000"/>
              </a:buClr>
              <a:buSzPts val="1100"/>
              <a:buFont typeface="Arial"/>
              <a:buNone/>
            </a:pPr>
            <a:r>
              <a:t/>
            </a:r>
            <a:endParaRPr sz="1800">
              <a:solidFill>
                <a:srgbClr val="2C344B"/>
              </a:solidFill>
              <a:latin typeface="Roboto Medium"/>
              <a:ea typeface="Roboto Medium"/>
              <a:cs typeface="Roboto Medium"/>
              <a:sym typeface="Roboto Medium"/>
            </a:endParaRPr>
          </a:p>
        </p:txBody>
      </p:sp>
      <p:sp>
        <p:nvSpPr>
          <p:cNvPr id="167" name="Google Shape;167;p33"/>
          <p:cNvSpPr txBox="1"/>
          <p:nvPr/>
        </p:nvSpPr>
        <p:spPr>
          <a:xfrm>
            <a:off x="522525" y="815775"/>
            <a:ext cx="388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2DC5FA"/>
                </a:solidFill>
                <a:latin typeface="Roboto Medium"/>
                <a:ea typeface="Roboto Medium"/>
                <a:cs typeface="Roboto Medium"/>
                <a:sym typeface="Roboto Medium"/>
              </a:rPr>
              <a:t>Pitch &amp; Go</a:t>
            </a:r>
            <a:r>
              <a:rPr lang="en" sz="1800">
                <a:solidFill>
                  <a:srgbClr val="2DC5FA"/>
                </a:solidFill>
                <a:latin typeface="Roboto Medium"/>
                <a:ea typeface="Roboto Medium"/>
                <a:cs typeface="Roboto Medium"/>
                <a:sym typeface="Roboto Medium"/>
              </a:rPr>
              <a:t> </a:t>
            </a:r>
            <a:endParaRPr/>
          </a:p>
        </p:txBody>
      </p:sp>
      <p:sp>
        <p:nvSpPr>
          <p:cNvPr id="168" name="Google Shape;168;p33"/>
          <p:cNvSpPr txBox="1"/>
          <p:nvPr/>
        </p:nvSpPr>
        <p:spPr>
          <a:xfrm>
            <a:off x="522525" y="1307250"/>
            <a:ext cx="5787000" cy="1264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rgbClr val="434343"/>
                </a:solidFill>
                <a:latin typeface="Roboto"/>
                <a:ea typeface="Roboto"/>
                <a:cs typeface="Roboto"/>
                <a:sym typeface="Roboto"/>
              </a:rPr>
              <a:t>Pitching</a:t>
            </a:r>
            <a:r>
              <a:rPr lang="en" sz="1200">
                <a:solidFill>
                  <a:srgbClr val="434343"/>
                </a:solidFill>
                <a:latin typeface="Roboto"/>
                <a:ea typeface="Roboto"/>
                <a:cs typeface="Roboto"/>
                <a:sym typeface="Roboto"/>
              </a:rPr>
              <a:t> correctly for a </a:t>
            </a:r>
            <a:r>
              <a:rPr lang="en" sz="1200">
                <a:solidFill>
                  <a:srgbClr val="434343"/>
                </a:solidFill>
                <a:latin typeface="Roboto"/>
                <a:ea typeface="Roboto"/>
                <a:cs typeface="Roboto"/>
                <a:sym typeface="Roboto"/>
              </a:rPr>
              <a:t>recruitment</a:t>
            </a:r>
            <a:r>
              <a:rPr lang="en" sz="1200">
                <a:solidFill>
                  <a:srgbClr val="434343"/>
                </a:solidFill>
                <a:latin typeface="Roboto"/>
                <a:ea typeface="Roboto"/>
                <a:cs typeface="Roboto"/>
                <a:sym typeface="Roboto"/>
              </a:rPr>
              <a:t> process is super important and can give you direct access to the process. That’s why, having your pitch worked like the greatest seller is mandatory for this new path. </a:t>
            </a:r>
            <a:endParaRPr sz="1200">
              <a:solidFill>
                <a:srgbClr val="434343"/>
              </a:solidFill>
              <a:latin typeface="Roboto"/>
              <a:ea typeface="Roboto"/>
              <a:cs typeface="Roboto"/>
              <a:sym typeface="Roboto"/>
            </a:endParaRPr>
          </a:p>
          <a:p>
            <a:pPr indent="0" lvl="0" marL="0" rtl="0" algn="l">
              <a:lnSpc>
                <a:spcPct val="200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200000"/>
              </a:lnSpc>
              <a:spcBef>
                <a:spcPts val="0"/>
              </a:spcBef>
              <a:spcAft>
                <a:spcPts val="0"/>
              </a:spcAft>
              <a:buNone/>
            </a:pPr>
            <a:r>
              <a:rPr lang="en" sz="1200">
                <a:solidFill>
                  <a:srgbClr val="434343"/>
                </a:solidFill>
                <a:latin typeface="Roboto"/>
                <a:ea typeface="Roboto"/>
                <a:cs typeface="Roboto"/>
                <a:sym typeface="Roboto"/>
              </a:rPr>
              <a:t>For you to master you pitch,  we have created Pitch &amp; Go event; a</a:t>
            </a:r>
            <a:r>
              <a:rPr b="1" i="1" lang="en" sz="1200">
                <a:solidFill>
                  <a:srgbClr val="434343"/>
                </a:solidFill>
                <a:latin typeface="Roboto"/>
                <a:ea typeface="Roboto"/>
                <a:cs typeface="Roboto"/>
                <a:sym typeface="Roboto"/>
              </a:rPr>
              <a:t> speed up meeting with recruiters from the IT sector and Ironhack,</a:t>
            </a:r>
            <a:r>
              <a:rPr lang="en" sz="1200">
                <a:solidFill>
                  <a:srgbClr val="434343"/>
                </a:solidFill>
                <a:latin typeface="Roboto"/>
                <a:ea typeface="Roboto"/>
                <a:cs typeface="Roboto"/>
                <a:sym typeface="Roboto"/>
              </a:rPr>
              <a:t> in which you are going to put in practice your pitch and </a:t>
            </a:r>
            <a:r>
              <a:rPr lang="en" sz="1200">
                <a:solidFill>
                  <a:srgbClr val="434343"/>
                </a:solidFill>
                <a:latin typeface="Roboto"/>
                <a:ea typeface="Roboto"/>
                <a:cs typeface="Roboto"/>
                <a:sym typeface="Roboto"/>
              </a:rPr>
              <a:t>receive</a:t>
            </a:r>
            <a:r>
              <a:rPr lang="en" sz="1200">
                <a:solidFill>
                  <a:srgbClr val="434343"/>
                </a:solidFill>
                <a:latin typeface="Roboto"/>
                <a:ea typeface="Roboto"/>
                <a:cs typeface="Roboto"/>
                <a:sym typeface="Roboto"/>
              </a:rPr>
              <a:t> feedback from the best </a:t>
            </a:r>
            <a:r>
              <a:rPr lang="en" sz="1200">
                <a:solidFill>
                  <a:srgbClr val="434343"/>
                </a:solidFill>
                <a:latin typeface="Roboto"/>
                <a:ea typeface="Roboto"/>
                <a:cs typeface="Roboto"/>
                <a:sym typeface="Roboto"/>
              </a:rPr>
              <a:t>recruiters</a:t>
            </a:r>
            <a:r>
              <a:rPr lang="en" sz="1200">
                <a:solidFill>
                  <a:srgbClr val="434343"/>
                </a:solidFill>
                <a:latin typeface="Roboto"/>
                <a:ea typeface="Roboto"/>
                <a:cs typeface="Roboto"/>
                <a:sym typeface="Roboto"/>
              </a:rPr>
              <a:t> in town. </a:t>
            </a:r>
            <a:endParaRPr sz="1200">
              <a:solidFill>
                <a:srgbClr val="434343"/>
              </a:solidFill>
              <a:latin typeface="Roboto"/>
              <a:ea typeface="Roboto"/>
              <a:cs typeface="Roboto"/>
              <a:sym typeface="Roboto"/>
            </a:endParaRPr>
          </a:p>
          <a:p>
            <a:pPr indent="0" lvl="0" marL="0" rtl="0" algn="l">
              <a:lnSpc>
                <a:spcPct val="200000"/>
              </a:lnSpc>
              <a:spcBef>
                <a:spcPts val="0"/>
              </a:spcBef>
              <a:spcAft>
                <a:spcPts val="0"/>
              </a:spcAft>
              <a:buNone/>
            </a:pPr>
            <a:r>
              <a:rPr lang="en" sz="1200">
                <a:solidFill>
                  <a:srgbClr val="434343"/>
                </a:solidFill>
                <a:latin typeface="Roboto"/>
                <a:ea typeface="Roboto"/>
                <a:cs typeface="Roboto"/>
                <a:sym typeface="Roboto"/>
              </a:rPr>
              <a:t>For this event, you’ll receive a mail from your coach. </a:t>
            </a:r>
            <a:endParaRPr sz="1200">
              <a:solidFill>
                <a:srgbClr val="434343"/>
              </a:solidFill>
              <a:latin typeface="Roboto"/>
              <a:ea typeface="Roboto"/>
              <a:cs typeface="Roboto"/>
              <a:sym typeface="Roboto"/>
            </a:endParaRPr>
          </a:p>
          <a:p>
            <a:pPr indent="0" lvl="0" marL="457200" rtl="0" algn="l">
              <a:lnSpc>
                <a:spcPct val="200000"/>
              </a:lnSpc>
              <a:spcBef>
                <a:spcPts val="0"/>
              </a:spcBef>
              <a:spcAft>
                <a:spcPts val="0"/>
              </a:spcAft>
              <a:buNone/>
            </a:pPr>
            <a:r>
              <a:t/>
            </a:r>
            <a:endParaRPr sz="700">
              <a:solidFill>
                <a:srgbClr val="434343"/>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34"/>
          <p:cNvSpPr txBox="1"/>
          <p:nvPr/>
        </p:nvSpPr>
        <p:spPr>
          <a:xfrm>
            <a:off x="522525" y="444600"/>
            <a:ext cx="6375300" cy="47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2C344B"/>
                </a:solidFill>
                <a:latin typeface="Roboto Medium"/>
                <a:ea typeface="Roboto Medium"/>
                <a:cs typeface="Roboto Medium"/>
                <a:sym typeface="Roboto Medium"/>
              </a:rPr>
              <a:t>Job Search Support </a:t>
            </a:r>
            <a:endParaRPr sz="1800">
              <a:solidFill>
                <a:srgbClr val="2C344B"/>
              </a:solidFill>
              <a:latin typeface="Roboto Medium"/>
              <a:ea typeface="Roboto Medium"/>
              <a:cs typeface="Roboto Medium"/>
              <a:sym typeface="Roboto Medium"/>
            </a:endParaRPr>
          </a:p>
          <a:p>
            <a:pPr indent="0" lvl="0" marL="0" marR="0" rtl="0" algn="l">
              <a:lnSpc>
                <a:spcPct val="100000"/>
              </a:lnSpc>
              <a:spcBef>
                <a:spcPts val="0"/>
              </a:spcBef>
              <a:spcAft>
                <a:spcPts val="0"/>
              </a:spcAft>
              <a:buNone/>
            </a:pPr>
            <a:r>
              <a:t/>
            </a:r>
            <a:endParaRPr sz="400">
              <a:solidFill>
                <a:srgbClr val="2C344B"/>
              </a:solidFill>
              <a:latin typeface="Roboto Medium"/>
              <a:ea typeface="Roboto Medium"/>
              <a:cs typeface="Roboto Medium"/>
              <a:sym typeface="Roboto Medium"/>
            </a:endParaRPr>
          </a:p>
          <a:p>
            <a:pPr indent="0" lvl="0" marL="45720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45720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45720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457200" marR="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457200" marR="0" rtl="0" algn="l">
              <a:lnSpc>
                <a:spcPct val="150000"/>
              </a:lnSpc>
              <a:spcBef>
                <a:spcPts val="0"/>
              </a:spcBef>
              <a:spcAft>
                <a:spcPts val="0"/>
              </a:spcAft>
              <a:buNone/>
            </a:pPr>
            <a:r>
              <a:t/>
            </a:r>
            <a:endParaRPr sz="1200">
              <a:solidFill>
                <a:srgbClr val="2C344B"/>
              </a:solidFill>
              <a:latin typeface="Roboto Medium"/>
              <a:ea typeface="Roboto Medium"/>
              <a:cs typeface="Roboto Medium"/>
              <a:sym typeface="Roboto Medium"/>
            </a:endParaRPr>
          </a:p>
          <a:p>
            <a:pPr indent="0" lvl="0" marL="0" rtl="0" algn="l">
              <a:lnSpc>
                <a:spcPct val="150000"/>
              </a:lnSpc>
              <a:spcBef>
                <a:spcPts val="0"/>
              </a:spcBef>
              <a:spcAft>
                <a:spcPts val="0"/>
              </a:spcAft>
              <a:buClr>
                <a:srgbClr val="000000"/>
              </a:buClr>
              <a:buSzPts val="1100"/>
              <a:buFont typeface="Arial"/>
              <a:buNone/>
            </a:pPr>
            <a:r>
              <a:t/>
            </a:r>
            <a:endParaRPr sz="1800">
              <a:solidFill>
                <a:srgbClr val="2C344B"/>
              </a:solidFill>
              <a:latin typeface="Roboto Medium"/>
              <a:ea typeface="Roboto Medium"/>
              <a:cs typeface="Roboto Medium"/>
              <a:sym typeface="Roboto Medium"/>
            </a:endParaRPr>
          </a:p>
        </p:txBody>
      </p:sp>
      <p:sp>
        <p:nvSpPr>
          <p:cNvPr id="174" name="Google Shape;174;p34"/>
          <p:cNvSpPr txBox="1"/>
          <p:nvPr/>
        </p:nvSpPr>
        <p:spPr>
          <a:xfrm>
            <a:off x="522525" y="815775"/>
            <a:ext cx="388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2DC5FA"/>
                </a:solidFill>
                <a:latin typeface="Roboto Medium"/>
                <a:ea typeface="Roboto Medium"/>
                <a:cs typeface="Roboto Medium"/>
                <a:sym typeface="Roboto Medium"/>
              </a:rPr>
              <a:t>Meet Our Partners </a:t>
            </a:r>
            <a:r>
              <a:rPr lang="en" sz="1800">
                <a:solidFill>
                  <a:srgbClr val="2DC5FA"/>
                </a:solidFill>
                <a:latin typeface="Roboto Medium"/>
                <a:ea typeface="Roboto Medium"/>
                <a:cs typeface="Roboto Medium"/>
                <a:sym typeface="Roboto Medium"/>
              </a:rPr>
              <a:t> </a:t>
            </a:r>
            <a:endParaRPr/>
          </a:p>
        </p:txBody>
      </p:sp>
      <p:sp>
        <p:nvSpPr>
          <p:cNvPr id="175" name="Google Shape;175;p34"/>
          <p:cNvSpPr txBox="1"/>
          <p:nvPr/>
        </p:nvSpPr>
        <p:spPr>
          <a:xfrm>
            <a:off x="522525" y="1277475"/>
            <a:ext cx="6427800" cy="1264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rgbClr val="434343"/>
                </a:solidFill>
                <a:latin typeface="Roboto"/>
                <a:ea typeface="Roboto"/>
                <a:cs typeface="Roboto"/>
                <a:sym typeface="Roboto"/>
              </a:rPr>
              <a:t>Exclusive meetups with companies? Yes! </a:t>
            </a:r>
            <a:endParaRPr sz="1200">
              <a:solidFill>
                <a:srgbClr val="434343"/>
              </a:solidFill>
              <a:latin typeface="Roboto"/>
              <a:ea typeface="Roboto"/>
              <a:cs typeface="Roboto"/>
              <a:sym typeface="Roboto"/>
            </a:endParaRPr>
          </a:p>
          <a:p>
            <a:pPr indent="0" lvl="0" marL="0" rtl="0" algn="l">
              <a:lnSpc>
                <a:spcPct val="200000"/>
              </a:lnSpc>
              <a:spcBef>
                <a:spcPts val="0"/>
              </a:spcBef>
              <a:spcAft>
                <a:spcPts val="0"/>
              </a:spcAft>
              <a:buNone/>
            </a:pPr>
            <a:r>
              <a:rPr lang="en" sz="1200">
                <a:solidFill>
                  <a:srgbClr val="434343"/>
                </a:solidFill>
                <a:latin typeface="Roboto"/>
                <a:ea typeface="Roboto"/>
                <a:cs typeface="Roboto"/>
                <a:sym typeface="Roboto"/>
              </a:rPr>
              <a:t>At Ironhack we have lots of partners </a:t>
            </a:r>
            <a:r>
              <a:rPr lang="en" sz="1200">
                <a:solidFill>
                  <a:srgbClr val="434343"/>
                </a:solidFill>
                <a:latin typeface="Roboto"/>
                <a:ea typeface="Roboto"/>
                <a:cs typeface="Roboto"/>
                <a:sym typeface="Roboto"/>
              </a:rPr>
              <a:t>who believe our alumni are the best fit for their entry and junior positions. This is why we organize meetings between you and the companies, when they have open vacancies that meet your profiles. In some occasions you will even have the opportunity to visit their offices. </a:t>
            </a:r>
            <a:endParaRPr sz="1200">
              <a:solidFill>
                <a:srgbClr val="434343"/>
              </a:solidFill>
              <a:latin typeface="Roboto"/>
              <a:ea typeface="Roboto"/>
              <a:cs typeface="Roboto"/>
              <a:sym typeface="Roboto"/>
            </a:endParaRPr>
          </a:p>
          <a:p>
            <a:pPr indent="0" lvl="0" marL="0" rtl="0" algn="l">
              <a:lnSpc>
                <a:spcPct val="200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200000"/>
              </a:lnSpc>
              <a:spcBef>
                <a:spcPts val="0"/>
              </a:spcBef>
              <a:spcAft>
                <a:spcPts val="0"/>
              </a:spcAft>
              <a:buNone/>
            </a:pPr>
            <a:r>
              <a:rPr lang="en" sz="1200">
                <a:solidFill>
                  <a:srgbClr val="434343"/>
                </a:solidFill>
                <a:latin typeface="Roboto"/>
                <a:ea typeface="Roboto"/>
                <a:cs typeface="Roboto"/>
                <a:sym typeface="Roboto"/>
              </a:rPr>
              <a:t>You will be able to meet recruiters and hiring managers that will explain not only their recruitment process but also the company values and their way of working. </a:t>
            </a:r>
            <a:br>
              <a:rPr lang="en" sz="1200">
                <a:solidFill>
                  <a:srgbClr val="434343"/>
                </a:solidFill>
                <a:latin typeface="Roboto"/>
                <a:ea typeface="Roboto"/>
                <a:cs typeface="Roboto"/>
                <a:sym typeface="Roboto"/>
              </a:rPr>
            </a:br>
            <a:endParaRPr sz="1200">
              <a:solidFill>
                <a:srgbClr val="434343"/>
              </a:solidFill>
              <a:latin typeface="Roboto"/>
              <a:ea typeface="Roboto"/>
              <a:cs typeface="Roboto"/>
              <a:sym typeface="Roboto"/>
            </a:endParaRPr>
          </a:p>
          <a:p>
            <a:pPr indent="0" lvl="0" marL="0" rtl="0" algn="l">
              <a:lnSpc>
                <a:spcPct val="200000"/>
              </a:lnSpc>
              <a:spcBef>
                <a:spcPts val="0"/>
              </a:spcBef>
              <a:spcAft>
                <a:spcPts val="0"/>
              </a:spcAft>
              <a:buNone/>
            </a:pPr>
            <a:r>
              <a:t/>
            </a:r>
            <a:endParaRPr sz="1200">
              <a:solidFill>
                <a:srgbClr val="434343"/>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