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La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Alvaro Santillan"/>
  <p:cmAuthor clrIdx="1" id="1" initials="" lastIdx="3" name="Siyu Y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22T23:55:11.180">
    <p:pos x="6000" y="0"/>
    <p:text>Final Video Should Be in .mp4 format and 7-8 min long</p:text>
  </p:cm>
  <p:cm authorId="1" idx="1" dt="2020-11-22T23:25:07.875">
    <p:pos x="6000" y="0"/>
    <p:text>okay</p:text>
  </p:cm>
  <p:cm authorId="0" idx="2" dt="2020-11-23T01:16:39.420">
    <p:pos x="6000" y="100"/>
    <p:text>Also need to host the video and share link with Alan. video share mode must be private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0-11-23T00:40:10.057">
    <p:pos x="6000" y="0"/>
    <p:text>why anonymous?</p:text>
  </p:cm>
  <p:cm authorId="0" idx="3" dt="2020-11-23T00:39:54.507">
    <p:pos x="6000" y="0"/>
    <p:text>idk i did not require a google account to edit slides</p:text>
  </p:cm>
  <p:cm authorId="0" idx="4" dt="2020-11-23T00:40:10.057">
    <p:pos x="6000" y="0"/>
    <p:text>thats probably why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11-23T00:06:28.327">
    <p:pos x="6000" y="0"/>
    <p:text>Should say as we speak that CU is a public for profit university in Colorado. The research we are doing is not for profit.</p:text>
  </p:cm>
  <p:cm authorId="1" idx="3" dt="2020-11-23T00:06:28.327">
    <p:pos x="6000" y="0"/>
    <p:text>I am not sure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11-23T01:20:38.127">
    <p:pos x="196" y="1104"/>
    <p:text>Missing Anything?</p:text>
  </p:cm>
  <p:cm authorId="0" idx="7" dt="2020-11-23T01:20:38.127">
    <p:pos x="196" y="1104"/>
    <p:text>Source the image for safety :)</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0-11-23T01:24:03.090">
    <p:pos x="6000" y="0"/>
    <p:text>what we expect to have done by december break "that kind of thing" -Alan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cf4a217e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cf4a217e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914400" rtl="0" algn="l">
              <a:lnSpc>
                <a:spcPct val="115000"/>
              </a:lnSpc>
              <a:spcBef>
                <a:spcPts val="1200"/>
              </a:spcBef>
              <a:spcAft>
                <a:spcPts val="0"/>
              </a:spcAft>
              <a:buClr>
                <a:schemeClr val="dk1"/>
              </a:buClr>
              <a:buSzPts val="900"/>
              <a:buChar char="●"/>
            </a:pPr>
            <a:r>
              <a:rPr lang="en" sz="900">
                <a:solidFill>
                  <a:schemeClr val="dk1"/>
                </a:solidFill>
              </a:rPr>
              <a:t>For some background, research suggests that although we are accurate at identifying faces within our own racial group, it can be much more difficult to identify the faces of those in different racial groups.</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This deficit between the accuracy of identifying faces within our own racial group in comparison to those in other racial groups is referred to as the cross-race deficit (or CRD).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This project focuses on two goals: to help users reduce their CRD, and to aid researchers by providing user data surrounding CRD</a:t>
            </a:r>
            <a:endParaRPr sz="9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477933c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477933c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focused on publishing an iOS app and an android app that allows users to complete various exercises to reduce their CRD. Currently, the app has 4 main exercises: matching name and face, who’s new, “memory”, and shuffle. We will be adding an additional exercise called “forced choice” which is a daily assessment that will be completed at the beginning and end of each day. This exercise will be used to evaluate and analyze the participant’s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477933c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477933c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d5d1054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d5d1054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cd5d1054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cd5d1054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cd5d1054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cd5d1054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d5d1054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d5d1054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d5d1054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d5d1054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d5d1054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d5d1054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d5d1054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cd5d1054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477933c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c477933c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cf4a214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cf4a214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cd5d1054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cd5d1054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cd5d1054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cd5d1054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cd5d105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cd5d105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d5d105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d5d105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cd5d105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cd5d105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cd5d105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cd5d105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477933c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477933c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d5d1054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d5d1054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c477933c0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c477933c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comments" Target="../comments/comment4.xml"/><Relationship Id="rId4" Type="http://schemas.openxmlformats.org/officeDocument/2006/relationships/image" Target="../media/image14.png"/><Relationship Id="rId10" Type="http://schemas.openxmlformats.org/officeDocument/2006/relationships/image" Target="../media/image12.png"/><Relationship Id="rId9" Type="http://schemas.openxmlformats.org/officeDocument/2006/relationships/image" Target="../media/image18.png"/><Relationship Id="rId5" Type="http://schemas.openxmlformats.org/officeDocument/2006/relationships/image" Target="../media/image8.jpg"/><Relationship Id="rId6" Type="http://schemas.openxmlformats.org/officeDocument/2006/relationships/image" Target="../media/image19.png"/><Relationship Id="rId7" Type="http://schemas.openxmlformats.org/officeDocument/2006/relationships/image" Target="../media/image11.jpg"/><Relationship Id="rId8"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comments" Target="../comments/commen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figma.com/file/O5RlwLZ7LbwvT5n1jOVD8N/Face-Training?node-id=0%3A1" TargetMode="External"/><Relationship Id="rId4" Type="http://schemas.openxmlformats.org/officeDocument/2006/relationships/image" Target="../media/image16.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B87C"/>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Mobile Apps to Reduce Cross-Race Recognition Deficit</a:t>
            </a:r>
            <a:endParaRPr>
              <a:solidFill>
                <a:srgbClr val="202124"/>
              </a:solidFill>
            </a:endParaRPr>
          </a:p>
        </p:txBody>
      </p:sp>
      <p:sp>
        <p:nvSpPr>
          <p:cNvPr id="65" name="Google Shape;65;p13"/>
          <p:cNvSpPr txBox="1"/>
          <p:nvPr>
            <p:ph idx="1" type="subTitle"/>
          </p:nvPr>
        </p:nvSpPr>
        <p:spPr>
          <a:xfrm>
            <a:off x="311700" y="1878525"/>
            <a:ext cx="3592500" cy="14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202122"/>
                </a:solidFill>
                <a:highlight>
                  <a:srgbClr val="FFFFFF"/>
                </a:highlight>
              </a:rPr>
              <a:t>Alvaro Santillan</a:t>
            </a:r>
            <a:endParaRPr sz="1650">
              <a:solidFill>
                <a:srgbClr val="202122"/>
              </a:solidFill>
              <a:highlight>
                <a:srgbClr val="FFFFFF"/>
              </a:highlight>
            </a:endParaRPr>
          </a:p>
          <a:p>
            <a:pPr indent="0" lvl="0" marL="0" rtl="0" algn="l">
              <a:spcBef>
                <a:spcPts val="0"/>
              </a:spcBef>
              <a:spcAft>
                <a:spcPts val="0"/>
              </a:spcAft>
              <a:buNone/>
            </a:pPr>
            <a:r>
              <a:rPr lang="en" sz="1650">
                <a:solidFill>
                  <a:srgbClr val="202122"/>
                </a:solidFill>
                <a:highlight>
                  <a:srgbClr val="FFFFFF"/>
                </a:highlight>
              </a:rPr>
              <a:t>Guangshi Xu</a:t>
            </a:r>
            <a:endParaRPr sz="1650">
              <a:solidFill>
                <a:srgbClr val="202122"/>
              </a:solidFill>
              <a:highlight>
                <a:srgbClr val="FFFFFF"/>
              </a:highlight>
            </a:endParaRPr>
          </a:p>
          <a:p>
            <a:pPr indent="0" lvl="0" marL="0" rtl="0" algn="l">
              <a:spcBef>
                <a:spcPts val="0"/>
              </a:spcBef>
              <a:spcAft>
                <a:spcPts val="0"/>
              </a:spcAft>
              <a:buNone/>
            </a:pPr>
            <a:r>
              <a:rPr lang="en" sz="1650">
                <a:solidFill>
                  <a:srgbClr val="202122"/>
                </a:solidFill>
                <a:highlight>
                  <a:srgbClr val="FFFFFF"/>
                </a:highlight>
              </a:rPr>
              <a:t>Liyang Ru</a:t>
            </a:r>
            <a:endParaRPr sz="1650">
              <a:solidFill>
                <a:srgbClr val="202122"/>
              </a:solidFill>
              <a:highlight>
                <a:srgbClr val="FFFFFF"/>
              </a:highlight>
            </a:endParaRPr>
          </a:p>
          <a:p>
            <a:pPr indent="0" lvl="0" marL="0" rtl="0" algn="l">
              <a:spcBef>
                <a:spcPts val="0"/>
              </a:spcBef>
              <a:spcAft>
                <a:spcPts val="0"/>
              </a:spcAft>
              <a:buNone/>
            </a:pPr>
            <a:r>
              <a:rPr lang="en" sz="1650">
                <a:solidFill>
                  <a:srgbClr val="202122"/>
                </a:solidFill>
                <a:highlight>
                  <a:srgbClr val="FFFFFF"/>
                </a:highlight>
              </a:rPr>
              <a:t>Madison Rivas</a:t>
            </a:r>
            <a:endParaRPr sz="1650">
              <a:solidFill>
                <a:srgbClr val="202122"/>
              </a:solidFill>
              <a:highlight>
                <a:srgbClr val="FFFFFF"/>
              </a:highlight>
            </a:endParaRPr>
          </a:p>
          <a:p>
            <a:pPr indent="0" lvl="0" marL="0" rtl="0" algn="l">
              <a:spcBef>
                <a:spcPts val="0"/>
              </a:spcBef>
              <a:spcAft>
                <a:spcPts val="0"/>
              </a:spcAft>
              <a:buNone/>
            </a:pPr>
            <a:r>
              <a:rPr lang="en" sz="1650">
                <a:solidFill>
                  <a:srgbClr val="202122"/>
                </a:solidFill>
                <a:highlight>
                  <a:srgbClr val="FFFFFF"/>
                </a:highlight>
              </a:rPr>
              <a:t>Siyu Yao</a:t>
            </a:r>
            <a:endParaRPr sz="1650">
              <a:solidFill>
                <a:srgbClr val="202122"/>
              </a:solidFill>
              <a:highlight>
                <a:srgbClr val="FFFFFF"/>
              </a:highlight>
            </a:endParaRPr>
          </a:p>
        </p:txBody>
      </p:sp>
      <p:pic>
        <p:nvPicPr>
          <p:cNvPr id="66" name="Google Shape;66;p13"/>
          <p:cNvPicPr preferRelativeResize="0"/>
          <p:nvPr/>
        </p:nvPicPr>
        <p:blipFill>
          <a:blip r:embed="rId4">
            <a:alphaModFix/>
          </a:blip>
          <a:stretch>
            <a:fillRect/>
          </a:stretch>
        </p:blipFill>
        <p:spPr>
          <a:xfrm>
            <a:off x="6610450" y="2444250"/>
            <a:ext cx="2347474" cy="2347474"/>
          </a:xfrm>
          <a:prstGeom prst="rect">
            <a:avLst/>
          </a:prstGeom>
          <a:noFill/>
          <a:ln>
            <a:noFill/>
          </a:ln>
        </p:spPr>
      </p:pic>
      <p:sp>
        <p:nvSpPr>
          <p:cNvPr id="67" name="Google Shape;67;p13"/>
          <p:cNvSpPr txBox="1"/>
          <p:nvPr/>
        </p:nvSpPr>
        <p:spPr>
          <a:xfrm>
            <a:off x="6431038" y="4773000"/>
            <a:ext cx="27063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Logo for CU Psychology by Siyu Yao</a:t>
            </a:r>
            <a:endParaRPr sz="1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Introduction</a:t>
            </a:r>
            <a:endParaRPr/>
          </a:p>
        </p:txBody>
      </p:sp>
      <p:sp>
        <p:nvSpPr>
          <p:cNvPr id="143" name="Google Shape;143;p22"/>
          <p:cNvSpPr txBox="1"/>
          <p:nvPr/>
        </p:nvSpPr>
        <p:spPr>
          <a:xfrm>
            <a:off x="196550" y="1392350"/>
            <a:ext cx="4935900" cy="3505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CRD: deficit between the accuracy of identifying faces within our own racial group in comparison to those in other racial groups is referred to as the cross-race deficit (CRD)</a:t>
            </a:r>
            <a:endParaRPr sz="2000">
              <a:latin typeface="Merriweather"/>
              <a:ea typeface="Merriweather"/>
              <a:cs typeface="Merriweather"/>
              <a:sym typeface="Merriweather"/>
            </a:endParaRPr>
          </a:p>
          <a:p>
            <a:pPr indent="-355600" lvl="0" marL="457200" rtl="0" algn="l">
              <a:spcBef>
                <a:spcPts val="1000"/>
              </a:spcBef>
              <a:spcAft>
                <a:spcPts val="0"/>
              </a:spcAft>
              <a:buSzPts val="2000"/>
              <a:buFont typeface="Merriweather"/>
              <a:buChar char="●"/>
            </a:pPr>
            <a:r>
              <a:rPr lang="en" sz="2000">
                <a:latin typeface="Merriweather"/>
                <a:ea typeface="Merriweather"/>
                <a:cs typeface="Merriweather"/>
                <a:sym typeface="Merriweather"/>
              </a:rPr>
              <a:t>Help users reduce their CRD</a:t>
            </a:r>
            <a:endParaRPr sz="2000">
              <a:latin typeface="Merriweather"/>
              <a:ea typeface="Merriweather"/>
              <a:cs typeface="Merriweather"/>
              <a:sym typeface="Merriweather"/>
            </a:endParaRPr>
          </a:p>
          <a:p>
            <a:pPr indent="-355600" lvl="0" marL="457200" rtl="0" algn="l">
              <a:spcBef>
                <a:spcPts val="1000"/>
              </a:spcBef>
              <a:spcAft>
                <a:spcPts val="0"/>
              </a:spcAft>
              <a:buSzPts val="2000"/>
              <a:buFont typeface="Merriweather"/>
              <a:buChar char="●"/>
            </a:pPr>
            <a:r>
              <a:rPr lang="en" sz="2000">
                <a:latin typeface="Merriweather"/>
                <a:ea typeface="Merriweather"/>
                <a:cs typeface="Merriweather"/>
                <a:sym typeface="Merriweather"/>
              </a:rPr>
              <a:t>Aid researchers by providing data surrounding CRD</a:t>
            </a:r>
            <a:endParaRPr sz="2000">
              <a:latin typeface="Merriweather"/>
              <a:ea typeface="Merriweather"/>
              <a:cs typeface="Merriweather"/>
              <a:sym typeface="Merriweather"/>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4" name="Google Shape;144;p22"/>
          <p:cNvPicPr preferRelativeResize="0"/>
          <p:nvPr/>
        </p:nvPicPr>
        <p:blipFill rotWithShape="1">
          <a:blip r:embed="rId3">
            <a:alphaModFix/>
          </a:blip>
          <a:srcRect b="0" l="28586" r="0" t="0"/>
          <a:stretch/>
        </p:blipFill>
        <p:spPr>
          <a:xfrm>
            <a:off x="5132500" y="1526475"/>
            <a:ext cx="3699825" cy="291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Problems</a:t>
            </a:r>
            <a:endParaRPr/>
          </a:p>
        </p:txBody>
      </p:sp>
      <p:sp>
        <p:nvSpPr>
          <p:cNvPr id="150" name="Google Shape;150;p23"/>
          <p:cNvSpPr txBox="1"/>
          <p:nvPr/>
        </p:nvSpPr>
        <p:spPr>
          <a:xfrm>
            <a:off x="138350" y="1375400"/>
            <a:ext cx="5330700" cy="3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a:ea typeface="Merriweather"/>
                <a:cs typeface="Merriweather"/>
                <a:sym typeface="Merriweather"/>
              </a:rPr>
              <a:t>Current Trainings: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Matching name and face</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Who’s new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“Memory”</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Shuffle</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rPr lang="en" sz="1700">
                <a:latin typeface="Merriweather"/>
                <a:ea typeface="Merriweather"/>
                <a:cs typeface="Merriweather"/>
                <a:sym typeface="Merriweather"/>
              </a:rPr>
              <a:t>New Training: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“Forced choice”, a daily assessment. It’s done at the beginning and the end every day.</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pic>
        <p:nvPicPr>
          <p:cNvPr id="151" name="Google Shape;151;p23"/>
          <p:cNvPicPr preferRelativeResize="0"/>
          <p:nvPr/>
        </p:nvPicPr>
        <p:blipFill>
          <a:blip r:embed="rId3">
            <a:alphaModFix/>
          </a:blip>
          <a:stretch>
            <a:fillRect/>
          </a:stretch>
        </p:blipFill>
        <p:spPr>
          <a:xfrm>
            <a:off x="5238242" y="1456075"/>
            <a:ext cx="3777759" cy="338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Requirements</a:t>
            </a:r>
            <a:endParaRPr/>
          </a:p>
        </p:txBody>
      </p:sp>
      <p:sp>
        <p:nvSpPr>
          <p:cNvPr id="157" name="Google Shape;157;p24"/>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A mobile app to train users and reduce their CRD. The tasks are bundled into lessons to increase user engagement.</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Researcher portal: User progress is recorded and made available to the CU Boulder Psychology Department for review in a research setting. </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A method to store the data gained from app-usage on a server in the Psychology department.</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Expand the racial and gender group</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Scope</a:t>
            </a:r>
            <a:endParaRPr/>
          </a:p>
        </p:txBody>
      </p:sp>
      <p:sp>
        <p:nvSpPr>
          <p:cNvPr id="163" name="Google Shape;163;p25"/>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An iPhone and Android app that includes the aforementioned tasks, bundled into short lessons of progressing difficulties. These lessons will contain hand-curated faces, as opposed to randomly selected ones. Each lesson should be short enough for the user to complete in a sitting.</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Dynamic Difficulty: present users with different facial sets based on performance, this is done manually.</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The gamification of each of the tasks, so as to maximize user engagement.</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Application software maintenance and support.</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Approach</a:t>
            </a:r>
            <a:endParaRPr/>
          </a:p>
        </p:txBody>
      </p:sp>
      <p:sp>
        <p:nvSpPr>
          <p:cNvPr id="169" name="Google Shape;169;p26"/>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Learn how the previous team built their app and get a handle on the codebase.</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Each project component will be built upon/developed and implemented separately. </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After the needed components are developed, they will be integrated into the overall app. </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Documentation will be created during development.</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Preferred implementation for each application feature will be developed and implemented after approval from our Project Sponsor.</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&amp; </a:t>
            </a:r>
            <a:r>
              <a:rPr lang="en"/>
              <a:t>Methodology</a:t>
            </a:r>
            <a:endParaRPr/>
          </a:p>
        </p:txBody>
      </p:sp>
      <p:sp>
        <p:nvSpPr>
          <p:cNvPr id="175" name="Google Shape;175;p27"/>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Android Studios &amp; Xcode for mobile app development.</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Git and GitHub for version control.</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Google Docs and Slides for documentation, presentations, and paperwork.</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Heroku for database hosting.</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VS Code for coding collaboration.</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Figma for Prototype building.</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Agile based development</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pic>
        <p:nvPicPr>
          <p:cNvPr id="176" name="Google Shape;176;p27"/>
          <p:cNvPicPr preferRelativeResize="0"/>
          <p:nvPr/>
        </p:nvPicPr>
        <p:blipFill>
          <a:blip r:embed="rId4">
            <a:alphaModFix/>
          </a:blip>
          <a:stretch>
            <a:fillRect/>
          </a:stretch>
        </p:blipFill>
        <p:spPr>
          <a:xfrm>
            <a:off x="5799175" y="2717026"/>
            <a:ext cx="732025" cy="732025"/>
          </a:xfrm>
          <a:prstGeom prst="rect">
            <a:avLst/>
          </a:prstGeom>
          <a:noFill/>
          <a:ln>
            <a:noFill/>
          </a:ln>
        </p:spPr>
      </p:pic>
      <p:pic>
        <p:nvPicPr>
          <p:cNvPr id="177" name="Google Shape;177;p27"/>
          <p:cNvPicPr preferRelativeResize="0"/>
          <p:nvPr/>
        </p:nvPicPr>
        <p:blipFill>
          <a:blip r:embed="rId5">
            <a:alphaModFix/>
          </a:blip>
          <a:stretch>
            <a:fillRect/>
          </a:stretch>
        </p:blipFill>
        <p:spPr>
          <a:xfrm>
            <a:off x="5862075" y="3499638"/>
            <a:ext cx="1064625" cy="797875"/>
          </a:xfrm>
          <a:prstGeom prst="rect">
            <a:avLst/>
          </a:prstGeom>
          <a:noFill/>
          <a:ln>
            <a:noFill/>
          </a:ln>
        </p:spPr>
      </p:pic>
      <p:pic>
        <p:nvPicPr>
          <p:cNvPr id="178" name="Google Shape;178;p27"/>
          <p:cNvPicPr preferRelativeResize="0"/>
          <p:nvPr/>
        </p:nvPicPr>
        <p:blipFill>
          <a:blip r:embed="rId6">
            <a:alphaModFix/>
          </a:blip>
          <a:stretch>
            <a:fillRect/>
          </a:stretch>
        </p:blipFill>
        <p:spPr>
          <a:xfrm>
            <a:off x="6926700" y="2738850"/>
            <a:ext cx="1237001" cy="687225"/>
          </a:xfrm>
          <a:prstGeom prst="rect">
            <a:avLst/>
          </a:prstGeom>
          <a:noFill/>
          <a:ln>
            <a:noFill/>
          </a:ln>
        </p:spPr>
      </p:pic>
      <p:pic>
        <p:nvPicPr>
          <p:cNvPr id="179" name="Google Shape;179;p27"/>
          <p:cNvPicPr preferRelativeResize="0"/>
          <p:nvPr/>
        </p:nvPicPr>
        <p:blipFill rotWithShape="1">
          <a:blip r:embed="rId7">
            <a:alphaModFix/>
          </a:blip>
          <a:srcRect b="23217" l="0" r="0" t="21291"/>
          <a:stretch/>
        </p:blipFill>
        <p:spPr>
          <a:xfrm>
            <a:off x="7249125" y="3426076"/>
            <a:ext cx="1238552" cy="687225"/>
          </a:xfrm>
          <a:prstGeom prst="rect">
            <a:avLst/>
          </a:prstGeom>
          <a:noFill/>
          <a:ln>
            <a:noFill/>
          </a:ln>
        </p:spPr>
      </p:pic>
      <p:pic>
        <p:nvPicPr>
          <p:cNvPr id="180" name="Google Shape;180;p27"/>
          <p:cNvPicPr preferRelativeResize="0"/>
          <p:nvPr/>
        </p:nvPicPr>
        <p:blipFill rotWithShape="1">
          <a:blip r:embed="rId8">
            <a:alphaModFix/>
          </a:blip>
          <a:srcRect b="0" l="27587" r="30664" t="0"/>
          <a:stretch/>
        </p:blipFill>
        <p:spPr>
          <a:xfrm>
            <a:off x="3825575" y="3511125"/>
            <a:ext cx="592149" cy="797875"/>
          </a:xfrm>
          <a:prstGeom prst="rect">
            <a:avLst/>
          </a:prstGeom>
          <a:noFill/>
          <a:ln>
            <a:noFill/>
          </a:ln>
        </p:spPr>
      </p:pic>
      <p:pic>
        <p:nvPicPr>
          <p:cNvPr id="181" name="Google Shape;181;p27"/>
          <p:cNvPicPr preferRelativeResize="0"/>
          <p:nvPr/>
        </p:nvPicPr>
        <p:blipFill>
          <a:blip r:embed="rId9">
            <a:alphaModFix/>
          </a:blip>
          <a:stretch>
            <a:fillRect/>
          </a:stretch>
        </p:blipFill>
        <p:spPr>
          <a:xfrm>
            <a:off x="4671645" y="2794369"/>
            <a:ext cx="732026" cy="576188"/>
          </a:xfrm>
          <a:prstGeom prst="rect">
            <a:avLst/>
          </a:prstGeom>
          <a:noFill/>
          <a:ln>
            <a:noFill/>
          </a:ln>
        </p:spPr>
      </p:pic>
      <p:pic>
        <p:nvPicPr>
          <p:cNvPr id="182" name="Google Shape;182;p27"/>
          <p:cNvPicPr preferRelativeResize="0"/>
          <p:nvPr/>
        </p:nvPicPr>
        <p:blipFill>
          <a:blip r:embed="rId10">
            <a:alphaModFix/>
          </a:blip>
          <a:stretch>
            <a:fillRect/>
          </a:stretch>
        </p:blipFill>
        <p:spPr>
          <a:xfrm>
            <a:off x="4760972" y="3598212"/>
            <a:ext cx="915785" cy="62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&amp; Communication Plan</a:t>
            </a:r>
            <a:endParaRPr/>
          </a:p>
        </p:txBody>
      </p:sp>
      <p:sp>
        <p:nvSpPr>
          <p:cNvPr id="188" name="Google Shape;188;p28"/>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a:ea typeface="Merriweather"/>
                <a:cs typeface="Merriweather"/>
                <a:sym typeface="Merriweather"/>
              </a:rPr>
              <a:t>Meeting Plan</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Team Meetings are Sundays 7-8/9 pm MST</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TA Meetings are Tuesdays 6-7pm MST</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Sponsor Meetings are Mondays 3-4/5 pm MST</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rPr lang="en" sz="1700">
                <a:latin typeface="Merriweather"/>
                <a:ea typeface="Merriweather"/>
                <a:cs typeface="Merriweather"/>
                <a:sym typeface="Merriweather"/>
              </a:rPr>
              <a:t>Communication Plan</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Discord, for general communication.</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Zoom, for group meetings.</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Email, for communication with our TA, Instructor, &amp; Sponsor.</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pic>
        <p:nvPicPr>
          <p:cNvPr id="189" name="Google Shape;189;p28"/>
          <p:cNvPicPr preferRelativeResize="0"/>
          <p:nvPr/>
        </p:nvPicPr>
        <p:blipFill>
          <a:blip r:embed="rId3">
            <a:alphaModFix/>
          </a:blip>
          <a:stretch>
            <a:fillRect/>
          </a:stretch>
        </p:blipFill>
        <p:spPr>
          <a:xfrm>
            <a:off x="7898449" y="3868586"/>
            <a:ext cx="746975" cy="747000"/>
          </a:xfrm>
          <a:prstGeom prst="rect">
            <a:avLst/>
          </a:prstGeom>
          <a:noFill/>
          <a:ln>
            <a:noFill/>
          </a:ln>
        </p:spPr>
      </p:pic>
      <p:pic>
        <p:nvPicPr>
          <p:cNvPr id="190" name="Google Shape;190;p28"/>
          <p:cNvPicPr preferRelativeResize="0"/>
          <p:nvPr/>
        </p:nvPicPr>
        <p:blipFill>
          <a:blip r:embed="rId4">
            <a:alphaModFix/>
          </a:blip>
          <a:stretch>
            <a:fillRect/>
          </a:stretch>
        </p:blipFill>
        <p:spPr>
          <a:xfrm>
            <a:off x="6159500" y="3700525"/>
            <a:ext cx="1738951" cy="108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&amp; </a:t>
            </a:r>
            <a:r>
              <a:rPr lang="en"/>
              <a:t>Challenges</a:t>
            </a:r>
            <a:endParaRPr/>
          </a:p>
        </p:txBody>
      </p:sp>
      <p:sp>
        <p:nvSpPr>
          <p:cNvPr id="196" name="Google Shape;196;p29"/>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Limited </a:t>
            </a:r>
            <a:r>
              <a:rPr lang="en" sz="1700">
                <a:latin typeface="Merriweather"/>
                <a:ea typeface="Merriweather"/>
                <a:cs typeface="Merriweather"/>
                <a:sym typeface="Merriweather"/>
              </a:rPr>
              <a:t>communication</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Continuous communication between the project team and project sponsor is needed </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D</a:t>
            </a:r>
            <a:r>
              <a:rPr lang="en" sz="1700">
                <a:latin typeface="Merriweather"/>
                <a:ea typeface="Merriweather"/>
                <a:cs typeface="Merriweather"/>
                <a:sym typeface="Merriweather"/>
              </a:rPr>
              <a:t>ifferent</a:t>
            </a:r>
            <a:r>
              <a:rPr lang="en" sz="1700">
                <a:latin typeface="Merriweather"/>
                <a:ea typeface="Merriweather"/>
                <a:cs typeface="Merriweather"/>
                <a:sym typeface="Merriweather"/>
              </a:rPr>
              <a:t> time zones.</a:t>
            </a:r>
            <a:endParaRPr sz="1700">
              <a:latin typeface="Merriweather"/>
              <a:ea typeface="Merriweather"/>
              <a:cs typeface="Merriweather"/>
              <a:sym typeface="Merriweather"/>
            </a:endParaRPr>
          </a:p>
          <a:p>
            <a:pPr indent="-336550" lvl="0" marL="457200" rtl="0" algn="l">
              <a:spcBef>
                <a:spcPts val="1000"/>
              </a:spcBef>
              <a:spcAft>
                <a:spcPts val="0"/>
              </a:spcAft>
              <a:buSzPts val="1700"/>
              <a:buFont typeface="Merriweather"/>
              <a:buChar char="●"/>
            </a:pPr>
            <a:r>
              <a:rPr lang="en" sz="1700">
                <a:latin typeface="Merriweather"/>
                <a:ea typeface="Merriweather"/>
                <a:cs typeface="Merriweather"/>
                <a:sym typeface="Merriweather"/>
              </a:rPr>
              <a:t>Potential codebase be designed</a:t>
            </a:r>
            <a:endParaRPr sz="1700">
              <a:latin typeface="Merriweather"/>
              <a:ea typeface="Merriweather"/>
              <a:cs typeface="Merriweather"/>
              <a:sym typeface="Merriweather"/>
            </a:endParaRPr>
          </a:p>
          <a:p>
            <a:pPr indent="0" lvl="0" marL="45720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Mitigation</a:t>
            </a:r>
            <a:endParaRPr/>
          </a:p>
        </p:txBody>
      </p:sp>
      <p:sp>
        <p:nvSpPr>
          <p:cNvPr id="202" name="Google Shape;202;p30"/>
          <p:cNvSpPr txBox="1"/>
          <p:nvPr/>
        </p:nvSpPr>
        <p:spPr>
          <a:xfrm>
            <a:off x="311700" y="1752725"/>
            <a:ext cx="8520600" cy="2915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During this project, as issues arise that put the success of the project at risk, the issues and risks will be documented in the weekly status reports and tracked through resolution.</a:t>
            </a:r>
            <a:endParaRPr sz="17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Any changes to the scope will require a discussion between the project team, project sponsor, and project mentor, and will require the approval of all parties to be accepted. These decisions will be made based on their impacts to the schedule and resources required.</a:t>
            </a:r>
            <a:endParaRPr sz="17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 sz="1700">
                <a:latin typeface="Merriweather"/>
                <a:ea typeface="Merriweather"/>
                <a:cs typeface="Merriweather"/>
                <a:sym typeface="Merriweather"/>
              </a:rPr>
              <a:t>Changes to scope will be recorded in the project charter as well as in the weekly status report.</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Status</a:t>
            </a:r>
            <a:endParaRPr/>
          </a:p>
        </p:txBody>
      </p:sp>
      <p:sp>
        <p:nvSpPr>
          <p:cNvPr id="208" name="Google Shape;208;p31"/>
          <p:cNvSpPr txBox="1"/>
          <p:nvPr/>
        </p:nvSpPr>
        <p:spPr>
          <a:xfrm>
            <a:off x="311700" y="1752725"/>
            <a:ext cx="6364200" cy="2915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We have redesigned a new Front End.</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336550" lvl="0" marL="457200" rtl="0" algn="l">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We are </a:t>
            </a:r>
            <a:r>
              <a:rPr lang="en" sz="1700">
                <a:latin typeface="Merriweather"/>
                <a:ea typeface="Merriweather"/>
                <a:cs typeface="Merriweather"/>
                <a:sym typeface="Merriweather"/>
              </a:rPr>
              <a:t>understanding</a:t>
            </a:r>
            <a:r>
              <a:rPr lang="en" sz="1700">
                <a:latin typeface="Merriweather"/>
                <a:ea typeface="Merriweather"/>
                <a:cs typeface="Merriweather"/>
                <a:sym typeface="Merriweather"/>
              </a:rPr>
              <a:t> the existing code base.</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We have a database up and are looking for ways to </a:t>
            </a:r>
            <a:r>
              <a:rPr lang="en" sz="1700">
                <a:latin typeface="Merriweather"/>
                <a:ea typeface="Merriweather"/>
                <a:cs typeface="Merriweather"/>
                <a:sym typeface="Merriweather"/>
              </a:rPr>
              <a:t>improve</a:t>
            </a:r>
            <a:r>
              <a:rPr lang="en" sz="1700">
                <a:latin typeface="Merriweather"/>
                <a:ea typeface="Merriweather"/>
                <a:cs typeface="Merriweather"/>
                <a:sym typeface="Merriweather"/>
              </a:rPr>
              <a:t>.</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We are in </a:t>
            </a:r>
            <a:r>
              <a:rPr lang="en" sz="1700">
                <a:latin typeface="Merriweather"/>
                <a:ea typeface="Merriweather"/>
                <a:cs typeface="Merriweather"/>
                <a:sym typeface="Merriweather"/>
              </a:rPr>
              <a:t>communication</a:t>
            </a:r>
            <a:r>
              <a:rPr lang="en" sz="1700">
                <a:latin typeface="Merriweather"/>
                <a:ea typeface="Merriweather"/>
                <a:cs typeface="Merriweather"/>
                <a:sym typeface="Merriweather"/>
              </a:rPr>
              <a:t> with the </a:t>
            </a:r>
            <a:r>
              <a:rPr lang="en" sz="1700">
                <a:latin typeface="Merriweather"/>
                <a:ea typeface="Merriweather"/>
                <a:cs typeface="Merriweather"/>
                <a:sym typeface="Merriweather"/>
              </a:rPr>
              <a:t>previous</a:t>
            </a:r>
            <a:r>
              <a:rPr lang="en" sz="1700">
                <a:latin typeface="Merriweather"/>
                <a:ea typeface="Merriweather"/>
                <a:cs typeface="Merriweather"/>
                <a:sym typeface="Merriweather"/>
              </a:rPr>
              <a:t> team.</a:t>
            </a:r>
            <a:endParaRPr sz="1700">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000">
                <a:latin typeface="Merriweather"/>
                <a:ea typeface="Merriweather"/>
                <a:cs typeface="Merriweather"/>
                <a:sym typeface="Merriweather"/>
              </a:rPr>
              <a:t> </a:t>
            </a:r>
            <a:endParaRPr sz="1700">
              <a:latin typeface="Merriweather"/>
              <a:ea typeface="Merriweather"/>
              <a:cs typeface="Merriweather"/>
              <a:sym typeface="Merriweather"/>
            </a:endParaRPr>
          </a:p>
          <a:p>
            <a:pPr indent="-336550" lvl="0" marL="457200" rtl="0" algn="l">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We have two apps running (need work).</a:t>
            </a:r>
            <a:endParaRPr sz="17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pic>
        <p:nvPicPr>
          <p:cNvPr id="209" name="Google Shape;209;p31"/>
          <p:cNvPicPr preferRelativeResize="0"/>
          <p:nvPr/>
        </p:nvPicPr>
        <p:blipFill rotWithShape="1">
          <a:blip r:embed="rId4">
            <a:alphaModFix/>
          </a:blip>
          <a:srcRect b="0" l="0" r="49849" t="0"/>
          <a:stretch/>
        </p:blipFill>
        <p:spPr>
          <a:xfrm>
            <a:off x="6793428" y="1601600"/>
            <a:ext cx="1503901" cy="1484149"/>
          </a:xfrm>
          <a:prstGeom prst="rect">
            <a:avLst/>
          </a:prstGeom>
          <a:noFill/>
          <a:ln>
            <a:noFill/>
          </a:ln>
        </p:spPr>
      </p:pic>
      <p:pic>
        <p:nvPicPr>
          <p:cNvPr id="210" name="Google Shape;210;p31"/>
          <p:cNvPicPr preferRelativeResize="0"/>
          <p:nvPr/>
        </p:nvPicPr>
        <p:blipFill rotWithShape="1">
          <a:blip r:embed="rId4">
            <a:alphaModFix/>
          </a:blip>
          <a:srcRect b="0" l="49849" r="0" t="0"/>
          <a:stretch/>
        </p:blipFill>
        <p:spPr>
          <a:xfrm>
            <a:off x="6793428" y="3336092"/>
            <a:ext cx="1503901" cy="1530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73" name="Google Shape;73;p14"/>
          <p:cNvSpPr txBox="1"/>
          <p:nvPr>
            <p:ph idx="1" type="body"/>
          </p:nvPr>
        </p:nvSpPr>
        <p:spPr>
          <a:xfrm>
            <a:off x="311700" y="2048400"/>
            <a:ext cx="3999900" cy="2533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Role: Mobile Apps, iOS &amp; Android</a:t>
            </a:r>
            <a:endParaRPr sz="1600"/>
          </a:p>
          <a:p>
            <a:pPr indent="-330200" lvl="0" marL="457200" rtl="0" algn="l">
              <a:lnSpc>
                <a:spcPct val="100000"/>
              </a:lnSpc>
              <a:spcBef>
                <a:spcPts val="0"/>
              </a:spcBef>
              <a:spcAft>
                <a:spcPts val="0"/>
              </a:spcAft>
              <a:buSzPts val="1600"/>
              <a:buChar char="●"/>
            </a:pPr>
            <a:r>
              <a:rPr lang="en" sz="1600"/>
              <a:t>Interests</a:t>
            </a:r>
            <a:r>
              <a:rPr lang="en" sz="1600"/>
              <a:t>: Mobile App Development, UI/UX, Front-End Development, Bots, &amp; Ai.</a:t>
            </a:r>
            <a:endParaRPr sz="1600"/>
          </a:p>
        </p:txBody>
      </p:sp>
      <p:sp>
        <p:nvSpPr>
          <p:cNvPr id="74" name="Google Shape;74;p14"/>
          <p:cNvSpPr txBox="1"/>
          <p:nvPr/>
        </p:nvSpPr>
        <p:spPr>
          <a:xfrm>
            <a:off x="311725" y="1505700"/>
            <a:ext cx="2212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2124"/>
                </a:solidFill>
                <a:highlight>
                  <a:schemeClr val="lt1"/>
                </a:highlight>
                <a:latin typeface="Roboto"/>
                <a:ea typeface="Roboto"/>
                <a:cs typeface="Roboto"/>
                <a:sym typeface="Roboto"/>
              </a:rPr>
              <a:t>Al Santillan</a:t>
            </a:r>
            <a:endParaRPr b="1" sz="2000">
              <a:latin typeface="Roboto"/>
              <a:ea typeface="Roboto"/>
              <a:cs typeface="Roboto"/>
              <a:sym typeface="Roboto"/>
            </a:endParaRPr>
          </a:p>
        </p:txBody>
      </p:sp>
      <p:sp>
        <p:nvSpPr>
          <p:cNvPr id="75" name="Google Shape;75;p14"/>
          <p:cNvSpPr/>
          <p:nvPr/>
        </p:nvSpPr>
        <p:spPr>
          <a:xfrm>
            <a:off x="6175200" y="1969200"/>
            <a:ext cx="2212800" cy="253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4">
            <a:alphaModFix/>
          </a:blip>
          <a:stretch>
            <a:fillRect/>
          </a:stretch>
        </p:blipFill>
        <p:spPr>
          <a:xfrm>
            <a:off x="6112050" y="2040913"/>
            <a:ext cx="2347474" cy="2347474"/>
          </a:xfrm>
          <a:prstGeom prst="rect">
            <a:avLst/>
          </a:prstGeom>
          <a:noFill/>
          <a:ln>
            <a:noFill/>
          </a:ln>
        </p:spPr>
      </p:pic>
      <p:pic>
        <p:nvPicPr>
          <p:cNvPr id="77" name="Google Shape;77;p14"/>
          <p:cNvPicPr preferRelativeResize="0"/>
          <p:nvPr/>
        </p:nvPicPr>
        <p:blipFill>
          <a:blip r:embed="rId5">
            <a:alphaModFix/>
          </a:blip>
          <a:stretch>
            <a:fillRect/>
          </a:stretch>
        </p:blipFill>
        <p:spPr>
          <a:xfrm>
            <a:off x="6203413" y="2132275"/>
            <a:ext cx="2164750" cy="216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286300"/>
            <a:ext cx="8520600" cy="7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preview </a:t>
            </a:r>
            <a:endParaRPr/>
          </a:p>
          <a:p>
            <a:pPr indent="0" lvl="0" marL="0" rtl="0" algn="l">
              <a:spcBef>
                <a:spcPts val="0"/>
              </a:spcBef>
              <a:spcAft>
                <a:spcPts val="0"/>
              </a:spcAft>
              <a:buNone/>
            </a:pPr>
            <a:r>
              <a:rPr lang="en" sz="900" u="sng">
                <a:solidFill>
                  <a:schemeClr val="hlink"/>
                </a:solidFill>
                <a:hlinkClick r:id="rId3"/>
              </a:rPr>
              <a:t>https://www.figma.com/file/O5RlwLZ7LbwvT5n1jOVD8N/Face-Training?node-id=0%3A1</a:t>
            </a:r>
            <a:endParaRPr sz="900"/>
          </a:p>
          <a:p>
            <a:pPr indent="0" lvl="0" marL="0" rtl="0" algn="l">
              <a:spcBef>
                <a:spcPts val="0"/>
              </a:spcBef>
              <a:spcAft>
                <a:spcPts val="0"/>
              </a:spcAft>
              <a:buNone/>
            </a:pPr>
            <a:r>
              <a:t/>
            </a:r>
            <a:endParaRPr/>
          </a:p>
        </p:txBody>
      </p:sp>
      <p:pic>
        <p:nvPicPr>
          <p:cNvPr id="216" name="Google Shape;216;p32"/>
          <p:cNvPicPr preferRelativeResize="0"/>
          <p:nvPr/>
        </p:nvPicPr>
        <p:blipFill rotWithShape="1">
          <a:blip r:embed="rId4">
            <a:alphaModFix/>
          </a:blip>
          <a:srcRect b="0" l="0" r="0" t="9247"/>
          <a:stretch/>
        </p:blipFill>
        <p:spPr>
          <a:xfrm>
            <a:off x="933038" y="1524000"/>
            <a:ext cx="5154851" cy="3370600"/>
          </a:xfrm>
          <a:prstGeom prst="rect">
            <a:avLst/>
          </a:prstGeom>
          <a:noFill/>
          <a:ln>
            <a:noFill/>
          </a:ln>
        </p:spPr>
      </p:pic>
      <p:pic>
        <p:nvPicPr>
          <p:cNvPr id="217" name="Google Shape;217;p32"/>
          <p:cNvPicPr preferRelativeResize="0"/>
          <p:nvPr/>
        </p:nvPicPr>
        <p:blipFill rotWithShape="1">
          <a:blip r:embed="rId5">
            <a:alphaModFix/>
          </a:blip>
          <a:srcRect b="0" l="0" r="49849" t="0"/>
          <a:stretch/>
        </p:blipFill>
        <p:spPr>
          <a:xfrm>
            <a:off x="6214888" y="1328675"/>
            <a:ext cx="1996074" cy="1749614"/>
          </a:xfrm>
          <a:prstGeom prst="rect">
            <a:avLst/>
          </a:prstGeom>
          <a:noFill/>
          <a:ln>
            <a:noFill/>
          </a:ln>
        </p:spPr>
      </p:pic>
      <p:pic>
        <p:nvPicPr>
          <p:cNvPr id="218" name="Google Shape;218;p32"/>
          <p:cNvPicPr preferRelativeResize="0"/>
          <p:nvPr/>
        </p:nvPicPr>
        <p:blipFill rotWithShape="1">
          <a:blip r:embed="rId5">
            <a:alphaModFix/>
          </a:blip>
          <a:srcRect b="0" l="49849" r="0" t="0"/>
          <a:stretch/>
        </p:blipFill>
        <p:spPr>
          <a:xfrm>
            <a:off x="6214887" y="3090600"/>
            <a:ext cx="1996074" cy="1803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30813" y="194940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400"/>
              <a:t>Thank You</a:t>
            </a:r>
            <a:endParaRPr sz="5400"/>
          </a:p>
        </p:txBody>
      </p:sp>
      <p:pic>
        <p:nvPicPr>
          <p:cNvPr id="224" name="Google Shape;224;p33"/>
          <p:cNvPicPr preferRelativeResize="0"/>
          <p:nvPr/>
        </p:nvPicPr>
        <p:blipFill>
          <a:blip r:embed="rId3">
            <a:alphaModFix/>
          </a:blip>
          <a:stretch>
            <a:fillRect/>
          </a:stretch>
        </p:blipFill>
        <p:spPr>
          <a:xfrm>
            <a:off x="6065713" y="1398013"/>
            <a:ext cx="2347474" cy="2347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Credits</a:t>
            </a:r>
            <a:endParaRPr/>
          </a:p>
        </p:txBody>
      </p:sp>
      <p:sp>
        <p:nvSpPr>
          <p:cNvPr id="230" name="Google Shape;230;p34"/>
          <p:cNvSpPr txBox="1"/>
          <p:nvPr/>
        </p:nvSpPr>
        <p:spPr>
          <a:xfrm>
            <a:off x="311700" y="1752725"/>
            <a:ext cx="8677200" cy="2915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https://imgur.com/gallery/btgYslb</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https://ewn.co.za/2020/04/16/public-sharing-of-zoom-invites-makes-meetings-vulnerable-to-cyberattacks-analyst</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https://github.com/logos</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https://www.quora.com/Where-can-I-get-the-source-code-of-Android-Studio</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https://comparecamp.com/xcode-ide-review-pricing-pros-cons-features/xcode-logo/</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https://seekvectorlogo.net/heroku-vector-logo-svg/</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https://publicmediastack.com/workflow-stage/collaboration-editing/figma/</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https://www.seguetech.com/common-problems-experienced-when-adopting-agile-development/</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https://www.colorado.edu/psych-neuro/josh-correll</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83" name="Google Shape;83;p15"/>
          <p:cNvSpPr txBox="1"/>
          <p:nvPr>
            <p:ph idx="1" type="body"/>
          </p:nvPr>
        </p:nvSpPr>
        <p:spPr>
          <a:xfrm>
            <a:off x="311700" y="2048400"/>
            <a:ext cx="3999900" cy="2533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Role: Algorithm design, Back-End Development, Datasets generation.</a:t>
            </a:r>
            <a:endParaRPr sz="1600"/>
          </a:p>
          <a:p>
            <a:pPr indent="-330200" lvl="0" marL="457200" rtl="0" algn="l">
              <a:lnSpc>
                <a:spcPct val="100000"/>
              </a:lnSpc>
              <a:spcBef>
                <a:spcPts val="0"/>
              </a:spcBef>
              <a:spcAft>
                <a:spcPts val="0"/>
              </a:spcAft>
              <a:buSzPts val="1600"/>
              <a:buChar char="●"/>
            </a:pPr>
            <a:r>
              <a:rPr lang="en" sz="1600"/>
              <a:t>Interests: Machine learning/AI, Robotics, UI/UX.  </a:t>
            </a:r>
            <a:endParaRPr sz="1600"/>
          </a:p>
        </p:txBody>
      </p:sp>
      <p:sp>
        <p:nvSpPr>
          <p:cNvPr id="84" name="Google Shape;84;p15"/>
          <p:cNvSpPr txBox="1"/>
          <p:nvPr/>
        </p:nvSpPr>
        <p:spPr>
          <a:xfrm>
            <a:off x="311725" y="1505700"/>
            <a:ext cx="2212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Guangshi Xu</a:t>
            </a:r>
            <a:endParaRPr b="1" sz="2000">
              <a:latin typeface="Roboto"/>
              <a:ea typeface="Roboto"/>
              <a:cs typeface="Roboto"/>
              <a:sym typeface="Roboto"/>
            </a:endParaRPr>
          </a:p>
        </p:txBody>
      </p:sp>
      <p:sp>
        <p:nvSpPr>
          <p:cNvPr id="85" name="Google Shape;85;p15"/>
          <p:cNvSpPr/>
          <p:nvPr/>
        </p:nvSpPr>
        <p:spPr>
          <a:xfrm>
            <a:off x="6175200" y="1969200"/>
            <a:ext cx="2212800" cy="253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5"/>
          <p:cNvPicPr preferRelativeResize="0"/>
          <p:nvPr/>
        </p:nvPicPr>
        <p:blipFill>
          <a:blip r:embed="rId3">
            <a:alphaModFix/>
          </a:blip>
          <a:stretch>
            <a:fillRect/>
          </a:stretch>
        </p:blipFill>
        <p:spPr>
          <a:xfrm>
            <a:off x="6112050" y="2040913"/>
            <a:ext cx="2347474" cy="2347474"/>
          </a:xfrm>
          <a:prstGeom prst="rect">
            <a:avLst/>
          </a:prstGeom>
          <a:noFill/>
          <a:ln>
            <a:noFill/>
          </a:ln>
        </p:spPr>
      </p:pic>
      <p:pic>
        <p:nvPicPr>
          <p:cNvPr id="87" name="Google Shape;87;p15"/>
          <p:cNvPicPr preferRelativeResize="0"/>
          <p:nvPr/>
        </p:nvPicPr>
        <p:blipFill>
          <a:blip r:embed="rId4">
            <a:alphaModFix/>
          </a:blip>
          <a:stretch>
            <a:fillRect/>
          </a:stretch>
        </p:blipFill>
        <p:spPr>
          <a:xfrm>
            <a:off x="6364925" y="2161825"/>
            <a:ext cx="1833350" cy="202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93" name="Google Shape;93;p16"/>
          <p:cNvSpPr txBox="1"/>
          <p:nvPr>
            <p:ph idx="1" type="body"/>
          </p:nvPr>
        </p:nvSpPr>
        <p:spPr>
          <a:xfrm>
            <a:off x="311700" y="2048400"/>
            <a:ext cx="3999900" cy="2533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b="1" lang="en" sz="1600"/>
              <a:t>Role: </a:t>
            </a:r>
            <a:r>
              <a:rPr lang="en" sz="1600"/>
              <a:t>Back-End development, Algorithm design, Database Integration</a:t>
            </a:r>
            <a:endParaRPr sz="1600"/>
          </a:p>
          <a:p>
            <a:pPr indent="-330200" lvl="0" marL="457200" rtl="0" algn="l">
              <a:lnSpc>
                <a:spcPct val="100000"/>
              </a:lnSpc>
              <a:spcBef>
                <a:spcPts val="1000"/>
              </a:spcBef>
              <a:spcAft>
                <a:spcPts val="0"/>
              </a:spcAft>
              <a:buSzPts val="1600"/>
              <a:buChar char="●"/>
            </a:pPr>
            <a:r>
              <a:rPr b="1" lang="en" sz="1600"/>
              <a:t>Interests: </a:t>
            </a:r>
            <a:r>
              <a:rPr lang="en" sz="1600"/>
              <a:t>AI development, Robotics, Machine Learning</a:t>
            </a:r>
            <a:endParaRPr sz="1600"/>
          </a:p>
        </p:txBody>
      </p:sp>
      <p:sp>
        <p:nvSpPr>
          <p:cNvPr id="94" name="Google Shape;94;p16"/>
          <p:cNvSpPr txBox="1"/>
          <p:nvPr/>
        </p:nvSpPr>
        <p:spPr>
          <a:xfrm>
            <a:off x="311725" y="1505700"/>
            <a:ext cx="2212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2124"/>
                </a:solidFill>
                <a:highlight>
                  <a:schemeClr val="lt1"/>
                </a:highlight>
                <a:latin typeface="Roboto"/>
                <a:ea typeface="Roboto"/>
                <a:cs typeface="Roboto"/>
                <a:sym typeface="Roboto"/>
              </a:rPr>
              <a:t>Liyang Ru</a:t>
            </a:r>
            <a:endParaRPr b="1" sz="2000">
              <a:latin typeface="Roboto"/>
              <a:ea typeface="Roboto"/>
              <a:cs typeface="Roboto"/>
              <a:sym typeface="Roboto"/>
            </a:endParaRPr>
          </a:p>
        </p:txBody>
      </p:sp>
      <p:sp>
        <p:nvSpPr>
          <p:cNvPr id="95" name="Google Shape;95;p16"/>
          <p:cNvSpPr/>
          <p:nvPr/>
        </p:nvSpPr>
        <p:spPr>
          <a:xfrm>
            <a:off x="6175200" y="1969200"/>
            <a:ext cx="2212800" cy="253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3">
            <a:alphaModFix/>
          </a:blip>
          <a:stretch>
            <a:fillRect/>
          </a:stretch>
        </p:blipFill>
        <p:spPr>
          <a:xfrm>
            <a:off x="6112050" y="2040913"/>
            <a:ext cx="2347474" cy="2347474"/>
          </a:xfrm>
          <a:prstGeom prst="rect">
            <a:avLst/>
          </a:prstGeom>
          <a:noFill/>
          <a:ln>
            <a:noFill/>
          </a:ln>
        </p:spPr>
      </p:pic>
      <p:pic>
        <p:nvPicPr>
          <p:cNvPr id="97" name="Google Shape;97;p16"/>
          <p:cNvPicPr preferRelativeResize="0"/>
          <p:nvPr/>
        </p:nvPicPr>
        <p:blipFill>
          <a:blip r:embed="rId4">
            <a:alphaModFix/>
          </a:blip>
          <a:stretch>
            <a:fillRect/>
          </a:stretch>
        </p:blipFill>
        <p:spPr>
          <a:xfrm>
            <a:off x="6175200" y="2108276"/>
            <a:ext cx="2212800" cy="22127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103" name="Google Shape;103;p17"/>
          <p:cNvSpPr txBox="1"/>
          <p:nvPr>
            <p:ph idx="1" type="body"/>
          </p:nvPr>
        </p:nvSpPr>
        <p:spPr>
          <a:xfrm>
            <a:off x="311700" y="2048400"/>
            <a:ext cx="3999900" cy="2533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b="1" lang="en" sz="1600"/>
              <a:t>Role: </a:t>
            </a:r>
            <a:r>
              <a:rPr lang="en" sz="1600"/>
              <a:t>Front-End development, Database Integration</a:t>
            </a:r>
            <a:endParaRPr sz="1600"/>
          </a:p>
          <a:p>
            <a:pPr indent="-330200" lvl="0" marL="457200" rtl="0" algn="l">
              <a:lnSpc>
                <a:spcPct val="100000"/>
              </a:lnSpc>
              <a:spcBef>
                <a:spcPts val="1000"/>
              </a:spcBef>
              <a:spcAft>
                <a:spcPts val="0"/>
              </a:spcAft>
              <a:buSzPts val="1600"/>
              <a:buChar char="●"/>
            </a:pPr>
            <a:r>
              <a:rPr b="1" lang="en" sz="1600"/>
              <a:t>Interests: </a:t>
            </a:r>
            <a:r>
              <a:rPr lang="en" sz="1600"/>
              <a:t>Mobile App. Development</a:t>
            </a:r>
            <a:endParaRPr sz="1600"/>
          </a:p>
        </p:txBody>
      </p:sp>
      <p:sp>
        <p:nvSpPr>
          <p:cNvPr id="104" name="Google Shape;104;p17"/>
          <p:cNvSpPr txBox="1"/>
          <p:nvPr/>
        </p:nvSpPr>
        <p:spPr>
          <a:xfrm>
            <a:off x="311725" y="1505700"/>
            <a:ext cx="2212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Madi Rivas</a:t>
            </a:r>
            <a:endParaRPr b="1" sz="2000">
              <a:latin typeface="Roboto"/>
              <a:ea typeface="Roboto"/>
              <a:cs typeface="Roboto"/>
              <a:sym typeface="Roboto"/>
            </a:endParaRPr>
          </a:p>
        </p:txBody>
      </p:sp>
      <p:sp>
        <p:nvSpPr>
          <p:cNvPr id="105" name="Google Shape;105;p17"/>
          <p:cNvSpPr/>
          <p:nvPr/>
        </p:nvSpPr>
        <p:spPr>
          <a:xfrm>
            <a:off x="6175200" y="1969200"/>
            <a:ext cx="2212800" cy="253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6112050" y="2040913"/>
            <a:ext cx="2347474" cy="2347474"/>
          </a:xfrm>
          <a:prstGeom prst="rect">
            <a:avLst/>
          </a:prstGeom>
          <a:noFill/>
          <a:ln>
            <a:noFill/>
          </a:ln>
        </p:spPr>
      </p:pic>
      <p:pic>
        <p:nvPicPr>
          <p:cNvPr id="107" name="Google Shape;107;p17"/>
          <p:cNvPicPr preferRelativeResize="0"/>
          <p:nvPr/>
        </p:nvPicPr>
        <p:blipFill rotWithShape="1">
          <a:blip r:embed="rId4">
            <a:alphaModFix/>
          </a:blip>
          <a:srcRect b="57379" l="26500" r="46825" t="24842"/>
          <a:stretch/>
        </p:blipFill>
        <p:spPr>
          <a:xfrm>
            <a:off x="6179388" y="2129550"/>
            <a:ext cx="2212801" cy="2212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113" name="Google Shape;113;p18"/>
          <p:cNvSpPr txBox="1"/>
          <p:nvPr>
            <p:ph idx="1" type="body"/>
          </p:nvPr>
        </p:nvSpPr>
        <p:spPr>
          <a:xfrm>
            <a:off x="311700" y="2048400"/>
            <a:ext cx="3999900" cy="2533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UI designing</a:t>
            </a:r>
            <a:endParaRPr sz="1600"/>
          </a:p>
          <a:p>
            <a:pPr indent="-330200" lvl="0" marL="457200" rtl="0" algn="l">
              <a:lnSpc>
                <a:spcPct val="100000"/>
              </a:lnSpc>
              <a:spcBef>
                <a:spcPts val="0"/>
              </a:spcBef>
              <a:spcAft>
                <a:spcPts val="0"/>
              </a:spcAft>
              <a:buSzPts val="1600"/>
              <a:buChar char="●"/>
            </a:pPr>
            <a:r>
              <a:rPr lang="en" sz="1600"/>
              <a:t>front end coding</a:t>
            </a:r>
            <a:endParaRPr sz="1600"/>
          </a:p>
          <a:p>
            <a:pPr indent="-330200" lvl="0" marL="457200" rtl="0" algn="l">
              <a:lnSpc>
                <a:spcPct val="100000"/>
              </a:lnSpc>
              <a:spcBef>
                <a:spcPts val="0"/>
              </a:spcBef>
              <a:spcAft>
                <a:spcPts val="0"/>
              </a:spcAft>
              <a:buSzPts val="1600"/>
              <a:buChar char="●"/>
            </a:pPr>
            <a:r>
              <a:rPr lang="en" sz="1600"/>
              <a:t>Interested in AI/Machine learning</a:t>
            </a:r>
            <a:endParaRPr sz="1600"/>
          </a:p>
          <a:p>
            <a:pPr indent="-330200" lvl="0" marL="457200" rtl="0" algn="l">
              <a:lnSpc>
                <a:spcPct val="100000"/>
              </a:lnSpc>
              <a:spcBef>
                <a:spcPts val="0"/>
              </a:spcBef>
              <a:spcAft>
                <a:spcPts val="0"/>
              </a:spcAft>
              <a:buSzPts val="1600"/>
              <a:buChar char="●"/>
            </a:pPr>
            <a:r>
              <a:rPr lang="en" sz="1600"/>
              <a:t>Part of the project management</a:t>
            </a:r>
            <a:endParaRPr sz="1600"/>
          </a:p>
        </p:txBody>
      </p:sp>
      <p:sp>
        <p:nvSpPr>
          <p:cNvPr id="114" name="Google Shape;114;p18"/>
          <p:cNvSpPr txBox="1"/>
          <p:nvPr/>
        </p:nvSpPr>
        <p:spPr>
          <a:xfrm>
            <a:off x="311725" y="1505700"/>
            <a:ext cx="2212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2124"/>
                </a:solidFill>
                <a:highlight>
                  <a:srgbClr val="FFFFFF"/>
                </a:highlight>
                <a:latin typeface="Roboto"/>
                <a:ea typeface="Roboto"/>
                <a:cs typeface="Roboto"/>
                <a:sym typeface="Roboto"/>
              </a:rPr>
              <a:t>Siyu Yao</a:t>
            </a:r>
            <a:endParaRPr b="1" sz="2000">
              <a:latin typeface="Roboto"/>
              <a:ea typeface="Roboto"/>
              <a:cs typeface="Roboto"/>
              <a:sym typeface="Roboto"/>
            </a:endParaRPr>
          </a:p>
        </p:txBody>
      </p:sp>
      <p:sp>
        <p:nvSpPr>
          <p:cNvPr id="115" name="Google Shape;115;p18"/>
          <p:cNvSpPr/>
          <p:nvPr/>
        </p:nvSpPr>
        <p:spPr>
          <a:xfrm>
            <a:off x="6175200" y="1969200"/>
            <a:ext cx="2212800" cy="253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6112050" y="2040913"/>
            <a:ext cx="2347474" cy="2347474"/>
          </a:xfrm>
          <a:prstGeom prst="rect">
            <a:avLst/>
          </a:prstGeom>
          <a:noFill/>
          <a:ln>
            <a:noFill/>
          </a:ln>
        </p:spPr>
      </p:pic>
      <p:pic>
        <p:nvPicPr>
          <p:cNvPr id="117" name="Google Shape;117;p18"/>
          <p:cNvPicPr preferRelativeResize="0"/>
          <p:nvPr/>
        </p:nvPicPr>
        <p:blipFill>
          <a:blip r:embed="rId4">
            <a:alphaModFix/>
          </a:blip>
          <a:stretch>
            <a:fillRect/>
          </a:stretch>
        </p:blipFill>
        <p:spPr>
          <a:xfrm>
            <a:off x="6401800" y="2040926"/>
            <a:ext cx="1759588" cy="2347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4644675" y="500925"/>
            <a:ext cx="4341600" cy="4418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111111"/>
              </a:buClr>
              <a:buSzPts val="1700"/>
              <a:buFont typeface="Merriweather"/>
              <a:buChar char="●"/>
            </a:pPr>
            <a:r>
              <a:rPr lang="en" sz="1700">
                <a:solidFill>
                  <a:srgbClr val="111111"/>
                </a:solidFill>
                <a:highlight>
                  <a:srgbClr val="FFFFFF"/>
                </a:highlight>
                <a:latin typeface="Merriweather"/>
                <a:ea typeface="Merriweather"/>
                <a:cs typeface="Merriweather"/>
                <a:sym typeface="Merriweather"/>
              </a:rPr>
              <a:t>Joshua Correll (Ph.D.) is a social psychologist and associate professor here at CU Boulder.</a:t>
            </a:r>
            <a:endParaRPr sz="1700">
              <a:solidFill>
                <a:srgbClr val="111111"/>
              </a:solidFill>
              <a:highlight>
                <a:srgbClr val="FFFFFF"/>
              </a:highlight>
              <a:latin typeface="Merriweather"/>
              <a:ea typeface="Merriweather"/>
              <a:cs typeface="Merriweather"/>
              <a:sym typeface="Merriweather"/>
            </a:endParaRPr>
          </a:p>
          <a:p>
            <a:pPr indent="-336550" lvl="0" marL="457200" rtl="0" algn="l">
              <a:spcBef>
                <a:spcPts val="1000"/>
              </a:spcBef>
              <a:spcAft>
                <a:spcPts val="0"/>
              </a:spcAft>
              <a:buClr>
                <a:srgbClr val="111111"/>
              </a:buClr>
              <a:buSzPts val="1700"/>
              <a:buFont typeface="Merriweather"/>
              <a:buChar char="●"/>
            </a:pPr>
            <a:r>
              <a:rPr lang="en" sz="1700">
                <a:solidFill>
                  <a:srgbClr val="111111"/>
                </a:solidFill>
                <a:highlight>
                  <a:srgbClr val="FFFFFF"/>
                </a:highlight>
                <a:latin typeface="Merriweather"/>
                <a:ea typeface="Merriweather"/>
                <a:cs typeface="Merriweather"/>
                <a:sym typeface="Merriweather"/>
              </a:rPr>
              <a:t>Research focuses primarily on how we react to members of racial and ethnic outgroups.</a:t>
            </a:r>
            <a:endParaRPr sz="1700">
              <a:solidFill>
                <a:srgbClr val="111111"/>
              </a:solidFill>
              <a:highlight>
                <a:srgbClr val="FFFFFF"/>
              </a:highlight>
              <a:latin typeface="Merriweather"/>
              <a:ea typeface="Merriweather"/>
              <a:cs typeface="Merriweather"/>
              <a:sym typeface="Merriweather"/>
            </a:endParaRPr>
          </a:p>
          <a:p>
            <a:pPr indent="-368300" lvl="0" marL="457200" rtl="0" algn="l">
              <a:spcBef>
                <a:spcPts val="0"/>
              </a:spcBef>
              <a:spcAft>
                <a:spcPts val="0"/>
              </a:spcAft>
              <a:buClr>
                <a:srgbClr val="111111"/>
              </a:buClr>
              <a:buSzPts val="2200"/>
              <a:buFont typeface="Merriweather"/>
              <a:buChar char="●"/>
            </a:pPr>
            <a:r>
              <a:rPr lang="en" sz="1700">
                <a:solidFill>
                  <a:srgbClr val="111111"/>
                </a:solidFill>
                <a:highlight>
                  <a:srgbClr val="FFFFFF"/>
                </a:highlight>
                <a:latin typeface="Merriweather"/>
                <a:ea typeface="Merriweather"/>
                <a:cs typeface="Merriweather"/>
                <a:sym typeface="Merriweather"/>
              </a:rPr>
              <a:t>particularly interested in the tendency to associate such outgroups with threat, and in the ways that this association affects attention, face processing and behavior.</a:t>
            </a:r>
            <a:r>
              <a:rPr lang="en" sz="2000">
                <a:solidFill>
                  <a:srgbClr val="111111"/>
                </a:solidFill>
                <a:highlight>
                  <a:srgbClr val="FFFFFF"/>
                </a:highlight>
                <a:latin typeface="Merriweather"/>
                <a:ea typeface="Merriweather"/>
                <a:cs typeface="Merriweather"/>
                <a:sym typeface="Merriweather"/>
              </a:rPr>
              <a:t> </a:t>
            </a:r>
            <a:endParaRPr sz="2100">
              <a:latin typeface="Merriweather"/>
              <a:ea typeface="Merriweather"/>
              <a:cs typeface="Merriweather"/>
              <a:sym typeface="Merriweather"/>
            </a:endParaRPr>
          </a:p>
        </p:txBody>
      </p:sp>
      <p:sp>
        <p:nvSpPr>
          <p:cNvPr id="123" name="Google Shape;123;p19"/>
          <p:cNvSpPr txBox="1"/>
          <p:nvPr/>
        </p:nvSpPr>
        <p:spPr>
          <a:xfrm>
            <a:off x="234450" y="227125"/>
            <a:ext cx="3890700" cy="1110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2650">
                <a:solidFill>
                  <a:srgbClr val="FFFFFF"/>
                </a:solidFill>
                <a:latin typeface="Merriweather"/>
                <a:ea typeface="Merriweather"/>
                <a:cs typeface="Merriweather"/>
                <a:sym typeface="Merriweather"/>
              </a:rPr>
              <a:t>Joshua Correll</a:t>
            </a:r>
            <a:endParaRPr sz="2650">
              <a:solidFill>
                <a:srgbClr val="FFFFFF"/>
              </a:solidFill>
              <a:latin typeface="Merriweather"/>
              <a:ea typeface="Merriweather"/>
              <a:cs typeface="Merriweather"/>
              <a:sym typeface="Merriweather"/>
            </a:endParaRPr>
          </a:p>
          <a:p>
            <a:pPr indent="0" lvl="0" marL="0" rtl="0" algn="l">
              <a:lnSpc>
                <a:spcPct val="130000"/>
              </a:lnSpc>
              <a:spcBef>
                <a:spcPts val="0"/>
              </a:spcBef>
              <a:spcAft>
                <a:spcPts val="0"/>
              </a:spcAft>
              <a:buNone/>
            </a:pPr>
            <a:r>
              <a:rPr lang="en" sz="1350">
                <a:solidFill>
                  <a:srgbClr val="FFFFFF"/>
                </a:solidFill>
                <a:latin typeface="Merriweather"/>
                <a:ea typeface="Merriweather"/>
                <a:cs typeface="Merriweather"/>
                <a:sym typeface="Merriweather"/>
              </a:rPr>
              <a:t>University of Colorado </a:t>
            </a:r>
            <a:r>
              <a:rPr b="1" lang="en" sz="1350">
                <a:solidFill>
                  <a:srgbClr val="FFFFFF"/>
                </a:solidFill>
                <a:latin typeface="Merriweather"/>
                <a:ea typeface="Merriweather"/>
                <a:cs typeface="Merriweather"/>
                <a:sym typeface="Merriweather"/>
              </a:rPr>
              <a:t>Boulder</a:t>
            </a:r>
            <a:endParaRPr b="1" sz="1350">
              <a:solidFill>
                <a:srgbClr val="FFFFFF"/>
              </a:solidFill>
              <a:latin typeface="Merriweather"/>
              <a:ea typeface="Merriweather"/>
              <a:cs typeface="Merriweather"/>
              <a:sym typeface="Merriweather"/>
            </a:endParaRPr>
          </a:p>
          <a:p>
            <a:pPr indent="0" lvl="0" marL="0" rtl="0" algn="l">
              <a:lnSpc>
                <a:spcPct val="130000"/>
              </a:lnSpc>
              <a:spcBef>
                <a:spcPts val="0"/>
              </a:spcBef>
              <a:spcAft>
                <a:spcPts val="0"/>
              </a:spcAft>
              <a:buNone/>
            </a:pPr>
            <a:r>
              <a:rPr lang="en" sz="1350">
                <a:solidFill>
                  <a:srgbClr val="FFFFFF"/>
                </a:solidFill>
                <a:latin typeface="Merriweather"/>
                <a:ea typeface="Merriweather"/>
                <a:cs typeface="Merriweather"/>
                <a:sym typeface="Merriweather"/>
              </a:rPr>
              <a:t>Department of Psychology &amp; Neuroscience</a:t>
            </a:r>
            <a:endParaRPr>
              <a:latin typeface="Roboto"/>
              <a:ea typeface="Roboto"/>
              <a:cs typeface="Roboto"/>
              <a:sym typeface="Roboto"/>
            </a:endParaRPr>
          </a:p>
        </p:txBody>
      </p:sp>
      <p:pic>
        <p:nvPicPr>
          <p:cNvPr id="124" name="Google Shape;124;p19"/>
          <p:cNvPicPr preferRelativeResize="0"/>
          <p:nvPr/>
        </p:nvPicPr>
        <p:blipFill>
          <a:blip r:embed="rId3">
            <a:alphaModFix/>
          </a:blip>
          <a:stretch>
            <a:fillRect/>
          </a:stretch>
        </p:blipFill>
        <p:spPr>
          <a:xfrm>
            <a:off x="1551250" y="1751888"/>
            <a:ext cx="1093150" cy="163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4572000" y="362550"/>
            <a:ext cx="4341600" cy="441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111111"/>
              </a:buClr>
              <a:buSzPts val="2200"/>
              <a:buFont typeface="Merriweather"/>
              <a:buChar char="●"/>
            </a:pPr>
            <a:r>
              <a:rPr lang="en" sz="1700">
                <a:solidFill>
                  <a:srgbClr val="111111"/>
                </a:solidFill>
                <a:highlight>
                  <a:srgbClr val="FFFFFF"/>
                </a:highlight>
                <a:latin typeface="Merriweather"/>
                <a:ea typeface="Merriweather"/>
                <a:cs typeface="Merriweather"/>
                <a:sym typeface="Merriweather"/>
              </a:rPr>
              <a:t>CU Mission: To shape tomorrow’s leaders and be the top University for innovation, and to positively impact humanity.</a:t>
            </a:r>
            <a:endParaRPr sz="1700">
              <a:solidFill>
                <a:srgbClr val="111111"/>
              </a:solidFill>
              <a:highlight>
                <a:srgbClr val="FFFFFF"/>
              </a:highlight>
              <a:latin typeface="Merriweather"/>
              <a:ea typeface="Merriweather"/>
              <a:cs typeface="Merriweather"/>
              <a:sym typeface="Merriweather"/>
            </a:endParaRPr>
          </a:p>
          <a:p>
            <a:pPr indent="-336550" lvl="0" marL="457200" rtl="0" algn="l">
              <a:spcBef>
                <a:spcPts val="0"/>
              </a:spcBef>
              <a:spcAft>
                <a:spcPts val="0"/>
              </a:spcAft>
              <a:buClr>
                <a:srgbClr val="111111"/>
              </a:buClr>
              <a:buSzPts val="1700"/>
              <a:buFont typeface="Merriweather"/>
              <a:buChar char="●"/>
            </a:pPr>
            <a:r>
              <a:rPr lang="en" sz="1700">
                <a:solidFill>
                  <a:srgbClr val="111111"/>
                </a:solidFill>
                <a:highlight>
                  <a:srgbClr val="FFFFFF"/>
                </a:highlight>
                <a:latin typeface="Merriweather"/>
                <a:ea typeface="Merriweather"/>
                <a:cs typeface="Merriweather"/>
                <a:sym typeface="Merriweather"/>
              </a:rPr>
              <a:t>Department Mission: To promote scholarship at the intersection of psychology and neuroscience. Driving this mission is a deep, shared commitment to improving the human condition for all people.</a:t>
            </a:r>
            <a:endParaRPr sz="1700">
              <a:solidFill>
                <a:srgbClr val="111111"/>
              </a:solidFill>
              <a:highlight>
                <a:srgbClr val="FFFFFF"/>
              </a:highlight>
              <a:latin typeface="Merriweather"/>
              <a:ea typeface="Merriweather"/>
              <a:cs typeface="Merriweather"/>
              <a:sym typeface="Merriweather"/>
            </a:endParaRPr>
          </a:p>
          <a:p>
            <a:pPr indent="-336550" lvl="0" marL="457200" rtl="0" algn="l">
              <a:spcBef>
                <a:spcPts val="0"/>
              </a:spcBef>
              <a:spcAft>
                <a:spcPts val="0"/>
              </a:spcAft>
              <a:buClr>
                <a:srgbClr val="111111"/>
              </a:buClr>
              <a:buSzPts val="1700"/>
              <a:buFont typeface="Merriweather"/>
              <a:buChar char="●"/>
            </a:pPr>
            <a:r>
              <a:rPr lang="en" sz="1700">
                <a:solidFill>
                  <a:srgbClr val="111111"/>
                </a:solidFill>
                <a:highlight>
                  <a:srgbClr val="FFFFFF"/>
                </a:highlight>
                <a:latin typeface="Merriweather"/>
                <a:ea typeface="Merriweather"/>
                <a:cs typeface="Merriweather"/>
                <a:sym typeface="Merriweather"/>
              </a:rPr>
              <a:t>CU is a for profit university in Colorado. The research we are doing is not for profit.</a:t>
            </a:r>
            <a:endParaRPr sz="1700">
              <a:solidFill>
                <a:srgbClr val="111111"/>
              </a:solidFill>
              <a:highlight>
                <a:srgbClr val="FFFFFF"/>
              </a:highlight>
              <a:latin typeface="Merriweather"/>
              <a:ea typeface="Merriweather"/>
              <a:cs typeface="Merriweather"/>
              <a:sym typeface="Merriweather"/>
            </a:endParaRPr>
          </a:p>
        </p:txBody>
      </p:sp>
      <p:sp>
        <p:nvSpPr>
          <p:cNvPr id="130" name="Google Shape;130;p20"/>
          <p:cNvSpPr txBox="1"/>
          <p:nvPr/>
        </p:nvSpPr>
        <p:spPr>
          <a:xfrm>
            <a:off x="285750" y="229100"/>
            <a:ext cx="3883500" cy="1110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850">
                <a:solidFill>
                  <a:srgbClr val="FFFFFF"/>
                </a:solidFill>
                <a:latin typeface="Merriweather"/>
                <a:ea typeface="Merriweather"/>
                <a:cs typeface="Merriweather"/>
                <a:sym typeface="Merriweather"/>
              </a:rPr>
              <a:t>University of Colorado </a:t>
            </a:r>
            <a:r>
              <a:rPr b="1" lang="en" sz="1850">
                <a:solidFill>
                  <a:srgbClr val="FFFFFF"/>
                </a:solidFill>
                <a:latin typeface="Merriweather"/>
                <a:ea typeface="Merriweather"/>
                <a:cs typeface="Merriweather"/>
                <a:sym typeface="Merriweather"/>
              </a:rPr>
              <a:t>Boulder</a:t>
            </a:r>
            <a:endParaRPr b="1" sz="1850">
              <a:solidFill>
                <a:srgbClr val="FFFFFF"/>
              </a:solidFill>
              <a:latin typeface="Merriweather"/>
              <a:ea typeface="Merriweather"/>
              <a:cs typeface="Merriweather"/>
              <a:sym typeface="Merriweather"/>
            </a:endParaRPr>
          </a:p>
          <a:p>
            <a:pPr indent="0" lvl="0" marL="0" rtl="0" algn="l">
              <a:lnSpc>
                <a:spcPct val="130000"/>
              </a:lnSpc>
              <a:spcBef>
                <a:spcPts val="0"/>
              </a:spcBef>
              <a:spcAft>
                <a:spcPts val="0"/>
              </a:spcAft>
              <a:buNone/>
            </a:pPr>
            <a:r>
              <a:rPr lang="en" sz="1350">
                <a:solidFill>
                  <a:srgbClr val="FFFFFF"/>
                </a:solidFill>
                <a:latin typeface="Merriweather"/>
                <a:ea typeface="Merriweather"/>
                <a:cs typeface="Merriweather"/>
                <a:sym typeface="Merriweather"/>
              </a:rPr>
              <a:t>Department of Psychology &amp; Neuroscience</a:t>
            </a:r>
            <a:endParaRPr>
              <a:latin typeface="Roboto"/>
              <a:ea typeface="Roboto"/>
              <a:cs typeface="Roboto"/>
              <a:sym typeface="Roboto"/>
            </a:endParaRPr>
          </a:p>
        </p:txBody>
      </p:sp>
      <p:pic>
        <p:nvPicPr>
          <p:cNvPr id="131" name="Google Shape;131;p20"/>
          <p:cNvPicPr preferRelativeResize="0"/>
          <p:nvPr/>
        </p:nvPicPr>
        <p:blipFill>
          <a:blip r:embed="rId4">
            <a:alphaModFix/>
          </a:blip>
          <a:stretch>
            <a:fillRect/>
          </a:stretch>
        </p:blipFill>
        <p:spPr>
          <a:xfrm>
            <a:off x="1541151" y="1339700"/>
            <a:ext cx="1152898" cy="111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pic>
        <p:nvPicPr>
          <p:cNvPr id="137" name="Google Shape;137;p21"/>
          <p:cNvPicPr preferRelativeResize="0"/>
          <p:nvPr/>
        </p:nvPicPr>
        <p:blipFill>
          <a:blip r:embed="rId3">
            <a:alphaModFix/>
          </a:blip>
          <a:stretch>
            <a:fillRect/>
          </a:stretch>
        </p:blipFill>
        <p:spPr>
          <a:xfrm>
            <a:off x="6610450" y="2444250"/>
            <a:ext cx="2347474" cy="2347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