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2" r:id="rId7"/>
    <p:sldId id="267" r:id="rId8"/>
    <p:sldId id="264" r:id="rId9"/>
    <p:sldId id="270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8D3B7-A09C-40CB-8C62-C094E3E8971A}" type="datetimeFigureOut">
              <a:rPr lang="pt-PT" smtClean="0"/>
              <a:t>02/11/2018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CC7D-469D-46C7-8DDB-A812829465A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275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FD8B-6DDF-466D-B9ED-D92E222B8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7880" y="1907654"/>
            <a:ext cx="9069926" cy="1435030"/>
          </a:xfrm>
        </p:spPr>
        <p:txBody>
          <a:bodyPr>
            <a:normAutofit/>
          </a:bodyPr>
          <a:lstStyle/>
          <a:p>
            <a:r>
              <a:rPr lang="pt-PT" sz="3600" cap="none" dirty="0"/>
              <a:t>Padrões de casos de usos - </a:t>
            </a:r>
            <a:r>
              <a:rPr lang="pt-PT" sz="3600" cap="none" dirty="0" err="1"/>
              <a:t>EverUnfoldingStory</a:t>
            </a:r>
            <a:endParaRPr lang="pt-PT" sz="3600" cap="none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89A7A37-F297-4B79-894A-92B67823E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98847"/>
              </p:ext>
            </p:extLst>
          </p:nvPr>
        </p:nvGraphicFramePr>
        <p:xfrm>
          <a:off x="2512381" y="4625841"/>
          <a:ext cx="8504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68">
                  <a:extLst>
                    <a:ext uri="{9D8B030D-6E8A-4147-A177-3AD203B41FA5}">
                      <a16:colId xmlns:a16="http://schemas.microsoft.com/office/drawing/2014/main" val="2715386223"/>
                    </a:ext>
                  </a:extLst>
                </a:gridCol>
                <a:gridCol w="6224839">
                  <a:extLst>
                    <a:ext uri="{9D8B030D-6E8A-4147-A177-3AD203B41FA5}">
                      <a16:colId xmlns:a16="http://schemas.microsoft.com/office/drawing/2014/main" val="3396869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Nome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Vanderley Barreto Quaresma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6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Número 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1012331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1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Unidade curricular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Engenharia Software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4617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5017DBAA-2329-488D-8483-0857DF06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01" y="17756"/>
            <a:ext cx="1899822" cy="25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8A186-4C3E-4B7F-876E-3A7871EB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7EDA98-5C18-4E95-89F6-EA30AC55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09" y="391159"/>
            <a:ext cx="9779413" cy="52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0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59C1670-2D9C-40E8-B04D-0BC75467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3760" y="339147"/>
            <a:ext cx="7804480" cy="5167401"/>
          </a:xfrm>
          <a:prstGeom prst="rect">
            <a:avLst/>
          </a:prstGeom>
          <a:noFill/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1ABDDC-91B8-4E15-9DFB-D4E8153C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77" y="970247"/>
            <a:ext cx="2577573" cy="76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C693-863C-427A-B826-9841E234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</a:t>
            </a:r>
            <a:r>
              <a:rPr lang="pt-PT" cap="none" dirty="0" err="1"/>
              <a:t>ver</a:t>
            </a:r>
            <a:r>
              <a:rPr lang="pt-PT" dirty="0" err="1"/>
              <a:t>U</a:t>
            </a:r>
            <a:r>
              <a:rPr lang="pt-PT" cap="none" dirty="0" err="1"/>
              <a:t>nfolding</a:t>
            </a:r>
            <a:r>
              <a:rPr lang="pt-PT" dirty="0" err="1"/>
              <a:t>S</a:t>
            </a:r>
            <a:r>
              <a:rPr lang="pt-PT" cap="none" dirty="0" err="1"/>
              <a:t>tory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0CAA56-9A06-46C8-8A78-BA9DA1E6B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número de passos necessários para a descrição do comportamento do sistema excede tanto a memória como o interesse dos vários tipos de leitores. </a:t>
            </a:r>
          </a:p>
          <a:p>
            <a:endParaRPr lang="pt-PT" dirty="0"/>
          </a:p>
          <a:p>
            <a:r>
              <a:rPr lang="pt-PT" dirty="0"/>
              <a:t>Organizar o conjunto de casos de uso como uma história hierárquica de maneira que possa ser desdobrada para adquirir mais detalhe ou compactada para adquirir mais contexto. </a:t>
            </a:r>
          </a:p>
        </p:txBody>
      </p:sp>
    </p:spTree>
    <p:extLst>
      <p:ext uri="{BB962C8B-B14F-4D97-AF65-F5344CB8AC3E}">
        <p14:creationId xmlns:p14="http://schemas.microsoft.com/office/powerpoint/2010/main" val="55980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124787-5F49-4F53-9BD7-98BFD913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63631"/>
          </a:xfrm>
        </p:spPr>
        <p:txBody>
          <a:bodyPr>
            <a:normAutofit lnSpcReduction="10000"/>
          </a:bodyPr>
          <a:lstStyle/>
          <a:p>
            <a:pPr algn="just"/>
            <a:r>
              <a:rPr lang="pt-PT" sz="1700" dirty="0"/>
              <a:t>Uma boa maneira de descrever os casos de uso a ser desdobrado é incluir vários subconjuntos de casos de uso em sua coleção, em que cada subconjunto descreve o sistema em um nível diferente de detalhes.</a:t>
            </a:r>
          </a:p>
          <a:p>
            <a:pPr algn="just"/>
            <a:r>
              <a:rPr lang="pt-PT" sz="1700" dirty="0"/>
              <a:t> Em seu livro “Escrevendo casos de uso eficazes”,  </a:t>
            </a:r>
            <a:r>
              <a:rPr lang="pt-PT" sz="1700" dirty="0" err="1"/>
              <a:t>Alistair</a:t>
            </a:r>
            <a:r>
              <a:rPr lang="pt-PT" sz="1700" dirty="0"/>
              <a:t> </a:t>
            </a:r>
            <a:r>
              <a:rPr lang="pt-PT" sz="1700" dirty="0" err="1"/>
              <a:t>Cockburn</a:t>
            </a:r>
            <a:r>
              <a:rPr lang="pt-PT" sz="1700" dirty="0"/>
              <a:t> sugere três níveis de casos de uso: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PT" sz="1700" b="1" dirty="0"/>
              <a:t> Nível resumo de caso de uso - </a:t>
            </a:r>
            <a:r>
              <a:rPr lang="pt-PT" sz="1700" dirty="0"/>
              <a:t>é aquele que leva várias sessões de objetivo de usuário.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PT" sz="17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PT" sz="1700" b="1" dirty="0"/>
              <a:t>Caso de uso de objetivo do utilizador - </a:t>
            </a:r>
            <a:r>
              <a:rPr lang="pt-PT" sz="1700" dirty="0"/>
              <a:t>satisfaz um objetivo particular e imediato de valor para o ator primário.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pt-PT" sz="17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pt-PT" sz="1700" b="1" dirty="0"/>
              <a:t>Subfunção de caso de uso - </a:t>
            </a:r>
            <a:r>
              <a:rPr lang="pt-PT" sz="1700" dirty="0"/>
              <a:t>satisfaz um objetivo parcial de um caso de uso de objetivo do utilizador ou de outra subfunção.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4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B166753-B3B8-486E-AA70-3E994672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44" y="410634"/>
            <a:ext cx="7104313" cy="5571066"/>
          </a:xfrm>
          <a:prstGeom prst="rect">
            <a:avLst/>
          </a:prstGeom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BF364D27-5C46-435D-B026-318629D33724}"/>
              </a:ext>
            </a:extLst>
          </p:cNvPr>
          <p:cNvSpPr txBox="1">
            <a:spLocks/>
          </p:cNvSpPr>
          <p:nvPr/>
        </p:nvSpPr>
        <p:spPr>
          <a:xfrm>
            <a:off x="0" y="410634"/>
            <a:ext cx="4653357" cy="46136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 diagrama ao lado, adaptado do livro de </a:t>
            </a:r>
            <a:r>
              <a:rPr lang="pt-PT" dirty="0" err="1"/>
              <a:t>Alistair</a:t>
            </a:r>
            <a:r>
              <a:rPr lang="pt-PT" dirty="0"/>
              <a:t>, ilustra as relações entre esses níveis. </a:t>
            </a:r>
          </a:p>
          <a:p>
            <a:pPr algn="just"/>
            <a:r>
              <a:rPr lang="pt-PT" dirty="0"/>
              <a:t>Os casos de uso de nível superior fornecem o contexto para os casos de uso de nível inferior, ou, mais simplesmente, casos de uso de nível mais alto respondem à pergunta “por que o ator está fazendo isso” para casos de uso de nível mais baixo. </a:t>
            </a:r>
          </a:p>
          <a:p>
            <a:pPr algn="just"/>
            <a:r>
              <a:rPr lang="pt-PT" dirty="0"/>
              <a:t>Os casos de uso de nível inferior responde à pergunta seguinte para os casos de uso de nível mais alto "como isso vai acontecer".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338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C8EE9C-9EBC-477E-8E38-27BF9D6A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833"/>
            <a:ext cx="9603275" cy="3974172"/>
          </a:xfrm>
        </p:spPr>
        <p:txBody>
          <a:bodyPr>
            <a:normAutofit fontScale="2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6400" dirty="0"/>
              <a:t>Este caso de uso começa quando um cliente entra em contato com a agência de viagens e solicita um voo.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O proxy do cliente captura a origem e o destino da viagem do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O proxy do cliente pesquisa os códigos do aeroporto para a origem e o destino.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O proxy do cliente captura os horários de partida preferidos para 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O proxy do cliente captura a classe de serviço preferida do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O sistema solicita ao proxy da companhia aérea uma lista dos voos disponíveis que correspondem às preferências do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O sistema recupera o perfil do cliente para obter sua companhia aérea preferencial e número de passageiro frequente.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O sistema classifica a lista de voos disponíveis primeiro, pela preferência da companhia aérea do cliente e os que estão mais próximos dos horários de partida preferidos do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6400" dirty="0"/>
              <a:t>Etc. </a:t>
            </a:r>
            <a:r>
              <a:rPr lang="pt-PT" sz="6400" dirty="0" err="1"/>
              <a:t>etc</a:t>
            </a:r>
            <a:r>
              <a:rPr lang="pt-PT" sz="6400" dirty="0"/>
              <a:t> para as próximas trinta páginas.</a:t>
            </a: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611141-D0A5-4D0E-8469-8902B219BBB7}"/>
              </a:ext>
            </a:extLst>
          </p:cNvPr>
          <p:cNvSpPr txBox="1"/>
          <p:nvPr/>
        </p:nvSpPr>
        <p:spPr>
          <a:xfrm>
            <a:off x="1451579" y="947995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entender melhor este padrão observaremos exemplo problema que um consultor da </a:t>
            </a:r>
            <a:r>
              <a:rPr lang="pt-PT" dirty="0" err="1"/>
              <a:t>Wings</a:t>
            </a:r>
            <a:r>
              <a:rPr lang="pt-PT" dirty="0"/>
              <a:t> </a:t>
            </a:r>
            <a:r>
              <a:rPr lang="pt-PT" dirty="0" err="1"/>
              <a:t>Over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World</a:t>
            </a:r>
            <a:r>
              <a:rPr lang="pt-PT" dirty="0"/>
              <a:t> encontrou, escrito num caso de uso de 30 páginas para reservar um voo.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0068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C2A4A1-0652-403C-BEF0-3C6216AD979A}"/>
              </a:ext>
            </a:extLst>
          </p:cNvPr>
          <p:cNvSpPr txBox="1"/>
          <p:nvPr/>
        </p:nvSpPr>
        <p:spPr>
          <a:xfrm>
            <a:off x="1435608" y="646561"/>
            <a:ext cx="951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otimizar os casos de usos , eliminando funcionalidade desnecessária foi criada pelos autores de casos de uso, uma hierarquia de casos de uso relacionados, organizando-os como histórias dentro de histórias que se desdobram à medida que precisaremos descobrir mais detalhes.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5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AB7BCA-BE80-4144-B697-9E85AFCD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2148"/>
            <a:ext cx="5885685" cy="527130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2C2D3A-B3E9-4CB9-9CF7-4E2BE5FF942C}"/>
              </a:ext>
            </a:extLst>
          </p:cNvPr>
          <p:cNvSpPr txBox="1"/>
          <p:nvPr/>
        </p:nvSpPr>
        <p:spPr>
          <a:xfrm>
            <a:off x="94509" y="317169"/>
            <a:ext cx="5885514" cy="577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Nível: objetivo de utilizador </a:t>
            </a:r>
          </a:p>
          <a:p>
            <a:endParaRPr lang="pt-PT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PT" sz="1600" dirty="0"/>
              <a:t>Este caso de uso começa quando um cliente liga e solicita um voo.</a:t>
            </a:r>
            <a:br>
              <a:rPr lang="pt-PT" sz="1600" dirty="0"/>
            </a:br>
            <a:r>
              <a:rPr lang="pt-PT" sz="1600" dirty="0"/>
              <a:t>2. O cliente descreve suas necessidades de voo, especificando sua origem, destino, datas de viagem e horários de partida preferidos.</a:t>
            </a:r>
            <a:br>
              <a:rPr lang="pt-PT" sz="1600" dirty="0"/>
            </a:br>
            <a:r>
              <a:rPr lang="pt-PT" sz="1600" dirty="0"/>
              <a:t>3. O sistema procura todos os voos que correspondem às preferências de viagem do cliente e apresenta as opções de viagem ao cliente.</a:t>
            </a:r>
            <a:br>
              <a:rPr lang="pt-PT" sz="1600" dirty="0"/>
            </a:br>
            <a:r>
              <a:rPr lang="pt-PT" sz="1600" dirty="0"/>
              <a:t>4. O cliente seleciona um voo.</a:t>
            </a:r>
            <a:br>
              <a:rPr lang="pt-PT" sz="1600" dirty="0"/>
            </a:br>
            <a:r>
              <a:rPr lang="pt-PT" sz="1600" dirty="0"/>
              <a:t>5. O sistema cria um itinerário de voo para o cliente.</a:t>
            </a:r>
            <a:br>
              <a:rPr lang="pt-PT" sz="1600" dirty="0"/>
            </a:br>
            <a:r>
              <a:rPr lang="pt-PT" sz="1600" dirty="0"/>
              <a:t>6. O sistema reserva o voo para o cliente.</a:t>
            </a:r>
            <a:br>
              <a:rPr lang="pt-PT" sz="1600" dirty="0"/>
            </a:br>
            <a:r>
              <a:rPr lang="pt-PT" sz="1600" dirty="0"/>
              <a:t>7. </a:t>
            </a:r>
            <a:r>
              <a:rPr lang="pt-PT" sz="1600" dirty="0">
                <a:highlight>
                  <a:srgbClr val="FFFF00"/>
                </a:highlight>
              </a:rPr>
              <a:t>O cliente fornece um número de cartão de crédito e cobra o preço do voo contra ele.</a:t>
            </a:r>
            <a:br>
              <a:rPr lang="pt-PT" sz="1600" dirty="0">
                <a:highlight>
                  <a:srgbClr val="FFFF00"/>
                </a:highlight>
              </a:rPr>
            </a:br>
            <a:r>
              <a:rPr lang="pt-PT" sz="1600" dirty="0"/>
              <a:t>8. O sistema emite o bilhete para o cliente.</a:t>
            </a:r>
          </a:p>
        </p:txBody>
      </p:sp>
    </p:spTree>
    <p:extLst>
      <p:ext uri="{BB962C8B-B14F-4D97-AF65-F5344CB8AC3E}">
        <p14:creationId xmlns:p14="http://schemas.microsoft.com/office/powerpoint/2010/main" val="373929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3C904-BB84-49A9-8A6E-3CEEC7FD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Nível de </a:t>
            </a:r>
            <a:r>
              <a:rPr lang="pt-PT" cap="none" dirty="0" err="1"/>
              <a:t>Sub-função</a:t>
            </a:r>
            <a:endParaRPr lang="pt-PT" cap="none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C44CE1-2D4C-4FBE-93F7-ABCAE47D2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Este caso de uso começa quando um cliente entra em contato com a agência de viagens e solicita um voo.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agente de viagens captura a origem e o destino da viagem do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agente de viagens procura os códigos do aeroporto para a origem e o destino.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agente de viagens captura os horários de partida preferidos para 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agente de viagens captura a classe de serviço preferida do cliente.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agente de viagens confirma que as preferências do cliente estão corretas.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O sistema solicita o sistema de reservas de companhias aéreas, uma lista dos voos disponíveis que correspondem às preferências do cliente e que são apresentadas ao agente de viagens.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88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02031-A8E1-4437-B736-C3F465F4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400" cap="none" dirty="0"/>
              <a:t>Relacionamento entre Casos de uso de nível mais baixo com casos de uso de nível mais alto</a:t>
            </a:r>
            <a:r>
              <a:rPr lang="pt-PT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DFE16E-7A5B-40DC-97EF-7F0C308B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1" y="1962710"/>
            <a:ext cx="6436669" cy="4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5238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</TotalTime>
  <Words>687</Words>
  <Application>Microsoft Office PowerPoint</Application>
  <PresentationFormat>Ecrã Panorâmico</PresentationFormat>
  <Paragraphs>45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Galeria</vt:lpstr>
      <vt:lpstr>Padrões de casos de usos - EverUnfoldingStory</vt:lpstr>
      <vt:lpstr>EverUnfoldingStory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Nível de Sub-função</vt:lpstr>
      <vt:lpstr>Relacionamento entre Casos de uso de nível mais baixo com casos de uso de nível mais alto.</vt:lpstr>
      <vt:lpstr>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casos de usos - EverUnfoldingStory</dc:title>
  <dc:creator>Vanderley Barreto do Espírito Santo Quaresma</dc:creator>
  <cp:lastModifiedBy>Vanderley Barreto do Espírito Santo Quaresma</cp:lastModifiedBy>
  <cp:revision>24</cp:revision>
  <dcterms:created xsi:type="dcterms:W3CDTF">2018-11-02T02:03:58Z</dcterms:created>
  <dcterms:modified xsi:type="dcterms:W3CDTF">2018-11-02T17:11:20Z</dcterms:modified>
</cp:coreProperties>
</file>