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12192000"/>
  <p:defaultText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presProps" Target="presProps.xml" /><Relationship Id="rId32" Type="http://schemas.openxmlformats.org/officeDocument/2006/relationships/tableStyles" Target="tableStyles.xml" /><Relationship Id="rId3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4" name="Прямоугольник 6" hidden="0"/>
          <p:cNvSpPr/>
          <p:nvPr isPhoto="0" userDrawn="1"/>
        </p:nvSpPr>
        <p:spPr bwMode="auto">
          <a:xfrm flipH="1" flipV="1">
            <a:off x="5054215" y="7875"/>
            <a:ext cx="2243654" cy="6849349"/>
          </a:xfrm>
          <a:prstGeom prst="rect">
            <a:avLst/>
          </a:prstGeom>
          <a:solidFill>
            <a:srgbClr val="6E9A26">
              <a:alpha val="35000"/>
            </a:srgbClr>
          </a:solidFill>
          <a:ln>
            <a:noFill/>
          </a:ln>
        </p:spPr>
      </p:sp>
      <p:sp>
        <p:nvSpPr>
          <p:cNvPr id="5" name="Прямоугольник 16" hidden="0"/>
          <p:cNvSpPr/>
          <p:nvPr isPhoto="0" userDrawn="1"/>
        </p:nvSpPr>
        <p:spPr bwMode="auto">
          <a:xfrm flipH="1" flipV="1">
            <a:off x="6667265" y="12899"/>
            <a:ext cx="410085" cy="6845099"/>
          </a:xfrm>
          <a:prstGeom prst="rect">
            <a:avLst/>
          </a:prstGeom>
          <a:solidFill>
            <a:schemeClr val="bg1">
              <a:alpha val="70000"/>
            </a:schemeClr>
          </a:solidFill>
          <a:ln>
            <a:noFill/>
          </a:ln>
        </p:spPr>
      </p:sp>
      <p:sp>
        <p:nvSpPr>
          <p:cNvPr id="6" name="Прямоугольник 18" hidden="0"/>
          <p:cNvSpPr/>
          <p:nvPr isPhoto="0" userDrawn="1"/>
        </p:nvSpPr>
        <p:spPr bwMode="auto">
          <a:xfrm flipH="1" flipV="1">
            <a:off x="4863529" y="7871"/>
            <a:ext cx="1052082" cy="6849349"/>
          </a:xfrm>
          <a:prstGeom prst="rect">
            <a:avLst/>
          </a:prstGeom>
          <a:solidFill>
            <a:schemeClr val="bg1">
              <a:alpha val="43000"/>
            </a:schemeClr>
          </a:solidFill>
          <a:ln>
            <a:noFill/>
          </a:ln>
        </p:spPr>
      </p:sp>
      <p:sp>
        <p:nvSpPr>
          <p:cNvPr id="7" name="Прямоугольник 19" hidden="0"/>
          <p:cNvSpPr/>
          <p:nvPr isPhoto="0" userDrawn="1"/>
        </p:nvSpPr>
        <p:spPr bwMode="auto">
          <a:xfrm flipH="1" flipV="1">
            <a:off x="7620393" y="-6675"/>
            <a:ext cx="386031" cy="6861650"/>
          </a:xfrm>
          <a:prstGeom prst="rect">
            <a:avLst/>
          </a:prstGeom>
          <a:solidFill>
            <a:schemeClr val="bg1">
              <a:alpha val="43000"/>
            </a:schemeClr>
          </a:solidFill>
          <a:ln>
            <a:noFill/>
          </a:ln>
        </p:spPr>
      </p:sp>
      <p:sp>
        <p:nvSpPr>
          <p:cNvPr id="8" name="Прямоугольник 21" hidden="0"/>
          <p:cNvSpPr/>
          <p:nvPr isPhoto="0" userDrawn="1"/>
        </p:nvSpPr>
        <p:spPr bwMode="auto">
          <a:xfrm flipH="1" flipV="1">
            <a:off x="5915613" y="7866"/>
            <a:ext cx="260426" cy="6849349"/>
          </a:xfrm>
          <a:prstGeom prst="rect">
            <a:avLst/>
          </a:prstGeom>
          <a:solidFill>
            <a:schemeClr val="bg1">
              <a:alpha val="34000"/>
            </a:schemeClr>
          </a:solidFill>
          <a:ln>
            <a:noFill/>
          </a:ln>
        </p:spPr>
      </p:sp>
      <p:sp>
        <p:nvSpPr>
          <p:cNvPr id="9" name="Прямоугольник 22" hidden="0"/>
          <p:cNvSpPr/>
          <p:nvPr isPhoto="0" userDrawn="1"/>
        </p:nvSpPr>
        <p:spPr bwMode="auto">
          <a:xfrm flipH="1" flipV="1">
            <a:off x="2639615" y="7871"/>
            <a:ext cx="1053141" cy="6849349"/>
          </a:xfrm>
          <a:prstGeom prst="rect">
            <a:avLst/>
          </a:prstGeom>
          <a:solidFill>
            <a:srgbClr val="6E9A26">
              <a:alpha val="41000"/>
            </a:srgbClr>
          </a:solidFill>
          <a:ln>
            <a:noFill/>
          </a:ln>
        </p:spPr>
      </p:sp>
      <p:sp>
        <p:nvSpPr>
          <p:cNvPr id="10" name="Прямоугольник 24" hidden="0"/>
          <p:cNvSpPr/>
          <p:nvPr isPhoto="0" userDrawn="1"/>
        </p:nvSpPr>
        <p:spPr bwMode="auto">
          <a:xfrm flipH="1" flipV="1">
            <a:off x="8392459" y="7875"/>
            <a:ext cx="1447954" cy="6849349"/>
          </a:xfrm>
          <a:prstGeom prst="rect">
            <a:avLst/>
          </a:prstGeom>
          <a:solidFill>
            <a:schemeClr val="bg1">
              <a:alpha val="26000"/>
            </a:schemeClr>
          </a:solidFill>
          <a:ln>
            <a:noFill/>
          </a:ln>
        </p:spPr>
      </p:sp>
      <p:sp>
        <p:nvSpPr>
          <p:cNvPr id="11" name="Прямоугольник 26" hidden="0"/>
          <p:cNvSpPr/>
          <p:nvPr isPhoto="0" userDrawn="1"/>
        </p:nvSpPr>
        <p:spPr bwMode="auto">
          <a:xfrm flipH="1" flipV="1">
            <a:off x="8440069" y="7875"/>
            <a:ext cx="390538" cy="6849349"/>
          </a:xfrm>
          <a:prstGeom prst="rect">
            <a:avLst/>
          </a:prstGeom>
          <a:solidFill>
            <a:schemeClr val="bg1">
              <a:alpha val="56000"/>
            </a:schemeClr>
          </a:solidFill>
          <a:ln>
            <a:noFill/>
          </a:ln>
        </p:spPr>
      </p:sp>
      <p:sp>
        <p:nvSpPr>
          <p:cNvPr id="12" name="Прямоугольник 27" hidden="0"/>
          <p:cNvSpPr/>
          <p:nvPr isPhoto="0" userDrawn="1"/>
        </p:nvSpPr>
        <p:spPr bwMode="auto">
          <a:xfrm flipH="1" flipV="1">
            <a:off x="4863530" y="7871"/>
            <a:ext cx="381367" cy="6849349"/>
          </a:xfrm>
          <a:prstGeom prst="rect">
            <a:avLst/>
          </a:prstGeom>
          <a:solidFill>
            <a:schemeClr val="bg1">
              <a:alpha val="30000"/>
            </a:schemeClr>
          </a:solidFill>
          <a:ln>
            <a:noFill/>
          </a:ln>
        </p:spPr>
      </p:sp>
      <p:sp>
        <p:nvSpPr>
          <p:cNvPr id="13" name="Прямоугольник 28" hidden="0"/>
          <p:cNvSpPr/>
          <p:nvPr isPhoto="0" userDrawn="1"/>
        </p:nvSpPr>
        <p:spPr bwMode="auto">
          <a:xfrm flipH="1" flipV="1">
            <a:off x="7085130" y="7873"/>
            <a:ext cx="425481" cy="6849349"/>
          </a:xfrm>
          <a:prstGeom prst="rect">
            <a:avLst/>
          </a:prstGeom>
          <a:solidFill>
            <a:schemeClr val="bg1">
              <a:alpha val="44000"/>
            </a:schemeClr>
          </a:solidFill>
          <a:ln>
            <a:noFill/>
          </a:ln>
        </p:spPr>
      </p:sp>
      <p:sp>
        <p:nvSpPr>
          <p:cNvPr id="14" name="Прямоугольник 25" hidden="0"/>
          <p:cNvSpPr/>
          <p:nvPr isPhoto="0" userDrawn="1"/>
        </p:nvSpPr>
        <p:spPr bwMode="auto">
          <a:xfrm flipH="1" flipV="1">
            <a:off x="3236819" y="-6675"/>
            <a:ext cx="704949" cy="6861650"/>
          </a:xfrm>
          <a:prstGeom prst="rect">
            <a:avLst/>
          </a:prstGeom>
          <a:solidFill>
            <a:schemeClr val="bg1">
              <a:alpha val="49000"/>
            </a:schemeClr>
          </a:solidFill>
          <a:ln>
            <a:noFill/>
          </a:ln>
        </p:spPr>
      </p:sp>
      <p:sp>
        <p:nvSpPr>
          <p:cNvPr id="15" name="Прямоугольник 20" hidden="0"/>
          <p:cNvSpPr/>
          <p:nvPr isPhoto="0" userDrawn="1"/>
        </p:nvSpPr>
        <p:spPr bwMode="auto">
          <a:xfrm flipH="1" flipV="1">
            <a:off x="4192885" y="7875"/>
            <a:ext cx="567910" cy="6849349"/>
          </a:xfrm>
          <a:prstGeom prst="rect">
            <a:avLst/>
          </a:prstGeom>
          <a:solidFill>
            <a:schemeClr val="bg1">
              <a:alpha val="78000"/>
            </a:schemeClr>
          </a:solidFill>
          <a:ln>
            <a:noFill/>
          </a:ln>
        </p:spPr>
      </p:sp>
      <p:sp>
        <p:nvSpPr>
          <p:cNvPr id="16" name="Прямоугольник 43" hidden="0"/>
          <p:cNvSpPr/>
          <p:nvPr isPhoto="0" userDrawn="1"/>
        </p:nvSpPr>
        <p:spPr bwMode="auto">
          <a:xfrm flipH="1" flipV="1">
            <a:off x="9363825" y="7873"/>
            <a:ext cx="307005" cy="6849349"/>
          </a:xfrm>
          <a:prstGeom prst="rect">
            <a:avLst/>
          </a:prstGeom>
          <a:solidFill>
            <a:schemeClr val="bg1">
              <a:alpha val="58999"/>
            </a:schemeClr>
          </a:solidFill>
          <a:ln>
            <a:noFill/>
          </a:ln>
        </p:spPr>
      </p:sp>
      <p:sp>
        <p:nvSpPr>
          <p:cNvPr id="17" name="Прямоугольник 45" hidden="0"/>
          <p:cNvSpPr/>
          <p:nvPr isPhoto="0" userDrawn="1"/>
        </p:nvSpPr>
        <p:spPr bwMode="auto">
          <a:xfrm flipH="1" flipV="1">
            <a:off x="2796586" y="7874"/>
            <a:ext cx="60958" cy="6849349"/>
          </a:xfrm>
          <a:prstGeom prst="rect">
            <a:avLst/>
          </a:prstGeom>
          <a:solidFill>
            <a:schemeClr val="bg1">
              <a:alpha val="78000"/>
            </a:schemeClr>
          </a:solidFill>
          <a:ln>
            <a:noFill/>
          </a:ln>
        </p:spPr>
      </p:sp>
      <p:sp>
        <p:nvSpPr>
          <p:cNvPr id="18" name="Прямоугольник 44" hidden="0"/>
          <p:cNvSpPr/>
          <p:nvPr isPhoto="0" userDrawn="1"/>
        </p:nvSpPr>
        <p:spPr bwMode="auto">
          <a:xfrm>
            <a:off x="2447594" y="1844823"/>
            <a:ext cx="7776864" cy="3672407"/>
          </a:xfrm>
          <a:prstGeom prst="rect">
            <a:avLst/>
          </a:prstGeom>
          <a:solidFill>
            <a:schemeClr val="bg1"/>
          </a:solidFill>
          <a:ln w="57150" cap="rnd" cmpd="sng">
            <a:noFill/>
            <a:prstDash val="sysDot"/>
          </a:ln>
          <a:effectLst>
            <a:outerShdw blurRad="50800" dist="38100" dir="5400000" rotWithShape="0" algn="t">
              <a:prstClr val="black">
                <a:alpha val="40000"/>
              </a:prstClr>
            </a:outerShdw>
          </a:effectLst>
        </p:spPr>
      </p:sp>
      <p:sp>
        <p:nvSpPr>
          <p:cNvPr id="19" name="Subtitle 2" hidden="0"/>
          <p:cNvSpPr>
            <a:spLocks noGrp="1"/>
          </p:cNvSpPr>
          <p:nvPr isPhoto="0" userDrawn="0">
            <p:ph type="subTitle" idx="1" hasCustomPrompt="0"/>
          </p:nvPr>
        </p:nvSpPr>
        <p:spPr bwMode="auto">
          <a:xfrm>
            <a:off x="3166186" y="4077071"/>
            <a:ext cx="6197638" cy="1152127"/>
          </a:xfrm>
        </p:spPr>
        <p:txBody>
          <a:bodyPr>
            <a:normAutofit/>
          </a:bodyPr>
          <a:lstStyle>
            <a:lvl1pPr marL="0" indent="0" algn="ctr">
              <a:buNone/>
              <a:defRPr sz="2400" b="0" i="0" cap="none" spc="119">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20" name="Title 9" hidden="0"/>
          <p:cNvSpPr>
            <a:spLocks noGrp="1"/>
          </p:cNvSpPr>
          <p:nvPr isPhoto="0" userDrawn="0">
            <p:ph type="title" hasCustomPrompt="0"/>
          </p:nvPr>
        </p:nvSpPr>
        <p:spPr bwMode="auto">
          <a:xfrm>
            <a:off x="3181594" y="2204863"/>
            <a:ext cx="6182230" cy="1584175"/>
          </a:xfrm>
        </p:spPr>
        <p:txBody>
          <a:bodyPr>
            <a:normAutofit/>
          </a:bodyPr>
          <a:lstStyle>
            <a:lvl1pPr algn="ctr">
              <a:defRPr sz="4000" cap="small">
                <a:solidFill>
                  <a:schemeClr val="tx2">
                    <a:lumMod val="50000"/>
                  </a:schemeClr>
                </a:solidFill>
              </a:defRPr>
            </a:lvl1pPr>
          </a:lstStyle>
          <a:p>
            <a:pPr>
              <a:defRPr/>
            </a:pPr>
            <a:r>
              <a:rPr lang="ru-RU"/>
              <a:t>Образец заголовка</a:t>
            </a:r>
            <a:endParaRPr lang="en-US"/>
          </a:p>
        </p:txBody>
      </p:sp>
      <p:cxnSp>
        <p:nvCxnSpPr>
          <p:cNvPr id="21" name="Прямая соединительная линия 48" hidden="0"/>
          <p:cNvCxnSpPr>
            <a:cxnSpLocks/>
          </p:cNvCxnSpPr>
          <p:nvPr isPhoto="0" userDrawn="1"/>
        </p:nvCxnSpPr>
        <p:spPr bwMode="auto">
          <a:xfrm>
            <a:off x="3166186" y="3933055"/>
            <a:ext cx="2879640" cy="0"/>
          </a:xfrm>
          <a:prstGeom prst="line">
            <a:avLst/>
          </a:prstGeom>
          <a:ln w="9525" cap="flat" cmpd="sng" algn="ctr">
            <a:solidFill>
              <a:srgbClr val="6E9A26"/>
            </a:solidFill>
            <a:prstDash val="sysDash"/>
          </a:ln>
        </p:spPr>
        <p:style>
          <a:lnRef idx="1">
            <a:schemeClr val="accent1"/>
          </a:lnRef>
          <a:fillRef idx="0">
            <a:schemeClr val="accent1"/>
          </a:fillRef>
          <a:effectRef idx="0">
            <a:schemeClr val="accent1"/>
          </a:effectRef>
          <a:fontRef idx="minor">
            <a:schemeClr val="tx1"/>
          </a:fontRef>
        </p:style>
      </p:cxnSp>
      <p:sp>
        <p:nvSpPr>
          <p:cNvPr id="22" name="Овал 50" hidden="0"/>
          <p:cNvSpPr/>
          <p:nvPr isPhoto="0" userDrawn="1"/>
        </p:nvSpPr>
        <p:spPr bwMode="auto">
          <a:xfrm>
            <a:off x="6172818" y="3896087"/>
            <a:ext cx="96010" cy="72009"/>
          </a:xfrm>
          <a:prstGeom prst="ellipse">
            <a:avLst/>
          </a:prstGeom>
          <a:solidFill>
            <a:srgbClr val="6E9A26"/>
          </a:solidFill>
          <a:ln>
            <a:noFill/>
          </a:ln>
        </p:spPr>
      </p:sp>
      <p:cxnSp>
        <p:nvCxnSpPr>
          <p:cNvPr id="23" name="Прямая соединительная линия 53" hidden="0"/>
          <p:cNvCxnSpPr>
            <a:cxnSpLocks/>
          </p:cNvCxnSpPr>
          <p:nvPr isPhoto="0" userDrawn="1"/>
        </p:nvCxnSpPr>
        <p:spPr bwMode="auto">
          <a:xfrm>
            <a:off x="6384031" y="3932091"/>
            <a:ext cx="3005061" cy="1"/>
          </a:xfrm>
          <a:prstGeom prst="line">
            <a:avLst/>
          </a:prstGeom>
          <a:ln w="9525" cap="flat" cmpd="sng" algn="ctr">
            <a:solidFill>
              <a:srgbClr val="6E9A26"/>
            </a:solidFill>
            <a:prstDash val="sysDash"/>
          </a:ln>
        </p:spPr>
        <p:style>
          <a:lnRef idx="1">
            <a:schemeClr val="accent1"/>
          </a:lnRef>
          <a:fillRef idx="0">
            <a:schemeClr val="accent1"/>
          </a:fillRef>
          <a:effectRef idx="0">
            <a:schemeClr val="accent1"/>
          </a:effectRef>
          <a:fontRef idx="minor">
            <a:schemeClr val="tx1"/>
          </a:fontRef>
        </p:style>
      </p:cxnSp>
      <p:sp>
        <p:nvSpPr>
          <p:cNvPr id="24" name="Дата 3"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2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26" name="Номер слайда 5"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Вертикальный заголовок 1" hidden="0"/>
          <p:cNvSpPr>
            <a:spLocks noGrp="1"/>
          </p:cNvSpPr>
          <p:nvPr isPhoto="0" userDrawn="0">
            <p:ph type="title" orient="vert" hasCustomPrompt="0"/>
          </p:nvPr>
        </p:nvSpPr>
        <p:spPr bwMode="auto">
          <a:xfrm>
            <a:off x="8839199" y="274638"/>
            <a:ext cx="2743200" cy="5851525"/>
          </a:xfrm>
        </p:spPr>
        <p:txBody>
          <a:bodyPr vert="eaVert"/>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a:xfrm>
            <a:off x="609599" y="274638"/>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4" name="Текст 2" hidden="0"/>
          <p:cNvSpPr>
            <a:spLocks noGrp="1"/>
          </p:cNvSpPr>
          <p:nvPr isPhoto="0" userDrawn="0">
            <p:ph type="body" idx="1" hasCustomPrompt="0"/>
          </p:nvPr>
        </p:nvSpPr>
        <p:spPr bwMode="auto">
          <a:xfrm>
            <a:off x="963083" y="1196751"/>
            <a:ext cx="10363199" cy="4896543"/>
          </a:xfrm>
        </p:spPr>
        <p:txBody>
          <a:bodyPr anchor="t" anchorCtr="0">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5" name="Дата 3"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6"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7" name="Номер слайда 5"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
        <p:nvSpPr>
          <p:cNvPr id="8" name="Заголовок 1" hidden="0"/>
          <p:cNvSpPr>
            <a:spLocks noGrp="1"/>
          </p:cNvSpPr>
          <p:nvPr isPhoto="0" userDrawn="0">
            <p:ph type="title" hasCustomPrompt="0"/>
          </p:nvPr>
        </p:nvSpPr>
        <p:spPr bwMode="auto">
          <a:xfrm>
            <a:off x="719402" y="188640"/>
            <a:ext cx="10753194" cy="864095"/>
          </a:xfrm>
        </p:spPr>
        <p:txBody>
          <a:bodyPr/>
          <a:lstStyle/>
          <a:p>
            <a:pPr>
              <a:defRPr/>
            </a:pPr>
            <a:r>
              <a:rPr lang="ru-RU"/>
              <a:t>Образец заголовка</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sz="half" idx="1" hasCustomPrompt="0"/>
          </p:nvPr>
        </p:nvSpPr>
        <p:spPr bwMode="auto">
          <a:xfrm>
            <a:off x="609599" y="1196753"/>
            <a:ext cx="5384799" cy="4929410"/>
          </a:xfrm>
          <a:prstGeom prst="rect">
            <a:avLst/>
          </a:prstGeom>
          <a:no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Объект 3" hidden="0"/>
          <p:cNvSpPr>
            <a:spLocks noGrp="1"/>
          </p:cNvSpPr>
          <p:nvPr isPhoto="0" userDrawn="0">
            <p:ph sz="half" idx="2" hasCustomPrompt="0"/>
          </p:nvPr>
        </p:nvSpPr>
        <p:spPr bwMode="auto">
          <a:xfrm>
            <a:off x="6197599" y="1196753"/>
            <a:ext cx="5384799" cy="4929410"/>
          </a:xfrm>
          <a:prstGeom prst="rect">
            <a:avLst/>
          </a:prstGeom>
          <a:no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609599" y="1268759"/>
            <a:ext cx="5386917" cy="639762"/>
          </a:xfrm>
          <a:prstGeom prst="rect">
            <a:avLst/>
          </a:prstGeom>
          <a:no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hidden="0"/>
          <p:cNvSpPr>
            <a:spLocks noGrp="1"/>
          </p:cNvSpPr>
          <p:nvPr isPhoto="0" userDrawn="0">
            <p:ph sz="half" idx="2" hasCustomPrompt="0"/>
          </p:nvPr>
        </p:nvSpPr>
        <p:spPr bwMode="auto">
          <a:xfrm>
            <a:off x="609599" y="2060849"/>
            <a:ext cx="5386917" cy="4065314"/>
          </a:xfrm>
          <a:prstGeom prst="rect">
            <a:avLst/>
          </a:prstGeom>
          <a:noFill/>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Текст 4" hidden="0"/>
          <p:cNvSpPr>
            <a:spLocks noGrp="1"/>
          </p:cNvSpPr>
          <p:nvPr isPhoto="0" userDrawn="0">
            <p:ph type="body" sz="quarter" idx="3" hasCustomPrompt="0"/>
          </p:nvPr>
        </p:nvSpPr>
        <p:spPr bwMode="auto">
          <a:xfrm>
            <a:off x="6193368" y="1268759"/>
            <a:ext cx="5389033" cy="639762"/>
          </a:xfrm>
          <a:prstGeom prst="rect">
            <a:avLst/>
          </a:prstGeom>
          <a:no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hidden="0"/>
          <p:cNvSpPr>
            <a:spLocks noGrp="1"/>
          </p:cNvSpPr>
          <p:nvPr isPhoto="0" userDrawn="0">
            <p:ph sz="quarter" idx="4" hasCustomPrompt="0"/>
          </p:nvPr>
        </p:nvSpPr>
        <p:spPr bwMode="auto">
          <a:xfrm>
            <a:off x="6193368" y="2060849"/>
            <a:ext cx="5389033" cy="4065314"/>
          </a:xfrm>
          <a:prstGeom prst="rect">
            <a:avLst/>
          </a:prstGeom>
          <a:noFill/>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6"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10"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11" name="Номер слайда 8"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Дата 2"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6"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7" name="Номер слайда 4"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4" name="Дата 1"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5"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6" name="Номер слайда 3"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Объект 2" hidden="0"/>
          <p:cNvSpPr>
            <a:spLocks noGrp="1"/>
          </p:cNvSpPr>
          <p:nvPr isPhoto="0" userDrawn="0">
            <p:ph idx="1" hasCustomPrompt="0"/>
          </p:nvPr>
        </p:nvSpPr>
        <p:spPr bwMode="auto">
          <a:xfrm>
            <a:off x="4766732" y="1196753"/>
            <a:ext cx="6815666" cy="4929410"/>
          </a:xfrm>
          <a:prstGeom prst="rect">
            <a:avLst/>
          </a:prstGeom>
          <a:noFill/>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3" hidden="0"/>
          <p:cNvSpPr>
            <a:spLocks noGrp="1"/>
          </p:cNvSpPr>
          <p:nvPr isPhoto="0" userDrawn="0">
            <p:ph type="body" sz="half" idx="2" hasCustomPrompt="0"/>
          </p:nvPr>
        </p:nvSpPr>
        <p:spPr bwMode="auto">
          <a:xfrm>
            <a:off x="609601" y="1196751"/>
            <a:ext cx="4011084" cy="4929410"/>
          </a:xfrm>
          <a:prstGeom prst="rect">
            <a:avLst/>
          </a:prstGeom>
          <a:noFill/>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6" name="Дата 4"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7"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8" name="Номер слайда 6"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
        <p:nvSpPr>
          <p:cNvPr id="9" name="Заголовок 1" hidden="0"/>
          <p:cNvSpPr>
            <a:spLocks noGrp="1"/>
          </p:cNvSpPr>
          <p:nvPr isPhoto="0" userDrawn="0">
            <p:ph type="title" hasCustomPrompt="0"/>
          </p:nvPr>
        </p:nvSpPr>
        <p:spPr bwMode="auto">
          <a:xfrm>
            <a:off x="719402" y="188640"/>
            <a:ext cx="10753194" cy="864095"/>
          </a:xfrm>
        </p:spPr>
        <p:txBody>
          <a:bodyPr/>
          <a:lstStyle/>
          <a:p>
            <a:pPr>
              <a:defRPr/>
            </a:pPr>
            <a:r>
              <a:rPr lang="ru-RU"/>
              <a:t>Образец заголовка</a:t>
            </a:r>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Рисунок 2" hidden="0"/>
          <p:cNvSpPr>
            <a:spLocks noGrp="1"/>
          </p:cNvSpPr>
          <p:nvPr isPhoto="0" userDrawn="0">
            <p:ph type="pic" idx="1" hasCustomPrompt="0"/>
          </p:nvPr>
        </p:nvSpPr>
        <p:spPr bwMode="auto">
          <a:xfrm>
            <a:off x="2389717" y="1196751"/>
            <a:ext cx="7315200" cy="34563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Вставка рисунка</a:t>
            </a:r>
            <a:endParaRPr lang="ru-RU"/>
          </a:p>
        </p:txBody>
      </p:sp>
      <p:sp>
        <p:nvSpPr>
          <p:cNvPr id="5" name="Текст 3" hidden="0"/>
          <p:cNvSpPr>
            <a:spLocks noGrp="1"/>
          </p:cNvSpPr>
          <p:nvPr isPhoto="0" userDrawn="0">
            <p:ph type="body" sz="half" idx="2" hasCustomPrompt="0"/>
          </p:nvPr>
        </p:nvSpPr>
        <p:spPr bwMode="auto">
          <a:xfrm>
            <a:off x="2389717" y="4869159"/>
            <a:ext cx="7315200" cy="13030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6" name="Дата 4" hidden="0"/>
          <p:cNvSpPr>
            <a:spLocks noGrp="1"/>
          </p:cNvSpPr>
          <p:nvPr isPhoto="0" userDrawn="0">
            <p:ph type="dt" sz="half" idx="10" hasCustomPrompt="0"/>
          </p:nvPr>
        </p:nvSpPr>
        <p:spPr bwMode="auto"/>
        <p:txBody>
          <a:bodyPr/>
          <a:lstStyle/>
          <a:p>
            <a:pPr>
              <a:defRPr/>
            </a:pPr>
            <a:fld id="{51E84241-D031-42DE-84E4-CC10C30232F4}" type="datetimeFigureOut">
              <a:rPr lang="ru-RU"/>
              <a:t/>
            </a:fld>
            <a:endParaRPr lang="ru-RU"/>
          </a:p>
        </p:txBody>
      </p:sp>
      <p:sp>
        <p:nvSpPr>
          <p:cNvPr id="7"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8" name="Номер слайда 6" hidden="0"/>
          <p:cNvSpPr>
            <a:spLocks noGrp="1"/>
          </p:cNvSpPr>
          <p:nvPr isPhoto="0" userDrawn="0">
            <p:ph type="sldNum" sz="quarter" idx="12" hasCustomPrompt="0"/>
          </p:nvPr>
        </p:nvSpPr>
        <p:spPr bwMode="auto"/>
        <p:txBody>
          <a:bodyPr/>
          <a:lstStyle/>
          <a:p>
            <a:pPr>
              <a:defRPr/>
            </a:pPr>
            <a:fld id="{6B5AA3AA-5EA9-4976-BF6C-9891F6110747}" type="slidenum">
              <a:rPr lang="ru-RU"/>
              <a:t/>
            </a:fld>
            <a:endParaRPr lang="ru-RU"/>
          </a:p>
        </p:txBody>
      </p:sp>
      <p:sp>
        <p:nvSpPr>
          <p:cNvPr id="9" name="Заголовок 1" hidden="0"/>
          <p:cNvSpPr>
            <a:spLocks noGrp="1"/>
          </p:cNvSpPr>
          <p:nvPr isPhoto="0" userDrawn="0">
            <p:ph type="title" hasCustomPrompt="0"/>
          </p:nvPr>
        </p:nvSpPr>
        <p:spPr bwMode="auto">
          <a:xfrm>
            <a:off x="719402" y="188640"/>
            <a:ext cx="10753194" cy="864095"/>
          </a:xfrm>
        </p:spPr>
        <p:txBody>
          <a:bodyPr/>
          <a:lstStyle/>
          <a:p>
            <a:pPr>
              <a:defRPr/>
            </a:pPr>
            <a:r>
              <a:rPr lang="ru-RU"/>
              <a:t>Образец заголовка</a:t>
            </a:r>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lum/>
          </a:blip>
          <a:stretch/>
        </a:blipFill>
      </p:bgPr>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719402" y="188640"/>
            <a:ext cx="10753194" cy="864095"/>
          </a:xfrm>
          <a:prstGeom prst="rect">
            <a:avLst/>
          </a:prstGeom>
        </p:spPr>
        <p:txBody>
          <a:bodyPr vert="horz" lIns="91440" tIns="45720" rIns="91440" bIns="45720" rtlCol="0" anchor="b" anchorCtr="0">
            <a:normAutofit/>
          </a:bodyPr>
          <a:lstStyle/>
          <a:p>
            <a:pPr>
              <a:defRPr/>
            </a:pPr>
            <a:endParaRPr lang="en-US"/>
          </a:p>
        </p:txBody>
      </p:sp>
      <p:sp>
        <p:nvSpPr>
          <p:cNvPr id="5" name="Text Placeholder 2" hidden="0"/>
          <p:cNvSpPr>
            <a:spLocks noGrp="1"/>
          </p:cNvSpPr>
          <p:nvPr isPhoto="0" userDrawn="0">
            <p:ph type="body" idx="1" hasCustomPrompt="0"/>
          </p:nvPr>
        </p:nvSpPr>
        <p:spPr bwMode="auto">
          <a:xfrm>
            <a:off x="719402" y="1340767"/>
            <a:ext cx="10753194" cy="4968551"/>
          </a:xfrm>
          <a:prstGeom prst="rect">
            <a:avLst/>
          </a:prstGeom>
          <a:solidFill>
            <a:schemeClr val="bg1">
              <a:alpha val="78000"/>
            </a:schemeClr>
          </a:solidFill>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6" name="Дата 3" hidden="0"/>
          <p:cNvSpPr>
            <a:spLocks noGrp="1"/>
          </p:cNvSpPr>
          <p:nvPr isPhoto="0" userDrawn="0">
            <p:ph type="dt" sz="half" idx="2" hasCustomPrompt="0"/>
          </p:nvPr>
        </p:nvSpPr>
        <p:spPr bwMode="auto">
          <a:xfrm>
            <a:off x="719402" y="6442061"/>
            <a:ext cx="2844798" cy="365125"/>
          </a:xfrm>
          <a:prstGeom prst="rect">
            <a:avLst/>
          </a:prstGeom>
        </p:spPr>
        <p:txBody>
          <a:bodyPr/>
          <a:lstStyle>
            <a:lvl1pPr>
              <a:defRPr sz="1400">
                <a:solidFill>
                  <a:schemeClr val="bg1"/>
                </a:solidFill>
              </a:defRPr>
            </a:lvl1pPr>
          </a:lstStyle>
          <a:p>
            <a:pPr>
              <a:defRPr/>
            </a:pPr>
            <a:fld id="{51E84241-D031-42DE-84E4-CC10C30232F4}" type="datetimeFigureOut">
              <a:rPr lang="ru-RU"/>
              <a:t/>
            </a:fld>
            <a:endParaRPr lang="ru-RU"/>
          </a:p>
        </p:txBody>
      </p:sp>
      <p:sp>
        <p:nvSpPr>
          <p:cNvPr id="7" name="Нижний колонтитул 4" hidden="0"/>
          <p:cNvSpPr>
            <a:spLocks noGrp="1"/>
          </p:cNvSpPr>
          <p:nvPr isPhoto="0" userDrawn="0">
            <p:ph type="ftr" sz="quarter" idx="3" hasCustomPrompt="0"/>
          </p:nvPr>
        </p:nvSpPr>
        <p:spPr bwMode="auto">
          <a:xfrm>
            <a:off x="7920202" y="6416499"/>
            <a:ext cx="3860799" cy="365125"/>
          </a:xfrm>
          <a:prstGeom prst="rect">
            <a:avLst/>
          </a:prstGeom>
        </p:spPr>
        <p:txBody>
          <a:bodyPr/>
          <a:lstStyle>
            <a:lvl1pPr>
              <a:defRPr sz="1400">
                <a:solidFill>
                  <a:schemeClr val="bg1"/>
                </a:solidFill>
              </a:defRPr>
            </a:lvl1pPr>
          </a:lstStyle>
          <a:p>
            <a:pPr>
              <a:defRPr/>
            </a:pPr>
            <a:endParaRPr lang="ru-RU"/>
          </a:p>
        </p:txBody>
      </p:sp>
      <p:sp>
        <p:nvSpPr>
          <p:cNvPr id="8" name="Номер слайда 8" hidden="0"/>
          <p:cNvSpPr>
            <a:spLocks noGrp="1"/>
          </p:cNvSpPr>
          <p:nvPr isPhoto="0" userDrawn="0">
            <p:ph type="sldNum" sz="quarter" idx="4" hasCustomPrompt="0"/>
          </p:nvPr>
        </p:nvSpPr>
        <p:spPr bwMode="auto">
          <a:xfrm>
            <a:off x="5511799" y="6453335"/>
            <a:ext cx="1168399" cy="292099"/>
          </a:xfrm>
          <a:prstGeom prst="rect">
            <a:avLst/>
          </a:prstGeom>
        </p:spPr>
        <p:txBody>
          <a:bodyPr/>
          <a:lstStyle>
            <a:lvl1pPr algn="ctr">
              <a:defRPr>
                <a:solidFill>
                  <a:schemeClr val="bg1"/>
                </a:solidFill>
              </a:defRPr>
            </a:lvl1pPr>
          </a:lstStyle>
          <a:p>
            <a:pPr>
              <a:defRPr/>
            </a:pPr>
            <a:fld id="{6B5AA3AA-5EA9-4976-BF6C-9891F6110747}"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914400">
        <a:spcBef>
          <a:spcPts val="398"/>
        </a:spcBef>
        <a:buNone/>
        <a:defRPr sz="3600" b="0" cap="none" spc="0">
          <a:solidFill>
            <a:schemeClr val="bg1"/>
          </a:solidFill>
          <a:latin typeface="+mj-lt"/>
          <a:ea typeface="+mj-ea"/>
          <a:cs typeface="Arial"/>
        </a:defRPr>
      </a:lvl1pPr>
    </p:titleStyle>
    <p:bodyStyle>
      <a:lvl1pPr marL="342900" indent="-342900" algn="l" defTabSz="914400">
        <a:spcBef>
          <a:spcPts val="599"/>
        </a:spcBef>
        <a:spcAft>
          <a:spcPts val="0"/>
        </a:spcAft>
        <a:buClr>
          <a:schemeClr val="accent1"/>
        </a:buClr>
        <a:buFont typeface="Arial"/>
        <a:buChar char="•"/>
        <a:defRPr sz="2200" b="0" i="0" cap="none" spc="28">
          <a:solidFill>
            <a:schemeClr val="tx1">
              <a:lumMod val="85000"/>
              <a:lumOff val="15000"/>
            </a:schemeClr>
          </a:solidFill>
          <a:latin typeface="+mn-lt"/>
          <a:ea typeface="+mn-ea"/>
          <a:cs typeface="Arial"/>
        </a:defRPr>
      </a:lvl1pPr>
      <a:lvl2pPr marL="513651" indent="-342900" algn="l" defTabSz="914400">
        <a:spcBef>
          <a:spcPts val="599"/>
        </a:spcBef>
        <a:buClr>
          <a:schemeClr val="accent1"/>
        </a:buClr>
        <a:buFont typeface="Times New Roman"/>
        <a:buChar char="–"/>
        <a:defRPr sz="2000">
          <a:solidFill>
            <a:schemeClr val="tx1">
              <a:lumMod val="85000"/>
              <a:lumOff val="15000"/>
            </a:schemeClr>
          </a:solidFill>
          <a:latin typeface="+mn-lt"/>
          <a:ea typeface="+mn-ea"/>
          <a:cs typeface="Arial"/>
        </a:defRPr>
      </a:lvl2pPr>
      <a:lvl3pPr marL="627951" indent="-285750" algn="l" defTabSz="914400">
        <a:spcBef>
          <a:spcPts val="599"/>
        </a:spcBef>
        <a:buClr>
          <a:schemeClr val="accent1"/>
        </a:buClr>
        <a:buFont typeface="Arial"/>
        <a:buChar char="•"/>
        <a:defRPr sz="1800">
          <a:solidFill>
            <a:schemeClr val="tx1">
              <a:lumMod val="85000"/>
              <a:lumOff val="15000"/>
            </a:schemeClr>
          </a:solidFill>
          <a:latin typeface="+mn-lt"/>
          <a:ea typeface="+mn-ea"/>
          <a:cs typeface="Arial"/>
        </a:defRPr>
      </a:lvl3pPr>
      <a:lvl4pPr marL="800988" indent="-285750" algn="l" defTabSz="914400">
        <a:spcBef>
          <a:spcPts val="599"/>
        </a:spcBef>
        <a:buClr>
          <a:schemeClr val="accent1"/>
        </a:buClr>
        <a:buFont typeface="Times New Roman"/>
        <a:buChar char="–"/>
        <a:defRPr sz="1600">
          <a:solidFill>
            <a:schemeClr val="tx1">
              <a:lumMod val="85000"/>
              <a:lumOff val="15000"/>
            </a:schemeClr>
          </a:solidFill>
          <a:latin typeface="+mn-lt"/>
          <a:ea typeface="+mn-ea"/>
          <a:cs typeface="Arial"/>
        </a:defRPr>
      </a:lvl4pPr>
      <a:lvl5pPr marL="972438" indent="-285750" algn="l" defTabSz="914400">
        <a:spcBef>
          <a:spcPts val="599"/>
        </a:spcBef>
        <a:buClr>
          <a:schemeClr val="accent1"/>
        </a:buClr>
        <a:buFont typeface="Times New Roman"/>
        <a:buChar char="»"/>
        <a:defRPr sz="1600">
          <a:solidFill>
            <a:schemeClr val="tx1">
              <a:lumMod val="85000"/>
              <a:lumOff val="15000"/>
            </a:schemeClr>
          </a:solidFill>
          <a:latin typeface="+mn-lt"/>
          <a:ea typeface="+mn-ea"/>
          <a:cs typeface="Arial"/>
        </a:defRPr>
      </a:lvl5pPr>
      <a:lvl6pPr marL="1051560" indent="-173735" algn="l" defTabSz="914400">
        <a:spcBef>
          <a:spcPts val="0"/>
        </a:spcBef>
        <a:buClr>
          <a:schemeClr val="accent1"/>
        </a:buClr>
        <a:buFont typeface="Arial"/>
        <a:buChar char="•"/>
        <a:defRPr sz="1400">
          <a:solidFill>
            <a:schemeClr val="tx2"/>
          </a:solidFill>
          <a:latin typeface="+mn-lt"/>
          <a:ea typeface="+mn-ea"/>
          <a:cs typeface="+mn-cs"/>
        </a:defRPr>
      </a:lvl6pPr>
      <a:lvl7pPr marL="1234440" indent="-173735" algn="l" defTabSz="914400">
        <a:spcBef>
          <a:spcPts val="0"/>
        </a:spcBef>
        <a:buClr>
          <a:schemeClr val="accent1"/>
        </a:buClr>
        <a:buFont typeface="Arial"/>
        <a:buChar char="•"/>
        <a:defRPr sz="1400">
          <a:solidFill>
            <a:schemeClr val="tx2"/>
          </a:solidFill>
          <a:latin typeface="+mn-lt"/>
          <a:ea typeface="+mn-ea"/>
          <a:cs typeface="+mn-cs"/>
        </a:defRPr>
      </a:lvl7pPr>
      <a:lvl8pPr marL="1417319" indent="-173735" algn="l" defTabSz="914400">
        <a:spcBef>
          <a:spcPts val="0"/>
        </a:spcBef>
        <a:buClr>
          <a:schemeClr val="accent1"/>
        </a:buClr>
        <a:buFont typeface="Arial"/>
        <a:buChar char="•"/>
        <a:defRPr sz="1400">
          <a:solidFill>
            <a:schemeClr val="tx2"/>
          </a:solidFill>
          <a:latin typeface="+mn-lt"/>
          <a:ea typeface="+mn-ea"/>
          <a:cs typeface="+mn-cs"/>
        </a:defRPr>
      </a:lvl8pPr>
      <a:lvl9pPr marL="1600200" indent="-173735" algn="l" defTabSz="914400">
        <a:spcBef>
          <a:spcPts val="0"/>
        </a:spcBef>
        <a:buClr>
          <a:schemeClr val="accent1"/>
        </a:buClr>
        <a:buFont typeface="Arial"/>
        <a:buChar char="•"/>
        <a:defRPr sz="1400">
          <a:solidFill>
            <a:schemeClr val="tx2"/>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s-ES"/>
              <a:t>Covid API</a:t>
            </a:r>
            <a:endParaRPr lang="es-ES"/>
          </a:p>
        </p:txBody>
      </p:sp>
      <p:sp>
        <p:nvSpPr>
          <p:cNvPr id="5" name="Subtitle 2" hidden="0"/>
          <p:cNvSpPr>
            <a:spLocks noGrp="1"/>
          </p:cNvSpPr>
          <p:nvPr isPhoto="0" userDrawn="0">
            <p:ph type="subTitle" idx="1" hasCustomPrompt="0"/>
          </p:nvPr>
        </p:nvSpPr>
        <p:spPr bwMode="auto"/>
        <p:txBody>
          <a:bodyPr/>
          <a:lstStyle/>
          <a:p>
            <a:pPr>
              <a:defRPr/>
            </a:pPr>
            <a:r>
              <a:rPr lang="es-ES"/>
              <a:t>Seguridad + Api Covid</a:t>
            </a:r>
            <a:endParaRPr lang="es-E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 Con qué conocimientos se ha contado? ¿Ciclo?</a:t>
            </a:r>
            <a:endParaRPr/>
          </a:p>
        </p:txBody>
      </p:sp>
      <p:sp>
        <p:nvSpPr>
          <p:cNvPr id="5" name="Объект 2" hidden="0"/>
          <p:cNvSpPr>
            <a:spLocks noGrp="1"/>
          </p:cNvSpPr>
          <p:nvPr isPhoto="0" userDrawn="0">
            <p:ph idx="1" hasCustomPrompt="0"/>
          </p:nvPr>
        </p:nvSpPr>
        <p:spPr bwMode="auto"/>
        <p:txBody>
          <a:bodyPr/>
          <a:lstStyle/>
          <a:p>
            <a:pPr>
              <a:defRPr/>
            </a:pPr>
            <a:r>
              <a:rPr sz="2200" b="0" i="0" u="none">
                <a:solidFill>
                  <a:srgbClr val="000000"/>
                </a:solidFill>
                <a:latin typeface="Times New Roman"/>
                <a:ea typeface="Times New Roman"/>
                <a:cs typeface="Times New Roman"/>
              </a:rPr>
              <a:t>El  marco de desarrollo de </a:t>
            </a:r>
            <a:r>
              <a:rPr sz="2200" b="1" i="0" u="none">
                <a:solidFill>
                  <a:srgbClr val="000000"/>
                </a:solidFill>
                <a:latin typeface="Times New Roman"/>
                <a:ea typeface="Times New Roman"/>
                <a:cs typeface="Times New Roman"/>
              </a:rPr>
              <a:t>.Net Core</a:t>
            </a:r>
            <a:r>
              <a:rPr sz="2200" b="0" i="0" u="none">
                <a:solidFill>
                  <a:srgbClr val="000000"/>
                </a:solidFill>
                <a:latin typeface="Times New Roman"/>
                <a:ea typeface="Times New Roman"/>
                <a:cs typeface="Times New Roman"/>
              </a:rPr>
              <a:t>.</a:t>
            </a:r>
            <a:r>
              <a:rPr sz="2200" b="0" i="0" u="none">
                <a:solidFill>
                  <a:srgbClr val="000000"/>
                </a:solidFill>
                <a:latin typeface="Times New Roman"/>
                <a:ea typeface="Times New Roman"/>
                <a:cs typeface="Times New Roman"/>
              </a:rPr>
              <a:t> </a:t>
            </a:r>
            <a:r>
              <a:rPr sz="2200" b="1" i="0" u="none">
                <a:solidFill>
                  <a:srgbClr val="000000"/>
                </a:solidFill>
                <a:latin typeface="Times New Roman"/>
                <a:ea typeface="Times New Roman"/>
                <a:cs typeface="Times New Roman"/>
              </a:rPr>
              <a:t>Ciclo.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El  gestor de base de datos </a:t>
            </a:r>
            <a:r>
              <a:rPr sz="2200" b="1" i="0" u="none">
                <a:solidFill>
                  <a:srgbClr val="000000"/>
                </a:solidFill>
                <a:latin typeface="Times New Roman"/>
                <a:ea typeface="Times New Roman"/>
                <a:cs typeface="Times New Roman"/>
              </a:rPr>
              <a:t>PostgreSQL</a:t>
            </a:r>
            <a:r>
              <a:rPr sz="2200" b="0" i="0" u="none">
                <a:solidFill>
                  <a:srgbClr val="000000"/>
                </a:solidFill>
                <a:latin typeface="Times New Roman"/>
                <a:ea typeface="Times New Roman"/>
                <a:cs typeface="Times New Roman"/>
              </a:rPr>
              <a:t>. </a:t>
            </a:r>
            <a:r>
              <a:rPr sz="2200" b="1" i="0" u="none">
                <a:solidFill>
                  <a:srgbClr val="000000"/>
                </a:solidFill>
                <a:latin typeface="Times New Roman"/>
                <a:ea typeface="Times New Roman"/>
                <a:cs typeface="Times New Roman"/>
              </a:rPr>
              <a:t>Ciclo</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Programación  </a:t>
            </a:r>
            <a:r>
              <a:rPr sz="2200" b="1" i="0" u="none">
                <a:solidFill>
                  <a:srgbClr val="000000"/>
                </a:solidFill>
                <a:latin typeface="Times New Roman"/>
                <a:ea typeface="Times New Roman"/>
                <a:cs typeface="Times New Roman"/>
              </a:rPr>
              <a:t>paralela</a:t>
            </a:r>
            <a:r>
              <a:rPr sz="2200" b="0" i="0" u="none">
                <a:solidFill>
                  <a:srgbClr val="000000"/>
                </a:solidFill>
                <a:latin typeface="Times New Roman"/>
                <a:ea typeface="Times New Roman"/>
                <a:cs typeface="Times New Roman"/>
              </a:rPr>
              <a:t>. </a:t>
            </a:r>
            <a:r>
              <a:rPr sz="2200" b="1" i="0" u="none">
                <a:solidFill>
                  <a:srgbClr val="000000"/>
                </a:solidFill>
                <a:latin typeface="Times New Roman"/>
                <a:ea typeface="Times New Roman"/>
                <a:cs typeface="Times New Roman"/>
              </a:rPr>
              <a:t>Ciclo</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Contenerización  de aplicaciones con </a:t>
            </a:r>
            <a:r>
              <a:rPr sz="2200" b="1" i="0" u="none">
                <a:solidFill>
                  <a:srgbClr val="000000"/>
                </a:solidFill>
                <a:latin typeface="Times New Roman"/>
                <a:ea typeface="Times New Roman"/>
                <a:cs typeface="Times New Roman"/>
              </a:rPr>
              <a:t>Docker</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Diseño</a:t>
            </a:r>
            <a:r>
              <a:rPr sz="2200" b="0" i="0" u="none">
                <a:solidFill>
                  <a:srgbClr val="000000"/>
                </a:solidFill>
                <a:latin typeface="Times New Roman"/>
                <a:ea typeface="Times New Roman"/>
                <a:cs typeface="Times New Roman"/>
              </a:rPr>
              <a:t>  y </a:t>
            </a:r>
            <a:r>
              <a:rPr sz="2200" b="1" i="0" u="none">
                <a:solidFill>
                  <a:srgbClr val="000000"/>
                </a:solidFill>
                <a:latin typeface="Times New Roman"/>
                <a:ea typeface="Times New Roman"/>
                <a:cs typeface="Times New Roman"/>
              </a:rPr>
              <a:t>documentación</a:t>
            </a:r>
            <a:r>
              <a:rPr sz="2200" b="0" i="0" u="none">
                <a:solidFill>
                  <a:srgbClr val="000000"/>
                </a:solidFill>
                <a:latin typeface="Times New Roman"/>
                <a:ea typeface="Times New Roman"/>
                <a:cs typeface="Times New Roman"/>
              </a:rPr>
              <a:t> de aplicaciones con </a:t>
            </a:r>
            <a:r>
              <a:rPr sz="2200" b="1" i="0" u="none">
                <a:solidFill>
                  <a:srgbClr val="000000"/>
                </a:solidFill>
                <a:latin typeface="Times New Roman"/>
                <a:ea typeface="Times New Roman"/>
                <a:cs typeface="Times New Roman"/>
              </a:rPr>
              <a:t>Open API</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Gestión  de diagramas </a:t>
            </a:r>
            <a:r>
              <a:rPr sz="2200" b="1" i="0" u="none">
                <a:solidFill>
                  <a:srgbClr val="000000"/>
                </a:solidFill>
                <a:latin typeface="Times New Roman"/>
                <a:ea typeface="Times New Roman"/>
                <a:cs typeface="Times New Roman"/>
              </a:rPr>
              <a:t>UML</a:t>
            </a:r>
            <a:r>
              <a:rPr sz="2200" b="0" i="0" u="none">
                <a:solidFill>
                  <a:srgbClr val="000000"/>
                </a:solidFill>
                <a:latin typeface="Times New Roman"/>
                <a:ea typeface="Times New Roman"/>
                <a:cs typeface="Times New Roman"/>
              </a:rPr>
              <a:t> con Draw.io.</a:t>
            </a:r>
            <a:r>
              <a:rPr sz="2200" b="0" i="0" u="none">
                <a:solidFill>
                  <a:srgbClr val="000000"/>
                </a:solidFill>
                <a:latin typeface="Times New Roman"/>
                <a:ea typeface="Times New Roman"/>
                <a:cs typeface="Times New Roman"/>
              </a:rPr>
              <a:t> </a:t>
            </a:r>
            <a:r>
              <a:rPr sz="2200" b="1" i="0" u="none">
                <a:solidFill>
                  <a:srgbClr val="000000"/>
                </a:solidFill>
                <a:latin typeface="Times New Roman"/>
                <a:ea typeface="Times New Roman"/>
                <a:cs typeface="Times New Roman"/>
              </a:rPr>
              <a:t>Ciclo</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Gestión  del </a:t>
            </a:r>
            <a:r>
              <a:rPr sz="2200" b="1" i="0" u="none">
                <a:solidFill>
                  <a:srgbClr val="000000"/>
                </a:solidFill>
                <a:latin typeface="Times New Roman"/>
                <a:ea typeface="Times New Roman"/>
                <a:cs typeface="Times New Roman"/>
              </a:rPr>
              <a:t>código fuente</a:t>
            </a:r>
            <a:r>
              <a:rPr sz="2200" b="0" i="0" u="none">
                <a:solidFill>
                  <a:srgbClr val="000000"/>
                </a:solidFill>
                <a:latin typeface="Times New Roman"/>
                <a:ea typeface="Times New Roman"/>
                <a:cs typeface="Times New Roman"/>
              </a:rPr>
              <a:t> mediante </a:t>
            </a:r>
            <a:r>
              <a:rPr sz="2200" b="1" i="0" u="none">
                <a:solidFill>
                  <a:srgbClr val="000000"/>
                </a:solidFill>
                <a:latin typeface="Times New Roman"/>
                <a:ea typeface="Times New Roman"/>
                <a:cs typeface="Times New Roman"/>
              </a:rPr>
              <a:t>Git.</a:t>
            </a:r>
            <a:r>
              <a:rPr sz="2200" b="1"/>
              <a:t> Ciclo</a:t>
            </a:r>
            <a:r>
              <a:rPr sz="2200"/>
              <a:t>.</a:t>
            </a:r>
            <a:endParaRPr sz="2200"/>
          </a:p>
          <a:p>
            <a:pPr>
              <a:defRPr/>
            </a:pPr>
            <a:endParaRPr sz="2200" b="0" i="0" u="none">
              <a:solidFill>
                <a:srgbClr val="000000"/>
              </a:solidFill>
              <a:latin typeface="Times New Roman"/>
              <a:ea typeface="Times New Roman"/>
              <a:cs typeface="Times New Roman"/>
            </a:endParaRPr>
          </a:p>
          <a:p>
            <a:pPr>
              <a:defRPr/>
            </a:pPr>
            <a:endParaRPr sz="2200" b="0" i="0" u="none">
              <a:solidFill>
                <a:srgbClr val="000000"/>
              </a:solidFill>
              <a:latin typeface="Times New Roman"/>
              <a:ea typeface="Times New Roman"/>
              <a:cs typeface="Times New Roman"/>
            </a:endParaRPr>
          </a:p>
        </p:txBody>
      </p:sp>
      <p:pic>
        <p:nvPicPr>
          <p:cNvPr id="6" name="" hidden="0"/>
          <p:cNvPicPr>
            <a:picLocks noChangeAspect="1"/>
          </p:cNvPicPr>
          <p:nvPr isPhoto="0" userDrawn="0"/>
        </p:nvPicPr>
        <p:blipFill>
          <a:blip r:embed="rId2"/>
          <a:stretch/>
        </p:blipFill>
        <p:spPr bwMode="auto">
          <a:xfrm flipH="0" flipV="0">
            <a:off x="7943528" y="3958904"/>
            <a:ext cx="3529068" cy="23504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 Con qué recursos se ha contado?</a:t>
            </a:r>
            <a:endParaRPr/>
          </a:p>
        </p:txBody>
      </p:sp>
      <p:sp>
        <p:nvSpPr>
          <p:cNvPr id="5" name="Объект 2" hidden="0"/>
          <p:cNvSpPr>
            <a:spLocks noGrp="1"/>
          </p:cNvSpPr>
          <p:nvPr isPhoto="0" userDrawn="0">
            <p:ph idx="1" hasCustomPrompt="0"/>
          </p:nvPr>
        </p:nvSpPr>
        <p:spPr bwMode="auto"/>
        <p:txBody>
          <a:bodyPr/>
          <a:lstStyle/>
          <a:p>
            <a:pPr>
              <a:defRPr/>
            </a:pPr>
            <a:r>
              <a:rPr sz="2200" b="0" i="0" u="none">
                <a:solidFill>
                  <a:srgbClr val="000000"/>
                </a:solidFill>
                <a:latin typeface="Times New Roman"/>
                <a:ea typeface="Times New Roman"/>
                <a:cs typeface="Times New Roman"/>
              </a:rPr>
              <a:t>Cinco  ordenadores personales, uno por participante.</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Conexión  a internet</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Lugar   de trabajo, escritorio, silla, material de oficina... </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Sistema  operativo </a:t>
            </a:r>
            <a:r>
              <a:rPr sz="2200" b="1" i="0" u="none">
                <a:solidFill>
                  <a:srgbClr val="000000"/>
                </a:solidFill>
                <a:latin typeface="Times New Roman"/>
                <a:ea typeface="Times New Roman"/>
                <a:cs typeface="Times New Roman"/>
              </a:rPr>
              <a:t>Ubuntu</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Base  de datos </a:t>
            </a:r>
            <a:r>
              <a:rPr sz="2200" b="1" i="0" u="none">
                <a:solidFill>
                  <a:srgbClr val="000000"/>
                </a:solidFill>
                <a:latin typeface="Times New Roman"/>
                <a:ea typeface="Times New Roman"/>
                <a:cs typeface="Times New Roman"/>
              </a:rPr>
              <a:t>Postgresql</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Marco  de desarrollo </a:t>
            </a:r>
            <a:r>
              <a:rPr sz="2200" b="1" i="0" u="none">
                <a:solidFill>
                  <a:srgbClr val="000000"/>
                </a:solidFill>
                <a:latin typeface="Times New Roman"/>
                <a:ea typeface="Times New Roman"/>
                <a:cs typeface="Times New Roman"/>
              </a:rPr>
              <a:t>.Net Core 3.0 </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Gestor  de código fuente Git con </a:t>
            </a:r>
            <a:r>
              <a:rPr sz="2200" b="1" i="0" u="none">
                <a:solidFill>
                  <a:srgbClr val="000000"/>
                </a:solidFill>
                <a:latin typeface="Times New Roman"/>
                <a:ea typeface="Times New Roman"/>
                <a:cs typeface="Times New Roman"/>
              </a:rPr>
              <a:t>Github</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Cuenta  de </a:t>
            </a:r>
            <a:r>
              <a:rPr sz="2200" b="1" i="0" u="none">
                <a:solidFill>
                  <a:srgbClr val="000000"/>
                </a:solidFill>
                <a:latin typeface="Times New Roman"/>
                <a:ea typeface="Times New Roman"/>
                <a:cs typeface="Times New Roman"/>
              </a:rPr>
              <a:t>Microsoft Azure</a:t>
            </a:r>
            <a:r>
              <a:rPr sz="2200" b="0" i="0" u="none">
                <a:solidFill>
                  <a:srgbClr val="000000"/>
                </a:solidFill>
                <a:latin typeface="Times New Roman"/>
                <a:ea typeface="Times New Roman"/>
                <a:cs typeface="Times New Roman"/>
              </a:rPr>
              <a:t> para despliegue de aplicaciones.</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Cuenta  con servicios </a:t>
            </a:r>
            <a:r>
              <a:rPr sz="2200" b="1" i="0" u="none">
                <a:solidFill>
                  <a:srgbClr val="000000"/>
                </a:solidFill>
                <a:latin typeface="Times New Roman"/>
                <a:ea typeface="Times New Roman"/>
                <a:cs typeface="Times New Roman"/>
              </a:rPr>
              <a:t>Amazon AWS</a:t>
            </a:r>
            <a:r>
              <a:rPr sz="2200" b="0" i="0" u="none">
                <a:solidFill>
                  <a:srgbClr val="000000"/>
                </a:solidFill>
                <a:latin typeface="Times New Roman"/>
                <a:ea typeface="Times New Roman"/>
                <a:cs typeface="Times New Roman"/>
              </a:rPr>
              <a:t> para despliegue de </a:t>
            </a:r>
            <a:r>
              <a:rPr sz="2200" b="1" i="0" u="none">
                <a:solidFill>
                  <a:srgbClr val="000000"/>
                </a:solidFill>
                <a:latin typeface="Times New Roman"/>
                <a:ea typeface="Times New Roman"/>
                <a:cs typeface="Times New Roman"/>
              </a:rPr>
              <a:t>base de datos</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p:txBody>
      </p:sp>
      <p:pic>
        <p:nvPicPr>
          <p:cNvPr id="6" name="" hidden="0"/>
          <p:cNvPicPr>
            <a:picLocks noChangeAspect="1"/>
          </p:cNvPicPr>
          <p:nvPr isPhoto="0" userDrawn="0"/>
        </p:nvPicPr>
        <p:blipFill>
          <a:blip r:embed="rId2"/>
          <a:stretch/>
        </p:blipFill>
        <p:spPr bwMode="auto">
          <a:xfrm flipH="0" flipV="0">
            <a:off x="7681346" y="1307669"/>
            <a:ext cx="3814881" cy="26960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 Qué roles han sido necesarios?</a:t>
            </a:r>
            <a:endParaRPr/>
          </a:p>
        </p:txBody>
      </p:sp>
      <p:sp>
        <p:nvSpPr>
          <p:cNvPr id="5" name="Объект 2" hidden="0"/>
          <p:cNvSpPr>
            <a:spLocks noGrp="1"/>
          </p:cNvSpPr>
          <p:nvPr isPhoto="0" userDrawn="0">
            <p:ph idx="1" hasCustomPrompt="0"/>
          </p:nvPr>
        </p:nvSpPr>
        <p:spPr bwMode="auto"/>
        <p:txBody>
          <a:bodyPr/>
          <a:lstStyle/>
          <a:p>
            <a:pPr>
              <a:defRPr/>
            </a:pPr>
            <a:r>
              <a:rPr sz="2400" b="1" i="0" u="none">
                <a:solidFill>
                  <a:srgbClr val="000000"/>
                </a:solidFill>
                <a:latin typeface="Times New Roman"/>
                <a:ea typeface="Times New Roman"/>
                <a:cs typeface="Times New Roman"/>
              </a:rPr>
              <a:t>Analista</a:t>
            </a:r>
            <a:endParaRPr sz="2400" b="0" i="0" u="none">
              <a:solidFill>
                <a:srgbClr val="000000"/>
              </a:solidFill>
              <a:latin typeface="Times New Roman"/>
              <a:ea typeface="Times New Roman"/>
              <a:cs typeface="Times New Roman"/>
            </a:endParaRPr>
          </a:p>
          <a:p>
            <a:pPr>
              <a:defRPr/>
            </a:pPr>
            <a:r>
              <a:rPr sz="2400" b="1" i="0" u="none">
                <a:solidFill>
                  <a:srgbClr val="000000"/>
                </a:solidFill>
                <a:latin typeface="Times New Roman"/>
                <a:ea typeface="Times New Roman"/>
                <a:cs typeface="Times New Roman"/>
              </a:rPr>
              <a:t>Arquitecto </a:t>
            </a:r>
            <a:r>
              <a:rPr sz="2400" b="0" i="0" u="none">
                <a:solidFill>
                  <a:srgbClr val="000000"/>
                </a:solidFill>
                <a:latin typeface="Times New Roman"/>
                <a:ea typeface="Times New Roman"/>
                <a:cs typeface="Times New Roman"/>
              </a:rPr>
              <a:t> de software</a:t>
            </a:r>
            <a:endParaRPr sz="2400" b="0" i="0" u="none">
              <a:solidFill>
                <a:srgbClr val="000000"/>
              </a:solidFill>
              <a:latin typeface="Times New Roman"/>
              <a:ea typeface="Times New Roman"/>
              <a:cs typeface="Times New Roman"/>
            </a:endParaRPr>
          </a:p>
          <a:p>
            <a:pPr>
              <a:defRPr/>
            </a:pPr>
            <a:r>
              <a:rPr sz="2400" b="1" i="0" u="none">
                <a:solidFill>
                  <a:srgbClr val="000000"/>
                </a:solidFill>
                <a:latin typeface="Times New Roman"/>
                <a:ea typeface="Times New Roman"/>
                <a:cs typeface="Times New Roman"/>
              </a:rPr>
              <a:t>Desarrollador</a:t>
            </a:r>
            <a:r>
              <a:rPr sz="2400" b="0" i="0" u="none">
                <a:solidFill>
                  <a:srgbClr val="000000"/>
                </a:solidFill>
                <a:latin typeface="Times New Roman"/>
                <a:ea typeface="Times New Roman"/>
                <a:cs typeface="Times New Roman"/>
              </a:rPr>
              <a:t>  de </a:t>
            </a:r>
            <a:r>
              <a:rPr sz="2400" b="1" i="0" u="none">
                <a:solidFill>
                  <a:srgbClr val="000000"/>
                </a:solidFill>
                <a:latin typeface="Times New Roman"/>
                <a:ea typeface="Times New Roman"/>
                <a:cs typeface="Times New Roman"/>
              </a:rPr>
              <a:t>base de datos</a:t>
            </a:r>
            <a:endParaRPr sz="2400" b="0" i="0" u="none">
              <a:solidFill>
                <a:srgbClr val="000000"/>
              </a:solidFill>
              <a:latin typeface="Times New Roman"/>
              <a:ea typeface="Times New Roman"/>
              <a:cs typeface="Times New Roman"/>
            </a:endParaRPr>
          </a:p>
          <a:p>
            <a:pPr>
              <a:defRPr/>
            </a:pPr>
            <a:r>
              <a:rPr sz="2400" b="1" i="0" u="none">
                <a:solidFill>
                  <a:srgbClr val="000000"/>
                </a:solidFill>
                <a:latin typeface="Times New Roman"/>
                <a:ea typeface="Times New Roman"/>
                <a:cs typeface="Times New Roman"/>
              </a:rPr>
              <a:t>Desarrollador  </a:t>
            </a:r>
            <a:r>
              <a:rPr sz="2400" b="0" i="0" u="none">
                <a:solidFill>
                  <a:srgbClr val="000000"/>
                </a:solidFill>
                <a:latin typeface="Times New Roman"/>
                <a:ea typeface="Times New Roman"/>
                <a:cs typeface="Times New Roman"/>
              </a:rPr>
              <a:t>de aplicaciones </a:t>
            </a:r>
            <a:r>
              <a:rPr sz="2400" b="1" i="0" u="none">
                <a:solidFill>
                  <a:srgbClr val="000000"/>
                </a:solidFill>
                <a:latin typeface="Times New Roman"/>
                <a:ea typeface="Times New Roman"/>
                <a:cs typeface="Times New Roman"/>
              </a:rPr>
              <a:t>.Net</a:t>
            </a:r>
            <a:endParaRPr sz="2400" b="0" i="0" u="none">
              <a:solidFill>
                <a:srgbClr val="000000"/>
              </a:solidFill>
              <a:latin typeface="Times New Roman"/>
              <a:ea typeface="Times New Roman"/>
              <a:cs typeface="Times New Roman"/>
            </a:endParaRPr>
          </a:p>
          <a:p>
            <a:pPr>
              <a:defRPr/>
            </a:pPr>
            <a:r>
              <a:rPr sz="2400" b="1" i="0" u="none">
                <a:solidFill>
                  <a:srgbClr val="000000"/>
                </a:solidFill>
                <a:latin typeface="Times New Roman"/>
                <a:ea typeface="Times New Roman"/>
                <a:cs typeface="Times New Roman"/>
              </a:rPr>
              <a:t>Gestor</a:t>
            </a:r>
            <a:r>
              <a:rPr sz="2400" b="0" i="0" u="none">
                <a:solidFill>
                  <a:srgbClr val="000000"/>
                </a:solidFill>
                <a:latin typeface="Times New Roman"/>
                <a:ea typeface="Times New Roman"/>
                <a:cs typeface="Times New Roman"/>
              </a:rPr>
              <a:t>  de proyectos</a:t>
            </a:r>
            <a:endParaRPr sz="2400" b="0" i="0" u="none">
              <a:solidFill>
                <a:srgbClr val="000000"/>
              </a:solidFill>
              <a:latin typeface="Times New Roman"/>
              <a:ea typeface="Times New Roman"/>
              <a:cs typeface="Times New Roman"/>
            </a:endParaRPr>
          </a:p>
        </p:txBody>
      </p:sp>
      <p:pic>
        <p:nvPicPr>
          <p:cNvPr id="6" name="" hidden="0"/>
          <p:cNvPicPr>
            <a:picLocks noChangeAspect="1"/>
          </p:cNvPicPr>
          <p:nvPr isPhoto="0" userDrawn="0"/>
        </p:nvPicPr>
        <p:blipFill>
          <a:blip r:embed="rId2"/>
          <a:stretch/>
        </p:blipFill>
        <p:spPr bwMode="auto">
          <a:xfrm>
            <a:off x="5376597" y="3680419"/>
            <a:ext cx="6095999" cy="2628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Diseño</a:t>
            </a:r>
            <a:endParaRPr/>
          </a:p>
        </p:txBody>
      </p:sp>
      <p:pic>
        <p:nvPicPr>
          <p:cNvPr id="5" name="" hidden="0"/>
          <p:cNvPicPr>
            <a:picLocks noChangeAspect="1"/>
          </p:cNvPicPr>
          <p:nvPr isPhoto="0" userDrawn="0">
            <p:ph idx="1" hasCustomPrompt="0"/>
          </p:nvPr>
        </p:nvPicPr>
        <p:blipFill>
          <a:blip r:embed="rId2"/>
          <a:stretch/>
        </p:blipFill>
        <p:spPr bwMode="auto">
          <a:xfrm rot="0" flipH="0" flipV="0">
            <a:off x="2956016" y="1079076"/>
            <a:ext cx="6360762" cy="560456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Flujo de datos</a:t>
            </a:r>
            <a:endParaRPr/>
          </a:p>
        </p:txBody>
      </p:sp>
      <p:pic>
        <p:nvPicPr>
          <p:cNvPr id="5" name="" hidden="0"/>
          <p:cNvPicPr>
            <a:picLocks noChangeAspect="1"/>
          </p:cNvPicPr>
          <p:nvPr isPhoto="0" userDrawn="0">
            <p:ph idx="1" hasCustomPrompt="0"/>
          </p:nvPr>
        </p:nvPicPr>
        <p:blipFill>
          <a:blip r:embed="rId2"/>
          <a:stretch/>
        </p:blipFill>
        <p:spPr bwMode="auto">
          <a:xfrm rot="0">
            <a:off x="1127448" y="1340767"/>
            <a:ext cx="9937103" cy="49685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DataBase_API</a:t>
            </a:r>
            <a:endParaRPr/>
          </a:p>
        </p:txBody>
      </p:sp>
      <p:sp>
        <p:nvSpPr>
          <p:cNvPr id="5" name="Объект 2" hidden="0"/>
          <p:cNvSpPr>
            <a:spLocks noGrp="1"/>
          </p:cNvSpPr>
          <p:nvPr isPhoto="0" userDrawn="0">
            <p:ph idx="1" hasCustomPrompt="0"/>
          </p:nvPr>
        </p:nvSpPr>
        <p:spPr bwMode="auto"/>
        <p:txBody>
          <a:bodyPr/>
          <a:lstStyle/>
          <a:p>
            <a:pPr>
              <a:defRPr/>
            </a:pPr>
            <a:r>
              <a:rPr sz="2200" b="1" i="0" u="none">
                <a:solidFill>
                  <a:srgbClr val="000000"/>
                </a:solidFill>
                <a:latin typeface="Times New Roman"/>
                <a:ea typeface="Times New Roman"/>
                <a:cs typeface="Times New Roman"/>
              </a:rPr>
              <a:t>Creación </a:t>
            </a:r>
            <a:r>
              <a:rPr sz="2200" b="0" i="0" u="none">
                <a:solidFill>
                  <a:srgbClr val="000000"/>
                </a:solidFill>
                <a:latin typeface="Times New Roman"/>
                <a:ea typeface="Times New Roman"/>
                <a:cs typeface="Times New Roman"/>
              </a:rPr>
              <a:t>de tablas necesarias para el funcionamiento.</a:t>
            </a:r>
            <a:endParaRPr sz="2200" b="0" i="0" u="none">
              <a:solidFill>
                <a:srgbClr val="000000"/>
              </a:solidFill>
              <a:latin typeface="Times New Roman"/>
              <a:ea typeface="Times New Roman"/>
              <a:cs typeface="Times New Roman"/>
            </a:endParaRPr>
          </a:p>
          <a:p>
            <a:pPr>
              <a:defRPr/>
            </a:pP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Obtención </a:t>
            </a:r>
            <a:r>
              <a:rPr sz="2200" b="0" i="0" u="none">
                <a:solidFill>
                  <a:srgbClr val="000000"/>
                </a:solidFill>
                <a:latin typeface="Times New Roman"/>
                <a:ea typeface="Times New Roman"/>
                <a:cs typeface="Times New Roman"/>
              </a:rPr>
              <a:t>de datos desde servidores externos.</a:t>
            </a:r>
            <a:endParaRPr sz="2200" b="0" i="0" u="none">
              <a:solidFill>
                <a:srgbClr val="000000"/>
              </a:solidFill>
              <a:latin typeface="Times New Roman"/>
              <a:ea typeface="Times New Roman"/>
              <a:cs typeface="Times New Roman"/>
            </a:endParaRPr>
          </a:p>
          <a:p>
            <a:pPr>
              <a:defRPr/>
            </a:pP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Transformación </a:t>
            </a:r>
            <a:r>
              <a:rPr sz="2200" b="0" i="0" u="none">
                <a:solidFill>
                  <a:srgbClr val="000000"/>
                </a:solidFill>
                <a:latin typeface="Times New Roman"/>
                <a:ea typeface="Times New Roman"/>
                <a:cs typeface="Times New Roman"/>
              </a:rPr>
              <a:t>entre modelo de datos externo-interno.</a:t>
            </a:r>
            <a:endParaRPr sz="2200" b="0" i="0" u="none">
              <a:solidFill>
                <a:srgbClr val="000000"/>
              </a:solidFill>
              <a:latin typeface="Times New Roman"/>
              <a:ea typeface="Times New Roman"/>
              <a:cs typeface="Times New Roman"/>
            </a:endParaRPr>
          </a:p>
          <a:p>
            <a:pPr>
              <a:defRPr/>
            </a:pP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Mantenimiento </a:t>
            </a:r>
            <a:r>
              <a:rPr sz="2200" b="0" i="0" u="none">
                <a:solidFill>
                  <a:srgbClr val="000000"/>
                </a:solidFill>
                <a:latin typeface="Times New Roman"/>
                <a:ea typeface="Times New Roman"/>
                <a:cs typeface="Times New Roman"/>
              </a:rPr>
              <a:t>y </a:t>
            </a:r>
            <a:r>
              <a:rPr sz="2200" b="1" i="0" u="none">
                <a:solidFill>
                  <a:srgbClr val="000000"/>
                </a:solidFill>
                <a:latin typeface="Times New Roman"/>
                <a:ea typeface="Times New Roman"/>
                <a:cs typeface="Times New Roman"/>
              </a:rPr>
              <a:t>actualización </a:t>
            </a:r>
            <a:r>
              <a:rPr sz="2200" b="0" i="0" u="none">
                <a:solidFill>
                  <a:srgbClr val="000000"/>
                </a:solidFill>
                <a:latin typeface="Times New Roman"/>
                <a:ea typeface="Times New Roman"/>
                <a:cs typeface="Times New Roman"/>
              </a:rPr>
              <a:t>permanente de los datos.</a:t>
            </a:r>
            <a:endParaRPr sz="2200" b="0" i="0" u="none">
              <a:solidFill>
                <a:srgbClr val="000000"/>
              </a:solidFill>
              <a:latin typeface="Times New Roman"/>
              <a:ea typeface="Times New Roman"/>
              <a:cs typeface="Times New Roman"/>
            </a:endParaRPr>
          </a:p>
          <a:p>
            <a:pPr>
              <a:defRPr/>
            </a:pP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Servicio</a:t>
            </a:r>
            <a:r>
              <a:rPr sz="2200" b="0" i="0" u="none">
                <a:solidFill>
                  <a:srgbClr val="000000"/>
                </a:solidFill>
                <a:latin typeface="Times New Roman"/>
                <a:ea typeface="Times New Roman"/>
                <a:cs typeface="Times New Roman"/>
              </a:rPr>
              <a:t>, desde base de datos hacia </a:t>
            </a:r>
            <a:r>
              <a:rPr sz="2200" b="1" i="0" u="none">
                <a:solidFill>
                  <a:srgbClr val="000000"/>
                </a:solidFill>
                <a:latin typeface="Times New Roman"/>
                <a:ea typeface="Times New Roman"/>
                <a:cs typeface="Times New Roman"/>
              </a:rPr>
              <a:t>otros microservicios</a:t>
            </a:r>
            <a:r>
              <a:rPr sz="2200" b="0" i="0" u="none">
                <a:solidFill>
                  <a:srgbClr val="000000"/>
                </a:solidFill>
                <a:latin typeface="Times New Roman"/>
                <a:ea typeface="Times New Roman"/>
                <a:cs typeface="Times New Roman"/>
              </a:rPr>
              <a:t> de la  aplicación, de la información solicitada en el formato de datos interno.</a:t>
            </a:r>
            <a:endParaRPr sz="2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Proceso inicial</a:t>
            </a:r>
            <a:endParaRPr/>
          </a:p>
        </p:txBody>
      </p:sp>
      <p:pic>
        <p:nvPicPr>
          <p:cNvPr id="5" name="" hidden="0"/>
          <p:cNvPicPr>
            <a:picLocks noChangeAspect="1"/>
          </p:cNvPicPr>
          <p:nvPr isPhoto="0" userDrawn="0">
            <p:ph idx="1" hasCustomPrompt="0"/>
          </p:nvPr>
        </p:nvPicPr>
        <p:blipFill>
          <a:blip r:embed="rId2"/>
          <a:stretch/>
        </p:blipFill>
        <p:spPr bwMode="auto">
          <a:xfrm rot="0">
            <a:off x="3427190" y="1340766"/>
            <a:ext cx="5337616" cy="4968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DataBase_API</a:t>
            </a:r>
            <a:endParaRPr/>
          </a:p>
        </p:txBody>
      </p:sp>
      <p:pic>
        <p:nvPicPr>
          <p:cNvPr id="5" name="" hidden="0"/>
          <p:cNvPicPr>
            <a:picLocks noChangeAspect="1"/>
          </p:cNvPicPr>
          <p:nvPr isPhoto="0" userDrawn="0">
            <p:ph idx="1" hasCustomPrompt="0"/>
          </p:nvPr>
        </p:nvPicPr>
        <p:blipFill>
          <a:blip r:embed="rId2"/>
          <a:stretch/>
        </p:blipFill>
        <p:spPr bwMode="auto">
          <a:xfrm rot="0">
            <a:off x="4316265" y="1340766"/>
            <a:ext cx="3559467" cy="4968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Modelo de Datos API</a:t>
            </a:r>
            <a:endParaRPr/>
          </a:p>
        </p:txBody>
      </p:sp>
      <p:pic>
        <p:nvPicPr>
          <p:cNvPr id="5" name="" hidden="0"/>
          <p:cNvPicPr>
            <a:picLocks noChangeAspect="1"/>
          </p:cNvPicPr>
          <p:nvPr isPhoto="0" userDrawn="0">
            <p:ph idx="1" hasCustomPrompt="0"/>
          </p:nvPr>
        </p:nvPicPr>
        <p:blipFill>
          <a:blip r:embed="rId2"/>
          <a:stretch/>
        </p:blipFill>
        <p:spPr bwMode="auto">
          <a:xfrm rot="0">
            <a:off x="2566986" y="1724779"/>
            <a:ext cx="7058025" cy="4200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Petición ejemplo</a:t>
            </a:r>
            <a:endParaRPr/>
          </a:p>
        </p:txBody>
      </p:sp>
      <p:pic>
        <p:nvPicPr>
          <p:cNvPr id="5" name="" hidden="0"/>
          <p:cNvPicPr>
            <a:picLocks noChangeAspect="1"/>
          </p:cNvPicPr>
          <p:nvPr isPhoto="0" userDrawn="0">
            <p:ph idx="1" hasCustomPrompt="0"/>
          </p:nvPr>
        </p:nvPicPr>
        <p:blipFill>
          <a:blip r:embed="rId2"/>
          <a:stretch/>
        </p:blipFill>
        <p:spPr bwMode="auto">
          <a:xfrm rot="0">
            <a:off x="4624386" y="2058154"/>
            <a:ext cx="2943224" cy="35337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Introducción</a:t>
            </a:r>
            <a:endParaRPr/>
          </a:p>
        </p:txBody>
      </p:sp>
      <p:sp>
        <p:nvSpPr>
          <p:cNvPr id="5" name="Объект 2" hidden="0"/>
          <p:cNvSpPr>
            <a:spLocks noGrp="1"/>
          </p:cNvSpPr>
          <p:nvPr isPhoto="0" userDrawn="0">
            <p:ph idx="1" hasCustomPrompt="0"/>
          </p:nvPr>
        </p:nvSpPr>
        <p:spPr bwMode="auto"/>
        <p:txBody>
          <a:bodyPr/>
          <a:lstStyle/>
          <a:p>
            <a:pPr>
              <a:defRPr/>
            </a:pPr>
            <a:r>
              <a:rPr/>
              <a:t>¿Qué motiva la creación de este proyecto?</a:t>
            </a:r>
            <a:endParaRPr/>
          </a:p>
          <a:p>
            <a:pPr>
              <a:defRPr/>
            </a:pPr>
            <a:endParaRPr/>
          </a:p>
          <a:p>
            <a:pPr>
              <a:defRPr/>
            </a:pPr>
            <a:r>
              <a:rPr/>
              <a:t>1. La necesidad de acceder a los datos disponibles acerca de la evolución de la pandemia de Covid -19 .</a:t>
            </a:r>
            <a:endParaRPr/>
          </a:p>
          <a:p>
            <a:pPr>
              <a:defRPr/>
            </a:pPr>
            <a:endParaRPr/>
          </a:p>
          <a:p>
            <a:pPr>
              <a:defRPr/>
            </a:pPr>
            <a:r>
              <a:rPr/>
              <a:t>2. Que la información sensible de los usuarios que acceden a esos datos esté a buen recaudo.</a:t>
            </a:r>
            <a:endParaRPr/>
          </a:p>
          <a:p>
            <a:pPr>
              <a:defRPr/>
            </a:pPr>
            <a:endParaRPr/>
          </a:p>
          <a:p>
            <a:pPr>
              <a:defRPr/>
            </a:pPr>
            <a:r>
              <a:rPr/>
              <a:t>3. Información disponible independientemente de la plataforma en la que esté desarrollada la aplicación que la consuma.</a:t>
            </a:r>
            <a:endParaRPr/>
          </a:p>
          <a:p>
            <a:pPr>
              <a:defRPr/>
            </a:pPr>
            <a:endParaRPr/>
          </a:p>
          <a:p>
            <a:pPr>
              <a:defRPr/>
            </a:pPr>
            <a:r>
              <a:rPr/>
              <a:t>4. Versatilidad a la hora de ofrecer la información.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Respuesta de ejemplo</a:t>
            </a:r>
            <a:endParaRPr/>
          </a:p>
        </p:txBody>
      </p:sp>
      <p:pic>
        <p:nvPicPr>
          <p:cNvPr id="5" name="" hidden="0"/>
          <p:cNvPicPr>
            <a:picLocks noChangeAspect="1"/>
          </p:cNvPicPr>
          <p:nvPr isPhoto="0" userDrawn="0">
            <p:ph idx="1" hasCustomPrompt="0"/>
          </p:nvPr>
        </p:nvPicPr>
        <p:blipFill>
          <a:blip r:embed="rId2"/>
          <a:stretch/>
        </p:blipFill>
        <p:spPr bwMode="auto">
          <a:xfrm rot="0">
            <a:off x="4816220" y="1340766"/>
            <a:ext cx="2559556" cy="4968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Security_API</a:t>
            </a:r>
            <a:endParaRPr/>
          </a:p>
        </p:txBody>
      </p:sp>
      <p:sp>
        <p:nvSpPr>
          <p:cNvPr id="5" name="Объект 2" hidden="0"/>
          <p:cNvSpPr>
            <a:spLocks noGrp="1"/>
          </p:cNvSpPr>
          <p:nvPr isPhoto="0" userDrawn="0">
            <p:ph idx="1" hasCustomPrompt="0"/>
          </p:nvPr>
        </p:nvSpPr>
        <p:spPr bwMode="auto"/>
        <p:txBody>
          <a:bodyPr/>
          <a:lstStyle/>
          <a:p>
            <a:pPr>
              <a:defRPr/>
            </a:pPr>
            <a:r>
              <a:rPr sz="2200" b="1" i="0" u="none">
                <a:solidFill>
                  <a:srgbClr val="000000"/>
                </a:solidFill>
                <a:latin typeface="Times New Roman"/>
                <a:ea typeface="Times New Roman"/>
                <a:cs typeface="Times New Roman"/>
              </a:rPr>
              <a:t>Creación </a:t>
            </a:r>
            <a:r>
              <a:rPr sz="2200" b="0" i="0" u="none">
                <a:solidFill>
                  <a:srgbClr val="000000"/>
                </a:solidFill>
                <a:latin typeface="Times New Roman"/>
                <a:ea typeface="Times New Roman"/>
                <a:cs typeface="Times New Roman"/>
              </a:rPr>
              <a:t>de tablas necesarias para el funcionamiento.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Generación de claves de </a:t>
            </a:r>
            <a:r>
              <a:rPr sz="2200" b="1" i="0" u="none">
                <a:solidFill>
                  <a:srgbClr val="000000"/>
                </a:solidFill>
                <a:latin typeface="Times New Roman"/>
                <a:ea typeface="Times New Roman"/>
                <a:cs typeface="Times New Roman"/>
              </a:rPr>
              <a:t>encriptación </a:t>
            </a:r>
            <a:r>
              <a:rPr sz="2200" b="0" i="0" u="none">
                <a:solidFill>
                  <a:srgbClr val="000000"/>
                </a:solidFill>
                <a:latin typeface="Times New Roman"/>
                <a:ea typeface="Times New Roman"/>
                <a:cs typeface="Times New Roman"/>
              </a:rPr>
              <a:t>con las que asegurar el intercambio seguro de información.</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Registro </a:t>
            </a:r>
            <a:r>
              <a:rPr sz="2200" b="0" i="0" u="none">
                <a:solidFill>
                  <a:srgbClr val="000000"/>
                </a:solidFill>
                <a:latin typeface="Times New Roman"/>
                <a:ea typeface="Times New Roman"/>
                <a:cs typeface="Times New Roman"/>
              </a:rPr>
              <a:t>de nuevos usuarios.</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Almacenamiento </a:t>
            </a:r>
            <a:r>
              <a:rPr sz="2200" b="1" i="0" u="none">
                <a:solidFill>
                  <a:srgbClr val="000000"/>
                </a:solidFill>
                <a:latin typeface="Times New Roman"/>
                <a:ea typeface="Times New Roman"/>
                <a:cs typeface="Times New Roman"/>
              </a:rPr>
              <a:t>encriptado </a:t>
            </a:r>
            <a:r>
              <a:rPr sz="2200" b="0" i="0" u="none">
                <a:solidFill>
                  <a:srgbClr val="000000"/>
                </a:solidFill>
                <a:latin typeface="Times New Roman"/>
                <a:ea typeface="Times New Roman"/>
                <a:cs typeface="Times New Roman"/>
              </a:rPr>
              <a:t>de nuevos usuarios con claves pública y  privada propias y únicas para cada usuario. La </a:t>
            </a:r>
            <a:r>
              <a:rPr sz="2200" b="1" i="0" u="none">
                <a:solidFill>
                  <a:srgbClr val="000000"/>
                </a:solidFill>
                <a:latin typeface="Times New Roman"/>
                <a:ea typeface="Times New Roman"/>
                <a:cs typeface="Times New Roman"/>
              </a:rPr>
              <a:t>clave privada</a:t>
            </a:r>
            <a:r>
              <a:rPr sz="2200" b="0" i="0" u="none">
                <a:solidFill>
                  <a:srgbClr val="000000"/>
                </a:solidFill>
                <a:latin typeface="Times New Roman"/>
                <a:ea typeface="Times New Roman"/>
                <a:cs typeface="Times New Roman"/>
              </a:rPr>
              <a:t> del usuario  será, a su vez, </a:t>
            </a:r>
            <a:r>
              <a:rPr sz="2200" b="1" i="0" u="none">
                <a:solidFill>
                  <a:srgbClr val="000000"/>
                </a:solidFill>
                <a:latin typeface="Times New Roman"/>
                <a:ea typeface="Times New Roman"/>
                <a:cs typeface="Times New Roman"/>
              </a:rPr>
              <a:t>encriptada </a:t>
            </a:r>
            <a:r>
              <a:rPr sz="2200" b="0" i="0" u="none">
                <a:solidFill>
                  <a:srgbClr val="000000"/>
                </a:solidFill>
                <a:latin typeface="Times New Roman"/>
                <a:ea typeface="Times New Roman"/>
                <a:cs typeface="Times New Roman"/>
              </a:rPr>
              <a:t>empleando una pareja de claves pública y  privada propias de la aplicación que </a:t>
            </a:r>
            <a:r>
              <a:rPr sz="2200" b="1" i="0" u="none">
                <a:solidFill>
                  <a:srgbClr val="000000"/>
                </a:solidFill>
                <a:latin typeface="Times New Roman"/>
                <a:ea typeface="Times New Roman"/>
                <a:cs typeface="Times New Roman"/>
              </a:rPr>
              <a:t>variará </a:t>
            </a:r>
            <a:r>
              <a:rPr sz="2200" b="0" i="0" u="none">
                <a:solidFill>
                  <a:srgbClr val="000000"/>
                </a:solidFill>
                <a:latin typeface="Times New Roman"/>
                <a:ea typeface="Times New Roman"/>
                <a:cs typeface="Times New Roman"/>
              </a:rPr>
              <a:t>cada 100 usos.</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Cambio regular de la encriptación</a:t>
            </a:r>
            <a:r>
              <a:rPr sz="2200" b="0" i="0" u="none">
                <a:solidFill>
                  <a:srgbClr val="000000"/>
                </a:solidFill>
                <a:latin typeface="Times New Roman"/>
                <a:ea typeface="Times New Roman"/>
                <a:cs typeface="Times New Roman"/>
              </a:rPr>
              <a:t> usada por la API. Con ella será  necesario actualizar la base de datos para que las claves privadas de  usuario pasen a estar encriptadas con las nuevas claves.</a:t>
            </a:r>
            <a:endParaRPr sz="2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Creación Usuario</a:t>
            </a:r>
            <a:endParaRPr/>
          </a:p>
        </p:txBody>
      </p:sp>
      <p:pic>
        <p:nvPicPr>
          <p:cNvPr id="5" name="" hidden="0"/>
          <p:cNvPicPr>
            <a:picLocks noChangeAspect="1"/>
          </p:cNvPicPr>
          <p:nvPr isPhoto="0" userDrawn="0">
            <p:ph idx="1" hasCustomPrompt="0"/>
          </p:nvPr>
        </p:nvPicPr>
        <p:blipFill>
          <a:blip r:embed="rId2"/>
          <a:stretch/>
        </p:blipFill>
        <p:spPr bwMode="auto">
          <a:xfrm rot="0">
            <a:off x="2391588" y="1340766"/>
            <a:ext cx="7408821" cy="4968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Autentificar Usuario</a:t>
            </a:r>
            <a:endParaRPr/>
          </a:p>
        </p:txBody>
      </p:sp>
      <p:pic>
        <p:nvPicPr>
          <p:cNvPr id="5" name="" hidden="0"/>
          <p:cNvPicPr>
            <a:picLocks noChangeAspect="1"/>
          </p:cNvPicPr>
          <p:nvPr isPhoto="0" userDrawn="0">
            <p:ph idx="1" hasCustomPrompt="0"/>
          </p:nvPr>
        </p:nvPicPr>
        <p:blipFill>
          <a:blip r:embed="rId2"/>
          <a:stretch/>
        </p:blipFill>
        <p:spPr bwMode="auto">
          <a:xfrm rot="0">
            <a:off x="2851639" y="1340766"/>
            <a:ext cx="6488719" cy="4968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Proceso de cambio de encriptación</a:t>
            </a:r>
            <a:endParaRPr/>
          </a:p>
        </p:txBody>
      </p:sp>
      <p:pic>
        <p:nvPicPr>
          <p:cNvPr id="5" name="" hidden="0"/>
          <p:cNvPicPr>
            <a:picLocks noChangeAspect="1"/>
          </p:cNvPicPr>
          <p:nvPr isPhoto="0" userDrawn="0">
            <p:ph idx="1" hasCustomPrompt="0"/>
          </p:nvPr>
        </p:nvPicPr>
        <p:blipFill>
          <a:blip r:embed="rId2"/>
          <a:stretch/>
        </p:blipFill>
        <p:spPr bwMode="auto">
          <a:xfrm rot="0">
            <a:off x="3432176" y="1340766"/>
            <a:ext cx="5327644" cy="4968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Covid_API</a:t>
            </a:r>
            <a:endParaRPr/>
          </a:p>
        </p:txBody>
      </p:sp>
      <p:sp>
        <p:nvSpPr>
          <p:cNvPr id="5" name="Объект 2" hidden="0"/>
          <p:cNvSpPr>
            <a:spLocks noGrp="1"/>
          </p:cNvSpPr>
          <p:nvPr isPhoto="0" userDrawn="0">
            <p:ph idx="1" hasCustomPrompt="0"/>
          </p:nvPr>
        </p:nvSpPr>
        <p:spPr bwMode="auto"/>
        <p:txBody>
          <a:bodyPr/>
          <a:lstStyle/>
          <a:p>
            <a:pPr>
              <a:defRPr/>
            </a:pPr>
            <a:r>
              <a:rPr sz="2200" b="1" i="0" u="none">
                <a:solidFill>
                  <a:srgbClr val="000000"/>
                </a:solidFill>
                <a:latin typeface="Times New Roman"/>
                <a:ea typeface="Times New Roman"/>
                <a:cs typeface="Times New Roman"/>
              </a:rPr>
              <a:t>Recepción </a:t>
            </a:r>
            <a:r>
              <a:rPr sz="2200" b="0" i="0" u="none">
                <a:solidFill>
                  <a:srgbClr val="000000"/>
                </a:solidFill>
                <a:latin typeface="Times New Roman"/>
                <a:ea typeface="Times New Roman"/>
                <a:cs typeface="Times New Roman"/>
              </a:rPr>
              <a:t>de nuevas peticiones de registro de usuario y transmisión de las mismas a la API de Seguridad Security_API.</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Entrega de clave pública única</a:t>
            </a:r>
            <a:r>
              <a:rPr sz="2200" b="0" i="0" u="none">
                <a:solidFill>
                  <a:srgbClr val="000000"/>
                </a:solidFill>
                <a:latin typeface="Times New Roman"/>
                <a:ea typeface="Times New Roman"/>
                <a:cs typeface="Times New Roman"/>
              </a:rPr>
              <a:t> de usuario tras cada nuevo registro.</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Transmisión </a:t>
            </a:r>
            <a:r>
              <a:rPr sz="2200" b="0" i="0" u="none">
                <a:solidFill>
                  <a:srgbClr val="000000"/>
                </a:solidFill>
                <a:latin typeface="Times New Roman"/>
                <a:ea typeface="Times New Roman"/>
                <a:cs typeface="Times New Roman"/>
              </a:rPr>
              <a:t>de peticiones de </a:t>
            </a:r>
            <a:r>
              <a:rPr sz="2200" b="1" i="0" u="none">
                <a:solidFill>
                  <a:srgbClr val="000000"/>
                </a:solidFill>
                <a:latin typeface="Times New Roman"/>
                <a:ea typeface="Times New Roman"/>
                <a:cs typeface="Times New Roman"/>
              </a:rPr>
              <a:t>autentificación </a:t>
            </a:r>
            <a:r>
              <a:rPr sz="2200" b="0" i="0" u="none">
                <a:solidFill>
                  <a:srgbClr val="000000"/>
                </a:solidFill>
                <a:latin typeface="Times New Roman"/>
                <a:ea typeface="Times New Roman"/>
                <a:cs typeface="Times New Roman"/>
              </a:rPr>
              <a:t>a la API de seguridad y  generación de token en caso de que el usuario haya ingresado  correctamente sus datos de ingreso al sistema.</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Autentificación </a:t>
            </a:r>
            <a:r>
              <a:rPr sz="2200" b="1" i="0" u="none">
                <a:solidFill>
                  <a:srgbClr val="000000"/>
                </a:solidFill>
                <a:latin typeface="Times New Roman"/>
                <a:ea typeface="Times New Roman"/>
                <a:cs typeface="Times New Roman"/>
              </a:rPr>
              <a:t>token </a:t>
            </a:r>
            <a:r>
              <a:rPr sz="2200" b="0" i="0" u="none">
                <a:solidFill>
                  <a:srgbClr val="000000"/>
                </a:solidFill>
                <a:latin typeface="Times New Roman"/>
                <a:ea typeface="Times New Roman"/>
                <a:cs typeface="Times New Roman"/>
              </a:rPr>
              <a:t>mediante de usuarios que realizan nuevas peticiones de información.</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Transmisión </a:t>
            </a:r>
            <a:r>
              <a:rPr sz="2200" b="0" i="0" u="none">
                <a:solidFill>
                  <a:srgbClr val="000000"/>
                </a:solidFill>
                <a:latin typeface="Times New Roman"/>
                <a:ea typeface="Times New Roman"/>
                <a:cs typeface="Times New Roman"/>
              </a:rPr>
              <a:t>de las peticiones de consulta llevadas a cabo por los  usuarios hacia la API de gestión de datos DataAccess_API y de su  respuesta en sentido inverso.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Generación y refresco de una </a:t>
            </a:r>
            <a:r>
              <a:rPr sz="2200" b="1" i="0" u="none">
                <a:solidFill>
                  <a:srgbClr val="000000"/>
                </a:solidFill>
                <a:latin typeface="Times New Roman"/>
                <a:ea typeface="Times New Roman"/>
                <a:cs typeface="Times New Roman"/>
              </a:rPr>
              <a:t>memoria caché</a:t>
            </a:r>
            <a:r>
              <a:rPr sz="2200" b="0" i="0" u="none">
                <a:solidFill>
                  <a:srgbClr val="000000"/>
                </a:solidFill>
                <a:latin typeface="Times New Roman"/>
                <a:ea typeface="Times New Roman"/>
                <a:cs typeface="Times New Roman"/>
              </a:rPr>
              <a:t> que permita el servicio de  los datos acerca de la evolución de la pandemia de la totalidad de  países disponibles, filtrados por rango de fechas, empleando para ello  el menor tiempo posible.</a:t>
            </a:r>
            <a:endParaRPr sz="2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Covid_API</a:t>
            </a:r>
            <a:endParaRPr/>
          </a:p>
        </p:txBody>
      </p:sp>
      <p:pic>
        <p:nvPicPr>
          <p:cNvPr id="5" name="" hidden="0"/>
          <p:cNvPicPr>
            <a:picLocks noChangeAspect="1"/>
          </p:cNvPicPr>
          <p:nvPr isPhoto="0" userDrawn="0">
            <p:ph idx="1" hasCustomPrompt="0"/>
          </p:nvPr>
        </p:nvPicPr>
        <p:blipFill>
          <a:blip r:embed="rId2"/>
          <a:stretch/>
        </p:blipFill>
        <p:spPr bwMode="auto">
          <a:xfrm rot="0">
            <a:off x="2090736" y="2815392"/>
            <a:ext cx="8010524" cy="20192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Covid_API</a:t>
            </a:r>
            <a:endParaRPr/>
          </a:p>
        </p:txBody>
      </p:sp>
      <p:pic>
        <p:nvPicPr>
          <p:cNvPr id="5" name="" hidden="0"/>
          <p:cNvPicPr>
            <a:picLocks noChangeAspect="1"/>
          </p:cNvPicPr>
          <p:nvPr isPhoto="0" userDrawn="0">
            <p:ph idx="1" hasCustomPrompt="0"/>
          </p:nvPr>
        </p:nvPicPr>
        <p:blipFill>
          <a:blip r:embed="rId2"/>
          <a:stretch/>
        </p:blipFill>
        <p:spPr bwMode="auto">
          <a:xfrm rot="0">
            <a:off x="2090736" y="2815392"/>
            <a:ext cx="8010524" cy="20192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Covid_API</a:t>
            </a:r>
            <a:endParaRPr/>
          </a:p>
        </p:txBody>
      </p:sp>
      <p:pic>
        <p:nvPicPr>
          <p:cNvPr id="5" name="" hidden="0"/>
          <p:cNvPicPr>
            <a:picLocks noChangeAspect="1"/>
          </p:cNvPicPr>
          <p:nvPr isPhoto="0" userDrawn="0">
            <p:ph idx="1" hasCustomPrompt="0"/>
          </p:nvPr>
        </p:nvPicPr>
        <p:blipFill>
          <a:blip r:embed="rId2"/>
          <a:stretch/>
        </p:blipFill>
        <p:spPr bwMode="auto">
          <a:xfrm rot="0">
            <a:off x="2181223" y="2815392"/>
            <a:ext cx="7829550" cy="20192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El proyecto</a:t>
            </a:r>
            <a:endParaRPr/>
          </a:p>
        </p:txBody>
      </p:sp>
      <p:sp>
        <p:nvSpPr>
          <p:cNvPr id="5" name="Объект 2" hidden="0"/>
          <p:cNvSpPr>
            <a:spLocks noGrp="1"/>
          </p:cNvSpPr>
          <p:nvPr isPhoto="0" userDrawn="0">
            <p:ph idx="1" hasCustomPrompt="0"/>
          </p:nvPr>
        </p:nvSpPr>
        <p:spPr bwMode="auto"/>
        <p:txBody>
          <a:bodyPr/>
          <a:lstStyle/>
          <a:p>
            <a:pPr>
              <a:defRPr/>
            </a:pPr>
            <a:r>
              <a:rPr sz="2400"/>
              <a:t>¿En qué consiste este proyecto?</a:t>
            </a:r>
            <a:endParaRPr sz="2400"/>
          </a:p>
          <a:p>
            <a:pPr>
              <a:defRPr/>
            </a:pPr>
            <a:endParaRPr/>
          </a:p>
          <a:p>
            <a:pPr>
              <a:defRPr/>
            </a:pPr>
            <a:r>
              <a:rPr sz="2200" b="0" i="0" u="none">
                <a:solidFill>
                  <a:srgbClr val="000000"/>
                </a:solidFill>
                <a:latin typeface="Times New Roman"/>
                <a:ea typeface="Times New Roman"/>
                <a:cs typeface="Times New Roman"/>
              </a:rPr>
              <a:t>Se trata, por un lado, de un </a:t>
            </a:r>
            <a:r>
              <a:rPr sz="2200" b="1" i="0" u="none">
                <a:solidFill>
                  <a:srgbClr val="000000"/>
                </a:solidFill>
                <a:latin typeface="Times New Roman"/>
                <a:ea typeface="Times New Roman"/>
                <a:cs typeface="Times New Roman"/>
              </a:rPr>
              <a:t>servicio API HTTP</a:t>
            </a:r>
            <a:r>
              <a:rPr sz="2200" b="0" i="0" u="none">
                <a:solidFill>
                  <a:srgbClr val="000000"/>
                </a:solidFill>
                <a:latin typeface="Times New Roman"/>
                <a:ea typeface="Times New Roman"/>
                <a:cs typeface="Times New Roman"/>
              </a:rPr>
              <a:t> que ofrecerá una serie de datos estadísticos actualizados y bajo demanda. </a:t>
            </a:r>
            <a:endParaRPr sz="2200" b="0" i="0" u="none">
              <a:solidFill>
                <a:srgbClr val="000000"/>
              </a:solidFill>
              <a:latin typeface="Times New Roman"/>
              <a:ea typeface="Times New Roman"/>
              <a:cs typeface="Times New Roman"/>
            </a:endParaRPr>
          </a:p>
          <a:p>
            <a:pPr>
              <a:defRPr/>
            </a:pP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Por otro lado es un servicio añadido que permite la </a:t>
            </a:r>
            <a:r>
              <a:rPr sz="2200" b="1" i="0" u="none">
                <a:solidFill>
                  <a:srgbClr val="000000"/>
                </a:solidFill>
                <a:latin typeface="Times New Roman"/>
                <a:ea typeface="Times New Roman"/>
                <a:cs typeface="Times New Roman"/>
              </a:rPr>
              <a:t>gestión segura</a:t>
            </a:r>
            <a:r>
              <a:rPr sz="2200" b="0" i="0" u="none">
                <a:solidFill>
                  <a:srgbClr val="000000"/>
                </a:solidFill>
                <a:latin typeface="Times New Roman"/>
                <a:ea typeface="Times New Roman"/>
                <a:cs typeface="Times New Roman"/>
              </a:rPr>
              <a:t> de las cuentas de usuario.</a:t>
            </a:r>
            <a:endParaRPr sz="2200" b="0" i="0" u="none">
              <a:solidFill>
                <a:srgbClr val="000000"/>
              </a:solidFill>
              <a:latin typeface="Times New Roman"/>
              <a:ea typeface="Times New Roman"/>
              <a:cs typeface="Times New Roman"/>
            </a:endParaRPr>
          </a:p>
          <a:p>
            <a:pPr>
              <a:defRPr/>
            </a:pPr>
            <a:endParaRPr sz="2200"/>
          </a:p>
          <a:p>
            <a:pPr>
              <a:defRPr/>
            </a:pPr>
            <a:r>
              <a:rPr sz="2200" b="1"/>
              <a:t>Dos problemáticas:</a:t>
            </a:r>
            <a:r>
              <a:rPr sz="2200"/>
              <a:t> Gestionar las cuentas de usuario y gestionar el acceso a la información.</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¿Por qué este proyecto?</a:t>
            </a:r>
            <a:endParaRPr/>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a:t> La </a:t>
            </a:r>
            <a:r>
              <a:rPr b="1"/>
              <a:t>oferta </a:t>
            </a:r>
            <a:r>
              <a:rPr/>
              <a:t>de </a:t>
            </a:r>
            <a:r>
              <a:rPr b="1"/>
              <a:t>datos </a:t>
            </a:r>
            <a:r>
              <a:rPr/>
              <a:t>existente o bien se presenta </a:t>
            </a:r>
            <a:endParaRPr/>
          </a:p>
          <a:p>
            <a:pPr marL="0" indent="0">
              <a:buClr>
                <a:schemeClr val="accent1"/>
              </a:buClr>
              <a:buFont typeface="Arial"/>
              <a:buNone/>
              <a:defRPr/>
            </a:pPr>
            <a:r>
              <a:rPr/>
              <a:t>"</a:t>
            </a:r>
            <a:r>
              <a:rPr b="1"/>
              <a:t>en bruto</a:t>
            </a:r>
            <a:r>
              <a:rPr/>
              <a:t>", o bien traslada la </a:t>
            </a:r>
            <a:r>
              <a:rPr b="1"/>
              <a:t>lógica de elección</a:t>
            </a:r>
            <a:endParaRPr b="1"/>
          </a:p>
          <a:p>
            <a:pPr marL="0" indent="0">
              <a:buClr>
                <a:schemeClr val="accent1"/>
              </a:buClr>
              <a:buFont typeface="Arial"/>
              <a:buNone/>
              <a:defRPr/>
            </a:pPr>
            <a:r>
              <a:rPr b="1"/>
              <a:t>y agrupamiento</a:t>
            </a:r>
            <a:r>
              <a:rPr/>
              <a:t> territorial y temporal a la </a:t>
            </a:r>
            <a:r>
              <a:rPr b="1"/>
              <a:t>aplicación</a:t>
            </a:r>
            <a:endParaRPr/>
          </a:p>
          <a:p>
            <a:pPr marL="0" indent="0">
              <a:buClr>
                <a:schemeClr val="accent1"/>
              </a:buClr>
              <a:buFont typeface="Arial"/>
              <a:buNone/>
              <a:defRPr/>
            </a:pPr>
            <a:r>
              <a:rPr/>
              <a:t>que la consuma. Esto se traduce en la necesidad de</a:t>
            </a:r>
            <a:endParaRPr/>
          </a:p>
          <a:p>
            <a:pPr marL="0" indent="0">
              <a:buClr>
                <a:schemeClr val="accent1"/>
              </a:buClr>
              <a:buFont typeface="Arial"/>
              <a:buNone/>
              <a:defRPr/>
            </a:pPr>
            <a:r>
              <a:rPr/>
              <a:t>un desarrollo y una gestión de los mismos por parte del</a:t>
            </a:r>
            <a:endParaRPr/>
          </a:p>
          <a:p>
            <a:pPr marL="0" indent="0">
              <a:buClr>
                <a:schemeClr val="accent1"/>
              </a:buClr>
              <a:buFont typeface="Arial"/>
              <a:buNone/>
              <a:defRPr/>
            </a:pPr>
            <a:r>
              <a:rPr/>
              <a:t>usuario.</a:t>
            </a:r>
            <a:endParaRPr/>
          </a:p>
          <a:p>
            <a:pPr marL="0" indent="0">
              <a:buClr>
                <a:schemeClr val="accent1"/>
              </a:buClr>
              <a:buFont typeface="Arial"/>
              <a:buNone/>
              <a:defRPr/>
            </a:pPr>
            <a:endParaRPr/>
          </a:p>
          <a:p>
            <a:pPr marL="0" indent="0">
              <a:buClr>
                <a:schemeClr val="accent1"/>
              </a:buClr>
              <a:buFont typeface="Arial"/>
              <a:buNone/>
              <a:defRPr/>
            </a:pPr>
            <a:endParaRPr/>
          </a:p>
          <a:p>
            <a:pPr>
              <a:defRPr/>
            </a:pPr>
            <a:r>
              <a:rPr lang="es-ES" sz="2200" b="0" i="0" u="none" strike="noStrike" cap="none" spc="28">
                <a:solidFill>
                  <a:schemeClr val="tx1">
                    <a:lumMod val="85000"/>
                    <a:lumOff val="15000"/>
                  </a:schemeClr>
                </a:solidFill>
                <a:latin typeface="+mn-lt"/>
                <a:ea typeface="+mn-ea"/>
                <a:cs typeface="Arial"/>
              </a:rPr>
              <a:t> Todas las páginas web, aplicaciones informáticas online u apps que trabajen con </a:t>
            </a:r>
            <a:r>
              <a:rPr lang="es-ES" sz="2200" b="1" i="0" u="none" strike="noStrike" cap="none" spc="28">
                <a:solidFill>
                  <a:schemeClr val="tx1">
                    <a:lumMod val="85000"/>
                    <a:lumOff val="15000"/>
                  </a:schemeClr>
                </a:solidFill>
                <a:latin typeface="+mn-lt"/>
                <a:ea typeface="+mn-ea"/>
                <a:cs typeface="Arial"/>
              </a:rPr>
              <a:t>identificación de usuarios</a:t>
            </a:r>
            <a:r>
              <a:rPr lang="es-ES" sz="2200" b="0" i="0" u="none" strike="noStrike" cap="none" spc="28">
                <a:solidFill>
                  <a:schemeClr val="tx1">
                    <a:lumMod val="85000"/>
                    <a:lumOff val="15000"/>
                  </a:schemeClr>
                </a:solidFill>
                <a:latin typeface="+mn-lt"/>
                <a:ea typeface="+mn-ea"/>
                <a:cs typeface="Arial"/>
              </a:rPr>
              <a:t> requieren una gestión segura de los datos sensibles.</a:t>
            </a:r>
            <a:endParaRPr sz="2200"/>
          </a:p>
          <a:p>
            <a:pPr marL="0" indent="0">
              <a:buClr>
                <a:schemeClr val="accent1"/>
              </a:buClr>
              <a:buFont typeface="Arial"/>
              <a:buNone/>
              <a:defRPr/>
            </a:pPr>
            <a:endParaRPr/>
          </a:p>
          <a:p>
            <a:pPr marL="0" indent="0">
              <a:buClr>
                <a:schemeClr val="accent1"/>
              </a:buClr>
              <a:buFont typeface="Arial"/>
              <a:buNone/>
              <a:defRPr/>
            </a:pPr>
            <a:endParaRPr/>
          </a:p>
        </p:txBody>
      </p:sp>
      <p:pic>
        <p:nvPicPr>
          <p:cNvPr id="6" name="" descr="Imagen libre de Digital_Works" hidden="0"/>
          <p:cNvPicPr>
            <a:picLocks noChangeAspect="1"/>
          </p:cNvPicPr>
          <p:nvPr isPhoto="0" userDrawn="0"/>
        </p:nvPicPr>
        <p:blipFill>
          <a:blip r:embed="rId2"/>
          <a:stretch/>
        </p:blipFill>
        <p:spPr bwMode="auto">
          <a:xfrm rot="0" flipH="0" flipV="0">
            <a:off x="7671600" y="1357200"/>
            <a:ext cx="3798000" cy="280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¿Para quién se hace este proyecto?</a:t>
            </a:r>
            <a:endParaRPr/>
          </a:p>
        </p:txBody>
      </p:sp>
      <p:sp>
        <p:nvSpPr>
          <p:cNvPr id="5" name="Объект 2" hidden="0"/>
          <p:cNvSpPr>
            <a:spLocks noGrp="1"/>
          </p:cNvSpPr>
          <p:nvPr isPhoto="0" userDrawn="0">
            <p:ph idx="1" hasCustomPrompt="0"/>
          </p:nvPr>
        </p:nvSpPr>
        <p:spPr bwMode="auto"/>
        <p:txBody>
          <a:bodyPr/>
          <a:lstStyle/>
          <a:p>
            <a:pPr>
              <a:defRPr/>
            </a:pPr>
            <a:r>
              <a:rPr/>
              <a:t>Cualquier </a:t>
            </a:r>
            <a:r>
              <a:rPr b="1"/>
              <a:t>desarrollador </a:t>
            </a:r>
            <a:r>
              <a:rPr/>
              <a:t>o </a:t>
            </a:r>
            <a:r>
              <a:rPr b="1"/>
              <a:t>empresa </a:t>
            </a:r>
            <a:r>
              <a:rPr/>
              <a:t>que necesite consultar los datos en </a:t>
            </a:r>
            <a:r>
              <a:rPr b="1"/>
              <a:t>tiempo </a:t>
            </a:r>
            <a:r>
              <a:rPr b="1"/>
              <a:t>real</a:t>
            </a:r>
            <a:r>
              <a:rPr/>
              <a:t>.</a:t>
            </a:r>
            <a:endParaRPr/>
          </a:p>
          <a:p>
            <a:pPr>
              <a:defRPr/>
            </a:pPr>
            <a:endParaRPr/>
          </a:p>
          <a:p>
            <a:pPr>
              <a:defRPr/>
            </a:pPr>
            <a:r>
              <a:rPr/>
              <a:t>Cualquier </a:t>
            </a:r>
            <a:r>
              <a:rPr b="1"/>
              <a:t>página web</a:t>
            </a:r>
            <a:r>
              <a:rPr/>
              <a:t> que quiera ofrecer un servicio de información con datos acerca de la pandemia </a:t>
            </a:r>
            <a:r>
              <a:rPr b="1"/>
              <a:t>Covid-19.</a:t>
            </a:r>
            <a:endParaRPr b="1"/>
          </a:p>
          <a:p>
            <a:pPr>
              <a:defRPr/>
            </a:pPr>
            <a:endParaRPr/>
          </a:p>
          <a:p>
            <a:pPr>
              <a:defRPr/>
            </a:pPr>
            <a:r>
              <a:rPr/>
              <a:t>Cualquier </a:t>
            </a:r>
            <a:r>
              <a:rPr b="1"/>
              <a:t>aplicación </a:t>
            </a:r>
            <a:r>
              <a:rPr/>
              <a:t>que requiera de una acceso con clave de usuario.</a:t>
            </a:r>
            <a:endParaRPr/>
          </a:p>
          <a:p>
            <a:pPr>
              <a:defRPr/>
            </a:pPr>
            <a:endParaRPr/>
          </a:p>
          <a:p>
            <a:pPr>
              <a:defRPr/>
            </a:pPr>
            <a:endParaRPr/>
          </a:p>
        </p:txBody>
      </p:sp>
      <p:pic>
        <p:nvPicPr>
          <p:cNvPr id="6" name="" hidden="0"/>
          <p:cNvPicPr>
            <a:picLocks noChangeAspect="1"/>
          </p:cNvPicPr>
          <p:nvPr isPhoto="0" userDrawn="0"/>
        </p:nvPicPr>
        <p:blipFill>
          <a:blip r:embed="rId2"/>
          <a:stretch/>
        </p:blipFill>
        <p:spPr bwMode="auto">
          <a:xfrm flipH="0" flipV="0">
            <a:off x="7544685" y="3849463"/>
            <a:ext cx="3927910" cy="24598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Objetivos</a:t>
            </a:r>
            <a:endParaRPr/>
          </a:p>
        </p:txBody>
      </p:sp>
      <p:sp>
        <p:nvSpPr>
          <p:cNvPr id="5" name="Объект 2" hidden="0"/>
          <p:cNvSpPr>
            <a:spLocks noGrp="1"/>
          </p:cNvSpPr>
          <p:nvPr isPhoto="0" userDrawn="0">
            <p:ph idx="1" hasCustomPrompt="0"/>
          </p:nvPr>
        </p:nvSpPr>
        <p:spPr bwMode="auto"/>
        <p:txBody>
          <a:bodyPr/>
          <a:lstStyle/>
          <a:p>
            <a:pPr>
              <a:defRPr/>
            </a:pPr>
            <a:r>
              <a:rPr b="1"/>
              <a:t>1. Objetivos Primarios</a:t>
            </a:r>
            <a:endParaRPr b="1"/>
          </a:p>
          <a:p>
            <a:pPr>
              <a:defRPr/>
            </a:pPr>
            <a:endParaRPr/>
          </a:p>
          <a:p>
            <a:pPr>
              <a:defRPr/>
            </a:pPr>
            <a:endParaRPr/>
          </a:p>
          <a:p>
            <a:pPr>
              <a:defRPr/>
            </a:pPr>
            <a:endParaRPr/>
          </a:p>
          <a:p>
            <a:pPr>
              <a:defRPr/>
            </a:pPr>
            <a:endParaRPr/>
          </a:p>
          <a:p>
            <a:pPr>
              <a:defRPr/>
            </a:pPr>
            <a:endParaRPr/>
          </a:p>
          <a:p>
            <a:pPr>
              <a:defRPr/>
            </a:pPr>
            <a:endParaRPr/>
          </a:p>
          <a:p>
            <a:pPr>
              <a:defRPr/>
            </a:pPr>
            <a:r>
              <a:rPr b="1"/>
              <a:t>2. Objetivos Técnicos</a:t>
            </a:r>
            <a:endParaRPr b="1"/>
          </a:p>
          <a:p>
            <a:pPr>
              <a:defRPr/>
            </a:pPr>
            <a:endParaRPr/>
          </a:p>
          <a:p>
            <a:pPr>
              <a:defRPr/>
            </a:pPr>
            <a:endParaRPr/>
          </a:p>
          <a:p>
            <a:pPr marL="0" indent="0">
              <a:buClr>
                <a:schemeClr val="accent1"/>
              </a:buClr>
              <a:buFont typeface="Arial"/>
              <a:buNone/>
              <a:defRPr/>
            </a:pPr>
            <a:endParaRPr/>
          </a:p>
          <a:p>
            <a:pPr marL="0" indent="0">
              <a:buClr>
                <a:schemeClr val="accent1"/>
              </a:buClr>
              <a:buFont typeface="Arial"/>
              <a:buNone/>
              <a:defRPr/>
            </a:pPr>
            <a:endParaRPr/>
          </a:p>
        </p:txBody>
      </p:sp>
      <p:pic>
        <p:nvPicPr>
          <p:cNvPr id="6" name="" hidden="0"/>
          <p:cNvPicPr>
            <a:picLocks noChangeAspect="1"/>
          </p:cNvPicPr>
          <p:nvPr isPhoto="0" userDrawn="0"/>
        </p:nvPicPr>
        <p:blipFill>
          <a:blip r:embed="rId2"/>
          <a:stretch/>
        </p:blipFill>
        <p:spPr bwMode="auto">
          <a:xfrm flipH="0" flipV="0">
            <a:off x="5340457" y="1351340"/>
            <a:ext cx="3298271" cy="2473703"/>
          </a:xfrm>
          <a:prstGeom prst="rect">
            <a:avLst/>
          </a:prstGeom>
        </p:spPr>
      </p:pic>
      <p:pic>
        <p:nvPicPr>
          <p:cNvPr id="7" name="" hidden="0"/>
          <p:cNvPicPr>
            <a:picLocks noChangeAspect="1"/>
          </p:cNvPicPr>
          <p:nvPr isPhoto="0" userDrawn="0"/>
        </p:nvPicPr>
        <p:blipFill>
          <a:blip r:embed="rId3"/>
          <a:stretch/>
        </p:blipFill>
        <p:spPr bwMode="auto">
          <a:xfrm flipH="0" flipV="0">
            <a:off x="8229068" y="4210590"/>
            <a:ext cx="3186439" cy="211788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Objetivos Primarios</a:t>
            </a:r>
            <a:endParaRPr/>
          </a:p>
        </p:txBody>
      </p:sp>
      <p:sp>
        <p:nvSpPr>
          <p:cNvPr id="5" name="Объект 2" hidden="0"/>
          <p:cNvSpPr>
            <a:spLocks noGrp="1"/>
          </p:cNvSpPr>
          <p:nvPr isPhoto="0" userDrawn="0">
            <p:ph idx="1" hasCustomPrompt="0"/>
          </p:nvPr>
        </p:nvSpPr>
        <p:spPr bwMode="auto"/>
        <p:txBody>
          <a:bodyPr/>
          <a:lstStyle/>
          <a:p>
            <a:pPr>
              <a:defRPr/>
            </a:pPr>
            <a:r>
              <a:rPr sz="2200" b="0" i="0" u="none">
                <a:solidFill>
                  <a:srgbClr val="000000"/>
                </a:solidFill>
                <a:latin typeface="Times New Roman"/>
                <a:ea typeface="Times New Roman"/>
                <a:cs typeface="Times New Roman"/>
              </a:rPr>
              <a:t>Desplegar  tres servicios </a:t>
            </a:r>
            <a:r>
              <a:rPr sz="2200" b="1" i="0" u="none">
                <a:solidFill>
                  <a:srgbClr val="000000"/>
                </a:solidFill>
                <a:latin typeface="Times New Roman"/>
                <a:ea typeface="Times New Roman"/>
                <a:cs typeface="Times New Roman"/>
              </a:rPr>
              <a:t>API HTTP</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Consumir  los datos que ofrecen los organismos oficiales acerca del </a:t>
            </a:r>
            <a:r>
              <a:rPr sz="2200" b="1" i="0" u="none">
                <a:solidFill>
                  <a:srgbClr val="000000"/>
                </a:solidFill>
                <a:latin typeface="Times New Roman"/>
                <a:ea typeface="Times New Roman"/>
                <a:cs typeface="Times New Roman"/>
              </a:rPr>
              <a:t>Covid-19</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Servir   esos datos </a:t>
            </a:r>
            <a:r>
              <a:rPr sz="2200" b="1" i="0" u="none">
                <a:solidFill>
                  <a:srgbClr val="000000"/>
                </a:solidFill>
                <a:latin typeface="Times New Roman"/>
                <a:ea typeface="Times New Roman"/>
                <a:cs typeface="Times New Roman"/>
              </a:rPr>
              <a:t>fiablemente </a:t>
            </a:r>
            <a:r>
              <a:rPr sz="2200" b="0" i="0" u="none">
                <a:solidFill>
                  <a:srgbClr val="000000"/>
                </a:solidFill>
                <a:latin typeface="Times New Roman"/>
                <a:ea typeface="Times New Roman"/>
                <a:cs typeface="Times New Roman"/>
              </a:rPr>
              <a:t>y de manera fácilmente </a:t>
            </a:r>
            <a:r>
              <a:rPr sz="2200" b="1" i="0" u="none">
                <a:solidFill>
                  <a:srgbClr val="000000"/>
                </a:solidFill>
                <a:latin typeface="Times New Roman"/>
                <a:ea typeface="Times New Roman"/>
                <a:cs typeface="Times New Roman"/>
              </a:rPr>
              <a:t>entendible</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Poner   a disposición de otras aplicaciones el conjunto de datos relativos a la evolución, pasada y presente de la pandemia ocasionada por el   Covid-19 en todo momento.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Garantizar  la seguridad en el tratamiento de los datos de los usuarios.</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Posibilidad  de emplear las distintas APIs en otras aplicaciones.</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Permitir  a los usuarios acceder a los datos de forma rápida y segura.</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Generar  un API </a:t>
            </a:r>
            <a:r>
              <a:rPr sz="2200" b="1" i="0" u="none">
                <a:solidFill>
                  <a:srgbClr val="000000"/>
                </a:solidFill>
                <a:latin typeface="Times New Roman"/>
                <a:ea typeface="Times New Roman"/>
                <a:cs typeface="Times New Roman"/>
              </a:rPr>
              <a:t>sencillo y manejable</a:t>
            </a:r>
            <a:r>
              <a:rPr sz="2200" b="0" i="0" u="none">
                <a:solidFill>
                  <a:srgbClr val="000000"/>
                </a:solidFill>
                <a:latin typeface="Times New Roman"/>
                <a:ea typeface="Times New Roman"/>
                <a:cs typeface="Times New Roman"/>
              </a:rPr>
              <a:t> para el usuario.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Presentar  los datos de forma </a:t>
            </a:r>
            <a:r>
              <a:rPr sz="2200" b="1" i="0" u="none">
                <a:solidFill>
                  <a:srgbClr val="000000"/>
                </a:solidFill>
                <a:latin typeface="Times New Roman"/>
                <a:ea typeface="Times New Roman"/>
                <a:cs typeface="Times New Roman"/>
              </a:rPr>
              <a:t>simple y legible</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Objetivos Técnicos</a:t>
            </a:r>
            <a:endParaRPr/>
          </a:p>
        </p:txBody>
      </p:sp>
      <p:sp>
        <p:nvSpPr>
          <p:cNvPr id="5" name="Объект 2" hidden="0"/>
          <p:cNvSpPr>
            <a:spLocks noGrp="1"/>
          </p:cNvSpPr>
          <p:nvPr isPhoto="0" userDrawn="0">
            <p:ph idx="1" hasCustomPrompt="0"/>
          </p:nvPr>
        </p:nvSpPr>
        <p:spPr bwMode="auto">
          <a:xfrm flipH="0" flipV="0">
            <a:off x="259957" y="1113940"/>
            <a:ext cx="11656016" cy="5601991"/>
          </a:xfrm>
        </p:spPr>
        <p:txBody>
          <a:bodyPr vertOverflow="overflow" horzOverflow="clip" vert="horz" wrap="square" lIns="91440" tIns="45720" rIns="91440" bIns="45720" numCol="1" spcCol="0" rtlCol="0" fromWordArt="0" anchor="t" anchorCtr="0" forceAA="0" upright="0" compatLnSpc="0">
            <a:normAutofit fontScale="75000" lnSpcReduction="5000"/>
          </a:bodyPr>
          <a:lstStyle/>
          <a:p>
            <a:pPr>
              <a:defRPr/>
            </a:pPr>
            <a:r>
              <a:rPr sz="2200" b="1" i="0" u="none">
                <a:solidFill>
                  <a:srgbClr val="000000"/>
                </a:solidFill>
                <a:latin typeface="Times New Roman"/>
                <a:ea typeface="Times New Roman"/>
                <a:cs typeface="Times New Roman"/>
              </a:rPr>
              <a:t>Acceder  a la información</a:t>
            </a:r>
            <a:r>
              <a:rPr sz="2200" b="0" i="0" u="none">
                <a:solidFill>
                  <a:srgbClr val="000000"/>
                </a:solidFill>
                <a:latin typeface="Times New Roman"/>
                <a:ea typeface="Times New Roman"/>
                <a:cs typeface="Times New Roman"/>
              </a:rPr>
              <a:t> y a las operaciones que puedan derivarse de sus  datos. </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Consultar  los </a:t>
            </a:r>
            <a:r>
              <a:rPr sz="2200" b="1" i="0" u="none">
                <a:solidFill>
                  <a:srgbClr val="000000"/>
                </a:solidFill>
                <a:latin typeface="Times New Roman"/>
                <a:ea typeface="Times New Roman"/>
                <a:cs typeface="Times New Roman"/>
              </a:rPr>
              <a:t>datos</a:t>
            </a:r>
            <a:r>
              <a:rPr sz="2200" b="0" i="0" u="none">
                <a:solidFill>
                  <a:srgbClr val="000000"/>
                </a:solidFill>
                <a:latin typeface="Times New Roman"/>
                <a:ea typeface="Times New Roman"/>
                <a:cs typeface="Times New Roman"/>
              </a:rPr>
              <a:t> relativos a la </a:t>
            </a:r>
            <a:r>
              <a:rPr sz="2200" b="1" i="0" u="none">
                <a:solidFill>
                  <a:srgbClr val="000000"/>
                </a:solidFill>
                <a:latin typeface="Times New Roman"/>
                <a:ea typeface="Times New Roman"/>
                <a:cs typeface="Times New Roman"/>
              </a:rPr>
              <a:t>pandemia</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Ofrecer  consultas dentro de unas </a:t>
            </a:r>
            <a:r>
              <a:rPr sz="2200" b="1" i="0" u="none">
                <a:solidFill>
                  <a:srgbClr val="000000"/>
                </a:solidFill>
                <a:latin typeface="Times New Roman"/>
                <a:ea typeface="Times New Roman"/>
                <a:cs typeface="Times New Roman"/>
              </a:rPr>
              <a:t>fechas determinadas</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Consultar  para </a:t>
            </a:r>
            <a:r>
              <a:rPr sz="2200" b="1" i="0" u="none">
                <a:solidFill>
                  <a:srgbClr val="000000"/>
                </a:solidFill>
                <a:latin typeface="Times New Roman"/>
                <a:ea typeface="Times New Roman"/>
                <a:cs typeface="Times New Roman"/>
              </a:rPr>
              <a:t>un lugar geográfico</a:t>
            </a:r>
            <a:r>
              <a:rPr sz="2200" b="0" i="0" u="none">
                <a:solidFill>
                  <a:srgbClr val="000000"/>
                </a:solidFill>
                <a:latin typeface="Times New Roman"/>
                <a:ea typeface="Times New Roman"/>
                <a:cs typeface="Times New Roman"/>
              </a:rPr>
              <a:t> concreto.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Consultar  para </a:t>
            </a:r>
            <a:r>
              <a:rPr sz="2200" b="1" i="0" u="none">
                <a:solidFill>
                  <a:srgbClr val="000000"/>
                </a:solidFill>
                <a:latin typeface="Times New Roman"/>
                <a:ea typeface="Times New Roman"/>
                <a:cs typeface="Times New Roman"/>
              </a:rPr>
              <a:t>varios lugares geográficos</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Consultar  </a:t>
            </a:r>
            <a:r>
              <a:rPr sz="2200" b="1" i="0" u="none">
                <a:solidFill>
                  <a:srgbClr val="000000"/>
                </a:solidFill>
                <a:latin typeface="Times New Roman"/>
                <a:ea typeface="Times New Roman"/>
                <a:cs typeface="Times New Roman"/>
              </a:rPr>
              <a:t>toda la información </a:t>
            </a:r>
            <a:r>
              <a:rPr sz="2200" b="0" i="0" u="none">
                <a:solidFill>
                  <a:srgbClr val="000000"/>
                </a:solidFill>
                <a:latin typeface="Times New Roman"/>
                <a:ea typeface="Times New Roman"/>
                <a:cs typeface="Times New Roman"/>
              </a:rPr>
              <a:t>para </a:t>
            </a:r>
            <a:r>
              <a:rPr sz="2200" b="1" i="0" u="none">
                <a:solidFill>
                  <a:srgbClr val="000000"/>
                </a:solidFill>
                <a:latin typeface="Times New Roman"/>
                <a:ea typeface="Times New Roman"/>
                <a:cs typeface="Times New Roman"/>
              </a:rPr>
              <a:t>todos los lugares geográficos </a:t>
            </a:r>
            <a:r>
              <a:rPr sz="2200" b="0" i="0" u="none">
                <a:solidFill>
                  <a:srgbClr val="000000"/>
                </a:solidFill>
                <a:latin typeface="Times New Roman"/>
                <a:ea typeface="Times New Roman"/>
                <a:cs typeface="Times New Roman"/>
              </a:rPr>
              <a:t> disponibles.</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Consultar  los </a:t>
            </a:r>
            <a:r>
              <a:rPr sz="2200" b="1" i="0" u="none">
                <a:solidFill>
                  <a:srgbClr val="000000"/>
                </a:solidFill>
                <a:latin typeface="Times New Roman"/>
                <a:ea typeface="Times New Roman"/>
                <a:cs typeface="Times New Roman"/>
              </a:rPr>
              <a:t>lugares geográficos</a:t>
            </a:r>
            <a:r>
              <a:rPr sz="2200" b="0" i="0" u="none">
                <a:solidFill>
                  <a:srgbClr val="000000"/>
                </a:solidFill>
                <a:latin typeface="Times New Roman"/>
                <a:ea typeface="Times New Roman"/>
                <a:cs typeface="Times New Roman"/>
              </a:rPr>
              <a:t> disponibles.</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Consultar  las </a:t>
            </a:r>
            <a:r>
              <a:rPr sz="2200" b="1" i="0" u="none">
                <a:solidFill>
                  <a:srgbClr val="000000"/>
                </a:solidFill>
                <a:latin typeface="Times New Roman"/>
                <a:ea typeface="Times New Roman"/>
                <a:cs typeface="Times New Roman"/>
              </a:rPr>
              <a:t>fechas con datos</a:t>
            </a:r>
            <a:r>
              <a:rPr sz="2200" b="0" i="0" u="none">
                <a:solidFill>
                  <a:srgbClr val="000000"/>
                </a:solidFill>
                <a:latin typeface="Times New Roman"/>
                <a:ea typeface="Times New Roman"/>
                <a:cs typeface="Times New Roman"/>
              </a:rPr>
              <a:t> disponibles.</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No  exponer nunca</a:t>
            </a:r>
            <a:r>
              <a:rPr sz="2200" b="0" i="0" u="none">
                <a:solidFill>
                  <a:srgbClr val="000000"/>
                </a:solidFill>
                <a:latin typeface="Times New Roman"/>
                <a:ea typeface="Times New Roman"/>
                <a:cs typeface="Times New Roman"/>
              </a:rPr>
              <a:t> la información de usuario.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Generar  un sistema de </a:t>
            </a:r>
            <a:r>
              <a:rPr sz="2200" b="1" i="0" u="none">
                <a:solidFill>
                  <a:srgbClr val="000000"/>
                </a:solidFill>
                <a:latin typeface="Times New Roman"/>
                <a:ea typeface="Times New Roman"/>
                <a:cs typeface="Times New Roman"/>
              </a:rPr>
              <a:t>encriptación dinámico</a:t>
            </a:r>
            <a:r>
              <a:rPr sz="2200" b="0" i="0" u="none">
                <a:solidFill>
                  <a:srgbClr val="000000"/>
                </a:solidFill>
                <a:latin typeface="Times New Roman"/>
                <a:ea typeface="Times New Roman"/>
                <a:cs typeface="Times New Roman"/>
              </a:rPr>
              <a:t> para el almacenamiento de la  información sensible que pueda ser usado en otras aplicaciones.</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Asignar  un par de</a:t>
            </a:r>
            <a:r>
              <a:rPr sz="2200" b="1" i="0" u="none">
                <a:solidFill>
                  <a:srgbClr val="000000"/>
                </a:solidFill>
                <a:latin typeface="Times New Roman"/>
                <a:ea typeface="Times New Roman"/>
                <a:cs typeface="Times New Roman"/>
              </a:rPr>
              <a:t> claves pública y privada </a:t>
            </a:r>
            <a:r>
              <a:rPr sz="2200" b="0" i="0" u="none">
                <a:solidFill>
                  <a:srgbClr val="000000"/>
                </a:solidFill>
                <a:latin typeface="Times New Roman"/>
                <a:ea typeface="Times New Roman"/>
                <a:cs typeface="Times New Roman"/>
              </a:rPr>
              <a:t>a cada usuario.</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Que  las claves almacenadas </a:t>
            </a:r>
            <a:r>
              <a:rPr sz="2200" b="1" i="0" u="none">
                <a:solidFill>
                  <a:srgbClr val="000000"/>
                </a:solidFill>
                <a:latin typeface="Times New Roman"/>
                <a:ea typeface="Times New Roman"/>
                <a:cs typeface="Times New Roman"/>
              </a:rPr>
              <a:t>cambien </a:t>
            </a:r>
            <a:r>
              <a:rPr sz="2200" b="0" i="0" u="none">
                <a:solidFill>
                  <a:srgbClr val="000000"/>
                </a:solidFill>
                <a:latin typeface="Times New Roman"/>
                <a:ea typeface="Times New Roman"/>
                <a:cs typeface="Times New Roman"/>
              </a:rPr>
              <a:t>su encriptación cada </a:t>
            </a:r>
            <a:r>
              <a:rPr sz="2200" b="1" i="0" u="none">
                <a:solidFill>
                  <a:srgbClr val="000000"/>
                </a:solidFill>
                <a:latin typeface="Times New Roman"/>
                <a:ea typeface="Times New Roman"/>
                <a:cs typeface="Times New Roman"/>
              </a:rPr>
              <a:t>N usos</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Disminuir  el número de autenticaciones</a:t>
            </a:r>
            <a:r>
              <a:rPr sz="2200" b="0" i="0" u="none">
                <a:solidFill>
                  <a:srgbClr val="000000"/>
                </a:solidFill>
                <a:latin typeface="Times New Roman"/>
                <a:ea typeface="Times New Roman"/>
                <a:cs typeface="Times New Roman"/>
              </a:rPr>
              <a:t> necesarios mediante el uso de un   </a:t>
            </a:r>
            <a:r>
              <a:rPr sz="2200" b="1" i="0" u="none">
                <a:solidFill>
                  <a:srgbClr val="000000"/>
                </a:solidFill>
                <a:latin typeface="Times New Roman"/>
                <a:ea typeface="Times New Roman"/>
                <a:cs typeface="Times New Roman"/>
              </a:rPr>
              <a:t>token con 24 horas</a:t>
            </a:r>
            <a:r>
              <a:rPr sz="2200" b="0" i="0" u="none">
                <a:solidFill>
                  <a:srgbClr val="000000"/>
                </a:solidFill>
                <a:latin typeface="Times New Roman"/>
                <a:ea typeface="Times New Roman"/>
                <a:cs typeface="Times New Roman"/>
              </a:rPr>
              <a:t> de durabilidad.</a:t>
            </a:r>
            <a:endParaRPr sz="2200" b="0" i="0" u="none">
              <a:solidFill>
                <a:srgbClr val="000000"/>
              </a:solidFill>
              <a:latin typeface="Times New Roman"/>
              <a:ea typeface="Times New Roman"/>
              <a:cs typeface="Times New Roman"/>
            </a:endParaRPr>
          </a:p>
          <a:p>
            <a:pPr>
              <a:defRPr/>
            </a:pPr>
            <a:r>
              <a:rPr sz="2200" b="0" i="0" u="none">
                <a:solidFill>
                  <a:srgbClr val="000000"/>
                </a:solidFill>
                <a:latin typeface="Times New Roman"/>
                <a:ea typeface="Times New Roman"/>
                <a:cs typeface="Times New Roman"/>
              </a:rPr>
              <a:t>Arquitectura  </a:t>
            </a:r>
            <a:r>
              <a:rPr sz="2200" b="1" i="0" u="none">
                <a:solidFill>
                  <a:srgbClr val="000000"/>
                </a:solidFill>
                <a:latin typeface="Times New Roman"/>
                <a:ea typeface="Times New Roman"/>
                <a:cs typeface="Times New Roman"/>
              </a:rPr>
              <a:t>microservicios</a:t>
            </a:r>
            <a:r>
              <a:rPr sz="2200" b="0" i="0" u="none">
                <a:solidFill>
                  <a:srgbClr val="000000"/>
                </a:solidFill>
                <a:latin typeface="Times New Roman"/>
                <a:ea typeface="Times New Roman"/>
                <a:cs typeface="Times New Roman"/>
              </a:rPr>
              <a:t>.</a:t>
            </a:r>
            <a:endParaRPr sz="2200" b="0" i="0" u="none">
              <a:solidFill>
                <a:srgbClr val="000000"/>
              </a:solidFill>
              <a:latin typeface="Times New Roman"/>
              <a:ea typeface="Times New Roman"/>
              <a:cs typeface="Times New Roman"/>
            </a:endParaRPr>
          </a:p>
          <a:p>
            <a:pPr>
              <a:defRPr/>
            </a:pPr>
            <a:r>
              <a:rPr sz="2200" b="1" i="0" u="none">
                <a:solidFill>
                  <a:srgbClr val="000000"/>
                </a:solidFill>
                <a:latin typeface="Times New Roman"/>
                <a:ea typeface="Times New Roman"/>
                <a:cs typeface="Times New Roman"/>
              </a:rPr>
              <a:t>Dockerización</a:t>
            </a:r>
            <a:r>
              <a:rPr sz="2200" b="0" i="0" u="none">
                <a:solidFill>
                  <a:srgbClr val="000000"/>
                </a:solidFill>
                <a:latin typeface="Times New Roman"/>
                <a:ea typeface="Times New Roman"/>
                <a:cs typeface="Times New Roman"/>
              </a:rPr>
              <a:t>.</a:t>
            </a:r>
            <a:br>
              <a:rPr sz="1200" b="0" i="0" u="none">
                <a:solidFill>
                  <a:srgbClr val="000000"/>
                </a:solidFill>
                <a:latin typeface="Times New Roman"/>
                <a:ea typeface="Times New Roman"/>
                <a:cs typeface="Times New Roman"/>
              </a:rPr>
            </a:br>
            <a:br>
              <a:rPr sz="1200" b="0" i="0" u="none">
                <a:solidFill>
                  <a:srgbClr val="000000"/>
                </a:solidFill>
                <a:latin typeface="Times New Roman"/>
                <a:ea typeface="Times New Roman"/>
                <a:cs typeface="Times New Roman"/>
              </a:rPr>
            </a:br>
            <a:br>
              <a:rPr sz="1200" b="0" i="0" u="none">
                <a:solidFill>
                  <a:srgbClr val="000000"/>
                </a:solidFill>
                <a:latin typeface="Times New Roman"/>
                <a:ea typeface="Times New Roman"/>
                <a:cs typeface="Times New Roman"/>
              </a:rPr>
            </a:br>
            <a:endParaRPr sz="1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¿Cómo se ha desarrollado este proyecto?</a:t>
            </a:r>
            <a:endParaRPr/>
          </a:p>
        </p:txBody>
      </p:sp>
      <p:sp>
        <p:nvSpPr>
          <p:cNvPr id="5" name="Объект 2" hidden="0"/>
          <p:cNvSpPr>
            <a:spLocks noGrp="1"/>
          </p:cNvSpPr>
          <p:nvPr isPhoto="0" userDrawn="0">
            <p:ph idx="1" hasCustomPrompt="0"/>
          </p:nvPr>
        </p:nvSpPr>
        <p:spPr bwMode="auto"/>
        <p:txBody>
          <a:bodyPr/>
          <a:lstStyle/>
          <a:p>
            <a:pPr>
              <a:defRPr/>
            </a:pPr>
            <a:r>
              <a:rPr sz="2400" b="0" i="0" u="none">
                <a:solidFill>
                  <a:srgbClr val="000000"/>
                </a:solidFill>
                <a:latin typeface="Times New Roman"/>
                <a:ea typeface="Times New Roman"/>
                <a:cs typeface="Times New Roman"/>
              </a:rPr>
              <a:t>En el terreno de las empresas tecnológicas desde tiempo atrás se han venido implementando  las conocidas metodologías </a:t>
            </a:r>
            <a:r>
              <a:rPr sz="2400" b="1" i="0" u="none">
                <a:solidFill>
                  <a:srgbClr val="000000"/>
                </a:solidFill>
                <a:latin typeface="Times New Roman"/>
                <a:ea typeface="Times New Roman"/>
                <a:cs typeface="Times New Roman"/>
              </a:rPr>
              <a:t>ágiles</a:t>
            </a:r>
            <a:r>
              <a:rPr sz="2400" b="0" i="0" u="none">
                <a:solidFill>
                  <a:srgbClr val="000000"/>
                </a:solidFill>
                <a:latin typeface="Times New Roman"/>
                <a:ea typeface="Times New Roman"/>
                <a:cs typeface="Times New Roman"/>
              </a:rPr>
              <a:t>. Fue en el año 2001, con la declaración del </a:t>
            </a:r>
            <a:r>
              <a:rPr sz="2400" b="1" i="0" u="none">
                <a:solidFill>
                  <a:srgbClr val="000000"/>
                </a:solidFill>
                <a:latin typeface="Times New Roman"/>
                <a:ea typeface="Times New Roman"/>
                <a:cs typeface="Times New Roman"/>
              </a:rPr>
              <a:t>manifiesto ágil</a:t>
            </a:r>
            <a:r>
              <a:rPr sz="2400" b="0" i="0" u="none">
                <a:solidFill>
                  <a:srgbClr val="000000"/>
                </a:solidFill>
                <a:latin typeface="Times New Roman"/>
                <a:ea typeface="Times New Roman"/>
                <a:cs typeface="Times New Roman"/>
              </a:rPr>
              <a:t> por parte de un grupo de desarrolladores de elevada influencia internacional cuando comenzaron a surgir toda una serie de métodos nuevos de desarrollo enfocados principalmente en la </a:t>
            </a:r>
            <a:r>
              <a:rPr sz="2400" b="1" i="0" u="none">
                <a:solidFill>
                  <a:srgbClr val="000000"/>
                </a:solidFill>
                <a:latin typeface="Times New Roman"/>
                <a:ea typeface="Times New Roman"/>
                <a:cs typeface="Times New Roman"/>
              </a:rPr>
              <a:t>relación con el cliente </a:t>
            </a:r>
            <a:r>
              <a:rPr sz="2400" b="0" i="0" u="none">
                <a:solidFill>
                  <a:srgbClr val="000000"/>
                </a:solidFill>
                <a:latin typeface="Times New Roman"/>
                <a:ea typeface="Times New Roman"/>
                <a:cs typeface="Times New Roman"/>
              </a:rPr>
              <a:t>y la </a:t>
            </a:r>
            <a:r>
              <a:rPr sz="2400" b="1" i="0" u="none">
                <a:solidFill>
                  <a:srgbClr val="000000"/>
                </a:solidFill>
                <a:latin typeface="Times New Roman"/>
                <a:ea typeface="Times New Roman"/>
                <a:cs typeface="Times New Roman"/>
              </a:rPr>
              <a:t>adaptación al cambio</a:t>
            </a:r>
            <a:r>
              <a:rPr sz="2400" b="0" i="0" u="none">
                <a:solidFill>
                  <a:srgbClr val="000000"/>
                </a:solidFill>
                <a:latin typeface="Times New Roman"/>
                <a:ea typeface="Times New Roman"/>
                <a:cs typeface="Times New Roman"/>
              </a:rPr>
              <a:t> frente al desarrollo exhaustivo de documentación.</a:t>
            </a:r>
            <a:endParaRPr sz="2400" b="0" i="0" u="none">
              <a:solidFill>
                <a:srgbClr val="000000"/>
              </a:solidFill>
              <a:latin typeface="Times New Roman"/>
              <a:ea typeface="Times New Roman"/>
              <a:cs typeface="Times New Roman"/>
            </a:endParaRPr>
          </a:p>
          <a:p>
            <a:pPr>
              <a:defRPr/>
            </a:pPr>
            <a:endParaRPr sz="2200"/>
          </a:p>
          <a:p>
            <a:pPr>
              <a:defRPr/>
            </a:pPr>
            <a:r>
              <a:rPr sz="2400" b="0" i="0" u="none">
                <a:solidFill>
                  <a:srgbClr val="000000"/>
                </a:solidFill>
                <a:latin typeface="Times New Roman"/>
                <a:ea typeface="Times New Roman"/>
                <a:cs typeface="Times New Roman"/>
              </a:rPr>
              <a:t>Fase de </a:t>
            </a:r>
            <a:r>
              <a:rPr sz="2400" b="1" i="0" u="none">
                <a:solidFill>
                  <a:srgbClr val="000000"/>
                </a:solidFill>
                <a:latin typeface="Times New Roman"/>
                <a:ea typeface="Times New Roman"/>
                <a:cs typeface="Times New Roman"/>
              </a:rPr>
              <a:t>análisis</a:t>
            </a:r>
            <a:r>
              <a:rPr sz="2400" b="0" i="0" u="none">
                <a:solidFill>
                  <a:srgbClr val="000000"/>
                </a:solidFill>
                <a:latin typeface="Times New Roman"/>
                <a:ea typeface="Times New Roman"/>
                <a:cs typeface="Times New Roman"/>
              </a:rPr>
              <a:t>, </a:t>
            </a:r>
            <a:r>
              <a:rPr sz="2400" b="1" i="0" u="none">
                <a:solidFill>
                  <a:srgbClr val="000000"/>
                </a:solidFill>
                <a:latin typeface="Times New Roman"/>
                <a:ea typeface="Times New Roman"/>
                <a:cs typeface="Times New Roman"/>
              </a:rPr>
              <a:t>diseño</a:t>
            </a:r>
            <a:r>
              <a:rPr sz="2400" b="0" i="0" u="none">
                <a:solidFill>
                  <a:srgbClr val="000000"/>
                </a:solidFill>
                <a:latin typeface="Times New Roman"/>
                <a:ea typeface="Times New Roman"/>
                <a:cs typeface="Times New Roman"/>
              </a:rPr>
              <a:t>, </a:t>
            </a:r>
            <a:r>
              <a:rPr sz="2400" b="1" i="0" u="none">
                <a:solidFill>
                  <a:srgbClr val="000000"/>
                </a:solidFill>
                <a:latin typeface="Times New Roman"/>
                <a:ea typeface="Times New Roman"/>
                <a:cs typeface="Times New Roman"/>
              </a:rPr>
              <a:t>implementación</a:t>
            </a:r>
            <a:r>
              <a:rPr sz="2400" b="0" i="0" u="none">
                <a:solidFill>
                  <a:srgbClr val="000000"/>
                </a:solidFill>
                <a:latin typeface="Times New Roman"/>
                <a:ea typeface="Times New Roman"/>
                <a:cs typeface="Times New Roman"/>
              </a:rPr>
              <a:t>, </a:t>
            </a:r>
            <a:r>
              <a:rPr sz="2400" b="1" i="0" u="none">
                <a:solidFill>
                  <a:srgbClr val="000000"/>
                </a:solidFill>
                <a:latin typeface="Times New Roman"/>
                <a:ea typeface="Times New Roman"/>
                <a:cs typeface="Times New Roman"/>
              </a:rPr>
              <a:t>pruebas </a:t>
            </a:r>
            <a:r>
              <a:rPr sz="2400" b="0" i="0" u="none">
                <a:solidFill>
                  <a:srgbClr val="000000"/>
                </a:solidFill>
                <a:latin typeface="Times New Roman"/>
                <a:ea typeface="Times New Roman"/>
                <a:cs typeface="Times New Roman"/>
              </a:rPr>
              <a:t>y </a:t>
            </a:r>
            <a:r>
              <a:rPr sz="2400" b="1" i="0" u="none">
                <a:solidFill>
                  <a:srgbClr val="000000"/>
                </a:solidFill>
                <a:latin typeface="Times New Roman"/>
                <a:ea typeface="Times New Roman"/>
                <a:cs typeface="Times New Roman"/>
              </a:rPr>
              <a:t>puesta en marcha</a:t>
            </a:r>
            <a:r>
              <a:rPr sz="2400" b="0" i="0" u="none">
                <a:solidFill>
                  <a:srgbClr val="000000"/>
                </a:solidFill>
                <a:latin typeface="Times New Roman"/>
                <a:ea typeface="Times New Roman"/>
                <a:cs typeface="Times New Roman"/>
              </a:rPr>
              <a:t>. El trabajo se dividió en tareas pequeñas - método </a:t>
            </a:r>
            <a:r>
              <a:rPr sz="2400" b="1" i="0" u="none">
                <a:solidFill>
                  <a:srgbClr val="000000"/>
                </a:solidFill>
                <a:latin typeface="Times New Roman"/>
                <a:ea typeface="Times New Roman"/>
                <a:cs typeface="Times New Roman"/>
              </a:rPr>
              <a:t>Kanban </a:t>
            </a:r>
            <a:r>
              <a:rPr sz="2400" b="0" i="0" u="none">
                <a:solidFill>
                  <a:srgbClr val="000000"/>
                </a:solidFill>
                <a:latin typeface="Times New Roman"/>
                <a:ea typeface="Times New Roman"/>
                <a:cs typeface="Times New Roman"/>
              </a:rPr>
              <a:t>- de manera fácilmente asumible por el equipo de desarrollo. Se mantuvieron </a:t>
            </a:r>
            <a:r>
              <a:rPr sz="2400" b="1" i="0" u="none">
                <a:solidFill>
                  <a:srgbClr val="000000"/>
                </a:solidFill>
                <a:latin typeface="Times New Roman"/>
                <a:ea typeface="Times New Roman"/>
                <a:cs typeface="Times New Roman"/>
              </a:rPr>
              <a:t>reuniones semanales</a:t>
            </a:r>
            <a:r>
              <a:rPr sz="2400" b="0" i="0" u="none">
                <a:solidFill>
                  <a:srgbClr val="000000"/>
                </a:solidFill>
                <a:latin typeface="Times New Roman"/>
                <a:ea typeface="Times New Roman"/>
                <a:cs typeface="Times New Roman"/>
              </a:rPr>
              <a:t> para conversar acerca de las tareas. Las pruebas del programa la realizarán los propios desarrolladores.</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Green leaf">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
      <a:majorFont>
        <a:latin typeface="Arial"/>
        <a:ea typeface="Arial"/>
        <a:cs typeface="Arial"/>
      </a:majorFont>
      <a:minorFont>
        <a:latin typeface="Times New Roman"/>
        <a:ea typeface="Arial"/>
        <a:cs typeface="Arial"/>
      </a:minorFont>
    </a:fontScheme>
    <a:fmtScheme name="SOHO">
      <a:fillStyleLst>
        <a:solidFill>
          <a:schemeClr val="phClr"/>
        </a:solidFill>
        <a:gradFill>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gradFill>
        <a:blipFill>
          <a:blip r:embed="rId1">
            <a:duotone>
              <a:schemeClr val="phClr">
                <a:tint val="86000"/>
                <a:alpha val="90000"/>
              </a:schemeClr>
              <a:schemeClr val="phClr">
                <a:shade val="49000"/>
                <a:satMod val="120000"/>
              </a:schemeClr>
            </a:duotone>
          </a:blip>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ONLYOFFICE/6.0.2.10</Application>
  <DocSecurity>0</DocSecurity>
  <PresentationFormat>Widescreen</PresentationFormat>
  <Paragraphs>0</Paragraphs>
  <Slides>28</Slides>
  <Notes>28</Notes>
  <HiddenSlides>0</HiddenSlides>
  <MMClips>2</MMClips>
  <ScaleCrop>0</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7</cp:revision>
  <dcterms:created xsi:type="dcterms:W3CDTF">2012-12-03T06:56:55Z</dcterms:created>
  <dcterms:modified xsi:type="dcterms:W3CDTF">2020-12-09T09:28:12Z</dcterms:modified>
  <cp:category/>
  <cp:contentStatus/>
  <cp:version/>
</cp:coreProperties>
</file>