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67" r:id="rId5"/>
    <p:sldId id="300" r:id="rId6"/>
    <p:sldId id="282" r:id="rId7"/>
    <p:sldId id="320" r:id="rId8"/>
    <p:sldId id="258" r:id="rId9"/>
    <p:sldId id="316" r:id="rId10"/>
    <p:sldId id="348" r:id="rId11"/>
    <p:sldId id="349" r:id="rId12"/>
    <p:sldId id="317" r:id="rId13"/>
    <p:sldId id="319" r:id="rId14"/>
    <p:sldId id="350" r:id="rId15"/>
    <p:sldId id="326" r:id="rId16"/>
    <p:sldId id="259" r:id="rId17"/>
    <p:sldId id="321" r:id="rId18"/>
    <p:sldId id="322" r:id="rId19"/>
    <p:sldId id="352" r:id="rId20"/>
    <p:sldId id="34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457"/>
    <a:srgbClr val="EDEDFF"/>
    <a:srgbClr val="5A5C63"/>
    <a:srgbClr val="FEBE43"/>
    <a:srgbClr val="FEC75C"/>
    <a:srgbClr val="FEB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4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C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923bcb6e7bce77baac12684"/>
          <p:cNvPicPr>
            <a:picLocks noChangeAspect="1"/>
          </p:cNvPicPr>
          <p:nvPr/>
        </p:nvPicPr>
        <p:blipFill>
          <a:blip r:embed="rId1"/>
          <a:srcRect l="-125" t="-597" r="-99" b="-325"/>
          <a:stretch>
            <a:fillRect/>
          </a:stretch>
        </p:blipFill>
        <p:spPr>
          <a:xfrm rot="10800000" flipV="1">
            <a:off x="-71755" y="-116205"/>
            <a:ext cx="12386945" cy="70904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5090" y="-76835"/>
            <a:ext cx="12381865" cy="7027545"/>
          </a:xfrm>
          <a:prstGeom prst="rect">
            <a:avLst/>
          </a:prstGeom>
          <a:solidFill>
            <a:srgbClr val="5A5C63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09900" y="2144395"/>
            <a:ext cx="6075045" cy="1753870"/>
          </a:xfrm>
        </p:spPr>
        <p:txBody>
          <a:bodyPr>
            <a:normAutofit fontScale="40000"/>
          </a:bodyPr>
          <a:p>
            <a:pPr algn="ctr"/>
            <a:r>
              <a:rPr lang="en-US" altLang="ru-RU" sz="8000" u="sng">
                <a:solidFill>
                  <a:srgbClr val="FAC457"/>
                </a:solidFill>
                <a:latin typeface="Calibri" panose="020F0502020204030204" charset="0"/>
              </a:rPr>
              <a:t>Lingua Collect</a:t>
            </a:r>
            <a:endParaRPr lang="en-US" altLang="ru-RU" sz="8000" u="sng">
              <a:solidFill>
                <a:srgbClr val="FAC457"/>
              </a:solidFill>
              <a:latin typeface="Calibri" panose="020F0502020204030204" charset="0"/>
            </a:endParaRPr>
          </a:p>
          <a:p>
            <a:pPr algn="ctr"/>
            <a:r>
              <a:rPr lang="pl-PL" altLang="en-US" sz="8000" u="sng">
                <a:solidFill>
                  <a:srgbClr val="FAC457"/>
                </a:solidFill>
                <a:latin typeface="Calibri" panose="020F0502020204030204" charset="0"/>
              </a:rPr>
              <a:t>Crowdsource-</a:t>
            </a:r>
            <a:r>
              <a:rPr lang="en-US" altLang="en-US" sz="8000" u="sng">
                <a:solidFill>
                  <a:srgbClr val="FAC457"/>
                </a:solidFill>
                <a:latin typeface="Calibri" panose="020F0502020204030204" charset="0"/>
              </a:rPr>
              <a:t>платформа</a:t>
            </a:r>
            <a:r>
              <a:rPr lang="en-US" altLang="ru-RU" sz="8000" u="sng">
                <a:solidFill>
                  <a:srgbClr val="FAC457"/>
                </a:solidFill>
                <a:latin typeface="Calibri" panose="020F0502020204030204" charset="0"/>
              </a:rPr>
              <a:t> </a:t>
            </a:r>
            <a:r>
              <a:rPr lang="ru-RU" altLang="ru-RU" sz="8000" u="sng">
                <a:solidFill>
                  <a:srgbClr val="FAC457"/>
                </a:solidFill>
                <a:latin typeface="Calibri" panose="020F0502020204030204" charset="0"/>
              </a:rPr>
              <a:t>словарей</a:t>
            </a:r>
            <a:endParaRPr lang="ru-RU" altLang="ru-RU" sz="8000" u="sng">
              <a:solidFill>
                <a:srgbClr val="FAC457"/>
              </a:solidFill>
              <a:latin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9740" y="3717925"/>
            <a:ext cx="611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zh-CN" sz="32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Присталов Рустам</a:t>
            </a:r>
            <a:endParaRPr lang="ru-RU" altLang="zh-CN" sz="32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9740" y="1772920"/>
            <a:ext cx="6120130" cy="2736215"/>
          </a:xfrm>
          <a:prstGeom prst="rect">
            <a:avLst/>
          </a:prstGeom>
          <a:noFill/>
          <a:ln w="19050">
            <a:solidFill>
              <a:srgbClr val="FEB72E"/>
            </a:solidFill>
          </a:ln>
          <a:scene3d>
            <a:camera prst="orthographicFront"/>
            <a:lightRig rig="threePt" dir="t"/>
          </a:scene3d>
          <a:sp3d z="139700" extrusionH="254000" prstMaterial="matte">
            <a:extrusionClr>
              <a:srgbClr val="FEC75C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EBE4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5" grpId="0" animBg="1"/>
      <p:bldP spid="5" grpId="1" animBg="1"/>
      <p:bldP spid="5" grpId="2" animBg="1"/>
      <p:bldP spid="5" grpId="3" animBg="1"/>
      <p:bldP spid="3" grpId="0" build="p"/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719830" y="2853055"/>
            <a:ext cx="8917940" cy="16186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ru-RU" altLang="zh-CN" sz="4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Реализация БД</a:t>
            </a:r>
            <a:endParaRPr lang="ru-RU" altLang="zh-CN" sz="48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2"/>
          <p:cNvSpPr>
            <a:spLocks noGrp="1"/>
          </p:cNvSpPr>
          <p:nvPr/>
        </p:nvSpPr>
        <p:spPr>
          <a:xfrm>
            <a:off x="1598295" y="1230630"/>
            <a:ext cx="9911715" cy="498284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AC457"/>
                </a:solidFill>
                <a:sym typeface="+mn-ea"/>
              </a:rPr>
              <a:t>Для реализации БД была использована СУБД PostgreSQL.</a:t>
            </a:r>
            <a:endParaRPr lang="en-US" sz="2800">
              <a:solidFill>
                <a:srgbClr val="FAC457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>
              <a:solidFill>
                <a:srgbClr val="FAC457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AC457"/>
                </a:solidFill>
                <a:sym typeface="+mn-ea"/>
              </a:rPr>
              <a:t>Реализация включает в себя</a:t>
            </a:r>
            <a:r>
              <a:rPr lang="ru-RU" altLang="en-US" sz="2800">
                <a:solidFill>
                  <a:srgbClr val="FAC457"/>
                </a:solidFill>
                <a:sym typeface="+mn-ea"/>
              </a:rPr>
              <a:t> скрипты</a:t>
            </a:r>
            <a:r>
              <a:rPr lang="pl-PL" altLang="en-US" sz="2800">
                <a:solidFill>
                  <a:srgbClr val="FAC457"/>
                </a:solidFill>
                <a:sym typeface="+mn-ea"/>
              </a:rPr>
              <a:t>:</a:t>
            </a:r>
            <a:endParaRPr lang="ru-RU" altLang="en-US" sz="2800">
              <a:solidFill>
                <a:srgbClr val="FAC457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altLang="en-US" sz="2800">
              <a:solidFill>
                <a:srgbClr val="FAC457"/>
              </a:solidFill>
              <a:sym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800">
                <a:solidFill>
                  <a:srgbClr val="FAC457"/>
                </a:solidFill>
                <a:sym typeface="+mn-ea"/>
              </a:rPr>
              <a:t>1) С</a:t>
            </a:r>
            <a:r>
              <a:rPr lang="en-US" sz="2800">
                <a:solidFill>
                  <a:srgbClr val="FAC457"/>
                </a:solidFill>
                <a:sym typeface="+mn-ea"/>
              </a:rPr>
              <a:t>оздания таблиц</a:t>
            </a:r>
            <a:r>
              <a:rPr lang="ru-RU" altLang="en-US" sz="2800">
                <a:solidFill>
                  <a:srgbClr val="FAC457"/>
                </a:solidFill>
                <a:sym typeface="+mn-ea"/>
              </a:rPr>
              <a:t> </a:t>
            </a:r>
            <a:r>
              <a:rPr lang="pl-PL" altLang="en-US" sz="2800">
                <a:solidFill>
                  <a:srgbClr val="FAC457"/>
                </a:solidFill>
                <a:sym typeface="+mn-ea"/>
              </a:rPr>
              <a:t>(ddl.sql)</a:t>
            </a:r>
            <a:endParaRPr lang="pl-PL" altLang="en-US" sz="2800">
              <a:solidFill>
                <a:srgbClr val="FAC457"/>
              </a:solidFill>
              <a:sym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altLang="en-US" sz="2800">
                <a:solidFill>
                  <a:srgbClr val="FAC457"/>
                </a:solidFill>
                <a:sym typeface="+mn-ea"/>
              </a:rPr>
              <a:t>2) </a:t>
            </a:r>
            <a:r>
              <a:rPr lang="ru-RU" altLang="pl-PL" sz="2800">
                <a:solidFill>
                  <a:srgbClr val="FAC457"/>
                </a:solidFill>
                <a:sym typeface="+mn-ea"/>
              </a:rPr>
              <a:t>З</a:t>
            </a:r>
            <a:r>
              <a:rPr lang="en-US" sz="2800">
                <a:solidFill>
                  <a:srgbClr val="FAC457"/>
                </a:solidFill>
                <a:sym typeface="+mn-ea"/>
              </a:rPr>
              <a:t>аполнения таблиц данными</a:t>
            </a:r>
            <a:r>
              <a:rPr lang="ru-RU" sz="2800">
                <a:solidFill>
                  <a:srgbClr val="FAC457"/>
                </a:solidFill>
                <a:sym typeface="+mn-ea"/>
              </a:rPr>
              <a:t> (</a:t>
            </a:r>
            <a:r>
              <a:rPr lang="pl-PL" sz="2800">
                <a:solidFill>
                  <a:srgbClr val="FAC457"/>
                </a:solidFill>
                <a:sym typeface="+mn-ea"/>
              </a:rPr>
              <a:t>inserts.sql)</a:t>
            </a:r>
            <a:endParaRPr lang="pl-PL" sz="2800">
              <a:solidFill>
                <a:srgbClr val="FAC457"/>
              </a:solidFill>
              <a:sym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AC457"/>
                </a:solidFill>
                <a:sym typeface="+mn-ea"/>
              </a:rPr>
              <a:t>3) </a:t>
            </a:r>
            <a:r>
              <a:rPr lang="ru-RU" altLang="pl-PL" sz="2800">
                <a:solidFill>
                  <a:srgbClr val="FAC457"/>
                </a:solidFill>
                <a:sym typeface="+mn-ea"/>
              </a:rPr>
              <a:t>Примеров </a:t>
            </a:r>
            <a:r>
              <a:rPr lang="pl-PL" altLang="pl-PL" sz="2800">
                <a:solidFill>
                  <a:srgbClr val="FAC457"/>
                </a:solidFill>
                <a:sym typeface="+mn-ea"/>
              </a:rPr>
              <a:t>s</a:t>
            </a:r>
            <a:r>
              <a:rPr lang="en-US" sz="2800">
                <a:solidFill>
                  <a:srgbClr val="FAC457"/>
                </a:solidFill>
                <a:sym typeface="+mn-ea"/>
              </a:rPr>
              <a:t>elect-запрос</a:t>
            </a:r>
            <a:r>
              <a:rPr lang="ru-RU" altLang="en-US" sz="2800">
                <a:solidFill>
                  <a:srgbClr val="FAC457"/>
                </a:solidFill>
                <a:sym typeface="+mn-ea"/>
              </a:rPr>
              <a:t>ов</a:t>
            </a:r>
            <a:r>
              <a:rPr lang="pl-PL" altLang="ru-RU" sz="2800">
                <a:solidFill>
                  <a:srgbClr val="FAC457"/>
                </a:solidFill>
                <a:sym typeface="+mn-ea"/>
              </a:rPr>
              <a:t> </a:t>
            </a:r>
            <a:r>
              <a:rPr lang="ru-RU" altLang="ru-RU" sz="2800">
                <a:solidFill>
                  <a:srgbClr val="FAC457"/>
                </a:solidFill>
                <a:sym typeface="+mn-ea"/>
              </a:rPr>
              <a:t>(</a:t>
            </a:r>
            <a:r>
              <a:rPr lang="pl-PL" altLang="ru-RU" sz="2800">
                <a:solidFill>
                  <a:srgbClr val="FAC457"/>
                </a:solidFill>
                <a:sym typeface="+mn-ea"/>
              </a:rPr>
              <a:t>examples.sql)</a:t>
            </a:r>
            <a:endParaRPr lang="ru-RU" sz="2800">
              <a:solidFill>
                <a:srgbClr val="FAC457"/>
              </a:solidFill>
              <a:sym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AC457"/>
                </a:solidFill>
                <a:sym typeface="+mn-ea"/>
              </a:rPr>
              <a:t>4) С</a:t>
            </a:r>
            <a:r>
              <a:rPr lang="en-US" sz="2800">
                <a:solidFill>
                  <a:srgbClr val="FAC457"/>
                </a:solidFill>
                <a:sym typeface="+mn-ea"/>
              </a:rPr>
              <a:t>оздани</a:t>
            </a:r>
            <a:r>
              <a:rPr lang="ru-RU" altLang="en-US" sz="2800">
                <a:solidFill>
                  <a:srgbClr val="FAC457"/>
                </a:solidFill>
                <a:sym typeface="+mn-ea"/>
              </a:rPr>
              <a:t>я</a:t>
            </a:r>
            <a:r>
              <a:rPr lang="en-US" sz="2800">
                <a:solidFill>
                  <a:srgbClr val="FAC457"/>
                </a:solidFill>
                <a:sym typeface="+mn-ea"/>
              </a:rPr>
              <a:t> представлений</a:t>
            </a:r>
            <a:r>
              <a:rPr lang="pl-PL" sz="2800">
                <a:solidFill>
                  <a:srgbClr val="FAC457"/>
                </a:solidFill>
                <a:sym typeface="+mn-ea"/>
              </a:rPr>
              <a:t> (views.sql)</a:t>
            </a:r>
            <a:endParaRPr lang="pl-PL" sz="2800">
              <a:solidFill>
                <a:srgbClr val="FAC457"/>
              </a:solidFill>
              <a:sym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800">
                <a:solidFill>
                  <a:srgbClr val="FAC457"/>
                </a:solidFill>
              </a:rPr>
              <a:t>5) Создания индексов (</a:t>
            </a:r>
            <a:r>
              <a:rPr lang="pl-PL" altLang="en-US" sz="2800">
                <a:solidFill>
                  <a:srgbClr val="FAC457"/>
                </a:solidFill>
              </a:rPr>
              <a:t>indices.sql</a:t>
            </a:r>
            <a:r>
              <a:rPr lang="ru-RU" altLang="en-US" sz="2800">
                <a:solidFill>
                  <a:srgbClr val="FAC457"/>
                </a:solidFill>
              </a:rPr>
              <a:t>)</a:t>
            </a:r>
            <a:endParaRPr lang="ru-RU" altLang="en-US" sz="2800">
              <a:solidFill>
                <a:srgbClr val="FAC457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altLang="en-US" sz="2800">
                <a:solidFill>
                  <a:srgbClr val="FAC457"/>
                </a:solidFill>
              </a:rPr>
              <a:t>6)</a:t>
            </a:r>
            <a:r>
              <a:rPr lang="ru-RU" altLang="en-US" sz="2800">
                <a:solidFill>
                  <a:srgbClr val="FAC457"/>
                </a:solidFill>
              </a:rPr>
              <a:t> Создания функций и процедур (</a:t>
            </a:r>
            <a:r>
              <a:rPr lang="pl-PL" altLang="en-US" sz="2800">
                <a:solidFill>
                  <a:srgbClr val="FAC457"/>
                </a:solidFill>
              </a:rPr>
              <a:t>procs_funcs.sql)</a:t>
            </a:r>
            <a:endParaRPr lang="pl-PL" altLang="en-US" sz="2800">
              <a:solidFill>
                <a:srgbClr val="FAC457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800">
                <a:solidFill>
                  <a:srgbClr val="FAC457"/>
                </a:solidFill>
              </a:rPr>
              <a:t>7) Создания триггеров (</a:t>
            </a:r>
            <a:r>
              <a:rPr lang="pl-PL" altLang="ru-RU" sz="2800">
                <a:solidFill>
                  <a:srgbClr val="FAC457"/>
                </a:solidFill>
              </a:rPr>
              <a:t>triggers.sql</a:t>
            </a:r>
            <a:r>
              <a:rPr lang="ru-RU" altLang="ru-RU" sz="2800">
                <a:solidFill>
                  <a:srgbClr val="FAC457"/>
                </a:solidFill>
              </a:rPr>
              <a:t>)</a:t>
            </a:r>
            <a:endParaRPr lang="en-US" sz="28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副标题 2"/>
          <p:cNvSpPr>
            <a:spLocks noGrp="1"/>
          </p:cNvSpPr>
          <p:nvPr/>
        </p:nvSpPr>
        <p:spPr>
          <a:xfrm>
            <a:off x="1598295" y="664210"/>
            <a:ext cx="7305040" cy="5435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zh-CN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Скрипты</a:t>
            </a:r>
            <a:endParaRPr lang="ru-RU" altLang="zh-CN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副标题 2"/>
          <p:cNvSpPr>
            <a:spLocks noGrp="1"/>
          </p:cNvSpPr>
          <p:nvPr/>
        </p:nvSpPr>
        <p:spPr>
          <a:xfrm>
            <a:off x="1598295" y="664210"/>
            <a:ext cx="7305040" cy="5435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zh-CN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Тестирование</a:t>
            </a:r>
            <a:endParaRPr lang="ru-RU" altLang="zh-CN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4160" y="1268730"/>
            <a:ext cx="9110980" cy="2729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</a:pP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PyTest + psycopg2  </a:t>
            </a:r>
            <a:endParaRPr lang="en-US" altLang="ru-RU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• 1</a:t>
            </a:r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0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кейсов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, </a:t>
            </a:r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по сути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транзакции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с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ROLLBACK  </a:t>
            </a:r>
            <a:endParaRPr lang="en-US" altLang="ru-RU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•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Проверяем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представления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индексы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, </a:t>
            </a:r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процедуры, функции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триггеры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 </a:t>
            </a:r>
            <a:endParaRPr lang="en-US" altLang="ru-RU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• </a:t>
            </a:r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Итоговый </a:t>
            </a:r>
            <a:r>
              <a:rPr lang="pl-PL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overage  —  98</a:t>
            </a:r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-100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%</a:t>
            </a:r>
            <a:endParaRPr lang="en-US" altLang="ru-RU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9965" y="3140710"/>
            <a:ext cx="7101840" cy="3270885"/>
          </a:xfrm>
          <a:prstGeom prst="rect">
            <a:avLst/>
          </a:prstGeom>
          <a:ln>
            <a:solidFill>
              <a:srgbClr val="FAC457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14" grpId="0"/>
      <p:bldP spid="14" grpId="1"/>
      <p:bldP spid="14" grpId="2"/>
      <p:bldP spid="14" grpId="3"/>
      <p:bldP spid="14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1995" y="2204720"/>
            <a:ext cx="7983855" cy="295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lnSpc>
                <a:spcPct val="130000"/>
              </a:lnSpc>
              <a:buNone/>
            </a:pPr>
            <a:r>
              <a:rPr lang="ru-RU" altLang="zh-CN" sz="4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Демонстрация работоспособности</a:t>
            </a:r>
            <a:endParaRPr lang="ru-RU" altLang="zh-CN" sz="4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1487805" y="2204720"/>
            <a:ext cx="9464675" cy="27374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ru-RU" altLang="zh-CN" sz="4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Сложности реализации и возможные улучшения</a:t>
            </a:r>
            <a:endParaRPr lang="ru-RU" altLang="zh-CN" sz="4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副标题 2"/>
          <p:cNvSpPr>
            <a:spLocks noGrp="1"/>
          </p:cNvSpPr>
          <p:nvPr/>
        </p:nvSpPr>
        <p:spPr>
          <a:xfrm>
            <a:off x="1598295" y="664210"/>
            <a:ext cx="7305040" cy="5435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zh-CN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Сложности и нестандартные решения</a:t>
            </a:r>
            <a:endParaRPr lang="ru-RU" altLang="zh-CN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551815" y="1379220"/>
            <a:ext cx="5382260" cy="47726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1) Иерархия «язык </a:t>
            </a:r>
            <a:r>
              <a:rPr lang="pl-PL" alt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- </a:t>
            </a:r>
            <a:r>
              <a:rPr lang="ru-RU" alt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диалект</a:t>
            </a:r>
            <a:r>
              <a:rPr 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»</a:t>
            </a:r>
            <a:endParaRPr lang="ru-RU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endParaRPr lang="ru-RU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endParaRPr lang="ru-RU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endParaRPr lang="ru-RU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2) Реализация заполнения</a:t>
            </a:r>
            <a:endParaRPr lang="ru-RU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4973955" y="1413510"/>
            <a:ext cx="6972935" cy="47726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• </a:t>
            </a:r>
            <a:r>
              <a:rPr lang="ru-RU" altLang="en-US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Основная идея заключалась в том, чтобы правильно во всей этой структуре выделить именно диалектические языки, потому что при развитии словарь упор делается именно на диалекты.</a:t>
            </a:r>
            <a:endParaRPr lang="ru-RU" altLang="en-US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• </a:t>
            </a:r>
            <a:r>
              <a:rPr lang="ru-RU" altLang="en-US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Проблематика в том, что имеются таблицы, </a:t>
            </a:r>
            <a:r>
              <a:rPr lang="pl-PL" altLang="en-US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item’</a:t>
            </a:r>
            <a:r>
              <a:rPr lang="ru-RU" altLang="en-US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ы в которых написаны на большом количестве разных языков. Заполнение должно учитывать не только связи таблиц, но и семантические.</a:t>
            </a:r>
            <a:endParaRPr lang="en-US" altLang="en-US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ru-RU" altLang="en-US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9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副标题 2"/>
          <p:cNvSpPr>
            <a:spLocks noGrp="1"/>
          </p:cNvSpPr>
          <p:nvPr/>
        </p:nvSpPr>
        <p:spPr>
          <a:xfrm>
            <a:off x="1598295" y="664210"/>
            <a:ext cx="7305040" cy="5435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zh-CN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Возможные улучшения</a:t>
            </a:r>
            <a:endParaRPr lang="ru-RU" altLang="zh-CN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480060" y="1379220"/>
            <a:ext cx="11315700" cy="5109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Морфология и лингвистические метаданные в БД </a:t>
            </a:r>
            <a:r>
              <a:rPr lang="pl-PL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LinguaCollect</a:t>
            </a:r>
            <a:r>
              <a:rPr 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ru-RU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ru-RU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Таблица 3"/>
          <p:cNvGraphicFramePr/>
          <p:nvPr>
            <p:custDataLst>
              <p:tags r:id="rId1"/>
            </p:custDataLst>
          </p:nvPr>
        </p:nvGraphicFramePr>
        <p:xfrm>
          <a:off x="551815" y="1830070"/>
          <a:ext cx="11201400" cy="4603115"/>
        </p:xfrm>
        <a:graphic>
          <a:graphicData uri="http://schemas.openxmlformats.org/drawingml/2006/table">
            <a:tbl>
              <a:tblPr/>
              <a:tblGrid>
                <a:gridCol w="3520440"/>
                <a:gridCol w="4251960"/>
                <a:gridCol w="3429000"/>
              </a:tblGrid>
              <a:tr h="354330">
                <a:tc>
                  <a:txBody>
                    <a:bodyPr/>
                    <a:p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62355">
                <a:tc>
                  <a:txBody>
                    <a:bodyPr/>
                    <a:p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Параллельный корпус</a:t>
                      </a:r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пары «слово / фраза + контекст» на двух языках</a:t>
                      </a:r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Дообучение систем перевода, двуязычных эмбеддингов</a:t>
                      </a:r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61720">
                <a:tc>
                  <a:txBody>
                    <a:bodyPr/>
                    <a:p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Монолингвальный текст</a:t>
                      </a:r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леммы + частотность (сколько раз встречается базовая форма) + примеры</a:t>
                      </a:r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Fine-tuning языковых моделей редких языков</a:t>
                      </a:r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62355">
                <a:tc>
                  <a:txBody>
                    <a:bodyPr/>
                    <a:p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Морфологические мета</a:t>
                      </a:r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грамматика в JSON (POS, род, число, время</a:t>
                      </a:r>
                      <a:r>
                        <a:rPr lang="ru-RU" altLang="en-US" sz="2000">
                          <a:solidFill>
                            <a:srgbClr val="FAC457"/>
                          </a:solidFill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…)</a:t>
                      </a:r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Обучение генераторов словоформ, согласование и исправление грамматики</a:t>
                      </a:r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62355">
                <a:tc>
                  <a:txBody>
                    <a:bodyPr/>
                    <a:p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Диалектные метки</a:t>
                      </a:r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связь «язык </a:t>
                      </a:r>
                      <a:r>
                        <a:rPr lang="pl-PL" altLang="zh-CN" sz="2000">
                          <a:solidFill>
                            <a:srgbClr val="FAC457"/>
                          </a:solidFill>
                        </a:rPr>
                        <a:t>-&gt;</a:t>
                      </a:r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 диалект / говор»</a:t>
                      </a:r>
                      <a:endParaRPr lang="en-US" altLang="zh-CN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000">
                          <a:solidFill>
                            <a:srgbClr val="FAC457"/>
                          </a:solidFill>
                        </a:rPr>
                        <a:t>Классификаторы, которые определяют диалек</a:t>
                      </a:r>
                      <a:r>
                        <a:rPr lang="ru-RU" altLang="en-US" sz="2000">
                          <a:solidFill>
                            <a:srgbClr val="FAC457"/>
                          </a:solidFill>
                        </a:rPr>
                        <a:t>т текстов</a:t>
                      </a:r>
                      <a:endParaRPr lang="ru-RU" altLang="en-US" sz="2000">
                        <a:solidFill>
                          <a:srgbClr val="FAC457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2"/>
          <p:cNvSpPr>
            <a:spLocks noGrp="1"/>
          </p:cNvSpPr>
          <p:nvPr/>
        </p:nvSpPr>
        <p:spPr>
          <a:xfrm>
            <a:off x="407670" y="1196975"/>
            <a:ext cx="11539855" cy="513715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В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итоге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была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создана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БД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pl-PL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crowdsource-</a:t>
            </a:r>
            <a:r>
              <a:rPr lang="ru-RU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словаря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использованием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СУБД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PostgreSQL,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в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итоге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чего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был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приобретен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навык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создания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собственных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баз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данных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. </a:t>
            </a:r>
            <a:endParaRPr lang="en-US" altLang="ru-RU" sz="28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ru-RU" sz="28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ru-RU" sz="28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ru-RU" sz="28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Для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базы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данных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были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созданы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3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модели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,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создана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сама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база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данных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и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написаны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скрипты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для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представлений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,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индексов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,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хранимых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функций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,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процедур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и</a:t>
            </a:r>
            <a:r>
              <a:rPr lang="en-US" altLang="ru-RU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триггеров</a:t>
            </a:r>
            <a:r>
              <a:rPr lang="ru-RU" altLang="en-US" sz="28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US" altLang="en-US" sz="28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8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副标题 2"/>
          <p:cNvSpPr>
            <a:spLocks noGrp="1"/>
          </p:cNvSpPr>
          <p:nvPr/>
        </p:nvSpPr>
        <p:spPr>
          <a:xfrm>
            <a:off x="1598295" y="664210"/>
            <a:ext cx="7305040" cy="5435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zh-CN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Заключение</a:t>
            </a:r>
            <a:endParaRPr lang="ru-RU" altLang="zh-CN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923bcb6e7bce77baac12684"/>
          <p:cNvPicPr>
            <a:picLocks noChangeAspect="1"/>
          </p:cNvPicPr>
          <p:nvPr/>
        </p:nvPicPr>
        <p:blipFill>
          <a:blip r:embed="rId1"/>
          <a:srcRect l="-125" t="-597" r="-99" b="-325"/>
          <a:stretch>
            <a:fillRect/>
          </a:stretch>
        </p:blipFill>
        <p:spPr>
          <a:xfrm rot="10800000" flipV="1">
            <a:off x="-71755" y="-116205"/>
            <a:ext cx="12386945" cy="70904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5090" y="-76835"/>
            <a:ext cx="12381865" cy="7027545"/>
          </a:xfrm>
          <a:prstGeom prst="rect">
            <a:avLst/>
          </a:prstGeom>
          <a:solidFill>
            <a:srgbClr val="5A5C63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2130" y="2637155"/>
            <a:ext cx="5928995" cy="1259205"/>
          </a:xfrm>
        </p:spPr>
        <p:txBody>
          <a:bodyPr>
            <a:normAutofit fontScale="50000"/>
          </a:bodyPr>
          <a:p>
            <a:pPr algn="dist"/>
            <a:r>
              <a:rPr lang="ru-RU" altLang="en-US" sz="8800">
                <a:solidFill>
                  <a:srgbClr val="FAC457"/>
                </a:solidFill>
                <a:latin typeface="Calibri" panose="020F0502020204030204" charset="0"/>
              </a:rPr>
              <a:t>Спасибо за внимание</a:t>
            </a:r>
            <a:endParaRPr lang="ru-RU" altLang="en-US" sz="8800">
              <a:solidFill>
                <a:srgbClr val="FAC457"/>
              </a:solidFill>
              <a:latin typeface="Calibri" panose="020F0502020204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9740" y="1772920"/>
            <a:ext cx="6120130" cy="2736215"/>
          </a:xfrm>
          <a:prstGeom prst="rect">
            <a:avLst/>
          </a:prstGeom>
          <a:noFill/>
          <a:ln w="19050">
            <a:solidFill>
              <a:srgbClr val="FEB72E"/>
            </a:solidFill>
          </a:ln>
          <a:scene3d>
            <a:camera prst="orthographicFront"/>
            <a:lightRig rig="threePt" dir="t"/>
          </a:scene3d>
          <a:sp3d z="139700" extrusionH="254000" prstMaterial="matte">
            <a:extrusionClr>
              <a:srgbClr val="FEC75C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EBE4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5" grpId="0" animBg="1"/>
      <p:bldP spid="5" grpId="1" animBg="1"/>
      <p:bldP spid="5" grpId="2" animBg="1"/>
      <p:bldP spid="5" grpId="3" animBg="1"/>
      <p:bldP spid="3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副标题 2"/>
          <p:cNvSpPr>
            <a:spLocks noGrp="1"/>
          </p:cNvSpPr>
          <p:nvPr/>
        </p:nvSpPr>
        <p:spPr>
          <a:xfrm>
            <a:off x="4389755" y="1376680"/>
            <a:ext cx="3328035" cy="7264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CONTENTS</a:t>
            </a:r>
            <a:r>
              <a:rPr lang="zh-CN" altLang="en-US" sz="4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endParaRPr lang="zh-CN" altLang="en-US" sz="4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9080" y="791210"/>
            <a:ext cx="4053840" cy="1812290"/>
          </a:xfrm>
          <a:prstGeom prst="rect">
            <a:avLst/>
          </a:prstGeom>
          <a:noFill/>
          <a:ln w="19050">
            <a:solidFill>
              <a:srgbClr val="FEB72E"/>
            </a:solidFill>
          </a:ln>
          <a:scene3d>
            <a:camera prst="orthographicFront"/>
            <a:lightRig rig="threePt" dir="t"/>
          </a:scene3d>
          <a:sp3d z="139700" extrusionH="254000" prstMaterial="matte">
            <a:extrusionClr>
              <a:srgbClr val="FEC75C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EBE4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68475" y="4257040"/>
            <a:ext cx="4027170" cy="615950"/>
          </a:xfrm>
          <a:prstGeom prst="rect">
            <a:avLst/>
          </a:prstGeom>
          <a:solidFill>
            <a:srgbClr val="FEBE43"/>
          </a:solidFill>
          <a:ln>
            <a:noFill/>
          </a:ln>
          <a:scene3d>
            <a:camera prst="orthographicFront"/>
            <a:lightRig rig="threePt" dir="t"/>
          </a:scene3d>
          <a:sp3d z="139700" extrusionH="254000" prstMaterial="matte">
            <a:extrusionClr>
              <a:srgbClr val="FEC75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76095" y="5300980"/>
            <a:ext cx="4027170" cy="615950"/>
          </a:xfrm>
          <a:prstGeom prst="rect">
            <a:avLst/>
          </a:prstGeom>
          <a:solidFill>
            <a:srgbClr val="FEBE43"/>
          </a:solidFill>
          <a:ln>
            <a:noFill/>
          </a:ln>
          <a:scene3d>
            <a:camera prst="orthographicFront"/>
            <a:lightRig rig="threePt" dir="t"/>
          </a:scene3d>
          <a:sp3d z="139700" extrusionH="254000" prstMaterial="matte">
            <a:extrusionClr>
              <a:srgbClr val="FEC75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72920" y="42932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0</a:t>
            </a:r>
            <a:r>
              <a:rPr lang="ru-RU" altLang="en-US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.	</a:t>
            </a:r>
            <a:r>
              <a:rPr lang="ru-RU" altLang="en-US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Модели БД</a:t>
            </a:r>
            <a:endParaRPr lang="ru-RU" altLang="en-US" sz="280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781175" y="5373370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03.	</a:t>
            </a:r>
            <a:r>
              <a:rPr lang="ru-RU" altLang="en-US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Реализация БД</a:t>
            </a:r>
            <a:endParaRPr lang="ru-RU" altLang="en-US" sz="280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8915" y="607060"/>
            <a:ext cx="167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矩形 24"/>
          <p:cNvSpPr/>
          <p:nvPr/>
        </p:nvSpPr>
        <p:spPr>
          <a:xfrm>
            <a:off x="1768475" y="3213100"/>
            <a:ext cx="4027170" cy="615950"/>
          </a:xfrm>
          <a:prstGeom prst="rect">
            <a:avLst/>
          </a:prstGeom>
          <a:solidFill>
            <a:srgbClr val="FEBE43"/>
          </a:solidFill>
          <a:ln>
            <a:noFill/>
          </a:ln>
          <a:scene3d>
            <a:camera prst="orthographicFront"/>
            <a:lightRig rig="threePt" dir="t"/>
          </a:scene3d>
          <a:sp3d z="139700" extrusionH="254000" prstMaterial="matte">
            <a:extrusionClr>
              <a:srgbClr val="FEC75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矩形 24"/>
          <p:cNvSpPr/>
          <p:nvPr/>
        </p:nvSpPr>
        <p:spPr>
          <a:xfrm>
            <a:off x="6846570" y="4240530"/>
            <a:ext cx="4027170" cy="615950"/>
          </a:xfrm>
          <a:prstGeom prst="rect">
            <a:avLst/>
          </a:prstGeom>
          <a:solidFill>
            <a:srgbClr val="FEBE43"/>
          </a:solidFill>
          <a:ln>
            <a:noFill/>
          </a:ln>
          <a:scene3d>
            <a:camera prst="orthographicFront"/>
            <a:lightRig rig="threePt" dir="t"/>
          </a:scene3d>
          <a:sp3d z="139700" extrusionH="254000" prstMaterial="matte">
            <a:extrusionClr>
              <a:srgbClr val="FEC75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矩形 26"/>
          <p:cNvSpPr/>
          <p:nvPr/>
        </p:nvSpPr>
        <p:spPr>
          <a:xfrm>
            <a:off x="6854190" y="5284470"/>
            <a:ext cx="4027170" cy="615950"/>
          </a:xfrm>
          <a:prstGeom prst="rect">
            <a:avLst/>
          </a:prstGeom>
          <a:solidFill>
            <a:srgbClr val="FEBE43"/>
          </a:solidFill>
          <a:ln>
            <a:noFill/>
          </a:ln>
          <a:scene3d>
            <a:camera prst="orthographicFront"/>
            <a:lightRig rig="threePt" dir="t"/>
          </a:scene3d>
          <a:sp3d z="139700" extrusionH="254000" prstMaterial="matte">
            <a:extrusionClr>
              <a:srgbClr val="FEC75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文本框 10"/>
          <p:cNvSpPr txBox="1"/>
          <p:nvPr/>
        </p:nvSpPr>
        <p:spPr>
          <a:xfrm>
            <a:off x="6851015" y="4276725"/>
            <a:ext cx="40227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0</a:t>
            </a:r>
            <a:r>
              <a:rPr lang="ru-RU" altLang="en-US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5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.	</a:t>
            </a:r>
            <a:r>
              <a:rPr lang="ru-RU" altLang="en-US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Сложности</a:t>
            </a:r>
            <a:r>
              <a:rPr lang="zh-CN" altLang="en-US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
</a:t>
            </a:r>
            <a:endParaRPr lang="zh-CN" altLang="en-US" sz="280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34"/>
          <p:cNvSpPr txBox="1"/>
          <p:nvPr/>
        </p:nvSpPr>
        <p:spPr>
          <a:xfrm>
            <a:off x="6859270" y="5356860"/>
            <a:ext cx="40227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0</a:t>
            </a:r>
            <a:r>
              <a:rPr lang="ru-RU" altLang="en-US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6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.	</a:t>
            </a:r>
            <a:r>
              <a:rPr lang="ru-RU" altLang="en-US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Заключение</a:t>
            </a:r>
            <a:r>
              <a:rPr lang="zh-CN" altLang="en-US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
</a:t>
            </a:r>
            <a:endParaRPr lang="zh-CN" altLang="en-US" sz="280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矩形 24"/>
          <p:cNvSpPr/>
          <p:nvPr/>
        </p:nvSpPr>
        <p:spPr>
          <a:xfrm>
            <a:off x="6846570" y="3196590"/>
            <a:ext cx="4027170" cy="615950"/>
          </a:xfrm>
          <a:prstGeom prst="rect">
            <a:avLst/>
          </a:prstGeom>
          <a:solidFill>
            <a:srgbClr val="FEBE43"/>
          </a:solidFill>
          <a:ln>
            <a:noFill/>
          </a:ln>
          <a:scene3d>
            <a:camera prst="orthographicFront"/>
            <a:lightRig rig="threePt" dir="t"/>
          </a:scene3d>
          <a:sp3d z="139700" extrusionH="254000" prstMaterial="matte">
            <a:extrusionClr>
              <a:srgbClr val="FEC75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1768475" y="3261360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01.	</a:t>
            </a:r>
            <a:r>
              <a:rPr lang="ru-RU" altLang="en-US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Введение</a:t>
            </a:r>
            <a:endParaRPr lang="ru-RU" altLang="en-US" sz="280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文本框 10"/>
          <p:cNvSpPr txBox="1"/>
          <p:nvPr/>
        </p:nvSpPr>
        <p:spPr>
          <a:xfrm>
            <a:off x="6846570" y="3253105"/>
            <a:ext cx="40227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0</a:t>
            </a:r>
            <a:r>
              <a:rPr lang="ru-RU" altLang="en-US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4</a:t>
            </a: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.	</a:t>
            </a:r>
            <a:r>
              <a:rPr lang="ru-RU" altLang="en-US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Работоспобность</a:t>
            </a:r>
            <a:r>
              <a:rPr lang="zh-CN" altLang="en-US" sz="2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
</a:t>
            </a:r>
            <a:endParaRPr lang="zh-CN" altLang="en-US" sz="280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20" grpId="0"/>
      <p:bldP spid="23" grpId="0" animBg="1"/>
      <p:bldP spid="25" grpId="0" bldLvl="0" animBg="1"/>
      <p:bldP spid="11" grpId="0"/>
      <p:bldP spid="27" grpId="0" bldLvl="0" animBg="1"/>
      <p:bldP spid="35" grpId="0"/>
      <p:bldP spid="4" grpId="0" bldLvl="0" animBg="1"/>
      <p:bldP spid="5" grpId="0" bldLvl="0" animBg="1"/>
      <p:bldP spid="7" grpId="0"/>
      <p:bldP spid="6" grpId="0" bldLvl="0" animBg="1"/>
      <p:bldP spid="8" grpId="0"/>
      <p:bldP spid="9" grpId="0" bldLvl="0" animBg="1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923bcb6e7bce77baac12684"/>
          <p:cNvPicPr>
            <a:picLocks noChangeAspect="1"/>
          </p:cNvPicPr>
          <p:nvPr/>
        </p:nvPicPr>
        <p:blipFill>
          <a:blip r:embed="rId1"/>
          <a:srcRect l="-125" t="-597" r="-99" b="-325"/>
          <a:stretch>
            <a:fillRect/>
          </a:stretch>
        </p:blipFill>
        <p:spPr>
          <a:xfrm rot="10800000" flipV="1">
            <a:off x="-71755" y="-116205"/>
            <a:ext cx="12386945" cy="70904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6675" y="-116205"/>
            <a:ext cx="12381865" cy="7027545"/>
          </a:xfrm>
          <a:prstGeom prst="rect">
            <a:avLst/>
          </a:prstGeom>
          <a:solidFill>
            <a:srgbClr val="5A5C63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4025" y="1772920"/>
            <a:ext cx="8743950" cy="2736215"/>
          </a:xfrm>
          <a:prstGeom prst="rect">
            <a:avLst/>
          </a:prstGeom>
          <a:noFill/>
          <a:ln w="19050">
            <a:solidFill>
              <a:srgbClr val="FEB72E"/>
            </a:solidFill>
          </a:ln>
          <a:scene3d>
            <a:camera prst="orthographicFront"/>
            <a:lightRig rig="threePt" dir="t"/>
          </a:scene3d>
          <a:sp3d z="139700" extrusionH="254000" prstMaterial="matte">
            <a:extrusionClr>
              <a:srgbClr val="FEC75C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EBE4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44040" y="2180590"/>
            <a:ext cx="2009140" cy="2162810"/>
          </a:xfrm>
        </p:spPr>
        <p:txBody>
          <a:bodyPr>
            <a:noAutofit/>
          </a:bodyPr>
          <a:p>
            <a:pPr algn="dist"/>
            <a:r>
              <a:rPr lang="en-US" altLang="zh-CN" sz="16600">
                <a:solidFill>
                  <a:srgbClr val="FAC457"/>
                </a:solidFill>
                <a:latin typeface="Calibri" panose="020F0502020204030204" charset="0"/>
              </a:rPr>
              <a:t>1</a:t>
            </a:r>
            <a:endParaRPr lang="en-US" altLang="zh-CN" sz="16600">
              <a:solidFill>
                <a:srgbClr val="FAC457"/>
              </a:solidFill>
              <a:latin typeface="Calibri" panose="020F0502020204030204" charset="0"/>
            </a:endParaRPr>
          </a:p>
        </p:txBody>
      </p:sp>
      <p:sp>
        <p:nvSpPr>
          <p:cNvPr id="20" name="副标题 2"/>
          <p:cNvSpPr>
            <a:spLocks noGrp="1"/>
          </p:cNvSpPr>
          <p:nvPr/>
        </p:nvSpPr>
        <p:spPr>
          <a:xfrm>
            <a:off x="4232910" y="2688590"/>
            <a:ext cx="7195820" cy="1031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66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Введение</a:t>
            </a:r>
            <a:endParaRPr lang="en-US" altLang="en-US" sz="66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5" grpId="0" animBg="1"/>
      <p:bldP spid="5" grpId="1" animBg="1"/>
      <p:bldP spid="5" grpId="2" animBg="1"/>
      <p:bldP spid="5" grpId="3" animBg="1"/>
      <p:bldP spid="6" grpId="0" animBg="1"/>
      <p:bldP spid="3" grpId="0" build="p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副标题 2"/>
          <p:cNvSpPr>
            <a:spLocks noGrp="1"/>
          </p:cNvSpPr>
          <p:nvPr/>
        </p:nvSpPr>
        <p:spPr>
          <a:xfrm>
            <a:off x="1598295" y="664210"/>
            <a:ext cx="7305040" cy="5435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en-US" sz="32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Цели и задачи</a:t>
            </a:r>
            <a:r>
              <a:rPr lang="zh-CN" altLang="en-US" sz="32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
</a:t>
            </a:r>
            <a:endParaRPr lang="zh-CN" altLang="en-US" sz="32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06245" y="1487170"/>
            <a:ext cx="844550" cy="844550"/>
            <a:chOff x="3252" y="3472"/>
            <a:chExt cx="1330" cy="1330"/>
          </a:xfrm>
        </p:grpSpPr>
        <p:sp>
          <p:nvSpPr>
            <p:cNvPr id="3" name="椭圆 2"/>
            <p:cNvSpPr/>
            <p:nvPr/>
          </p:nvSpPr>
          <p:spPr>
            <a:xfrm>
              <a:off x="3252" y="3472"/>
              <a:ext cx="1330" cy="1330"/>
            </a:xfrm>
            <a:prstGeom prst="ellipse">
              <a:avLst/>
            </a:prstGeom>
            <a:solidFill>
              <a:srgbClr val="FEBE43"/>
            </a:solidFill>
            <a:ln>
              <a:noFill/>
            </a:ln>
            <a:scene3d>
              <a:camera prst="orthographicFront"/>
              <a:lightRig rig="threePt" dir="t"/>
            </a:scene3d>
            <a:sp3d z="139700" extrusionH="254000" prstMaterial="matte">
              <a:extrusionClr>
                <a:srgbClr val="FEC75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296" y="3532"/>
              <a:ext cx="1242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sz="4400">
                  <a:solidFill>
                    <a:schemeClr val="tx1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</a:rPr>
                <a:t>Ц</a:t>
              </a:r>
              <a:endParaRPr lang="ru-RU" altLang="en-US" sz="44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7" name="副标题 2"/>
          <p:cNvSpPr>
            <a:spLocks noGrp="1"/>
          </p:cNvSpPr>
          <p:nvPr/>
        </p:nvSpPr>
        <p:spPr>
          <a:xfrm>
            <a:off x="2503170" y="1719580"/>
            <a:ext cx="1597025" cy="5435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en-US" sz="32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ели</a:t>
            </a:r>
            <a:endParaRPr lang="ru-RU" altLang="en-US" sz="32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3647440" y="1697355"/>
            <a:ext cx="7931785" cy="5480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Создать</a:t>
            </a:r>
            <a:r>
              <a:rPr lang="en-US" alt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реляционную</a:t>
            </a:r>
            <a:r>
              <a:rPr lang="en-US" alt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БД</a:t>
            </a:r>
            <a:r>
              <a:rPr lang="en-US" alt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для</a:t>
            </a:r>
            <a:r>
              <a:rPr lang="en-US" alt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pl-PL" alt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crowdsource-</a:t>
            </a:r>
            <a:r>
              <a:rPr lang="en-US" altLang="en-US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словаря</a:t>
            </a:r>
            <a:r>
              <a:rPr lang="en-US" alt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Lingua Collect </a:t>
            </a:r>
            <a:r>
              <a:rPr lang="en-US" altLang="en-US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на</a:t>
            </a:r>
            <a:r>
              <a:rPr lang="en-US" altLang="ru-RU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PostgreSQL.</a:t>
            </a:r>
            <a:endParaRPr lang="en-US" altLang="ru-RU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06245" y="3683000"/>
            <a:ext cx="844550" cy="844550"/>
            <a:chOff x="3252" y="3472"/>
            <a:chExt cx="1330" cy="1330"/>
          </a:xfrm>
        </p:grpSpPr>
        <p:sp>
          <p:nvSpPr>
            <p:cNvPr id="11" name="椭圆 10"/>
            <p:cNvSpPr/>
            <p:nvPr/>
          </p:nvSpPr>
          <p:spPr>
            <a:xfrm>
              <a:off x="3252" y="3472"/>
              <a:ext cx="1330" cy="1330"/>
            </a:xfrm>
            <a:prstGeom prst="ellipse">
              <a:avLst/>
            </a:prstGeom>
            <a:solidFill>
              <a:srgbClr val="FEBE43"/>
            </a:solidFill>
            <a:ln>
              <a:noFill/>
            </a:ln>
            <a:scene3d>
              <a:camera prst="orthographicFront"/>
              <a:lightRig rig="threePt" dir="t"/>
            </a:scene3d>
            <a:sp3d z="139700" extrusionH="254000" prstMaterial="matte">
              <a:extrusionClr>
                <a:srgbClr val="FEC75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96" y="3532"/>
              <a:ext cx="1242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sz="4400">
                  <a:solidFill>
                    <a:schemeClr val="tx1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</a:rPr>
                <a:t>З</a:t>
              </a:r>
              <a:endParaRPr lang="ru-RU" altLang="en-US" sz="44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13" name="副标题 2"/>
          <p:cNvSpPr>
            <a:spLocks noGrp="1"/>
          </p:cNvSpPr>
          <p:nvPr/>
        </p:nvSpPr>
        <p:spPr>
          <a:xfrm>
            <a:off x="2503170" y="3843655"/>
            <a:ext cx="1597025" cy="5435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2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адачи</a:t>
            </a:r>
            <a:endParaRPr lang="ru-RU" sz="32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35095" y="3903345"/>
            <a:ext cx="7858125" cy="2207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1)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Построить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концептуальную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логическую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физическую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модели</a:t>
            </a:r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.</a:t>
            </a:r>
            <a:endParaRPr lang="en-US" altLang="en-US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2)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Реализовать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DDL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начальное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заполнение</a:t>
            </a:r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.</a:t>
            </a:r>
            <a:endParaRPr lang="en-US" altLang="en-US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3)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Добавить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представления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индексы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функции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процедуры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триггеры</a:t>
            </a:r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.</a:t>
            </a:r>
            <a:endParaRPr lang="en-US" altLang="en-US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4)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Обеспечить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автотесты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(</a:t>
            </a:r>
            <a:r>
              <a:rPr lang="pl-PL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pytest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) c </a:t>
            </a:r>
            <a:r>
              <a:rPr lang="pl-PL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max</a:t>
            </a:r>
            <a:r>
              <a:rPr lang="ru-RU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покрытием.</a:t>
            </a:r>
            <a:endParaRPr lang="ru-RU" altLang="ru-RU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7" grpId="0"/>
      <p:bldP spid="9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副标题 2"/>
          <p:cNvSpPr>
            <a:spLocks noGrp="1"/>
          </p:cNvSpPr>
          <p:nvPr/>
        </p:nvSpPr>
        <p:spPr>
          <a:xfrm>
            <a:off x="1598295" y="664210"/>
            <a:ext cx="7305040" cy="5435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zh-CN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Мотивация</a:t>
            </a:r>
            <a:endParaRPr lang="ru-RU" altLang="zh-CN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8295" y="1503680"/>
            <a:ext cx="9110980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Зачем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это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нужно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?</a:t>
            </a:r>
            <a:endParaRPr lang="en-US" altLang="ru-RU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• 7 000+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языков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но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ресурсы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—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лишь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для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“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больших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”</a:t>
            </a:r>
            <a:endParaRPr lang="en-US" altLang="ru-RU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•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Диалекты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контексты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часто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не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фиксируются</a:t>
            </a:r>
            <a:endParaRPr lang="en-US" altLang="en-US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•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Решение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:</a:t>
            </a:r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pl-PL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crowdsource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БД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с верификацией качества перевода</a:t>
            </a:r>
            <a:endParaRPr lang="en-US" altLang="en-US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endParaRPr lang="en-US" altLang="en-US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文本框 13"/>
          <p:cNvSpPr txBox="1"/>
          <p:nvPr/>
        </p:nvSpPr>
        <p:spPr>
          <a:xfrm>
            <a:off x="1704340" y="3992880"/>
            <a:ext cx="9110980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Почему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это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интересно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?</a:t>
            </a:r>
            <a:endParaRPr lang="en-US" altLang="ru-RU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•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Помогает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лингвистам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студентам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, ML-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датасетам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 </a:t>
            </a:r>
            <a:endParaRPr lang="en-US" altLang="ru-RU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•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Поддерживает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диалекты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—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редкая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фича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 </a:t>
            </a:r>
            <a:endParaRPr lang="en-US" altLang="ru-RU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• </a:t>
            </a:r>
            <a:r>
              <a:rPr lang="en-US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Открыта</a:t>
            </a:r>
            <a:r>
              <a:rPr lang="ru-RU" altLang="en-US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для общего расширения </a:t>
            </a:r>
            <a:r>
              <a:rPr lang="en-US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— </a:t>
            </a:r>
            <a:r>
              <a:rPr lang="pl-PL" altLang="ru-RU" sz="2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crowdsource</a:t>
            </a:r>
            <a:endParaRPr lang="en-US" altLang="en-US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l">
              <a:lnSpc>
                <a:spcPct val="130000"/>
              </a:lnSpc>
            </a:pPr>
            <a:endParaRPr lang="en-US" altLang="en-US" sz="2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14" grpId="0"/>
      <p:bldP spid="14" grpId="1"/>
      <p:bldP spid="14" grpId="2"/>
      <p:bldP spid="14" grpId="3"/>
      <p:bldP spid="14" grpId="4"/>
      <p:bldP spid="2" grpId="0"/>
      <p:bldP spid="2" grpId="1"/>
      <p:bldP spid="2" grpId="2"/>
      <p:bldP spid="2" grpId="3"/>
      <p:bldP spid="2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副标题 2"/>
          <p:cNvSpPr>
            <a:spLocks noGrp="1"/>
          </p:cNvSpPr>
          <p:nvPr/>
        </p:nvSpPr>
        <p:spPr>
          <a:xfrm>
            <a:off x="2430145" y="2565400"/>
            <a:ext cx="8049895" cy="16198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ru-RU" altLang="zh-CN" sz="5400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Модели БД</a:t>
            </a:r>
            <a:endParaRPr lang="ru-RU" altLang="zh-CN" sz="5400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副标题 2"/>
          <p:cNvSpPr>
            <a:spLocks noGrp="1"/>
          </p:cNvSpPr>
          <p:nvPr/>
        </p:nvSpPr>
        <p:spPr>
          <a:xfrm>
            <a:off x="1598295" y="664210"/>
            <a:ext cx="7305040" cy="5435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zh-CN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Концептуальная модель</a:t>
            </a:r>
            <a:endParaRPr lang="ru-RU" altLang="zh-CN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2" name="Изображение 1"/>
          <p:cNvPicPr/>
          <p:nvPr/>
        </p:nvPicPr>
        <p:blipFill>
          <a:blip r:embed="rId1"/>
          <a:stretch>
            <a:fillRect/>
          </a:stretch>
        </p:blipFill>
        <p:spPr>
          <a:xfrm>
            <a:off x="2352040" y="2061210"/>
            <a:ext cx="7588885" cy="29705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副标题 2"/>
          <p:cNvSpPr>
            <a:spLocks noGrp="1"/>
          </p:cNvSpPr>
          <p:nvPr/>
        </p:nvSpPr>
        <p:spPr>
          <a:xfrm>
            <a:off x="1598295" y="664210"/>
            <a:ext cx="7305040" cy="5435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zh-CN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Логическая модель</a:t>
            </a:r>
            <a:endParaRPr lang="ru-RU" altLang="zh-CN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4" name="Изображение 3" descr="logical_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1485265"/>
            <a:ext cx="10332720" cy="43827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-16510" y="694055"/>
            <a:ext cx="1371600" cy="411480"/>
          </a:xfrm>
          <a:prstGeom prst="rect">
            <a:avLst/>
          </a:prstGeom>
          <a:solidFill>
            <a:srgbClr val="FE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副标题 2"/>
          <p:cNvSpPr>
            <a:spLocks noGrp="1"/>
          </p:cNvSpPr>
          <p:nvPr/>
        </p:nvSpPr>
        <p:spPr>
          <a:xfrm>
            <a:off x="1598295" y="664210"/>
            <a:ext cx="7305040" cy="5435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zh-CN">
                <a:solidFill>
                  <a:srgbClr val="FAC457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Физическая модель</a:t>
            </a:r>
            <a:endParaRPr lang="ru-RU" altLang="zh-CN">
              <a:solidFill>
                <a:srgbClr val="FAC457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1"/>
          <a:stretch>
            <a:fillRect/>
          </a:stretch>
        </p:blipFill>
        <p:spPr>
          <a:xfrm>
            <a:off x="624205" y="1485265"/>
            <a:ext cx="11042015" cy="47967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TABLE_ENDDRAG_ORIGIN_RECT" val="845*159"/>
  <p:tag name="TABLE_ENDDRAG_RECT" val="46*169*845*15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BE43"/>
        </a:solidFill>
        <a:ln>
          <a:noFill/>
        </a:ln>
        <a:scene3d>
          <a:camera prst="perspectiveLeft" fov="5100000">
            <a:rot lat="0" lon="2400000" rev="0"/>
          </a:camera>
          <a:lightRig rig="threePt" dir="t"/>
        </a:scene3d>
        <a:sp3d z="139700" extrusionH="254000" prstMaterial="matte">
          <a:extrusionClr>
            <a:srgbClr val="FEC75C"/>
          </a:extrusionClr>
        </a:sp3d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2821</Words>
  <Application>WPS Presentation</Application>
  <PresentationFormat>宽屏</PresentationFormat>
  <Paragraphs>141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Microsoft YaHei</vt:lpstr>
      <vt:lpstr>Arial Unicode MS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XiaoDou</dc:creator>
  <cp:lastModifiedBy>google1580040906</cp:lastModifiedBy>
  <cp:revision>35</cp:revision>
  <dcterms:created xsi:type="dcterms:W3CDTF">2017-11-11T10:06:00Z</dcterms:created>
  <dcterms:modified xsi:type="dcterms:W3CDTF">2025-05-16T23:03:19Z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1049-12.2.0.21183</vt:lpwstr>
  </property>
  <property fmtid="{D5CDD505-2E9C-101B-9397-08002B2CF9AE}" pid="3" name="ICV">
    <vt:lpwstr>34F8DF62539C4964B58CF9CC39D4562F_13</vt:lpwstr>
  </property>
</Properties>
</file>