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4"/>
  </p:notesMasterIdLst>
  <p:handoutMasterIdLst>
    <p:handoutMasterId r:id="rId15"/>
  </p:handoutMasterIdLst>
  <p:sldIdLst>
    <p:sldId id="257" r:id="rId2"/>
    <p:sldId id="259" r:id="rId3"/>
    <p:sldId id="262" r:id="rId4"/>
    <p:sldId id="260" r:id="rId5"/>
    <p:sldId id="261" r:id="rId6"/>
    <p:sldId id="264" r:id="rId7"/>
    <p:sldId id="265" r:id="rId8"/>
    <p:sldId id="266" r:id="rId9"/>
    <p:sldId id="267" r:id="rId10"/>
    <p:sldId id="268" r:id="rId11"/>
    <p:sldId id="269" r:id="rId12"/>
    <p:sldId id="258" r:id="rId13"/>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52968D1-F415-4423-A035-C638E5663909}">
          <p14:sldIdLst>
            <p14:sldId id="257"/>
          </p14:sldIdLst>
        </p14:section>
        <p14:section name="Sección sin título" id="{8A40E070-5212-474E-9320-2E2A040A1493}">
          <p14:sldIdLst>
            <p14:sldId id="259"/>
            <p14:sldId id="262"/>
            <p14:sldId id="260"/>
            <p14:sldId id="261"/>
            <p14:sldId id="264"/>
            <p14:sldId id="265"/>
            <p14:sldId id="266"/>
            <p14:sldId id="267"/>
            <p14:sldId id="268"/>
            <p14:sldId id="269"/>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B6125D-6820-47B1-9461-DA70F46BAEA4}" v="200" dt="2024-01-24T16:17:21.3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04" d="100"/>
          <a:sy n="104" d="100"/>
        </p:scale>
        <p:origin x="144" y="300"/>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onso, Alvaro / Kuehne + Nagel / Pmi FA-AC" userId="d0591121-4c89-4a3b-8f12-08ba7e484800" providerId="ADAL" clId="{FDB6125D-6820-47B1-9461-DA70F46BAEA4}"/>
    <pc:docChg chg="undo custSel addSld delSld modSld modSection">
      <pc:chgData name="Alonso, Alvaro / Kuehne + Nagel / Pmi FA-AC" userId="d0591121-4c89-4a3b-8f12-08ba7e484800" providerId="ADAL" clId="{FDB6125D-6820-47B1-9461-DA70F46BAEA4}" dt="2024-01-24T16:23:16.949" v="1374" actId="680"/>
      <pc:docMkLst>
        <pc:docMk/>
      </pc:docMkLst>
      <pc:sldChg chg="modSp">
        <pc:chgData name="Alonso, Alvaro / Kuehne + Nagel / Pmi FA-AC" userId="d0591121-4c89-4a3b-8f12-08ba7e484800" providerId="ADAL" clId="{FDB6125D-6820-47B1-9461-DA70F46BAEA4}" dt="2024-01-24T14:10:01.699" v="6"/>
        <pc:sldMkLst>
          <pc:docMk/>
          <pc:sldMk cId="3143601814" sldId="261"/>
        </pc:sldMkLst>
        <pc:graphicFrameChg chg="mod">
          <ac:chgData name="Alonso, Alvaro / Kuehne + Nagel / Pmi FA-AC" userId="d0591121-4c89-4a3b-8f12-08ba7e484800" providerId="ADAL" clId="{FDB6125D-6820-47B1-9461-DA70F46BAEA4}" dt="2024-01-24T14:10:01.699" v="6"/>
          <ac:graphicFrameMkLst>
            <pc:docMk/>
            <pc:sldMk cId="3143601814" sldId="261"/>
            <ac:graphicFrameMk id="14" creationId="{8BFCBB1C-C72B-BDE2-F4E5-59A1EC9CC499}"/>
          </ac:graphicFrameMkLst>
        </pc:graphicFrameChg>
      </pc:sldChg>
      <pc:sldChg chg="modSp mod setBg">
        <pc:chgData name="Alonso, Alvaro / Kuehne + Nagel / Pmi FA-AC" userId="d0591121-4c89-4a3b-8f12-08ba7e484800" providerId="ADAL" clId="{FDB6125D-6820-47B1-9461-DA70F46BAEA4}" dt="2024-01-24T13:58:04.024" v="5" actId="20577"/>
        <pc:sldMkLst>
          <pc:docMk/>
          <pc:sldMk cId="836759984" sldId="265"/>
        </pc:sldMkLst>
        <pc:spChg chg="mod">
          <ac:chgData name="Alonso, Alvaro / Kuehne + Nagel / Pmi FA-AC" userId="d0591121-4c89-4a3b-8f12-08ba7e484800" providerId="ADAL" clId="{FDB6125D-6820-47B1-9461-DA70F46BAEA4}" dt="2024-01-24T13:58:04.024" v="5" actId="20577"/>
          <ac:spMkLst>
            <pc:docMk/>
            <pc:sldMk cId="836759984" sldId="265"/>
            <ac:spMk id="3" creationId="{C9086B67-12B2-D199-F678-F22805C523BE}"/>
          </ac:spMkLst>
        </pc:spChg>
      </pc:sldChg>
      <pc:sldChg chg="addSp delSp modSp mod">
        <pc:chgData name="Alonso, Alvaro / Kuehne + Nagel / Pmi FA-AC" userId="d0591121-4c89-4a3b-8f12-08ba7e484800" providerId="ADAL" clId="{FDB6125D-6820-47B1-9461-DA70F46BAEA4}" dt="2024-01-24T16:18:03.500" v="824" actId="20577"/>
        <pc:sldMkLst>
          <pc:docMk/>
          <pc:sldMk cId="3997420700" sldId="266"/>
        </pc:sldMkLst>
        <pc:spChg chg="add mod">
          <ac:chgData name="Alonso, Alvaro / Kuehne + Nagel / Pmi FA-AC" userId="d0591121-4c89-4a3b-8f12-08ba7e484800" providerId="ADAL" clId="{FDB6125D-6820-47B1-9461-DA70F46BAEA4}" dt="2024-01-24T15:30:19.461" v="426" actId="1076"/>
          <ac:spMkLst>
            <pc:docMk/>
            <pc:sldMk cId="3997420700" sldId="266"/>
            <ac:spMk id="3" creationId="{5A0635A2-16FF-DEDF-322D-308193F06528}"/>
          </ac:spMkLst>
        </pc:spChg>
        <pc:spChg chg="add del mod">
          <ac:chgData name="Alonso, Alvaro / Kuehne + Nagel / Pmi FA-AC" userId="d0591121-4c89-4a3b-8f12-08ba7e484800" providerId="ADAL" clId="{FDB6125D-6820-47B1-9461-DA70F46BAEA4}" dt="2024-01-24T16:18:03.500" v="824" actId="20577"/>
          <ac:spMkLst>
            <pc:docMk/>
            <pc:sldMk cId="3997420700" sldId="266"/>
            <ac:spMk id="4" creationId="{6F6C5117-5CF6-1E35-34FF-1F133091FC18}"/>
          </ac:spMkLst>
        </pc:spChg>
        <pc:graphicFrameChg chg="add del mod">
          <ac:chgData name="Alonso, Alvaro / Kuehne + Nagel / Pmi FA-AC" userId="d0591121-4c89-4a3b-8f12-08ba7e484800" providerId="ADAL" clId="{FDB6125D-6820-47B1-9461-DA70F46BAEA4}" dt="2024-01-24T14:56:13.991" v="401" actId="1957"/>
          <ac:graphicFrameMkLst>
            <pc:docMk/>
            <pc:sldMk cId="3997420700" sldId="266"/>
            <ac:graphicFrameMk id="7" creationId="{6F115C11-1351-F7C3-F8FC-87CA69440645}"/>
          </ac:graphicFrameMkLst>
        </pc:graphicFrameChg>
        <pc:graphicFrameChg chg="add del mod">
          <ac:chgData name="Alonso, Alvaro / Kuehne + Nagel / Pmi FA-AC" userId="d0591121-4c89-4a3b-8f12-08ba7e484800" providerId="ADAL" clId="{FDB6125D-6820-47B1-9461-DA70F46BAEA4}" dt="2024-01-24T15:52:27.182" v="597" actId="478"/>
          <ac:graphicFrameMkLst>
            <pc:docMk/>
            <pc:sldMk cId="3997420700" sldId="266"/>
            <ac:graphicFrameMk id="11" creationId="{02A764AF-4159-F2EE-4EC4-B71E6BB358A2}"/>
          </ac:graphicFrameMkLst>
        </pc:graphicFrameChg>
        <pc:graphicFrameChg chg="add mod">
          <ac:chgData name="Alonso, Alvaro / Kuehne + Nagel / Pmi FA-AC" userId="d0591121-4c89-4a3b-8f12-08ba7e484800" providerId="ADAL" clId="{FDB6125D-6820-47B1-9461-DA70F46BAEA4}" dt="2024-01-24T16:17:21.334" v="770"/>
          <ac:graphicFrameMkLst>
            <pc:docMk/>
            <pc:sldMk cId="3997420700" sldId="266"/>
            <ac:graphicFrameMk id="14" creationId="{395335E9-7327-BF1B-5428-CC1E3CFD697D}"/>
          </ac:graphicFrameMkLst>
        </pc:graphicFrameChg>
      </pc:sldChg>
      <pc:sldChg chg="new">
        <pc:chgData name="Alonso, Alvaro / Kuehne + Nagel / Pmi FA-AC" userId="d0591121-4c89-4a3b-8f12-08ba7e484800" providerId="ADAL" clId="{FDB6125D-6820-47B1-9461-DA70F46BAEA4}" dt="2024-01-24T16:18:47.661" v="825" actId="680"/>
        <pc:sldMkLst>
          <pc:docMk/>
          <pc:sldMk cId="386119046" sldId="267"/>
        </pc:sldMkLst>
      </pc:sldChg>
      <pc:sldChg chg="modSp new mod">
        <pc:chgData name="Alonso, Alvaro / Kuehne + Nagel / Pmi FA-AC" userId="d0591121-4c89-4a3b-8f12-08ba7e484800" providerId="ADAL" clId="{FDB6125D-6820-47B1-9461-DA70F46BAEA4}" dt="2024-01-24T16:22:36.556" v="1369" actId="20577"/>
        <pc:sldMkLst>
          <pc:docMk/>
          <pc:sldMk cId="2469676325" sldId="268"/>
        </pc:sldMkLst>
        <pc:spChg chg="mod">
          <ac:chgData name="Alonso, Alvaro / Kuehne + Nagel / Pmi FA-AC" userId="d0591121-4c89-4a3b-8f12-08ba7e484800" providerId="ADAL" clId="{FDB6125D-6820-47B1-9461-DA70F46BAEA4}" dt="2024-01-24T16:20:28.570" v="862" actId="33524"/>
          <ac:spMkLst>
            <pc:docMk/>
            <pc:sldMk cId="2469676325" sldId="268"/>
            <ac:spMk id="2" creationId="{72C85551-28D5-6144-367B-6F8799275322}"/>
          </ac:spMkLst>
        </pc:spChg>
        <pc:spChg chg="mod">
          <ac:chgData name="Alonso, Alvaro / Kuehne + Nagel / Pmi FA-AC" userId="d0591121-4c89-4a3b-8f12-08ba7e484800" providerId="ADAL" clId="{FDB6125D-6820-47B1-9461-DA70F46BAEA4}" dt="2024-01-24T16:22:36.556" v="1369" actId="20577"/>
          <ac:spMkLst>
            <pc:docMk/>
            <pc:sldMk cId="2469676325" sldId="268"/>
            <ac:spMk id="4" creationId="{36FC522F-C185-7961-BC56-F95369451E05}"/>
          </ac:spMkLst>
        </pc:spChg>
      </pc:sldChg>
      <pc:sldChg chg="new">
        <pc:chgData name="Alonso, Alvaro / Kuehne + Nagel / Pmi FA-AC" userId="d0591121-4c89-4a3b-8f12-08ba7e484800" providerId="ADAL" clId="{FDB6125D-6820-47B1-9461-DA70F46BAEA4}" dt="2024-01-24T16:23:16.949" v="1374" actId="680"/>
        <pc:sldMkLst>
          <pc:docMk/>
          <pc:sldMk cId="2536406831" sldId="269"/>
        </pc:sldMkLst>
      </pc:sldChg>
      <pc:sldChg chg="new del">
        <pc:chgData name="Alonso, Alvaro / Kuehne + Nagel / Pmi FA-AC" userId="d0591121-4c89-4a3b-8f12-08ba7e484800" providerId="ADAL" clId="{FDB6125D-6820-47B1-9461-DA70F46BAEA4}" dt="2024-01-24T16:23:05.999" v="1372" actId="2696"/>
        <pc:sldMkLst>
          <pc:docMk/>
          <pc:sldMk cId="3733112602" sldId="269"/>
        </pc:sldMkLst>
      </pc:sldChg>
      <pc:sldChg chg="new del">
        <pc:chgData name="Alonso, Alvaro / Kuehne + Nagel / Pmi FA-AC" userId="d0591121-4c89-4a3b-8f12-08ba7e484800" providerId="ADAL" clId="{FDB6125D-6820-47B1-9461-DA70F46BAEA4}" dt="2024-01-24T16:23:09.156" v="1373" actId="2696"/>
        <pc:sldMkLst>
          <pc:docMk/>
          <pc:sldMk cId="2485059123" sldId="270"/>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Hoja1!$A$2</c:f>
              <c:strCache>
                <c:ptCount val="1"/>
                <c:pt idx="0">
                  <c:v>Murcia(3,53%)</c:v>
                </c:pt>
              </c:strCache>
            </c:strRef>
          </c:tx>
          <c:spPr>
            <a:solidFill>
              <a:schemeClr val="accent3">
                <a:shade val="65000"/>
              </a:schemeClr>
            </a:solidFill>
            <a:ln>
              <a:noFill/>
            </a:ln>
            <a:effectLst/>
          </c:spPr>
          <c:invertIfNegative val="0"/>
          <c:cat>
            <c:strRef>
              <c:f>Hoja1!$B$1:$B$1</c:f>
              <c:strCache>
                <c:ptCount val="1"/>
                <c:pt idx="0">
                  <c:v>Porcentaje Crecimiento (%)</c:v>
                </c:pt>
              </c:strCache>
            </c:strRef>
          </c:cat>
          <c:val>
            <c:numRef>
              <c:f>Hoja1!$B$2:$B$2</c:f>
              <c:numCache>
                <c:formatCode>General</c:formatCode>
                <c:ptCount val="1"/>
                <c:pt idx="0">
                  <c:v>3.5</c:v>
                </c:pt>
              </c:numCache>
            </c:numRef>
          </c:val>
          <c:extLst>
            <c:ext xmlns:c16="http://schemas.microsoft.com/office/drawing/2014/chart" uri="{C3380CC4-5D6E-409C-BE32-E72D297353CC}">
              <c16:uniqueId val="{00000000-9C32-4E93-ADBB-A085DC764F3D}"/>
            </c:ext>
          </c:extLst>
        </c:ser>
        <c:ser>
          <c:idx val="1"/>
          <c:order val="1"/>
          <c:tx>
            <c:strRef>
              <c:f>Hoja1!$A$3</c:f>
              <c:strCache>
                <c:ptCount val="1"/>
                <c:pt idx="0">
                  <c:v>Alicante(2,11%)</c:v>
                </c:pt>
              </c:strCache>
            </c:strRef>
          </c:tx>
          <c:spPr>
            <a:solidFill>
              <a:schemeClr val="accent3"/>
            </a:solidFill>
            <a:ln>
              <a:noFill/>
            </a:ln>
            <a:effectLst/>
          </c:spPr>
          <c:invertIfNegative val="0"/>
          <c:cat>
            <c:strRef>
              <c:f>Hoja1!$B$1:$B$1</c:f>
              <c:strCache>
                <c:ptCount val="1"/>
                <c:pt idx="0">
                  <c:v>Porcentaje Crecimiento (%)</c:v>
                </c:pt>
              </c:strCache>
            </c:strRef>
          </c:cat>
          <c:val>
            <c:numRef>
              <c:f>Hoja1!$B$3:$B$3</c:f>
              <c:numCache>
                <c:formatCode>General</c:formatCode>
                <c:ptCount val="1"/>
                <c:pt idx="0">
                  <c:v>2.1</c:v>
                </c:pt>
              </c:numCache>
            </c:numRef>
          </c:val>
          <c:extLst>
            <c:ext xmlns:c16="http://schemas.microsoft.com/office/drawing/2014/chart" uri="{C3380CC4-5D6E-409C-BE32-E72D297353CC}">
              <c16:uniqueId val="{00000001-9C32-4E93-ADBB-A085DC764F3D}"/>
            </c:ext>
          </c:extLst>
        </c:ser>
        <c:ser>
          <c:idx val="2"/>
          <c:order val="2"/>
          <c:tx>
            <c:strRef>
              <c:f>Hoja1!$A$4</c:f>
              <c:strCache>
                <c:ptCount val="1"/>
                <c:pt idx="0">
                  <c:v>Madrid(1,78%)</c:v>
                </c:pt>
              </c:strCache>
            </c:strRef>
          </c:tx>
          <c:spPr>
            <a:solidFill>
              <a:schemeClr val="accent3">
                <a:tint val="65000"/>
              </a:schemeClr>
            </a:solidFill>
            <a:ln>
              <a:noFill/>
            </a:ln>
            <a:effectLst/>
          </c:spPr>
          <c:invertIfNegative val="0"/>
          <c:cat>
            <c:strRef>
              <c:f>Hoja1!$B$1:$B$1</c:f>
              <c:strCache>
                <c:ptCount val="1"/>
                <c:pt idx="0">
                  <c:v>Porcentaje Crecimiento (%)</c:v>
                </c:pt>
              </c:strCache>
            </c:strRef>
          </c:cat>
          <c:val>
            <c:numRef>
              <c:f>Hoja1!$B$4:$B$4</c:f>
              <c:numCache>
                <c:formatCode>General</c:formatCode>
                <c:ptCount val="1"/>
                <c:pt idx="0">
                  <c:v>1.7</c:v>
                </c:pt>
              </c:numCache>
            </c:numRef>
          </c:val>
          <c:extLst>
            <c:ext xmlns:c16="http://schemas.microsoft.com/office/drawing/2014/chart" uri="{C3380CC4-5D6E-409C-BE32-E72D297353CC}">
              <c16:uniqueId val="{00000002-9C32-4E93-ADBB-A085DC764F3D}"/>
            </c:ext>
          </c:extLst>
        </c:ser>
        <c:dLbls>
          <c:showLegendKey val="0"/>
          <c:showVal val="0"/>
          <c:showCatName val="0"/>
          <c:showSerName val="0"/>
          <c:showPercent val="0"/>
          <c:showBubbleSize val="0"/>
        </c:dLbls>
        <c:gapWidth val="219"/>
        <c:overlap val="-27"/>
        <c:axId val="642057359"/>
        <c:axId val="337188559"/>
      </c:barChart>
      <c:catAx>
        <c:axId val="6420573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337188559"/>
        <c:crosses val="autoZero"/>
        <c:auto val="1"/>
        <c:lblAlgn val="ctr"/>
        <c:lblOffset val="100"/>
        <c:noMultiLvlLbl val="0"/>
      </c:catAx>
      <c:valAx>
        <c:axId val="3371885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6420573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s-ES"/>
              <a:t>Comparativa evolucion renta per capita</a:t>
            </a:r>
          </a:p>
        </c:rich>
      </c:tx>
      <c:layout>
        <c:manualLayout>
          <c:xMode val="edge"/>
          <c:yMode val="edge"/>
          <c:x val="0.24364444775084976"/>
          <c:y val="4.6186386435312872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s-ES"/>
        </a:p>
      </c:txPr>
    </c:title>
    <c:autoTitleDeleted val="0"/>
    <c:plotArea>
      <c:layout/>
      <c:lineChart>
        <c:grouping val="standard"/>
        <c:varyColors val="0"/>
        <c:ser>
          <c:idx val="0"/>
          <c:order val="0"/>
          <c:tx>
            <c:strRef>
              <c:f>Hoja1!$B$1</c:f>
              <c:strCache>
                <c:ptCount val="1"/>
                <c:pt idx="0">
                  <c:v>Madrid</c:v>
                </c:pt>
              </c:strCache>
            </c:strRef>
          </c:tx>
          <c:spPr>
            <a:ln w="34925" cap="rnd">
              <a:solidFill>
                <a:schemeClr val="accent1"/>
              </a:solidFill>
              <a:round/>
            </a:ln>
            <a:effectLst>
              <a:outerShdw blurRad="44450" dist="25400" dir="2700000" algn="br" rotWithShape="0">
                <a:srgbClr val="000000">
                  <a:alpha val="60000"/>
                </a:srgbClr>
              </a:outerShdw>
            </a:effectLst>
          </c:spPr>
          <c:marker>
            <c:symbol val="none"/>
          </c:marker>
          <c:cat>
            <c:numRef>
              <c:f>Hoja1!$A$2:$A$5</c:f>
              <c:numCache>
                <c:formatCode>General</c:formatCode>
                <c:ptCount val="4"/>
                <c:pt idx="0">
                  <c:v>2018</c:v>
                </c:pt>
                <c:pt idx="1">
                  <c:v>2019</c:v>
                </c:pt>
                <c:pt idx="2">
                  <c:v>2020</c:v>
                </c:pt>
                <c:pt idx="3">
                  <c:v>2021</c:v>
                </c:pt>
              </c:numCache>
            </c:numRef>
          </c:cat>
          <c:val>
            <c:numRef>
              <c:f>Hoja1!$B$2:$B$5</c:f>
              <c:numCache>
                <c:formatCode>General</c:formatCode>
                <c:ptCount val="4"/>
                <c:pt idx="0">
                  <c:v>31521</c:v>
                </c:pt>
                <c:pt idx="1">
                  <c:v>32314</c:v>
                </c:pt>
                <c:pt idx="2">
                  <c:v>26897</c:v>
                </c:pt>
                <c:pt idx="3">
                  <c:v>28038</c:v>
                </c:pt>
              </c:numCache>
            </c:numRef>
          </c:val>
          <c:smooth val="0"/>
          <c:extLst>
            <c:ext xmlns:c16="http://schemas.microsoft.com/office/drawing/2014/chart" uri="{C3380CC4-5D6E-409C-BE32-E72D297353CC}">
              <c16:uniqueId val="{00000000-1E74-4EA0-A6C7-1A5FD90435B6}"/>
            </c:ext>
          </c:extLst>
        </c:ser>
        <c:ser>
          <c:idx val="1"/>
          <c:order val="1"/>
          <c:tx>
            <c:strRef>
              <c:f>Hoja1!$C$1</c:f>
              <c:strCache>
                <c:ptCount val="1"/>
                <c:pt idx="0">
                  <c:v>Alicante</c:v>
                </c:pt>
              </c:strCache>
            </c:strRef>
          </c:tx>
          <c:spPr>
            <a:ln w="34925" cap="rnd">
              <a:solidFill>
                <a:schemeClr val="accent2"/>
              </a:solidFill>
              <a:round/>
            </a:ln>
            <a:effectLst>
              <a:outerShdw blurRad="44450" dist="25400" dir="2700000" algn="br" rotWithShape="0">
                <a:srgbClr val="000000">
                  <a:alpha val="60000"/>
                </a:srgbClr>
              </a:outerShdw>
            </a:effectLst>
          </c:spPr>
          <c:marker>
            <c:symbol val="none"/>
          </c:marker>
          <c:cat>
            <c:numRef>
              <c:f>Hoja1!$A$2:$A$5</c:f>
              <c:numCache>
                <c:formatCode>General</c:formatCode>
                <c:ptCount val="4"/>
                <c:pt idx="0">
                  <c:v>2018</c:v>
                </c:pt>
                <c:pt idx="1">
                  <c:v>2019</c:v>
                </c:pt>
                <c:pt idx="2">
                  <c:v>2020</c:v>
                </c:pt>
                <c:pt idx="3">
                  <c:v>2021</c:v>
                </c:pt>
              </c:numCache>
            </c:numRef>
          </c:cat>
          <c:val>
            <c:numRef>
              <c:f>Hoja1!$C$2:$C$5</c:f>
              <c:numCache>
                <c:formatCode>General</c:formatCode>
                <c:ptCount val="4"/>
                <c:pt idx="0">
                  <c:v>22407</c:v>
                </c:pt>
                <c:pt idx="1">
                  <c:v>22822</c:v>
                </c:pt>
                <c:pt idx="2">
                  <c:v>21093</c:v>
                </c:pt>
                <c:pt idx="3">
                  <c:v>22142</c:v>
                </c:pt>
              </c:numCache>
            </c:numRef>
          </c:val>
          <c:smooth val="0"/>
          <c:extLst>
            <c:ext xmlns:c16="http://schemas.microsoft.com/office/drawing/2014/chart" uri="{C3380CC4-5D6E-409C-BE32-E72D297353CC}">
              <c16:uniqueId val="{00000001-1E74-4EA0-A6C7-1A5FD90435B6}"/>
            </c:ext>
          </c:extLst>
        </c:ser>
        <c:ser>
          <c:idx val="2"/>
          <c:order val="2"/>
          <c:tx>
            <c:strRef>
              <c:f>Hoja1!$D$1</c:f>
              <c:strCache>
                <c:ptCount val="1"/>
                <c:pt idx="0">
                  <c:v>Murcia</c:v>
                </c:pt>
              </c:strCache>
            </c:strRef>
          </c:tx>
          <c:spPr>
            <a:ln w="34925" cap="rnd">
              <a:solidFill>
                <a:schemeClr val="accent3"/>
              </a:solidFill>
              <a:round/>
            </a:ln>
            <a:effectLst>
              <a:outerShdw blurRad="44450" dist="25400" dir="2700000" algn="br" rotWithShape="0">
                <a:srgbClr val="000000">
                  <a:alpha val="60000"/>
                </a:srgbClr>
              </a:outerShdw>
            </a:effectLst>
          </c:spPr>
          <c:marker>
            <c:symbol val="none"/>
          </c:marker>
          <c:cat>
            <c:numRef>
              <c:f>Hoja1!$A$2:$A$5</c:f>
              <c:numCache>
                <c:formatCode>General</c:formatCode>
                <c:ptCount val="4"/>
                <c:pt idx="0">
                  <c:v>2018</c:v>
                </c:pt>
                <c:pt idx="1">
                  <c:v>2019</c:v>
                </c:pt>
                <c:pt idx="2">
                  <c:v>2020</c:v>
                </c:pt>
                <c:pt idx="3">
                  <c:v>2021</c:v>
                </c:pt>
              </c:numCache>
            </c:numRef>
          </c:cat>
          <c:val>
            <c:numRef>
              <c:f>Hoja1!$D$2:$D$5</c:f>
              <c:numCache>
                <c:formatCode>General</c:formatCode>
                <c:ptCount val="4"/>
                <c:pt idx="0">
                  <c:v>16341</c:v>
                </c:pt>
                <c:pt idx="1">
                  <c:v>17431</c:v>
                </c:pt>
                <c:pt idx="2">
                  <c:v>17577</c:v>
                </c:pt>
                <c:pt idx="3">
                  <c:v>18464</c:v>
                </c:pt>
              </c:numCache>
            </c:numRef>
          </c:val>
          <c:smooth val="0"/>
          <c:extLst>
            <c:ext xmlns:c16="http://schemas.microsoft.com/office/drawing/2014/chart" uri="{C3380CC4-5D6E-409C-BE32-E72D297353CC}">
              <c16:uniqueId val="{00000002-1E74-4EA0-A6C7-1A5FD90435B6}"/>
            </c:ext>
          </c:extLst>
        </c:ser>
        <c:ser>
          <c:idx val="3"/>
          <c:order val="3"/>
          <c:tx>
            <c:strRef>
              <c:f>Hoja1!$E$1</c:f>
              <c:strCache>
                <c:ptCount val="1"/>
                <c:pt idx="0">
                  <c:v>España</c:v>
                </c:pt>
              </c:strCache>
            </c:strRef>
          </c:tx>
          <c:spPr>
            <a:ln w="34925" cap="rnd">
              <a:solidFill>
                <a:schemeClr val="accent4"/>
              </a:solidFill>
              <a:round/>
            </a:ln>
            <a:effectLst>
              <a:outerShdw blurRad="44450" dist="25400" dir="2700000" algn="br" rotWithShape="0">
                <a:srgbClr val="000000">
                  <a:alpha val="60000"/>
                </a:srgbClr>
              </a:outerShdw>
            </a:effectLst>
          </c:spPr>
          <c:marker>
            <c:symbol val="none"/>
          </c:marker>
          <c:cat>
            <c:numRef>
              <c:f>Hoja1!$A$2:$A$5</c:f>
              <c:numCache>
                <c:formatCode>General</c:formatCode>
                <c:ptCount val="4"/>
                <c:pt idx="0">
                  <c:v>2018</c:v>
                </c:pt>
                <c:pt idx="1">
                  <c:v>2019</c:v>
                </c:pt>
                <c:pt idx="2">
                  <c:v>2020</c:v>
                </c:pt>
                <c:pt idx="3">
                  <c:v>2021</c:v>
                </c:pt>
              </c:numCache>
            </c:numRef>
          </c:cat>
          <c:val>
            <c:numRef>
              <c:f>Hoja1!$E$2:$E$5</c:f>
              <c:numCache>
                <c:formatCode>General</c:formatCode>
                <c:ptCount val="4"/>
                <c:pt idx="0">
                  <c:v>25763</c:v>
                </c:pt>
                <c:pt idx="1">
                  <c:v>26441</c:v>
                </c:pt>
                <c:pt idx="2">
                  <c:v>23635</c:v>
                </c:pt>
                <c:pt idx="3">
                  <c:v>25801</c:v>
                </c:pt>
              </c:numCache>
            </c:numRef>
          </c:val>
          <c:smooth val="0"/>
          <c:extLst>
            <c:ext xmlns:c16="http://schemas.microsoft.com/office/drawing/2014/chart" uri="{C3380CC4-5D6E-409C-BE32-E72D297353CC}">
              <c16:uniqueId val="{00000003-1E74-4EA0-A6C7-1A5FD90435B6}"/>
            </c:ext>
          </c:extLst>
        </c:ser>
        <c:dLbls>
          <c:showLegendKey val="0"/>
          <c:showVal val="0"/>
          <c:showCatName val="0"/>
          <c:showSerName val="0"/>
          <c:showPercent val="0"/>
          <c:showBubbleSize val="0"/>
        </c:dLbls>
        <c:smooth val="0"/>
        <c:axId val="17220431"/>
        <c:axId val="1263054208"/>
      </c:lineChart>
      <c:catAx>
        <c:axId val="17220431"/>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s-ES"/>
          </a:p>
        </c:txPr>
        <c:crossAx val="1263054208"/>
        <c:crosses val="autoZero"/>
        <c:auto val="1"/>
        <c:lblAlgn val="ctr"/>
        <c:lblOffset val="100"/>
        <c:noMultiLvlLbl val="0"/>
      </c:catAx>
      <c:valAx>
        <c:axId val="1263054208"/>
        <c:scaling>
          <c:orientation val="minMax"/>
          <c:max val="38000"/>
          <c:min val="10000"/>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s-ES"/>
          </a:p>
        </c:txPr>
        <c:crossAx val="172204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48A3544-385A-47A9-AAA5-ECDE6612A11F}" type="datetime1">
              <a:rPr lang="es-ES" smtClean="0"/>
              <a:t>24/01/2024</a:t>
            </a:fld>
            <a:endParaRPr lang="en-U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‹Nº›</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73BE05-6C7D-468D-B433-DDFC4F0819BE}" type="datetime1">
              <a:rPr lang="es-ES" smtClean="0"/>
              <a:t>24/01/2024</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
              <a:t>Haga clic para modificar los estilos de texto del patrón</a:t>
            </a:r>
            <a:endParaRPr lang="en-US"/>
          </a:p>
          <a:p>
            <a:pPr lvl="1" rtl="0"/>
            <a:r>
              <a:rPr lang="es"/>
              <a:t>Segundo nivel</a:t>
            </a:r>
          </a:p>
          <a:p>
            <a:pPr lvl="2" rtl="0"/>
            <a:r>
              <a:rPr lang="es"/>
              <a:t>Tercer nivel</a:t>
            </a:r>
          </a:p>
          <a:p>
            <a:pPr lvl="3" rtl="0"/>
            <a:r>
              <a:rPr lang="es"/>
              <a:t>Cuarto nivel</a:t>
            </a:r>
          </a:p>
          <a:p>
            <a:pPr lvl="4" rtl="0"/>
            <a:r>
              <a:rPr lang="es"/>
              <a:t>Quinto nivel</a:t>
            </a:r>
            <a:endParaRPr lang="en-US"/>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‹Nº›</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s-ES"/>
              <a:t>Haga clic para modificar el estilo de título del patrón</a:t>
            </a:r>
            <a:endParaRPr lang="en-US"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a:t>Haga clic para modificar el estilo de subtítulo del patrón</a:t>
            </a:r>
            <a:endParaRPr lang="en-US" dirty="0"/>
          </a:p>
        </p:txBody>
      </p:sp>
      <p:cxnSp>
        <p:nvCxnSpPr>
          <p:cNvPr id="9" name="Conector rec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FBDD6E0-AD8D-45E4-AD9F-19818203D7BD}" type="datetime1">
              <a:rPr lang="es-ES" smtClean="0"/>
              <a:t>24/01/2024</a:t>
            </a:fld>
            <a:endParaRPr lang="en-US" dirty="0"/>
          </a:p>
        </p:txBody>
      </p:sp>
      <p:sp>
        <p:nvSpPr>
          <p:cNvPr id="5" name="Marcador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Marcador de posición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3" name="Marcador de posición de texto vertical 2"/>
          <p:cNvSpPr>
            <a:spLocks noGrp="1"/>
          </p:cNvSpPr>
          <p:nvPr>
            <p:ph type="body" orient="vert" idx="1"/>
          </p:nvPr>
        </p:nvSpPr>
        <p:spPr/>
        <p:txBody>
          <a:bodyPr vert="eaVert" lIns="45720" tIns="0" rIns="45720" bIns="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7" name="Marcador de fech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B7FC992A-CC56-4D4E-AD85-36A20390DB11}" type="datetime1">
              <a:rPr lang="es-ES" smtClean="0"/>
              <a:t>24/01/2024</a:t>
            </a:fld>
            <a:endParaRPr lang="en-US" dirty="0"/>
          </a:p>
        </p:txBody>
      </p:sp>
      <p:sp>
        <p:nvSpPr>
          <p:cNvPr id="8" name="Marcador de pie de página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Marcador de número de diapositiva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8724900" y="412302"/>
            <a:ext cx="2628900" cy="5759898"/>
          </a:xfrm>
        </p:spPr>
        <p:txBody>
          <a:bodyPr vert="eaVert" rtlCol="0"/>
          <a:lstStyle/>
          <a:p>
            <a:pPr rtl="0"/>
            <a:r>
              <a:rPr lang="es-ES"/>
              <a:t>Haga clic para modificar el estilo de título del patrón</a:t>
            </a:r>
            <a:endParaRPr lang="en-US" dirty="0"/>
          </a:p>
        </p:txBody>
      </p:sp>
      <p:sp>
        <p:nvSpPr>
          <p:cNvPr id="3" name="Marcador de posición de texto vertical 2"/>
          <p:cNvSpPr>
            <a:spLocks noGrp="1"/>
          </p:cNvSpPr>
          <p:nvPr>
            <p:ph type="body" orient="vert" idx="1"/>
          </p:nvPr>
        </p:nvSpPr>
        <p:spPr>
          <a:xfrm>
            <a:off x="838200" y="412302"/>
            <a:ext cx="7734300" cy="5759898"/>
          </a:xfrm>
        </p:spPr>
        <p:txBody>
          <a:bodyPr vert="eaVert" lIns="45720" tIns="0" rIns="45720" bIns="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7" name="Marcador de fech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433A0641-D90D-45EF-A619-84D92EAC9606}" type="datetime1">
              <a:rPr lang="es-ES" smtClean="0"/>
              <a:t>24/01/2024</a:t>
            </a:fld>
            <a:endParaRPr lang="en-US" dirty="0"/>
          </a:p>
        </p:txBody>
      </p:sp>
      <p:sp>
        <p:nvSpPr>
          <p:cNvPr id="8" name="Marcador de pie de página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Marcador de número de diapositiva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3" name="Marcador de posición de contenido 2"/>
          <p:cNvSpPr>
            <a:spLocks noGrp="1"/>
          </p:cNvSpPr>
          <p:nvPr>
            <p:ph idx="1"/>
          </p:nvPr>
        </p:nvSpPr>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7" name="Marcador de fech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642B802E-BFC6-4F89-8E3C-91026AB025AB}" type="datetime1">
              <a:rPr lang="es-ES" smtClean="0"/>
              <a:t>24/01/2024</a:t>
            </a:fld>
            <a:endParaRPr lang="en-US" dirty="0"/>
          </a:p>
        </p:txBody>
      </p:sp>
      <p:sp>
        <p:nvSpPr>
          <p:cNvPr id="8" name="Marcador de pie de pá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Marcador de número de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s-ES"/>
              <a:t>Haga clic para modificar el estilo de título del patrón</a:t>
            </a:r>
            <a:endParaRPr lang="en-US" dirty="0"/>
          </a:p>
        </p:txBody>
      </p:sp>
      <p:sp>
        <p:nvSpPr>
          <p:cNvPr id="3" name="Marcador de posición de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a:t>Haga clic para modificar los estilos de texto del patrón</a:t>
            </a:r>
          </a:p>
        </p:txBody>
      </p:sp>
      <p:cxnSp>
        <p:nvCxnSpPr>
          <p:cNvPr id="9" name="Conector rec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20790B00-0530-4D1E-BDCB-36188ECD53E6}" type="datetime1">
              <a:rPr lang="es-ES" smtClean="0"/>
              <a:t>24/01/2024</a:t>
            </a:fld>
            <a:endParaRPr lang="en-US" dirty="0"/>
          </a:p>
        </p:txBody>
      </p:sp>
      <p:sp>
        <p:nvSpPr>
          <p:cNvPr id="8" name="Marcador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es-ES"/>
              <a:t>Haga clic para modificar el estilo de título del patrón</a:t>
            </a:r>
            <a:endParaRPr lang="en-US" dirty="0"/>
          </a:p>
        </p:txBody>
      </p:sp>
      <p:sp>
        <p:nvSpPr>
          <p:cNvPr id="3" name="Marcador de posición de contenido 2"/>
          <p:cNvSpPr>
            <a:spLocks noGrp="1"/>
          </p:cNvSpPr>
          <p:nvPr>
            <p:ph sz="half" idx="1"/>
          </p:nvPr>
        </p:nvSpPr>
        <p:spPr>
          <a:xfrm>
            <a:off x="1097280" y="2120900"/>
            <a:ext cx="4639736" cy="3748193"/>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posición de contenido 3"/>
          <p:cNvSpPr>
            <a:spLocks noGrp="1"/>
          </p:cNvSpPr>
          <p:nvPr>
            <p:ph sz="half" idx="2"/>
          </p:nvPr>
        </p:nvSpPr>
        <p:spPr>
          <a:xfrm>
            <a:off x="6515944" y="2120900"/>
            <a:ext cx="4639736" cy="3748194"/>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2" name="Marcador de fech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E289539-2F87-43AF-8A5D-E992DCF9F593}" type="datetime1">
              <a:rPr lang="es-ES" smtClean="0"/>
              <a:t>24/01/2024</a:t>
            </a:fld>
            <a:endParaRPr lang="en-US" dirty="0"/>
          </a:p>
        </p:txBody>
      </p:sp>
      <p:sp>
        <p:nvSpPr>
          <p:cNvPr id="9" name="Marcador de pie de pá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Marcador de posición de número de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es-ES"/>
              <a:t>Haga clic para modificar el estilo de título del patrón</a:t>
            </a:r>
            <a:endParaRPr lang="en-US" dirty="0"/>
          </a:p>
        </p:txBody>
      </p:sp>
      <p:sp>
        <p:nvSpPr>
          <p:cNvPr id="3" name="Marcador de posición de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4" name="Marcador de posición de contenido 3"/>
          <p:cNvSpPr>
            <a:spLocks noGrp="1"/>
          </p:cNvSpPr>
          <p:nvPr>
            <p:ph sz="half" idx="2"/>
          </p:nvPr>
        </p:nvSpPr>
        <p:spPr>
          <a:xfrm>
            <a:off x="1097280" y="2958274"/>
            <a:ext cx="4639736" cy="2910821"/>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5" name="Marcador de posición de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6" name="Marcador de posición de contenido 5"/>
          <p:cNvSpPr>
            <a:spLocks noGrp="1"/>
          </p:cNvSpPr>
          <p:nvPr>
            <p:ph sz="quarter" idx="4"/>
          </p:nvPr>
        </p:nvSpPr>
        <p:spPr>
          <a:xfrm>
            <a:off x="6515944" y="2958273"/>
            <a:ext cx="4639736" cy="2910821"/>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2" name="Marcador de fech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AAB5D441-F920-4B23-9C83-2DCFFDC4C28F}" type="datetime1">
              <a:rPr lang="es-ES" smtClean="0"/>
              <a:t>24/01/2024</a:t>
            </a:fld>
            <a:endParaRPr lang="en-US" dirty="0"/>
          </a:p>
        </p:txBody>
      </p:sp>
      <p:sp>
        <p:nvSpPr>
          <p:cNvPr id="11" name="Marcador de pie de pá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Marcador de posición de número de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6" name="Marcador de fech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66905ED3-47DC-4785-91BE-A3159F909C32}" type="datetime1">
              <a:rPr lang="es-ES" smtClean="0"/>
              <a:t>24/01/2024</a:t>
            </a:fld>
            <a:endParaRPr lang="en-US" dirty="0"/>
          </a:p>
        </p:txBody>
      </p:sp>
      <p:sp>
        <p:nvSpPr>
          <p:cNvPr id="7" name="Marcador de pie de pá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Marcador de número de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9B572A2E-2D1F-4CE9-8283-32B623FD9550}" type="datetime1">
              <a:rPr lang="es-ES" smtClean="0"/>
              <a:t>24/01/2024</a:t>
            </a:fld>
            <a:endParaRPr lang="en-US" dirty="0"/>
          </a:p>
        </p:txBody>
      </p:sp>
      <p:sp>
        <p:nvSpPr>
          <p:cNvPr id="3" name="Marcador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s-ES"/>
              <a:t>Haga clic para modificar el estilo de título del patrón</a:t>
            </a:r>
            <a:endParaRPr lang="en-US" dirty="0"/>
          </a:p>
        </p:txBody>
      </p:sp>
      <p:sp>
        <p:nvSpPr>
          <p:cNvPr id="3" name="Marcador de posición de contenido 2"/>
          <p:cNvSpPr>
            <a:spLocks noGrp="1"/>
          </p:cNvSpPr>
          <p:nvPr>
            <p:ph idx="1"/>
          </p:nvPr>
        </p:nvSpPr>
        <p:spPr>
          <a:xfrm>
            <a:off x="5458984" y="812799"/>
            <a:ext cx="5928344" cy="5294757"/>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posición de texto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a:t>Haga clic para modificar los estilos de texto del patrón</a:t>
            </a:r>
          </a:p>
        </p:txBody>
      </p:sp>
      <p:sp>
        <p:nvSpPr>
          <p:cNvPr id="5" name="Marcador de fecha 4"/>
          <p:cNvSpPr>
            <a:spLocks noGrp="1"/>
          </p:cNvSpPr>
          <p:nvPr>
            <p:ph type="dt" sz="half" idx="10"/>
          </p:nvPr>
        </p:nvSpPr>
        <p:spPr>
          <a:xfrm>
            <a:off x="643464" y="6446520"/>
            <a:ext cx="3517568" cy="365125"/>
          </a:xfrm>
        </p:spPr>
        <p:txBody>
          <a:bodyPr rtlCol="0"/>
          <a:lstStyle>
            <a:lvl1pPr algn="l">
              <a:defRPr/>
            </a:lvl1pPr>
          </a:lstStyle>
          <a:p>
            <a:pPr rtl="0"/>
            <a:fld id="{F3EBED02-4679-462C-830F-722888DF8E2D}" type="datetime1">
              <a:rPr lang="es-ES" smtClean="0"/>
              <a:t>24/01/2024</a:t>
            </a:fld>
            <a:endParaRPr lang="en-US" dirty="0"/>
          </a:p>
        </p:txBody>
      </p:sp>
      <p:sp>
        <p:nvSpPr>
          <p:cNvPr id="6" name="Marcador de pie de pá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a:t>Haga clic en el icono para agregar una imagen</a:t>
            </a:r>
            <a:endParaRPr lang="en-US"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100" b="0">
                <a:solidFill>
                  <a:srgbClr val="FFFFFF"/>
                </a:solidFill>
              </a:defRPr>
            </a:lvl1pPr>
          </a:lstStyle>
          <a:p>
            <a:pPr rtl="0"/>
            <a:r>
              <a:rPr lang="es-ES"/>
              <a:t>Haga clic para modificar el estilo de título del patrón</a:t>
            </a:r>
            <a:endParaRPr lang="en-US" dirty="0"/>
          </a:p>
        </p:txBody>
      </p:sp>
      <p:sp>
        <p:nvSpPr>
          <p:cNvPr id="4" name="Marcador de posición de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a:t>Haga clic para modificar los estilos de texto del patrón</a:t>
            </a:r>
          </a:p>
        </p:txBody>
      </p:sp>
      <p:sp>
        <p:nvSpPr>
          <p:cNvPr id="5" name="Marcador de fecha 4"/>
          <p:cNvSpPr>
            <a:spLocks noGrp="1"/>
          </p:cNvSpPr>
          <p:nvPr>
            <p:ph type="dt" sz="half" idx="10"/>
          </p:nvPr>
        </p:nvSpPr>
        <p:spPr/>
        <p:txBody>
          <a:bodyPr rtlCol="0"/>
          <a:lstStyle>
            <a:lvl1pPr>
              <a:defRPr/>
            </a:lvl1pPr>
          </a:lstStyle>
          <a:p>
            <a:pPr rtl="0"/>
            <a:fld id="{EB264D6B-F770-42EA-A416-77765C2D9E77}" type="datetime1">
              <a:rPr lang="es-ES" smtClean="0"/>
              <a:t>24/01/2024</a:t>
            </a:fld>
            <a:endParaRPr lang="en-US" dirty="0"/>
          </a:p>
        </p:txBody>
      </p:sp>
      <p:sp>
        <p:nvSpPr>
          <p:cNvPr id="6" name="Marcador de posición de pie de página 5"/>
          <p:cNvSpPr>
            <a:spLocks noGrp="1"/>
          </p:cNvSpPr>
          <p:nvPr>
            <p:ph type="ftr" sz="quarter" idx="11"/>
          </p:nvPr>
        </p:nvSpPr>
        <p:spPr>
          <a:xfrm>
            <a:off x="1097279" y="6446838"/>
            <a:ext cx="6818262" cy="365125"/>
          </a:xfrm>
        </p:spPr>
        <p:txBody>
          <a:bodyPr rtlCol="0"/>
          <a:lstStyle/>
          <a:p>
            <a:pPr algn="l" rtl="0"/>
            <a:endParaRPr lang="en-US" dirty="0"/>
          </a:p>
        </p:txBody>
      </p:sp>
      <p:sp>
        <p:nvSpPr>
          <p:cNvPr id="7" name="Marcador de número de diapositiva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000">
              <a:schemeClr val="accent1">
                <a:lumMod val="5000"/>
                <a:lumOff val="95000"/>
              </a:schemeClr>
            </a:gs>
            <a:gs pos="74000">
              <a:schemeClr val="accent1">
                <a:lumMod val="45000"/>
                <a:lumOff val="55000"/>
              </a:schemeClr>
            </a:gs>
            <a:gs pos="85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s"/>
              <a:t>Haga clic para modificar el estilo de título del patrón</a:t>
            </a:r>
            <a:endParaRPr lang="en-US" dirty="0"/>
          </a:p>
        </p:txBody>
      </p:sp>
      <p:sp>
        <p:nvSpPr>
          <p:cNvPr id="3" name="Marcador de posición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
              <a:t>Haga clic para modificar los estilos de texto del patrón</a:t>
            </a:r>
          </a:p>
          <a:p>
            <a:pPr lvl="1" rtl="0"/>
            <a:r>
              <a:rPr lang="es"/>
              <a:t>Segundo nivel</a:t>
            </a:r>
          </a:p>
          <a:p>
            <a:pPr lvl="2" rtl="0"/>
            <a:r>
              <a:rPr lang="es"/>
              <a:t>Tercer nivel</a:t>
            </a:r>
          </a:p>
          <a:p>
            <a:pPr lvl="3" rtl="0"/>
            <a:r>
              <a:rPr lang="es"/>
              <a:t>Cuarto nivel</a:t>
            </a:r>
          </a:p>
          <a:p>
            <a:pPr lvl="4" rtl="0"/>
            <a:r>
              <a:rPr lang="es"/>
              <a:t>Quinto nivel</a:t>
            </a:r>
            <a:endParaRPr lang="en-US" dirty="0"/>
          </a:p>
        </p:txBody>
      </p:sp>
      <p:sp>
        <p:nvSpPr>
          <p:cNvPr id="4" name="Marcador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0B690EE5-24CD-41B5-AD70-FAB1408B17DB}" type="datetime1">
              <a:rPr lang="es-ES" smtClean="0"/>
              <a:t>24/01/2024</a:t>
            </a:fld>
            <a:endParaRPr lang="en-US" dirty="0"/>
          </a:p>
        </p:txBody>
      </p:sp>
      <p:sp>
        <p:nvSpPr>
          <p:cNvPr id="5" name="Marcador de posición de pie de pá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Marcador de número de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‹Nº›</a:t>
            </a:fld>
            <a:endParaRPr lang="en-US" dirty="0"/>
          </a:p>
        </p:txBody>
      </p:sp>
      <p:cxnSp>
        <p:nvCxnSpPr>
          <p:cNvPr id="10" name="Conector rec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ángulo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es" sz="4800" dirty="0"/>
              <a:t>Estudio de Analisis de Inversion del Mercado  Inmobiliario en España</a:t>
            </a:r>
          </a:p>
        </p:txBody>
      </p:sp>
      <p:sp>
        <p:nvSpPr>
          <p:cNvPr id="3" name="Subtítulo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es" sz="2400" dirty="0">
                <a:solidFill>
                  <a:schemeClr val="tx1">
                    <a:lumMod val="85000"/>
                    <a:lumOff val="15000"/>
                  </a:schemeClr>
                </a:solidFill>
              </a:rPr>
              <a:t>ALVARO ALONSO BERENGUER </a:t>
            </a:r>
          </a:p>
        </p:txBody>
      </p:sp>
      <p:pic>
        <p:nvPicPr>
          <p:cNvPr id="5" name="Imagen 4" descr="Una imagen que contiene edificio, sentado, banco, lateral&#10;&#10;Descripción generada automáticamente">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Conector recto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C85551-28D5-6144-367B-6F8799275322}"/>
              </a:ext>
            </a:extLst>
          </p:cNvPr>
          <p:cNvSpPr>
            <a:spLocks noGrp="1"/>
          </p:cNvSpPr>
          <p:nvPr>
            <p:ph type="title"/>
          </p:nvPr>
        </p:nvSpPr>
        <p:spPr/>
        <p:txBody>
          <a:bodyPr/>
          <a:lstStyle/>
          <a:p>
            <a:r>
              <a:rPr lang="es-ES" dirty="0"/>
              <a:t>Cálculo de rentabilidad del 30%</a:t>
            </a:r>
          </a:p>
        </p:txBody>
      </p:sp>
      <p:sp>
        <p:nvSpPr>
          <p:cNvPr id="3" name="Marcador de contenido 2">
            <a:extLst>
              <a:ext uri="{FF2B5EF4-FFF2-40B4-BE49-F238E27FC236}">
                <a16:creationId xmlns:a16="http://schemas.microsoft.com/office/drawing/2014/main" id="{506A3954-4D07-C56B-7E8F-7100EDFEB644}"/>
              </a:ext>
            </a:extLst>
          </p:cNvPr>
          <p:cNvSpPr>
            <a:spLocks noGrp="1"/>
          </p:cNvSpPr>
          <p:nvPr>
            <p:ph idx="1"/>
          </p:nvPr>
        </p:nvSpPr>
        <p:spPr/>
        <p:txBody>
          <a:bodyPr/>
          <a:lstStyle/>
          <a:p>
            <a:endParaRPr lang="es-ES" dirty="0"/>
          </a:p>
        </p:txBody>
      </p:sp>
      <p:sp>
        <p:nvSpPr>
          <p:cNvPr id="4" name="Marcador de texto 3">
            <a:extLst>
              <a:ext uri="{FF2B5EF4-FFF2-40B4-BE49-F238E27FC236}">
                <a16:creationId xmlns:a16="http://schemas.microsoft.com/office/drawing/2014/main" id="{36FC522F-C185-7961-BC56-F95369451E05}"/>
              </a:ext>
            </a:extLst>
          </p:cNvPr>
          <p:cNvSpPr>
            <a:spLocks noGrp="1"/>
          </p:cNvSpPr>
          <p:nvPr>
            <p:ph type="body" sz="half" idx="2"/>
          </p:nvPr>
        </p:nvSpPr>
        <p:spPr/>
        <p:txBody>
          <a:bodyPr/>
          <a:lstStyle/>
          <a:p>
            <a:r>
              <a:rPr lang="es-ES" dirty="0"/>
              <a:t>Tomando la renta per </a:t>
            </a:r>
            <a:r>
              <a:rPr lang="es-ES" dirty="0" err="1"/>
              <a:t>capita</a:t>
            </a:r>
            <a:r>
              <a:rPr lang="es-ES" dirty="0"/>
              <a:t> por distrito, tomamos el 30% de esta que debería suponer el gasto para hipoteca/alquiler y comparamos nuestros resultados para saber si comprando en estos distritos el riesgo de impago es elevado o no, así determinaremos en parte la seguridad de la inversión.</a:t>
            </a:r>
          </a:p>
        </p:txBody>
      </p:sp>
      <p:sp>
        <p:nvSpPr>
          <p:cNvPr id="5" name="Marcador de fecha 4">
            <a:extLst>
              <a:ext uri="{FF2B5EF4-FFF2-40B4-BE49-F238E27FC236}">
                <a16:creationId xmlns:a16="http://schemas.microsoft.com/office/drawing/2014/main" id="{0602EA33-2A10-9E90-D70C-A0A6CA306551}"/>
              </a:ext>
            </a:extLst>
          </p:cNvPr>
          <p:cNvSpPr>
            <a:spLocks noGrp="1"/>
          </p:cNvSpPr>
          <p:nvPr>
            <p:ph type="dt" sz="half" idx="10"/>
          </p:nvPr>
        </p:nvSpPr>
        <p:spPr/>
        <p:txBody>
          <a:bodyPr/>
          <a:lstStyle/>
          <a:p>
            <a:pPr rtl="0"/>
            <a:fld id="{F3EBED02-4679-462C-830F-722888DF8E2D}" type="datetime1">
              <a:rPr lang="es-ES" smtClean="0"/>
              <a:t>24/01/2024</a:t>
            </a:fld>
            <a:endParaRPr lang="en-US" dirty="0"/>
          </a:p>
        </p:txBody>
      </p:sp>
    </p:spTree>
    <p:extLst>
      <p:ext uri="{BB962C8B-B14F-4D97-AF65-F5344CB8AC3E}">
        <p14:creationId xmlns:p14="http://schemas.microsoft.com/office/powerpoint/2010/main" val="2469676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98CB8B9-1836-4201-ECC2-697C284C0461}"/>
              </a:ext>
            </a:extLst>
          </p:cNvPr>
          <p:cNvSpPr>
            <a:spLocks noGrp="1"/>
          </p:cNvSpPr>
          <p:nvPr>
            <p:ph type="dt" sz="half" idx="10"/>
          </p:nvPr>
        </p:nvSpPr>
        <p:spPr/>
        <p:txBody>
          <a:bodyPr/>
          <a:lstStyle/>
          <a:p>
            <a:pPr rtl="0"/>
            <a:fld id="{9B572A2E-2D1F-4CE9-8283-32B623FD9550}" type="datetime1">
              <a:rPr lang="es-ES" smtClean="0"/>
              <a:t>24/01/2024</a:t>
            </a:fld>
            <a:endParaRPr lang="en-US" dirty="0"/>
          </a:p>
        </p:txBody>
      </p:sp>
    </p:spTree>
    <p:extLst>
      <p:ext uri="{BB962C8B-B14F-4D97-AF65-F5344CB8AC3E}">
        <p14:creationId xmlns:p14="http://schemas.microsoft.com/office/powerpoint/2010/main" val="2536406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ángulo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s" sz="4800" i="1" dirty="0">
                <a:solidFill>
                  <a:srgbClr val="FFFFFF"/>
                </a:solidFill>
              </a:rPr>
              <a:t>“</a:t>
            </a:r>
            <a:r>
              <a:rPr lang="es-ES" sz="4800" i="1" dirty="0">
                <a:solidFill>
                  <a:srgbClr val="FFFFFF"/>
                </a:solidFill>
              </a:rPr>
              <a:t>Si ya sabes lo que tienes que hacer y no lo haces entonces estás peor que antes”</a:t>
            </a:r>
            <a:r>
              <a:rPr lang="es" sz="4800" i="1" dirty="0">
                <a:solidFill>
                  <a:srgbClr val="FFFFFF"/>
                </a:solidFill>
              </a:rPr>
              <a:t>.</a:t>
            </a:r>
          </a:p>
        </p:txBody>
      </p:sp>
      <p:sp>
        <p:nvSpPr>
          <p:cNvPr id="49" name="Rectángulo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ítulo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es" dirty="0">
                <a:solidFill>
                  <a:srgbClr val="FFFFFF"/>
                </a:solidFill>
              </a:rPr>
              <a:t>-confuncio</a:t>
            </a: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FB8E2-5E02-7819-2A26-C037FFBCDC98}"/>
              </a:ext>
            </a:extLst>
          </p:cNvPr>
          <p:cNvSpPr>
            <a:spLocks noGrp="1"/>
          </p:cNvSpPr>
          <p:nvPr>
            <p:ph type="title"/>
          </p:nvPr>
        </p:nvSpPr>
        <p:spPr>
          <a:effectLst>
            <a:innerShdw blurRad="114300">
              <a:prstClr val="black"/>
            </a:innerShdw>
          </a:effectLst>
        </p:spPr>
        <p:txBody>
          <a:bodyPr>
            <a:normAutofit/>
          </a:bodyPr>
          <a:lstStyle/>
          <a:p>
            <a:pPr algn="ctr"/>
            <a:r>
              <a:rPr lang="es-ES" sz="3600" dirty="0"/>
              <a:t>Conceptos Básicos</a:t>
            </a:r>
          </a:p>
        </p:txBody>
      </p:sp>
      <p:sp>
        <p:nvSpPr>
          <p:cNvPr id="3" name="Marcador de contenido 2">
            <a:extLst>
              <a:ext uri="{FF2B5EF4-FFF2-40B4-BE49-F238E27FC236}">
                <a16:creationId xmlns:a16="http://schemas.microsoft.com/office/drawing/2014/main" id="{CF2F21F0-6C43-C8E7-61C0-EBD1434439E3}"/>
              </a:ext>
            </a:extLst>
          </p:cNvPr>
          <p:cNvSpPr>
            <a:spLocks noGrp="1"/>
          </p:cNvSpPr>
          <p:nvPr>
            <p:ph idx="1"/>
          </p:nvPr>
        </p:nvSpPr>
        <p:spPr/>
        <p:txBody>
          <a:bodyPr>
            <a:normAutofit fontScale="62500" lnSpcReduction="20000"/>
          </a:bodyPr>
          <a:lstStyle/>
          <a:p>
            <a:r>
              <a:rPr lang="es-ES" sz="2000" dirty="0"/>
              <a:t>- El mercado inmobiliario se refiere al sector económico que engloba las transacciones relacionadas con la compra, venta, alquiler y desarrollo de bienes raíces. Entre todas ellas, abarca viviendas, terrenos, locales comerciales y propiedades industriales.</a:t>
            </a:r>
          </a:p>
          <a:p>
            <a:r>
              <a:rPr lang="es-ES" sz="2000" dirty="0"/>
              <a:t>- En este caso nos centraremos únicamente en las viviendas, para ser más concretos en las viviendas de segunda mano.</a:t>
            </a:r>
          </a:p>
          <a:p>
            <a:r>
              <a:rPr lang="es-ES" sz="2000" dirty="0"/>
              <a:t>- Es muy importante tener en cuanta varios factores, como son: </a:t>
            </a:r>
          </a:p>
          <a:p>
            <a:pPr marL="457200" indent="-457200">
              <a:buFont typeface="+mj-lt"/>
              <a:buAutoNum type="arabicPeriod"/>
            </a:pPr>
            <a:r>
              <a:rPr lang="es-ES" sz="2000" dirty="0"/>
              <a:t>La demografía y su evolución.</a:t>
            </a:r>
          </a:p>
          <a:p>
            <a:pPr marL="457200" indent="-457200">
              <a:buFont typeface="+mj-lt"/>
              <a:buAutoNum type="arabicPeriod"/>
            </a:pPr>
            <a:r>
              <a:rPr lang="es-ES" sz="2000" dirty="0"/>
              <a:t>La evolución del precio de venta y alquiler.</a:t>
            </a:r>
          </a:p>
          <a:p>
            <a:pPr marL="457200" indent="-457200">
              <a:buFont typeface="+mj-lt"/>
              <a:buAutoNum type="arabicPeriod"/>
            </a:pPr>
            <a:r>
              <a:rPr lang="es-ES" sz="2000" dirty="0"/>
              <a:t>La renta per </a:t>
            </a:r>
            <a:r>
              <a:rPr lang="es-ES" sz="2000" dirty="0" err="1"/>
              <a:t>capita</a:t>
            </a:r>
            <a:r>
              <a:rPr lang="es-ES" sz="2000" dirty="0"/>
              <a:t>.</a:t>
            </a:r>
          </a:p>
          <a:p>
            <a:pPr marL="457200" indent="-457200">
              <a:buFont typeface="+mj-lt"/>
              <a:buAutoNum type="arabicPeriod"/>
            </a:pPr>
            <a:endParaRPr lang="es-ES" sz="2000" dirty="0"/>
          </a:p>
          <a:p>
            <a:pPr marL="457200" indent="-457200">
              <a:buFont typeface="+mj-lt"/>
              <a:buAutoNum type="arabicPeriod"/>
            </a:pPr>
            <a:endParaRPr lang="es-ES" sz="2000" dirty="0"/>
          </a:p>
          <a:p>
            <a:pPr marL="457200" indent="-457200">
              <a:buFont typeface="+mj-lt"/>
              <a:buAutoNum type="arabicPeriod"/>
            </a:pPr>
            <a:endParaRPr lang="es-ES" sz="2000" dirty="0"/>
          </a:p>
          <a:p>
            <a:r>
              <a:rPr lang="es-ES" sz="2000" dirty="0"/>
              <a:t>  </a:t>
            </a:r>
            <a:endParaRPr lang="es-ES" dirty="0"/>
          </a:p>
        </p:txBody>
      </p:sp>
      <p:sp>
        <p:nvSpPr>
          <p:cNvPr id="4" name="Marcador de fecha 3">
            <a:extLst>
              <a:ext uri="{FF2B5EF4-FFF2-40B4-BE49-F238E27FC236}">
                <a16:creationId xmlns:a16="http://schemas.microsoft.com/office/drawing/2014/main" id="{A9F80A8F-8F2A-7977-0E25-B36149DBB221}"/>
              </a:ext>
            </a:extLst>
          </p:cNvPr>
          <p:cNvSpPr>
            <a:spLocks noGrp="1"/>
          </p:cNvSpPr>
          <p:nvPr>
            <p:ph type="dt" sz="half" idx="10"/>
          </p:nvPr>
        </p:nvSpPr>
        <p:spPr/>
        <p:txBody>
          <a:bodyPr/>
          <a:lstStyle/>
          <a:p>
            <a:pPr rtl="0"/>
            <a:fld id="{642B802E-BFC6-4F89-8E3C-91026AB025AB}" type="datetime1">
              <a:rPr lang="es-ES" smtClean="0"/>
              <a:t>24/01/2024</a:t>
            </a:fld>
            <a:endParaRPr lang="en-US" dirty="0"/>
          </a:p>
        </p:txBody>
      </p:sp>
    </p:spTree>
    <p:extLst>
      <p:ext uri="{BB962C8B-B14F-4D97-AF65-F5344CB8AC3E}">
        <p14:creationId xmlns:p14="http://schemas.microsoft.com/office/powerpoint/2010/main" val="2993605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50D9D1-93B9-7BFB-1D50-15E13E3F4506}"/>
              </a:ext>
            </a:extLst>
          </p:cNvPr>
          <p:cNvSpPr>
            <a:spLocks noGrp="1"/>
          </p:cNvSpPr>
          <p:nvPr>
            <p:ph type="title"/>
          </p:nvPr>
        </p:nvSpPr>
        <p:spPr/>
        <p:txBody>
          <a:bodyPr>
            <a:normAutofit/>
          </a:bodyPr>
          <a:lstStyle/>
          <a:p>
            <a:pPr algn="ctr"/>
            <a:r>
              <a:rPr lang="es-ES" sz="3600" dirty="0"/>
              <a:t>Hipótesis Iniciales </a:t>
            </a:r>
          </a:p>
        </p:txBody>
      </p:sp>
      <p:sp>
        <p:nvSpPr>
          <p:cNvPr id="3" name="Marcador de contenido 2">
            <a:extLst>
              <a:ext uri="{FF2B5EF4-FFF2-40B4-BE49-F238E27FC236}">
                <a16:creationId xmlns:a16="http://schemas.microsoft.com/office/drawing/2014/main" id="{6F25FB2C-68F0-1A1B-9C98-6E912153DE43}"/>
              </a:ext>
            </a:extLst>
          </p:cNvPr>
          <p:cNvSpPr>
            <a:spLocks noGrp="1"/>
          </p:cNvSpPr>
          <p:nvPr>
            <p:ph idx="1"/>
          </p:nvPr>
        </p:nvSpPr>
        <p:spPr/>
        <p:txBody>
          <a:bodyPr/>
          <a:lstStyle/>
          <a:p>
            <a:r>
              <a:rPr lang="es-ES" dirty="0"/>
              <a:t>1º Los barrios trabajadores son más rentables para invertir que los barrios caros. </a:t>
            </a:r>
          </a:p>
          <a:p>
            <a:r>
              <a:rPr lang="es-ES" dirty="0"/>
              <a:t>2º Los barrios en desarrollo tienen un potencial de revalorización superior a las urbes ya asentadas.</a:t>
            </a:r>
          </a:p>
          <a:p>
            <a:r>
              <a:rPr lang="es-ES" dirty="0"/>
              <a:t>3º Las pequeñas y medianas ciudades son más rentables que las grandes urbes.</a:t>
            </a:r>
          </a:p>
        </p:txBody>
      </p:sp>
      <p:sp>
        <p:nvSpPr>
          <p:cNvPr id="4" name="Marcador de fecha 3">
            <a:extLst>
              <a:ext uri="{FF2B5EF4-FFF2-40B4-BE49-F238E27FC236}">
                <a16:creationId xmlns:a16="http://schemas.microsoft.com/office/drawing/2014/main" id="{9186199E-6367-7997-DBDA-647F3AB6C0BB}"/>
              </a:ext>
            </a:extLst>
          </p:cNvPr>
          <p:cNvSpPr>
            <a:spLocks noGrp="1"/>
          </p:cNvSpPr>
          <p:nvPr>
            <p:ph type="dt" sz="half" idx="10"/>
          </p:nvPr>
        </p:nvSpPr>
        <p:spPr/>
        <p:txBody>
          <a:bodyPr/>
          <a:lstStyle/>
          <a:p>
            <a:pPr rtl="0"/>
            <a:fld id="{642B802E-BFC6-4F89-8E3C-91026AB025AB}" type="datetime1">
              <a:rPr lang="es-ES" smtClean="0"/>
              <a:t>24/01/2024</a:t>
            </a:fld>
            <a:endParaRPr lang="en-US" dirty="0"/>
          </a:p>
        </p:txBody>
      </p:sp>
    </p:spTree>
    <p:extLst>
      <p:ext uri="{BB962C8B-B14F-4D97-AF65-F5344CB8AC3E}">
        <p14:creationId xmlns:p14="http://schemas.microsoft.com/office/powerpoint/2010/main" val="3484284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3BDFBEE-B6D5-D4AC-97B7-92C7884A5B34}"/>
              </a:ext>
            </a:extLst>
          </p:cNvPr>
          <p:cNvSpPr>
            <a:spLocks noGrp="1"/>
          </p:cNvSpPr>
          <p:nvPr>
            <p:ph type="dt" sz="half" idx="10"/>
          </p:nvPr>
        </p:nvSpPr>
        <p:spPr/>
        <p:txBody>
          <a:bodyPr/>
          <a:lstStyle/>
          <a:p>
            <a:pPr rtl="0"/>
            <a:fld id="{9B572A2E-2D1F-4CE9-8283-32B623FD9550}" type="datetime1">
              <a:rPr lang="es-ES" smtClean="0"/>
              <a:t>24/01/2024</a:t>
            </a:fld>
            <a:endParaRPr lang="en-US" dirty="0"/>
          </a:p>
        </p:txBody>
      </p:sp>
      <p:pic>
        <p:nvPicPr>
          <p:cNvPr id="6" name="Imagen 5">
            <a:extLst>
              <a:ext uri="{FF2B5EF4-FFF2-40B4-BE49-F238E27FC236}">
                <a16:creationId xmlns:a16="http://schemas.microsoft.com/office/drawing/2014/main" id="{260D3637-FB5D-5004-581F-5788DE395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12" y="742642"/>
            <a:ext cx="5642633" cy="3313435"/>
          </a:xfrm>
          <a:prstGeom prst="rect">
            <a:avLst/>
          </a:prstGeom>
        </p:spPr>
      </p:pic>
      <p:sp>
        <p:nvSpPr>
          <p:cNvPr id="7" name="CuadroTexto 6">
            <a:extLst>
              <a:ext uri="{FF2B5EF4-FFF2-40B4-BE49-F238E27FC236}">
                <a16:creationId xmlns:a16="http://schemas.microsoft.com/office/drawing/2014/main" id="{F7AA0B6A-2174-1804-C702-C39B441FF172}"/>
              </a:ext>
            </a:extLst>
          </p:cNvPr>
          <p:cNvSpPr txBox="1"/>
          <p:nvPr/>
        </p:nvSpPr>
        <p:spPr>
          <a:xfrm>
            <a:off x="2010406" y="333463"/>
            <a:ext cx="7872604" cy="369332"/>
          </a:xfrm>
          <a:prstGeom prst="rect">
            <a:avLst/>
          </a:prstGeom>
          <a:noFill/>
        </p:spPr>
        <p:txBody>
          <a:bodyPr wrap="none" rtlCol="0">
            <a:spAutoFit/>
          </a:bodyPr>
          <a:lstStyle/>
          <a:p>
            <a:r>
              <a:rPr lang="es-ES" dirty="0"/>
              <a:t>Echemos un vistazo rápido para entender en qué momento nos encontramos</a:t>
            </a:r>
          </a:p>
        </p:txBody>
      </p:sp>
      <p:sp>
        <p:nvSpPr>
          <p:cNvPr id="8" name="CuadroTexto 7">
            <a:extLst>
              <a:ext uri="{FF2B5EF4-FFF2-40B4-BE49-F238E27FC236}">
                <a16:creationId xmlns:a16="http://schemas.microsoft.com/office/drawing/2014/main" id="{F1CAA537-140B-2E31-381C-789ABEE58201}"/>
              </a:ext>
            </a:extLst>
          </p:cNvPr>
          <p:cNvSpPr txBox="1"/>
          <p:nvPr/>
        </p:nvSpPr>
        <p:spPr>
          <a:xfrm>
            <a:off x="1075250" y="4135772"/>
            <a:ext cx="3725091" cy="784830"/>
          </a:xfrm>
          <a:prstGeom prst="rect">
            <a:avLst/>
          </a:prstGeom>
          <a:noFill/>
        </p:spPr>
        <p:txBody>
          <a:bodyPr wrap="square" rtlCol="0">
            <a:spAutoFit/>
          </a:bodyPr>
          <a:lstStyle/>
          <a:p>
            <a:r>
              <a:rPr lang="es-ES" sz="1200" dirty="0"/>
              <a:t>- </a:t>
            </a:r>
            <a:r>
              <a:rPr lang="es-ES" sz="1100" b="1" i="1" dirty="0"/>
              <a:t>Podemos apreciar que los niveles de compraventa </a:t>
            </a:r>
          </a:p>
          <a:p>
            <a:r>
              <a:rPr lang="es-ES" sz="1100" b="1" i="1" dirty="0"/>
              <a:t>en estos últimos 5 años tienen una tendencia alcista, </a:t>
            </a:r>
          </a:p>
          <a:p>
            <a:r>
              <a:rPr lang="es-ES" sz="1100" b="1" i="1" dirty="0"/>
              <a:t>el año 2020 claramente afectado por la pandemia </a:t>
            </a:r>
          </a:p>
          <a:p>
            <a:r>
              <a:rPr lang="es-ES" sz="1100" b="1" i="1" dirty="0"/>
              <a:t>es un registro que podemos obviar.</a:t>
            </a:r>
          </a:p>
        </p:txBody>
      </p:sp>
      <p:pic>
        <p:nvPicPr>
          <p:cNvPr id="10" name="Imagen 9">
            <a:extLst>
              <a:ext uri="{FF2B5EF4-FFF2-40B4-BE49-F238E27FC236}">
                <a16:creationId xmlns:a16="http://schemas.microsoft.com/office/drawing/2014/main" id="{E6DEEA83-EC61-3F9B-FAD4-A99345E28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7345" y="742643"/>
            <a:ext cx="5642633" cy="3313434"/>
          </a:xfrm>
          <a:prstGeom prst="rect">
            <a:avLst/>
          </a:prstGeom>
        </p:spPr>
      </p:pic>
      <p:sp>
        <p:nvSpPr>
          <p:cNvPr id="11" name="CuadroTexto 10">
            <a:extLst>
              <a:ext uri="{FF2B5EF4-FFF2-40B4-BE49-F238E27FC236}">
                <a16:creationId xmlns:a16="http://schemas.microsoft.com/office/drawing/2014/main" id="{E0ECD6C8-C069-76C4-257B-880996C00E49}"/>
              </a:ext>
            </a:extLst>
          </p:cNvPr>
          <p:cNvSpPr txBox="1"/>
          <p:nvPr/>
        </p:nvSpPr>
        <p:spPr>
          <a:xfrm>
            <a:off x="6803472" y="4387442"/>
            <a:ext cx="184731" cy="369332"/>
          </a:xfrm>
          <a:prstGeom prst="rect">
            <a:avLst/>
          </a:prstGeom>
          <a:noFill/>
        </p:spPr>
        <p:txBody>
          <a:bodyPr wrap="square" rtlCol="0">
            <a:spAutoFit/>
          </a:bodyPr>
          <a:lstStyle/>
          <a:p>
            <a:endParaRPr lang="es-ES" dirty="0"/>
          </a:p>
        </p:txBody>
      </p:sp>
      <p:sp>
        <p:nvSpPr>
          <p:cNvPr id="3" name="CuadroTexto 2">
            <a:extLst>
              <a:ext uri="{FF2B5EF4-FFF2-40B4-BE49-F238E27FC236}">
                <a16:creationId xmlns:a16="http://schemas.microsoft.com/office/drawing/2014/main" id="{7E02A5AC-04AF-48B7-F965-3F04F159FE03}"/>
              </a:ext>
            </a:extLst>
          </p:cNvPr>
          <p:cNvSpPr txBox="1"/>
          <p:nvPr/>
        </p:nvSpPr>
        <p:spPr>
          <a:xfrm>
            <a:off x="6096000" y="4135380"/>
            <a:ext cx="5912953" cy="769441"/>
          </a:xfrm>
          <a:prstGeom prst="rect">
            <a:avLst/>
          </a:prstGeom>
          <a:noFill/>
        </p:spPr>
        <p:txBody>
          <a:bodyPr wrap="square" rtlCol="0">
            <a:spAutoFit/>
          </a:bodyPr>
          <a:lstStyle/>
          <a:p>
            <a:r>
              <a:rPr lang="es-ES" sz="1100" b="1" i="1" dirty="0"/>
              <a:t>- Podemos observar que también hay una tendencia</a:t>
            </a:r>
          </a:p>
          <a:p>
            <a:r>
              <a:rPr lang="es-ES" sz="1100" b="1" i="1" dirty="0"/>
              <a:t> hacia el alquiler más que hacia la compra en de inmueble, </a:t>
            </a:r>
          </a:p>
          <a:p>
            <a:r>
              <a:rPr lang="es-ES" sz="1100" b="1" i="1" dirty="0"/>
              <a:t>por lo que es bastante positivo de cara a nuestro modelo </a:t>
            </a:r>
          </a:p>
          <a:p>
            <a:r>
              <a:rPr lang="es-ES" sz="1100" b="1" i="1" dirty="0"/>
              <a:t>de inversión que más adelante desarrollaremos</a:t>
            </a:r>
            <a:r>
              <a:rPr lang="es-ES" sz="1100" dirty="0"/>
              <a:t>.</a:t>
            </a:r>
          </a:p>
        </p:txBody>
      </p:sp>
    </p:spTree>
    <p:extLst>
      <p:ext uri="{BB962C8B-B14F-4D97-AF65-F5344CB8AC3E}">
        <p14:creationId xmlns:p14="http://schemas.microsoft.com/office/powerpoint/2010/main" val="3623371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DE6094F-70B7-CBB0-018F-E8F2F37DDB71}"/>
              </a:ext>
            </a:extLst>
          </p:cNvPr>
          <p:cNvSpPr>
            <a:spLocks noGrp="1"/>
          </p:cNvSpPr>
          <p:nvPr>
            <p:ph type="dt" sz="half" idx="10"/>
          </p:nvPr>
        </p:nvSpPr>
        <p:spPr/>
        <p:txBody>
          <a:bodyPr/>
          <a:lstStyle/>
          <a:p>
            <a:pPr rtl="0"/>
            <a:fld id="{9B572A2E-2D1F-4CE9-8283-32B623FD9550}" type="datetime1">
              <a:rPr lang="es-ES" smtClean="0"/>
              <a:t>24/01/2024</a:t>
            </a:fld>
            <a:endParaRPr lang="en-US" dirty="0"/>
          </a:p>
        </p:txBody>
      </p:sp>
      <p:sp>
        <p:nvSpPr>
          <p:cNvPr id="6" name="CuadroTexto 5">
            <a:extLst>
              <a:ext uri="{FF2B5EF4-FFF2-40B4-BE49-F238E27FC236}">
                <a16:creationId xmlns:a16="http://schemas.microsoft.com/office/drawing/2014/main" id="{CFB284C6-70F0-4E91-430C-2AC0DE9C147F}"/>
              </a:ext>
            </a:extLst>
          </p:cNvPr>
          <p:cNvSpPr txBox="1"/>
          <p:nvPr/>
        </p:nvSpPr>
        <p:spPr>
          <a:xfrm>
            <a:off x="2514600" y="1962316"/>
            <a:ext cx="7767506" cy="369332"/>
          </a:xfrm>
          <a:prstGeom prst="rect">
            <a:avLst/>
          </a:prstGeom>
          <a:noFill/>
        </p:spPr>
        <p:txBody>
          <a:bodyPr wrap="square" rtlCol="0">
            <a:spAutoFit/>
          </a:bodyPr>
          <a:lstStyle/>
          <a:p>
            <a:r>
              <a:rPr lang="es-ES" dirty="0"/>
              <a:t>TOP 3 MUNICIPIOS CON MAYOR CRECIMIENTO DEMOGRAFICO 2018-2022</a:t>
            </a:r>
          </a:p>
        </p:txBody>
      </p:sp>
      <p:sp>
        <p:nvSpPr>
          <p:cNvPr id="10" name="CuadroTexto 9">
            <a:extLst>
              <a:ext uri="{FF2B5EF4-FFF2-40B4-BE49-F238E27FC236}">
                <a16:creationId xmlns:a16="http://schemas.microsoft.com/office/drawing/2014/main" id="{FF1F2467-14E7-3AFF-C050-320F931CB500}"/>
              </a:ext>
            </a:extLst>
          </p:cNvPr>
          <p:cNvSpPr txBox="1"/>
          <p:nvPr/>
        </p:nvSpPr>
        <p:spPr>
          <a:xfrm>
            <a:off x="1079191" y="3512575"/>
            <a:ext cx="2191275" cy="369332"/>
          </a:xfrm>
          <a:prstGeom prst="rect">
            <a:avLst/>
          </a:prstGeom>
          <a:noFill/>
        </p:spPr>
        <p:txBody>
          <a:bodyPr wrap="square" rtlCol="0">
            <a:spAutoFit/>
          </a:bodyPr>
          <a:lstStyle/>
          <a:p>
            <a:r>
              <a:rPr lang="es-ES" dirty="0"/>
              <a:t>	</a:t>
            </a:r>
          </a:p>
        </p:txBody>
      </p:sp>
      <p:sp>
        <p:nvSpPr>
          <p:cNvPr id="4" name="CuadroTexto 3">
            <a:extLst>
              <a:ext uri="{FF2B5EF4-FFF2-40B4-BE49-F238E27FC236}">
                <a16:creationId xmlns:a16="http://schemas.microsoft.com/office/drawing/2014/main" id="{CAEF3909-BB36-1DD2-170C-DF296965CA6E}"/>
              </a:ext>
            </a:extLst>
          </p:cNvPr>
          <p:cNvSpPr txBox="1"/>
          <p:nvPr/>
        </p:nvSpPr>
        <p:spPr>
          <a:xfrm>
            <a:off x="4353874" y="884291"/>
            <a:ext cx="7465267" cy="461665"/>
          </a:xfrm>
          <a:prstGeom prst="rect">
            <a:avLst/>
          </a:prstGeom>
          <a:noFill/>
        </p:spPr>
        <p:txBody>
          <a:bodyPr wrap="square" rtlCol="0">
            <a:spAutoFit/>
          </a:bodyPr>
          <a:lstStyle/>
          <a:p>
            <a:r>
              <a:rPr lang="es-ES" sz="2400" dirty="0"/>
              <a:t>FACTORES DEMOGRAFICOS </a:t>
            </a:r>
          </a:p>
        </p:txBody>
      </p:sp>
      <p:graphicFrame>
        <p:nvGraphicFramePr>
          <p:cNvPr id="14" name="Gráfico 13">
            <a:extLst>
              <a:ext uri="{FF2B5EF4-FFF2-40B4-BE49-F238E27FC236}">
                <a16:creationId xmlns:a16="http://schemas.microsoft.com/office/drawing/2014/main" id="{8BFCBB1C-C72B-BDE2-F4E5-59A1EC9CC499}"/>
              </a:ext>
            </a:extLst>
          </p:cNvPr>
          <p:cNvGraphicFramePr/>
          <p:nvPr>
            <p:extLst>
              <p:ext uri="{D42A27DB-BD31-4B8C-83A1-F6EECF244321}">
                <p14:modId xmlns:p14="http://schemas.microsoft.com/office/powerpoint/2010/main" val="1377642309"/>
              </p:ext>
            </p:extLst>
          </p:nvPr>
        </p:nvGraphicFramePr>
        <p:xfrm>
          <a:off x="2831123" y="2520226"/>
          <a:ext cx="6679728" cy="36268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43601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D1AC75-29EA-E57E-72D9-E608B06EA4C7}"/>
              </a:ext>
            </a:extLst>
          </p:cNvPr>
          <p:cNvSpPr>
            <a:spLocks noGrp="1"/>
          </p:cNvSpPr>
          <p:nvPr>
            <p:ph type="title"/>
          </p:nvPr>
        </p:nvSpPr>
        <p:spPr/>
        <p:txBody>
          <a:bodyPr/>
          <a:lstStyle/>
          <a:p>
            <a:pPr algn="ctr"/>
            <a:r>
              <a:rPr lang="es-ES" dirty="0"/>
              <a:t>Índice de rentabilidad</a:t>
            </a:r>
          </a:p>
        </p:txBody>
      </p:sp>
      <p:sp>
        <p:nvSpPr>
          <p:cNvPr id="3" name="Marcador de contenido 2">
            <a:extLst>
              <a:ext uri="{FF2B5EF4-FFF2-40B4-BE49-F238E27FC236}">
                <a16:creationId xmlns:a16="http://schemas.microsoft.com/office/drawing/2014/main" id="{3299788C-0A9B-C4CE-99B9-31EA9D63F0C6}"/>
              </a:ext>
            </a:extLst>
          </p:cNvPr>
          <p:cNvSpPr>
            <a:spLocks noGrp="1"/>
          </p:cNvSpPr>
          <p:nvPr>
            <p:ph idx="1"/>
          </p:nvPr>
        </p:nvSpPr>
        <p:spPr/>
        <p:txBody>
          <a:bodyPr/>
          <a:lstStyle/>
          <a:p>
            <a:r>
              <a:rPr lang="es-ES" dirty="0"/>
              <a:t> - Tomando los costes de venta/m2 y alquiler/m2 por cada distrito, vamos a calcular el índice de rentabilidad:</a:t>
            </a:r>
          </a:p>
          <a:p>
            <a:endParaRPr lang="es-ES" dirty="0"/>
          </a:p>
        </p:txBody>
      </p:sp>
      <p:sp>
        <p:nvSpPr>
          <p:cNvPr id="4" name="Marcador de fecha 3">
            <a:extLst>
              <a:ext uri="{FF2B5EF4-FFF2-40B4-BE49-F238E27FC236}">
                <a16:creationId xmlns:a16="http://schemas.microsoft.com/office/drawing/2014/main" id="{7E309B11-19AD-1C2A-1E3C-1FA4631CDC89}"/>
              </a:ext>
            </a:extLst>
          </p:cNvPr>
          <p:cNvSpPr>
            <a:spLocks noGrp="1"/>
          </p:cNvSpPr>
          <p:nvPr>
            <p:ph type="dt" sz="half" idx="10"/>
          </p:nvPr>
        </p:nvSpPr>
        <p:spPr/>
        <p:txBody>
          <a:bodyPr/>
          <a:lstStyle/>
          <a:p>
            <a:pPr rtl="0"/>
            <a:fld id="{642B802E-BFC6-4F89-8E3C-91026AB025AB}" type="datetime1">
              <a:rPr lang="es-ES" smtClean="0"/>
              <a:t>24/01/2024</a:t>
            </a:fld>
            <a:endParaRPr lang="en-US" dirty="0"/>
          </a:p>
        </p:txBody>
      </p:sp>
      <p:pic>
        <p:nvPicPr>
          <p:cNvPr id="6" name="Imagen 5">
            <a:extLst>
              <a:ext uri="{FF2B5EF4-FFF2-40B4-BE49-F238E27FC236}">
                <a16:creationId xmlns:a16="http://schemas.microsoft.com/office/drawing/2014/main" id="{72C19597-8FFA-BCB7-D7AB-7375C9C4FA60}"/>
              </a:ext>
            </a:extLst>
          </p:cNvPr>
          <p:cNvPicPr>
            <a:picLocks noChangeAspect="1"/>
          </p:cNvPicPr>
          <p:nvPr/>
        </p:nvPicPr>
        <p:blipFill>
          <a:blip r:embed="rId2"/>
          <a:stretch>
            <a:fillRect/>
          </a:stretch>
        </p:blipFill>
        <p:spPr>
          <a:xfrm>
            <a:off x="804033" y="2998818"/>
            <a:ext cx="2843722" cy="2381248"/>
          </a:xfrm>
          <a:prstGeom prst="rect">
            <a:avLst/>
          </a:prstGeom>
        </p:spPr>
      </p:pic>
      <p:sp>
        <p:nvSpPr>
          <p:cNvPr id="5" name="CuadroTexto 4">
            <a:extLst>
              <a:ext uri="{FF2B5EF4-FFF2-40B4-BE49-F238E27FC236}">
                <a16:creationId xmlns:a16="http://schemas.microsoft.com/office/drawing/2014/main" id="{F5415E9A-200B-796F-8455-D20409BDA870}"/>
              </a:ext>
            </a:extLst>
          </p:cNvPr>
          <p:cNvSpPr txBox="1"/>
          <p:nvPr/>
        </p:nvSpPr>
        <p:spPr>
          <a:xfrm>
            <a:off x="1036320" y="5494868"/>
            <a:ext cx="2197107" cy="707886"/>
          </a:xfrm>
          <a:prstGeom prst="rect">
            <a:avLst/>
          </a:prstGeom>
          <a:noFill/>
        </p:spPr>
        <p:txBody>
          <a:bodyPr wrap="square" rtlCol="0">
            <a:spAutoFit/>
          </a:bodyPr>
          <a:lstStyle/>
          <a:p>
            <a:r>
              <a:rPr lang="es-ES" sz="1000" b="1" i="1" dirty="0">
                <a:effectLst>
                  <a:outerShdw blurRad="38100" dist="38100" dir="2700000" algn="tl">
                    <a:srgbClr val="000000">
                      <a:alpha val="43137"/>
                    </a:srgbClr>
                  </a:outerShdw>
                </a:effectLst>
              </a:rPr>
              <a:t>Por cada distrito, calculamos el índice de rentabilidad del suelo:</a:t>
            </a:r>
          </a:p>
          <a:p>
            <a:r>
              <a:rPr lang="es-ES" sz="1000" b="1" i="1" dirty="0">
                <a:effectLst>
                  <a:outerShdw blurRad="38100" dist="38100" dir="2700000" algn="tl">
                    <a:srgbClr val="000000">
                      <a:alpha val="43137"/>
                    </a:srgbClr>
                  </a:outerShdw>
                </a:effectLst>
              </a:rPr>
              <a:t>Precio de alquiler/ Precio de compra x 100 para obtener el %.</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9E076494-C563-58A0-1BBE-6D4076AB9982}"/>
                  </a:ext>
                </a:extLst>
              </p:cNvPr>
              <p:cNvSpPr txBox="1"/>
              <p:nvPr/>
            </p:nvSpPr>
            <p:spPr>
              <a:xfrm>
                <a:off x="4325546" y="3200892"/>
                <a:ext cx="3599640" cy="389594"/>
              </a:xfrm>
              <a:prstGeom prst="rect">
                <a:avLst/>
              </a:prstGeom>
              <a:noFill/>
            </p:spPr>
            <p:txBody>
              <a:bodyPr wrap="none" lIns="0" tIns="0" rIns="0" bIns="0" rtlCol="0">
                <a:spAutoFit/>
              </a:bodyPr>
              <a:lstStyle/>
              <a:p>
                <a:r>
                  <a:rPr lang="en-US" sz="1600" dirty="0" err="1"/>
                  <a:t>Indice</a:t>
                </a:r>
                <a:r>
                  <a:rPr lang="en-US" sz="1600" dirty="0"/>
                  <a:t> de </a:t>
                </a:r>
                <a:r>
                  <a:rPr lang="en-US" sz="1600" dirty="0" err="1"/>
                  <a:t>rentabilidad</a:t>
                </a:r>
                <a14:m>
                  <m:oMath xmlns:m="http://schemas.openxmlformats.org/officeDocument/2006/math">
                    <m:r>
                      <a:rPr lang="es-ES" sz="1600" b="0" i="0" smtClean="0">
                        <a:latin typeface="Cambria Math" panose="02040503050406030204" pitchFamily="18" charset="0"/>
                      </a:rPr>
                      <m:t> </m:t>
                    </m:r>
                    <m:r>
                      <a:rPr lang="en-US" sz="1600" i="1" smtClean="0">
                        <a:latin typeface="Cambria Math" panose="02040503050406030204" pitchFamily="18" charset="0"/>
                      </a:rPr>
                      <m:t>=</m:t>
                    </m:r>
                    <m:f>
                      <m:fPr>
                        <m:ctrlPr>
                          <a:rPr lang="en-US" sz="1600" i="1" smtClean="0">
                            <a:latin typeface="Cambria Math" panose="02040503050406030204" pitchFamily="18" charset="0"/>
                          </a:rPr>
                        </m:ctrlPr>
                      </m:fPr>
                      <m:num>
                        <m:r>
                          <a:rPr lang="es-ES" sz="1600" b="0" i="1" smtClean="0">
                            <a:latin typeface="Cambria Math" panose="02040503050406030204" pitchFamily="18" charset="0"/>
                          </a:rPr>
                          <m:t>𝑃𝑟𝑒𝑐𝑖𝑜</m:t>
                        </m:r>
                        <m:r>
                          <a:rPr lang="es-ES" sz="1600" b="0" i="1" smtClean="0">
                            <a:latin typeface="Cambria Math" panose="02040503050406030204" pitchFamily="18" charset="0"/>
                          </a:rPr>
                          <m:t> </m:t>
                        </m:r>
                        <m:r>
                          <a:rPr lang="es-ES" sz="1600" b="0" i="1" smtClean="0">
                            <a:latin typeface="Cambria Math" panose="02040503050406030204" pitchFamily="18" charset="0"/>
                          </a:rPr>
                          <m:t>𝑎𝑙𝑞𝑢𝑖𝑙𝑒𝑟</m:t>
                        </m:r>
                        <m:r>
                          <a:rPr lang="es-ES" sz="1600" b="0" i="1" smtClean="0">
                            <a:latin typeface="Cambria Math" panose="02040503050406030204" pitchFamily="18" charset="0"/>
                          </a:rPr>
                          <m:t>/</m:t>
                        </m:r>
                        <m:r>
                          <a:rPr lang="es-ES" sz="1600" b="0" i="1" smtClean="0">
                            <a:latin typeface="Cambria Math" panose="02040503050406030204" pitchFamily="18" charset="0"/>
                          </a:rPr>
                          <m:t>𝑚</m:t>
                        </m:r>
                        <m:r>
                          <a:rPr lang="es-ES" sz="1600" b="0" i="1" smtClean="0">
                            <a:latin typeface="Cambria Math" panose="02040503050406030204" pitchFamily="18" charset="0"/>
                          </a:rPr>
                          <m:t>2</m:t>
                        </m:r>
                      </m:num>
                      <m:den>
                        <m:r>
                          <a:rPr lang="es-ES" sz="1600" b="0" i="1" smtClean="0">
                            <a:latin typeface="Cambria Math" panose="02040503050406030204" pitchFamily="18" charset="0"/>
                          </a:rPr>
                          <m:t>𝑃𝑟𝑒𝑐𝑖𝑜</m:t>
                        </m:r>
                        <m:r>
                          <a:rPr lang="es-ES" sz="1600" b="0" i="1" smtClean="0">
                            <a:latin typeface="Cambria Math" panose="02040503050406030204" pitchFamily="18" charset="0"/>
                          </a:rPr>
                          <m:t> </m:t>
                        </m:r>
                        <m:r>
                          <a:rPr lang="es-ES" sz="1600" b="0" i="1" smtClean="0">
                            <a:latin typeface="Cambria Math" panose="02040503050406030204" pitchFamily="18" charset="0"/>
                          </a:rPr>
                          <m:t>𝑐𝑜𝑚𝑝𝑟𝑎</m:t>
                        </m:r>
                        <m:r>
                          <a:rPr lang="es-ES" sz="1600" b="0" i="1" smtClean="0">
                            <a:latin typeface="Cambria Math" panose="02040503050406030204" pitchFamily="18" charset="0"/>
                          </a:rPr>
                          <m:t>/</m:t>
                        </m:r>
                        <m:r>
                          <a:rPr lang="es-ES" sz="1600" b="0" i="1" smtClean="0">
                            <a:latin typeface="Cambria Math" panose="02040503050406030204" pitchFamily="18" charset="0"/>
                          </a:rPr>
                          <m:t>𝑚</m:t>
                        </m:r>
                        <m:r>
                          <a:rPr lang="es-ES" sz="1600" b="0" i="1" smtClean="0">
                            <a:latin typeface="Cambria Math" panose="02040503050406030204" pitchFamily="18" charset="0"/>
                          </a:rPr>
                          <m:t>2</m:t>
                        </m:r>
                      </m:den>
                    </m:f>
                  </m:oMath>
                </a14:m>
                <a:endParaRPr lang="es-ES" sz="1600" dirty="0"/>
              </a:p>
            </p:txBody>
          </p:sp>
        </mc:Choice>
        <mc:Fallback xmlns="">
          <p:sp>
            <p:nvSpPr>
              <p:cNvPr id="7" name="CuadroTexto 6">
                <a:extLst>
                  <a:ext uri="{FF2B5EF4-FFF2-40B4-BE49-F238E27FC236}">
                    <a16:creationId xmlns:a16="http://schemas.microsoft.com/office/drawing/2014/main" id="{9E076494-C563-58A0-1BBE-6D4076AB9982}"/>
                  </a:ext>
                </a:extLst>
              </p:cNvPr>
              <p:cNvSpPr txBox="1">
                <a:spLocks noRot="1" noChangeAspect="1" noMove="1" noResize="1" noEditPoints="1" noAdjustHandles="1" noChangeArrowheads="1" noChangeShapeType="1" noTextEdit="1"/>
              </p:cNvSpPr>
              <p:nvPr/>
            </p:nvSpPr>
            <p:spPr>
              <a:xfrm>
                <a:off x="4325546" y="3200892"/>
                <a:ext cx="3599640" cy="389594"/>
              </a:xfrm>
              <a:prstGeom prst="rect">
                <a:avLst/>
              </a:prstGeom>
              <a:blipFill>
                <a:blip r:embed="rId3"/>
                <a:stretch>
                  <a:fillRect l="-3559" t="-1563" b="-17188"/>
                </a:stretch>
              </a:blipFill>
            </p:spPr>
            <p:txBody>
              <a:bodyPr/>
              <a:lstStyle/>
              <a:p>
                <a:r>
                  <a:rPr lang="es-ES">
                    <a:noFill/>
                  </a:rPr>
                  <a:t> </a:t>
                </a:r>
              </a:p>
            </p:txBody>
          </p:sp>
        </mc:Fallback>
      </mc:AlternateContent>
      <p:sp>
        <p:nvSpPr>
          <p:cNvPr id="8" name="CuadroTexto 7">
            <a:extLst>
              <a:ext uri="{FF2B5EF4-FFF2-40B4-BE49-F238E27FC236}">
                <a16:creationId xmlns:a16="http://schemas.microsoft.com/office/drawing/2014/main" id="{014F713D-C361-966C-ECA3-137604CDD577}"/>
              </a:ext>
            </a:extLst>
          </p:cNvPr>
          <p:cNvSpPr txBox="1"/>
          <p:nvPr/>
        </p:nvSpPr>
        <p:spPr>
          <a:xfrm>
            <a:off x="7805466" y="3177793"/>
            <a:ext cx="361359" cy="369332"/>
          </a:xfrm>
          <a:prstGeom prst="rect">
            <a:avLst/>
          </a:prstGeom>
          <a:noFill/>
        </p:spPr>
        <p:txBody>
          <a:bodyPr wrap="square" rtlCol="0">
            <a:spAutoFit/>
          </a:bodyPr>
          <a:lstStyle/>
          <a:p>
            <a:r>
              <a:rPr lang="es-ES" dirty="0"/>
              <a:t>x</a:t>
            </a:r>
          </a:p>
        </p:txBody>
      </p:sp>
      <p:sp>
        <p:nvSpPr>
          <p:cNvPr id="9" name="CuadroTexto 8">
            <a:extLst>
              <a:ext uri="{FF2B5EF4-FFF2-40B4-BE49-F238E27FC236}">
                <a16:creationId xmlns:a16="http://schemas.microsoft.com/office/drawing/2014/main" id="{01ECE5C6-4DC9-0722-4FC2-EBF6E9C1F668}"/>
              </a:ext>
            </a:extLst>
          </p:cNvPr>
          <p:cNvSpPr txBox="1"/>
          <p:nvPr/>
        </p:nvSpPr>
        <p:spPr>
          <a:xfrm>
            <a:off x="7970055" y="3180630"/>
            <a:ext cx="689307" cy="369332"/>
          </a:xfrm>
          <a:prstGeom prst="rect">
            <a:avLst/>
          </a:prstGeom>
          <a:noFill/>
        </p:spPr>
        <p:txBody>
          <a:bodyPr wrap="square" rtlCol="0">
            <a:spAutoFit/>
          </a:bodyPr>
          <a:lstStyle/>
          <a:p>
            <a:r>
              <a:rPr lang="es-ES" dirty="0"/>
              <a:t>100</a:t>
            </a:r>
          </a:p>
        </p:txBody>
      </p:sp>
      <p:sp>
        <p:nvSpPr>
          <p:cNvPr id="10" name="Flecha: hacia arriba 9">
            <a:extLst>
              <a:ext uri="{FF2B5EF4-FFF2-40B4-BE49-F238E27FC236}">
                <a16:creationId xmlns:a16="http://schemas.microsoft.com/office/drawing/2014/main" id="{6505AB6D-E73D-B8CE-E212-E95EC201F438}"/>
              </a:ext>
            </a:extLst>
          </p:cNvPr>
          <p:cNvSpPr/>
          <p:nvPr/>
        </p:nvSpPr>
        <p:spPr>
          <a:xfrm>
            <a:off x="4470112" y="4000003"/>
            <a:ext cx="735800" cy="989755"/>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Flecha: hacia abajo 10">
            <a:extLst>
              <a:ext uri="{FF2B5EF4-FFF2-40B4-BE49-F238E27FC236}">
                <a16:creationId xmlns:a16="http://schemas.microsoft.com/office/drawing/2014/main" id="{947F7056-8E05-2FA6-0518-09583953FC1B}"/>
              </a:ext>
            </a:extLst>
          </p:cNvPr>
          <p:cNvSpPr/>
          <p:nvPr/>
        </p:nvSpPr>
        <p:spPr>
          <a:xfrm>
            <a:off x="6417734" y="4064845"/>
            <a:ext cx="735800" cy="98975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Globo: línea con barra de énfasis 12">
            <a:extLst>
              <a:ext uri="{FF2B5EF4-FFF2-40B4-BE49-F238E27FC236}">
                <a16:creationId xmlns:a16="http://schemas.microsoft.com/office/drawing/2014/main" id="{41CFBD21-D63C-1DDD-5B56-F81438E3029A}"/>
              </a:ext>
            </a:extLst>
          </p:cNvPr>
          <p:cNvSpPr/>
          <p:nvPr/>
        </p:nvSpPr>
        <p:spPr>
          <a:xfrm>
            <a:off x="8166825" y="3917966"/>
            <a:ext cx="2843722" cy="1317064"/>
          </a:xfrm>
          <a:prstGeom prst="accentCallout1">
            <a:avLst>
              <a:gd name="adj1" fmla="val 18750"/>
              <a:gd name="adj2" fmla="val -8333"/>
              <a:gd name="adj3" fmla="val 50787"/>
              <a:gd name="adj4" fmla="val -2642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dirty="0"/>
              <a:t>Cuanto más alto sea este índice significa que el distrito es más rentable para comprar.</a:t>
            </a:r>
          </a:p>
        </p:txBody>
      </p:sp>
    </p:spTree>
    <p:extLst>
      <p:ext uri="{BB962C8B-B14F-4D97-AF65-F5344CB8AC3E}">
        <p14:creationId xmlns:p14="http://schemas.microsoft.com/office/powerpoint/2010/main" val="2099054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93749D-5400-6AA3-0AC6-A1A1EA7BE69F}"/>
              </a:ext>
            </a:extLst>
          </p:cNvPr>
          <p:cNvSpPr>
            <a:spLocks noGrp="1"/>
          </p:cNvSpPr>
          <p:nvPr>
            <p:ph type="title"/>
          </p:nvPr>
        </p:nvSpPr>
        <p:spPr>
          <a:xfrm>
            <a:off x="1097280" y="120073"/>
            <a:ext cx="10058400" cy="1617287"/>
          </a:xfrm>
        </p:spPr>
        <p:txBody>
          <a:bodyPr/>
          <a:lstStyle/>
          <a:p>
            <a:pPr algn="ctr"/>
            <a:r>
              <a:rPr lang="es-ES" dirty="0">
                <a:solidFill>
                  <a:schemeClr val="bg1"/>
                </a:solidFill>
              </a:rPr>
              <a:t>Renta per cápita</a:t>
            </a:r>
          </a:p>
        </p:txBody>
      </p:sp>
      <p:sp>
        <p:nvSpPr>
          <p:cNvPr id="3" name="Marcador de contenido 2">
            <a:extLst>
              <a:ext uri="{FF2B5EF4-FFF2-40B4-BE49-F238E27FC236}">
                <a16:creationId xmlns:a16="http://schemas.microsoft.com/office/drawing/2014/main" id="{C9086B67-12B2-D199-F678-F22805C523BE}"/>
              </a:ext>
            </a:extLst>
          </p:cNvPr>
          <p:cNvSpPr>
            <a:spLocks noGrp="1"/>
          </p:cNvSpPr>
          <p:nvPr>
            <p:ph idx="1"/>
          </p:nvPr>
        </p:nvSpPr>
        <p:spPr>
          <a:xfrm>
            <a:off x="1097280" y="2041235"/>
            <a:ext cx="10058400" cy="3827857"/>
          </a:xfrm>
        </p:spPr>
        <p:txBody>
          <a:bodyPr/>
          <a:lstStyle/>
          <a:p>
            <a:r>
              <a:rPr lang="es-ES" dirty="0">
                <a:solidFill>
                  <a:schemeClr val="bg1"/>
                </a:solidFill>
              </a:rPr>
              <a:t> - La renta per cápita es un factor muy importante a tener en cuenta.</a:t>
            </a:r>
          </a:p>
          <a:p>
            <a:r>
              <a:rPr lang="es-ES" dirty="0">
                <a:solidFill>
                  <a:schemeClr val="bg1"/>
                </a:solidFill>
              </a:rPr>
              <a:t> - Nos ayuda a entender la situación socioeconómica de la población. </a:t>
            </a:r>
          </a:p>
          <a:p>
            <a:r>
              <a:rPr lang="es-ES" dirty="0">
                <a:solidFill>
                  <a:schemeClr val="bg1"/>
                </a:solidFill>
              </a:rPr>
              <a:t>- En nuestro caso concreto, una vez identificados los distritos potenciales de compra basándonos en la combinación de los anteriores factores, comparamos la renta per cápita de la zona con la media en España, así determinamos en que umbral se encuentra la población que vive en ese distrito.</a:t>
            </a:r>
          </a:p>
          <a:p>
            <a:r>
              <a:rPr lang="es-ES" dirty="0">
                <a:solidFill>
                  <a:schemeClr val="bg1"/>
                </a:solidFill>
              </a:rPr>
              <a:t>- De esta forma podemos marcar como “segura” la operación basándonos en el precio del alquiler de ese distrito, la renta per cápita y el cálculo del 30% que debería suponer el coste del alquiler por individuo/hogar, así determinar la solvencia.</a:t>
            </a:r>
          </a:p>
        </p:txBody>
      </p:sp>
      <p:sp>
        <p:nvSpPr>
          <p:cNvPr id="4" name="Marcador de fecha 3">
            <a:extLst>
              <a:ext uri="{FF2B5EF4-FFF2-40B4-BE49-F238E27FC236}">
                <a16:creationId xmlns:a16="http://schemas.microsoft.com/office/drawing/2014/main" id="{6B2F93B2-101C-3430-4D65-33977BE7A31D}"/>
              </a:ext>
            </a:extLst>
          </p:cNvPr>
          <p:cNvSpPr>
            <a:spLocks noGrp="1"/>
          </p:cNvSpPr>
          <p:nvPr>
            <p:ph type="dt" sz="half" idx="10"/>
          </p:nvPr>
        </p:nvSpPr>
        <p:spPr/>
        <p:txBody>
          <a:bodyPr/>
          <a:lstStyle/>
          <a:p>
            <a:pPr rtl="0"/>
            <a:fld id="{642B802E-BFC6-4F89-8E3C-91026AB025AB}" type="datetime1">
              <a:rPr lang="es-ES" smtClean="0"/>
              <a:t>24/01/2024</a:t>
            </a:fld>
            <a:endParaRPr lang="en-US" dirty="0"/>
          </a:p>
        </p:txBody>
      </p:sp>
    </p:spTree>
    <p:extLst>
      <p:ext uri="{BB962C8B-B14F-4D97-AF65-F5344CB8AC3E}">
        <p14:creationId xmlns:p14="http://schemas.microsoft.com/office/powerpoint/2010/main" val="836759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4AA2D61-5429-898D-5EDB-FD1A2FF1D790}"/>
              </a:ext>
            </a:extLst>
          </p:cNvPr>
          <p:cNvSpPr>
            <a:spLocks noGrp="1"/>
          </p:cNvSpPr>
          <p:nvPr>
            <p:ph type="dt" sz="half" idx="10"/>
          </p:nvPr>
        </p:nvSpPr>
        <p:spPr/>
        <p:txBody>
          <a:bodyPr/>
          <a:lstStyle/>
          <a:p>
            <a:pPr rtl="0"/>
            <a:fld id="{9B572A2E-2D1F-4CE9-8283-32B623FD9550}" type="datetime1">
              <a:rPr lang="es-ES" smtClean="0"/>
              <a:t>24/01/2024</a:t>
            </a:fld>
            <a:endParaRPr lang="en-US" dirty="0"/>
          </a:p>
        </p:txBody>
      </p:sp>
      <p:sp>
        <p:nvSpPr>
          <p:cNvPr id="3" name="CuadroTexto 2">
            <a:extLst>
              <a:ext uri="{FF2B5EF4-FFF2-40B4-BE49-F238E27FC236}">
                <a16:creationId xmlns:a16="http://schemas.microsoft.com/office/drawing/2014/main" id="{5A0635A2-16FF-DEDF-322D-308193F06528}"/>
              </a:ext>
            </a:extLst>
          </p:cNvPr>
          <p:cNvSpPr txBox="1"/>
          <p:nvPr/>
        </p:nvSpPr>
        <p:spPr>
          <a:xfrm>
            <a:off x="4747492" y="110836"/>
            <a:ext cx="8543637" cy="369332"/>
          </a:xfrm>
          <a:prstGeom prst="rect">
            <a:avLst/>
          </a:prstGeom>
          <a:noFill/>
        </p:spPr>
        <p:txBody>
          <a:bodyPr wrap="square" rtlCol="0">
            <a:spAutoFit/>
          </a:bodyPr>
          <a:lstStyle/>
          <a:p>
            <a:r>
              <a:rPr lang="es-ES" dirty="0"/>
              <a:t>DATOS RELEVANTES </a:t>
            </a:r>
          </a:p>
        </p:txBody>
      </p:sp>
      <p:sp>
        <p:nvSpPr>
          <p:cNvPr id="4" name="CuadroTexto 3">
            <a:extLst>
              <a:ext uri="{FF2B5EF4-FFF2-40B4-BE49-F238E27FC236}">
                <a16:creationId xmlns:a16="http://schemas.microsoft.com/office/drawing/2014/main" id="{6F6C5117-5CF6-1E35-34FF-1F133091FC18}"/>
              </a:ext>
            </a:extLst>
          </p:cNvPr>
          <p:cNvSpPr txBox="1"/>
          <p:nvPr/>
        </p:nvSpPr>
        <p:spPr>
          <a:xfrm>
            <a:off x="1524000" y="923789"/>
            <a:ext cx="10668000" cy="923330"/>
          </a:xfrm>
          <a:prstGeom prst="rect">
            <a:avLst/>
          </a:prstGeom>
          <a:noFill/>
        </p:spPr>
        <p:txBody>
          <a:bodyPr wrap="square" rtlCol="0">
            <a:spAutoFit/>
          </a:bodyPr>
          <a:lstStyle/>
          <a:p>
            <a:r>
              <a:rPr lang="es-ES" dirty="0"/>
              <a:t>- La media Nacional de renta per </a:t>
            </a:r>
            <a:r>
              <a:rPr lang="es-ES" dirty="0" err="1"/>
              <a:t>capita</a:t>
            </a:r>
            <a:r>
              <a:rPr lang="es-ES" dirty="0"/>
              <a:t> en Española en 2021 es de 25.801 </a:t>
            </a:r>
            <a:r>
              <a:rPr lang="es-ES" dirty="0" err="1"/>
              <a:t>eur</a:t>
            </a:r>
            <a:r>
              <a:rPr lang="es-ES" dirty="0"/>
              <a:t>.</a:t>
            </a:r>
          </a:p>
          <a:p>
            <a:r>
              <a:rPr lang="es-ES" dirty="0"/>
              <a:t>- Ahora veamos la comparativa de esta media histórica de los últimos registros(2018-2021) a los 3 municipios con mayor aumento en demografía.</a:t>
            </a:r>
          </a:p>
        </p:txBody>
      </p:sp>
      <p:graphicFrame>
        <p:nvGraphicFramePr>
          <p:cNvPr id="14" name="Gráfico 13">
            <a:extLst>
              <a:ext uri="{FF2B5EF4-FFF2-40B4-BE49-F238E27FC236}">
                <a16:creationId xmlns:a16="http://schemas.microsoft.com/office/drawing/2014/main" id="{395335E9-7327-BF1B-5428-CC1E3CFD697D}"/>
              </a:ext>
            </a:extLst>
          </p:cNvPr>
          <p:cNvGraphicFramePr/>
          <p:nvPr>
            <p:extLst>
              <p:ext uri="{D42A27DB-BD31-4B8C-83A1-F6EECF244321}">
                <p14:modId xmlns:p14="http://schemas.microsoft.com/office/powerpoint/2010/main" val="2948233318"/>
              </p:ext>
            </p:extLst>
          </p:nvPr>
        </p:nvGraphicFramePr>
        <p:xfrm>
          <a:off x="2336800" y="2013741"/>
          <a:ext cx="7823199" cy="41245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97420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00F69FF-B3F2-90EB-8BCE-8212CE157A19}"/>
              </a:ext>
            </a:extLst>
          </p:cNvPr>
          <p:cNvSpPr>
            <a:spLocks noGrp="1"/>
          </p:cNvSpPr>
          <p:nvPr>
            <p:ph type="dt" sz="half" idx="10"/>
          </p:nvPr>
        </p:nvSpPr>
        <p:spPr/>
        <p:txBody>
          <a:bodyPr/>
          <a:lstStyle/>
          <a:p>
            <a:pPr rtl="0"/>
            <a:fld id="{9B572A2E-2D1F-4CE9-8283-32B623FD9550}" type="datetime1">
              <a:rPr lang="es-ES" smtClean="0"/>
              <a:t>24/01/2024</a:t>
            </a:fld>
            <a:endParaRPr lang="en-US" dirty="0"/>
          </a:p>
        </p:txBody>
      </p:sp>
    </p:spTree>
    <p:extLst>
      <p:ext uri="{BB962C8B-B14F-4D97-AF65-F5344CB8AC3E}">
        <p14:creationId xmlns:p14="http://schemas.microsoft.com/office/powerpoint/2010/main" val="386119046"/>
      </p:ext>
    </p:extLst>
  </p:cSld>
  <p:clrMapOvr>
    <a:masterClrMapping/>
  </p:clrMapOvr>
</p:sld>
</file>

<file path=ppt/theme/theme1.xml><?xml version="1.0" encoding="utf-8"?>
<a:theme xmlns:a="http://schemas.openxmlformats.org/drawingml/2006/main" name="Personalizado">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9055_TF56160789" id="{80AA9D2D-EE59-4148-A11E-A51EEE828B28}" vid="{AEAFD717-D3C8-4034-8F7E-D5220B0CCEB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{976FCD6B-B5DA-4FC8-896B-B09ADFECA864}tf56160789_win32</Template>
  <TotalTime>1453</TotalTime>
  <Words>604</Words>
  <Application>Microsoft Office PowerPoint</Application>
  <PresentationFormat>Panorámica</PresentationFormat>
  <Paragraphs>60</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Bookman Old Style</vt:lpstr>
      <vt:lpstr>Calibri</vt:lpstr>
      <vt:lpstr>Cambria Math</vt:lpstr>
      <vt:lpstr>Franklin Gothic Book</vt:lpstr>
      <vt:lpstr>Personalizado</vt:lpstr>
      <vt:lpstr>Estudio de Analisis de Inversion del Mercado  Inmobiliario en España</vt:lpstr>
      <vt:lpstr>Conceptos Básicos</vt:lpstr>
      <vt:lpstr>Hipótesis Iniciales </vt:lpstr>
      <vt:lpstr>Presentación de PowerPoint</vt:lpstr>
      <vt:lpstr>Presentación de PowerPoint</vt:lpstr>
      <vt:lpstr>Índice de rentabilidad</vt:lpstr>
      <vt:lpstr>Renta per cápita</vt:lpstr>
      <vt:lpstr>Presentación de PowerPoint</vt:lpstr>
      <vt:lpstr>Presentación de PowerPoint</vt:lpstr>
      <vt:lpstr>Cálculo de rentabilidad del 30%</vt:lpstr>
      <vt:lpstr>Presentación de PowerPoint</vt:lpstr>
      <vt:lpstr>“Si ya sabes lo que tienes que hacer y no lo haces entonces estás peor que antes”.</vt:lpstr>
    </vt:vector>
  </TitlesOfParts>
  <Company>Kuehne + Nagel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Estudio de Analisis de Inversion para Mercado  Inmobiliario en España</dc:title>
  <dc:creator>Alonso, Alvaro / Kuehne + Nagel / Pmi FA-AC</dc:creator>
  <cp:lastModifiedBy>Alonso, Alvaro / Kuehne + Nagel / Pmi FA-AC</cp:lastModifiedBy>
  <cp:revision>5</cp:revision>
  <dcterms:created xsi:type="dcterms:W3CDTF">2023-12-29T09:07:31Z</dcterms:created>
  <dcterms:modified xsi:type="dcterms:W3CDTF">2024-01-24T16:23:18Z</dcterms:modified>
</cp:coreProperties>
</file>