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  <p:embeddedFont>
      <p:font typeface="Maven Pro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33" Type="http://schemas.openxmlformats.org/officeDocument/2006/relationships/font" Target="fonts/MavenPro-bold.fntdata"/><Relationship Id="rId10" Type="http://schemas.openxmlformats.org/officeDocument/2006/relationships/slide" Target="slides/slide5.xml"/><Relationship Id="rId32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abf89da5e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abf89da5e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a62e3bdf7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a62e3bdf7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a5d35e750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a5d35e750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aaa3735a7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aaa3735a7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ae04f3b0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ae04f3b0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aaa3735a7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aaa3735a7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aaa3735a7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aaa3735a7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aaa3735a7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aaa3735a7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aaa3735a7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aaa3735a7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aaa3735a7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aaa3735a7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a5d35e750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a5d35e750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a5d35e750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a5d35e750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acdfd07f1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acdfd07f1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acdfd07f1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acdfd07f1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a5d35e750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a5d35e750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a62e3bdf7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a62e3bdf7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aaa3735a7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aaa3735a7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a62e3bdf7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a62e3bdf7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abf89da5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abf89da5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a62e3bdf7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a62e3bdf7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abf89da5e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abf89da5e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11.png"/><Relationship Id="rId5" Type="http://schemas.openxmlformats.org/officeDocument/2006/relationships/hyperlink" Target="https://www.codemr.co.uk/downloads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</a:t>
            </a:r>
            <a:r>
              <a:rPr lang="es"/>
              <a:t> de la complejidad del código con </a:t>
            </a:r>
            <a:r>
              <a:rPr lang="es"/>
              <a:t>Code MR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Álvaro Alcántara, Mario Ingelmo, Angel Castanedo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Conceptos: C3. Acoplamiento</a:t>
            </a:r>
            <a:endParaRPr/>
          </a:p>
        </p:txBody>
      </p:sp>
      <p:pic>
        <p:nvPicPr>
          <p:cNvPr id="354" name="Google Shape;3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875" y="2355675"/>
            <a:ext cx="1628550" cy="162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2"/>
          <p:cNvSpPr/>
          <p:nvPr/>
        </p:nvSpPr>
        <p:spPr>
          <a:xfrm>
            <a:off x="585425" y="1770150"/>
            <a:ext cx="1700700" cy="801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Solo vendemos comida preparada</a:t>
            </a:r>
            <a:endParaRPr/>
          </a:p>
        </p:txBody>
      </p:sp>
      <p:pic>
        <p:nvPicPr>
          <p:cNvPr id="356" name="Google Shape;3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7875" y="1597875"/>
            <a:ext cx="1750275" cy="175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7876" y="3235987"/>
            <a:ext cx="1750275" cy="175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2"/>
          <p:cNvSpPr/>
          <p:nvPr/>
        </p:nvSpPr>
        <p:spPr>
          <a:xfrm>
            <a:off x="5574675" y="1597875"/>
            <a:ext cx="2607600" cy="801600"/>
          </a:xfrm>
          <a:prstGeom prst="wedgeRoundRectCallout">
            <a:avLst>
              <a:gd fmla="val -57982" name="adj1"/>
              <a:gd fmla="val 2804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cliente pide la comida, esta se recalienta, y el camarero la lleva a la mesa</a:t>
            </a:r>
            <a:endParaRPr/>
          </a:p>
        </p:txBody>
      </p:sp>
      <p:sp>
        <p:nvSpPr>
          <p:cNvPr id="359" name="Google Shape;359;p22"/>
          <p:cNvSpPr/>
          <p:nvPr/>
        </p:nvSpPr>
        <p:spPr>
          <a:xfrm>
            <a:off x="5517975" y="3570825"/>
            <a:ext cx="2816400" cy="1080600"/>
          </a:xfrm>
          <a:prstGeom prst="wedgeRoundRectCallout">
            <a:avLst>
              <a:gd fmla="val -57982" name="adj1"/>
              <a:gd fmla="val 2804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cliente coge la comida que se encuentra en tuppers, la calienta en el microondas y una vez que está caliente la recoge y la lleva a la mesa</a:t>
            </a:r>
            <a:endParaRPr/>
          </a:p>
        </p:txBody>
      </p:sp>
      <p:cxnSp>
        <p:nvCxnSpPr>
          <p:cNvPr id="360" name="Google Shape;360;p22"/>
          <p:cNvCxnSpPr>
            <a:stCxn id="354" idx="3"/>
            <a:endCxn id="356" idx="1"/>
          </p:cNvCxnSpPr>
          <p:nvPr/>
        </p:nvCxnSpPr>
        <p:spPr>
          <a:xfrm flipH="1" rot="10800000">
            <a:off x="1965425" y="2473050"/>
            <a:ext cx="1532400" cy="69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22"/>
          <p:cNvCxnSpPr>
            <a:stCxn id="354" idx="3"/>
            <a:endCxn id="357" idx="1"/>
          </p:cNvCxnSpPr>
          <p:nvPr/>
        </p:nvCxnSpPr>
        <p:spPr>
          <a:xfrm>
            <a:off x="1965425" y="3169950"/>
            <a:ext cx="1532400" cy="9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Conceptos. Tamaño</a:t>
            </a:r>
            <a:endParaRPr/>
          </a:p>
        </p:txBody>
      </p:sp>
      <p:sp>
        <p:nvSpPr>
          <p:cNvPr id="367" name="Google Shape;367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Mide el tamaño de una clase (nº de líneas, métodos, atributos).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Una clase con un gran tamaño significa que está </a:t>
            </a:r>
            <a:r>
              <a:rPr lang="es" sz="1600"/>
              <a:t>tratando</a:t>
            </a:r>
            <a:r>
              <a:rPr lang="es" sz="1600"/>
              <a:t> de hacer demasiado trabajo, además de ser </a:t>
            </a:r>
            <a:r>
              <a:rPr lang="es" sz="1600"/>
              <a:t>difícil</a:t>
            </a:r>
            <a:r>
              <a:rPr lang="es" sz="1600"/>
              <a:t> de mantener.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/>
              <a:t>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Instalación</a:t>
            </a:r>
            <a:endParaRPr/>
          </a:p>
        </p:txBody>
      </p:sp>
      <p:sp>
        <p:nvSpPr>
          <p:cNvPr id="373" name="Google Shape;373;p24"/>
          <p:cNvSpPr/>
          <p:nvPr/>
        </p:nvSpPr>
        <p:spPr>
          <a:xfrm rot="5400000">
            <a:off x="2762625" y="3285000"/>
            <a:ext cx="954300" cy="9993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4" name="Google Shape;374;p24"/>
          <p:cNvGrpSpPr/>
          <p:nvPr/>
        </p:nvGrpSpPr>
        <p:grpSpPr>
          <a:xfrm>
            <a:off x="4912450" y="3139050"/>
            <a:ext cx="4068574" cy="1693025"/>
            <a:chOff x="4912450" y="3139050"/>
            <a:chExt cx="4068574" cy="1693025"/>
          </a:xfrm>
        </p:grpSpPr>
        <p:pic>
          <p:nvPicPr>
            <p:cNvPr id="375" name="Google Shape;375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12450" y="3139050"/>
              <a:ext cx="4068574" cy="1693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6" name="Google Shape;376;p24"/>
            <p:cNvSpPr/>
            <p:nvPr/>
          </p:nvSpPr>
          <p:spPr>
            <a:xfrm>
              <a:off x="7273200" y="3397950"/>
              <a:ext cx="1061100" cy="7734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24"/>
          <p:cNvGrpSpPr/>
          <p:nvPr/>
        </p:nvGrpSpPr>
        <p:grpSpPr>
          <a:xfrm>
            <a:off x="650825" y="1376850"/>
            <a:ext cx="4261626" cy="1556550"/>
            <a:chOff x="650825" y="1376850"/>
            <a:chExt cx="4261626" cy="1556550"/>
          </a:xfrm>
        </p:grpSpPr>
        <p:pic>
          <p:nvPicPr>
            <p:cNvPr id="378" name="Google Shape;378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825" y="1376850"/>
              <a:ext cx="4261626" cy="1556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24"/>
            <p:cNvSpPr/>
            <p:nvPr/>
          </p:nvSpPr>
          <p:spPr>
            <a:xfrm>
              <a:off x="1540700" y="2350750"/>
              <a:ext cx="1061100" cy="2211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0" name="Google Shape;380;p24"/>
          <p:cNvSpPr txBox="1"/>
          <p:nvPr/>
        </p:nvSpPr>
        <p:spPr>
          <a:xfrm>
            <a:off x="5289075" y="1955050"/>
            <a:ext cx="33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5"/>
              </a:rPr>
              <a:t>https://www.codemr.co.uk/downloads/</a:t>
            </a:r>
            <a:endParaRPr/>
          </a:p>
        </p:txBody>
      </p:sp>
      <p:sp>
        <p:nvSpPr>
          <p:cNvPr id="381" name="Google Shape;381;p24"/>
          <p:cNvSpPr/>
          <p:nvPr/>
        </p:nvSpPr>
        <p:spPr>
          <a:xfrm>
            <a:off x="6836188" y="2511338"/>
            <a:ext cx="221100" cy="471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4"/>
          <p:cNvSpPr txBox="1"/>
          <p:nvPr/>
        </p:nvSpPr>
        <p:spPr>
          <a:xfrm>
            <a:off x="3739425" y="602550"/>
            <a:ext cx="50754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Nunito"/>
                <a:ea typeface="Nunito"/>
                <a:cs typeface="Nunito"/>
                <a:sym typeface="Nunito"/>
              </a:rPr>
              <a:t>git clone https://github.com/alvaroarg16/Taller_CodeMR.git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5"/>
          <p:cNvSpPr txBox="1"/>
          <p:nvPr>
            <p:ph type="title"/>
          </p:nvPr>
        </p:nvSpPr>
        <p:spPr>
          <a:xfrm>
            <a:off x="1243525" y="6588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Instalación</a:t>
            </a:r>
            <a:endParaRPr/>
          </a:p>
        </p:txBody>
      </p:sp>
      <p:sp>
        <p:nvSpPr>
          <p:cNvPr id="388" name="Google Shape;388;p25"/>
          <p:cNvSpPr/>
          <p:nvPr/>
        </p:nvSpPr>
        <p:spPr>
          <a:xfrm rot="-5400000">
            <a:off x="5369500" y="2804725"/>
            <a:ext cx="221100" cy="471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9" name="Google Shape;389;p25"/>
          <p:cNvGrpSpPr/>
          <p:nvPr/>
        </p:nvGrpSpPr>
        <p:grpSpPr>
          <a:xfrm>
            <a:off x="170790" y="1550417"/>
            <a:ext cx="4902549" cy="2980213"/>
            <a:chOff x="1253575" y="750225"/>
            <a:chExt cx="3957498" cy="1821535"/>
          </a:xfrm>
        </p:grpSpPr>
        <p:grpSp>
          <p:nvGrpSpPr>
            <p:cNvPr id="390" name="Google Shape;390;p25"/>
            <p:cNvGrpSpPr/>
            <p:nvPr/>
          </p:nvGrpSpPr>
          <p:grpSpPr>
            <a:xfrm>
              <a:off x="1253575" y="750225"/>
              <a:ext cx="3957498" cy="1821535"/>
              <a:chOff x="614500" y="1378600"/>
              <a:chExt cx="3957498" cy="1821535"/>
            </a:xfrm>
          </p:grpSpPr>
          <p:pic>
            <p:nvPicPr>
              <p:cNvPr id="391" name="Google Shape;391;p2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14500" y="1378600"/>
                <a:ext cx="3957498" cy="182153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2" name="Google Shape;392;p25"/>
              <p:cNvSpPr/>
              <p:nvPr/>
            </p:nvSpPr>
            <p:spPr>
              <a:xfrm>
                <a:off x="1811950" y="1808250"/>
                <a:ext cx="428400" cy="221100"/>
              </a:xfrm>
              <a:prstGeom prst="rect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3" name="Google Shape;393;p25"/>
            <p:cNvSpPr txBox="1"/>
            <p:nvPr/>
          </p:nvSpPr>
          <p:spPr>
            <a:xfrm>
              <a:off x="1253575" y="2186850"/>
              <a:ext cx="1868700" cy="23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300">
                  <a:latin typeface="Nunito"/>
                  <a:ea typeface="Nunito"/>
                  <a:cs typeface="Nunito"/>
                  <a:sym typeface="Nunito"/>
                </a:rPr>
                <a:t>Arrastrar a Eclipse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94" name="Google Shape;394;p25"/>
          <p:cNvGrpSpPr/>
          <p:nvPr/>
        </p:nvGrpSpPr>
        <p:grpSpPr>
          <a:xfrm>
            <a:off x="5886770" y="1301030"/>
            <a:ext cx="2999901" cy="3478996"/>
            <a:chOff x="6379175" y="599550"/>
            <a:chExt cx="2387126" cy="2392049"/>
          </a:xfrm>
        </p:grpSpPr>
        <p:pic>
          <p:nvPicPr>
            <p:cNvPr id="395" name="Google Shape;395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79175" y="599550"/>
              <a:ext cx="2387126" cy="23920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5"/>
            <p:cNvSpPr/>
            <p:nvPr/>
          </p:nvSpPr>
          <p:spPr>
            <a:xfrm>
              <a:off x="7735350" y="2761175"/>
              <a:ext cx="331500" cy="2211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6"/>
          <p:cNvSpPr txBox="1"/>
          <p:nvPr>
            <p:ph type="title"/>
          </p:nvPr>
        </p:nvSpPr>
        <p:spPr>
          <a:xfrm>
            <a:off x="1253575" y="640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Instalación</a:t>
            </a:r>
            <a:endParaRPr/>
          </a:p>
        </p:txBody>
      </p:sp>
      <p:sp>
        <p:nvSpPr>
          <p:cNvPr id="402" name="Google Shape;402;p26"/>
          <p:cNvSpPr/>
          <p:nvPr/>
        </p:nvSpPr>
        <p:spPr>
          <a:xfrm rot="-5400000">
            <a:off x="4387025" y="1122525"/>
            <a:ext cx="221100" cy="1255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6"/>
          <p:cNvSpPr/>
          <p:nvPr/>
        </p:nvSpPr>
        <p:spPr>
          <a:xfrm flipH="1" rot="-5400000">
            <a:off x="3648625" y="2873100"/>
            <a:ext cx="2240400" cy="7134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4" name="Google Shape;404;p26"/>
          <p:cNvGrpSpPr/>
          <p:nvPr/>
        </p:nvGrpSpPr>
        <p:grpSpPr>
          <a:xfrm>
            <a:off x="5318354" y="3522027"/>
            <a:ext cx="3622354" cy="1054778"/>
            <a:chOff x="5239562" y="4189125"/>
            <a:chExt cx="3338575" cy="928175"/>
          </a:xfrm>
        </p:grpSpPr>
        <p:pic>
          <p:nvPicPr>
            <p:cNvPr id="405" name="Google Shape;405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239562" y="4189125"/>
              <a:ext cx="3338575" cy="928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6" name="Google Shape;406;p26"/>
            <p:cNvSpPr/>
            <p:nvPr/>
          </p:nvSpPr>
          <p:spPr>
            <a:xfrm>
              <a:off x="7266300" y="4810200"/>
              <a:ext cx="612900" cy="2211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" name="Google Shape;407;p26"/>
          <p:cNvGrpSpPr/>
          <p:nvPr/>
        </p:nvGrpSpPr>
        <p:grpSpPr>
          <a:xfrm>
            <a:off x="5318343" y="1456628"/>
            <a:ext cx="3622372" cy="1245759"/>
            <a:chOff x="5211075" y="3129169"/>
            <a:chExt cx="3395549" cy="1059950"/>
          </a:xfrm>
        </p:grpSpPr>
        <p:pic>
          <p:nvPicPr>
            <p:cNvPr id="408" name="Google Shape;408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11075" y="3129169"/>
              <a:ext cx="3395549" cy="1059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9" name="Google Shape;409;p26"/>
            <p:cNvSpPr/>
            <p:nvPr/>
          </p:nvSpPr>
          <p:spPr>
            <a:xfrm>
              <a:off x="6680525" y="3867675"/>
              <a:ext cx="612900" cy="1809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" name="Google Shape;410;p26"/>
          <p:cNvGrpSpPr/>
          <p:nvPr/>
        </p:nvGrpSpPr>
        <p:grpSpPr>
          <a:xfrm>
            <a:off x="281308" y="1456603"/>
            <a:ext cx="3395520" cy="3303412"/>
            <a:chOff x="1253575" y="2761175"/>
            <a:chExt cx="2218424" cy="2229926"/>
          </a:xfrm>
        </p:grpSpPr>
        <p:pic>
          <p:nvPicPr>
            <p:cNvPr id="411" name="Google Shape;411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253575" y="2761175"/>
              <a:ext cx="2218424" cy="22299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2" name="Google Shape;412;p26"/>
            <p:cNvSpPr/>
            <p:nvPr/>
          </p:nvSpPr>
          <p:spPr>
            <a:xfrm>
              <a:off x="1253575" y="4530700"/>
              <a:ext cx="836100" cy="804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Instalación</a:t>
            </a:r>
            <a:endParaRPr/>
          </a:p>
        </p:txBody>
      </p:sp>
      <p:pic>
        <p:nvPicPr>
          <p:cNvPr id="418" name="Google Shape;4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725" y="1597875"/>
            <a:ext cx="6360552" cy="3412176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27"/>
          <p:cNvSpPr/>
          <p:nvPr/>
        </p:nvSpPr>
        <p:spPr>
          <a:xfrm>
            <a:off x="2786375" y="1668200"/>
            <a:ext cx="337800" cy="140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7"/>
          <p:cNvSpPr/>
          <p:nvPr/>
        </p:nvSpPr>
        <p:spPr>
          <a:xfrm>
            <a:off x="1725275" y="4169050"/>
            <a:ext cx="1061100" cy="8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Instalación</a:t>
            </a:r>
            <a:endParaRPr/>
          </a:p>
        </p:txBody>
      </p:sp>
      <p:pic>
        <p:nvPicPr>
          <p:cNvPr id="426" name="Google Shape;4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50" y="1726038"/>
            <a:ext cx="3693001" cy="28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1875" y="1724916"/>
            <a:ext cx="3693000" cy="2895119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8"/>
          <p:cNvSpPr/>
          <p:nvPr/>
        </p:nvSpPr>
        <p:spPr>
          <a:xfrm rot="-5400000">
            <a:off x="4474363" y="2720363"/>
            <a:ext cx="221100" cy="904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49900" y="3375425"/>
            <a:ext cx="1238400" cy="121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7855900" y="2240225"/>
            <a:ext cx="522300" cy="221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Instalación</a:t>
            </a:r>
            <a:endParaRPr/>
          </a:p>
        </p:txBody>
      </p:sp>
      <p:pic>
        <p:nvPicPr>
          <p:cNvPr id="436" name="Google Shape;4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75" y="1756300"/>
            <a:ext cx="4457414" cy="2832376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9"/>
          <p:cNvSpPr/>
          <p:nvPr/>
        </p:nvSpPr>
        <p:spPr>
          <a:xfrm>
            <a:off x="1243525" y="2029275"/>
            <a:ext cx="1137300" cy="16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9"/>
          <p:cNvSpPr/>
          <p:nvPr/>
        </p:nvSpPr>
        <p:spPr>
          <a:xfrm>
            <a:off x="3053950" y="4299700"/>
            <a:ext cx="864000" cy="16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9" name="Google Shape;43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2700" y="457925"/>
            <a:ext cx="3327541" cy="439252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29"/>
          <p:cNvSpPr/>
          <p:nvPr/>
        </p:nvSpPr>
        <p:spPr>
          <a:xfrm>
            <a:off x="7857175" y="2826325"/>
            <a:ext cx="953100" cy="16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9"/>
          <p:cNvSpPr/>
          <p:nvPr/>
        </p:nvSpPr>
        <p:spPr>
          <a:xfrm>
            <a:off x="5598525" y="1597875"/>
            <a:ext cx="529500" cy="16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9"/>
          <p:cNvSpPr/>
          <p:nvPr/>
        </p:nvSpPr>
        <p:spPr>
          <a:xfrm rot="-5400000">
            <a:off x="4979745" y="2888088"/>
            <a:ext cx="221100" cy="568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Instalación</a:t>
            </a:r>
            <a:endParaRPr/>
          </a:p>
        </p:txBody>
      </p:sp>
      <p:pic>
        <p:nvPicPr>
          <p:cNvPr id="448" name="Google Shape;4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925" y="1597875"/>
            <a:ext cx="4609350" cy="291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8407" y="709075"/>
            <a:ext cx="3087417" cy="4075549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30"/>
          <p:cNvSpPr/>
          <p:nvPr/>
        </p:nvSpPr>
        <p:spPr>
          <a:xfrm rot="-5400000">
            <a:off x="5184783" y="2769300"/>
            <a:ext cx="221100" cy="568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0"/>
          <p:cNvSpPr/>
          <p:nvPr/>
        </p:nvSpPr>
        <p:spPr>
          <a:xfrm>
            <a:off x="1826175" y="1858500"/>
            <a:ext cx="568800" cy="16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0"/>
          <p:cNvSpPr/>
          <p:nvPr/>
        </p:nvSpPr>
        <p:spPr>
          <a:xfrm>
            <a:off x="1385900" y="2712400"/>
            <a:ext cx="723900" cy="11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0"/>
          <p:cNvSpPr/>
          <p:nvPr/>
        </p:nvSpPr>
        <p:spPr>
          <a:xfrm>
            <a:off x="3556250" y="4232750"/>
            <a:ext cx="568800" cy="16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0"/>
          <p:cNvSpPr/>
          <p:nvPr/>
        </p:nvSpPr>
        <p:spPr>
          <a:xfrm>
            <a:off x="7858875" y="3019225"/>
            <a:ext cx="568800" cy="11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Instalación</a:t>
            </a:r>
            <a:endParaRPr/>
          </a:p>
        </p:txBody>
      </p:sp>
      <p:grpSp>
        <p:nvGrpSpPr>
          <p:cNvPr id="460" name="Google Shape;460;p31"/>
          <p:cNvGrpSpPr/>
          <p:nvPr/>
        </p:nvGrpSpPr>
        <p:grpSpPr>
          <a:xfrm>
            <a:off x="324736" y="1345750"/>
            <a:ext cx="3804974" cy="3586801"/>
            <a:chOff x="2916561" y="1325650"/>
            <a:chExt cx="3804974" cy="3586801"/>
          </a:xfrm>
        </p:grpSpPr>
        <p:pic>
          <p:nvPicPr>
            <p:cNvPr id="461" name="Google Shape;461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16561" y="1325650"/>
              <a:ext cx="3804974" cy="35868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2" name="Google Shape;462;p31"/>
            <p:cNvSpPr/>
            <p:nvPr/>
          </p:nvSpPr>
          <p:spPr>
            <a:xfrm>
              <a:off x="4500575" y="4560850"/>
              <a:ext cx="743400" cy="201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63" name="Google Shape;46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0840" y="1345750"/>
            <a:ext cx="3830660" cy="35868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1"/>
          <p:cNvSpPr/>
          <p:nvPr/>
        </p:nvSpPr>
        <p:spPr>
          <a:xfrm rot="-5400000">
            <a:off x="4524733" y="2854750"/>
            <a:ext cx="221100" cy="568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1"/>
          <p:cNvSpPr/>
          <p:nvPr/>
        </p:nvSpPr>
        <p:spPr>
          <a:xfrm>
            <a:off x="7451875" y="4611075"/>
            <a:ext cx="695400" cy="221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CodeMR es una herramienta de análisis de código estático y calidad de software arquitectónico.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Se trata de una herramienta de pago en caso de que se quieran analizar proyectos con </a:t>
            </a:r>
            <a:r>
              <a:rPr lang="es" sz="15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más</a:t>
            </a:r>
            <a:r>
              <a:rPr lang="es" sz="15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 de 50 clases.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Su objetivo es ofrecer al usuario </a:t>
            </a:r>
            <a:r>
              <a:rPr lang="es" sz="15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información</a:t>
            </a:r>
            <a:r>
              <a:rPr lang="es" sz="15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rápida y </a:t>
            </a:r>
            <a:r>
              <a:rPr lang="es" sz="15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fácil</a:t>
            </a:r>
            <a:r>
              <a:rPr lang="es" sz="15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de entender sobre la calidad del software.</a:t>
            </a:r>
            <a:endParaRPr sz="15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CodeMR está integrado con Eclipse e IntelliJ IDEA</a:t>
            </a:r>
            <a:endParaRPr sz="15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7425" y="792350"/>
            <a:ext cx="178117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2179" y="3786375"/>
            <a:ext cx="4604896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9500" y="3648325"/>
            <a:ext cx="1214374" cy="121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Uso</a:t>
            </a:r>
            <a:endParaRPr/>
          </a:p>
        </p:txBody>
      </p:sp>
      <p:sp>
        <p:nvSpPr>
          <p:cNvPr id="471" name="Google Shape;471;p32"/>
          <p:cNvSpPr txBox="1"/>
          <p:nvPr>
            <p:ph idx="1" type="body"/>
          </p:nvPr>
        </p:nvSpPr>
        <p:spPr>
          <a:xfrm>
            <a:off x="1303800" y="14575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CodeMR genera dos tipos de reporte: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 aplicación web: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72" name="Google Shape;4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300" y="1877950"/>
            <a:ext cx="4715716" cy="30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Uso</a:t>
            </a:r>
            <a:endParaRPr/>
          </a:p>
        </p:txBody>
      </p:sp>
      <p:sp>
        <p:nvSpPr>
          <p:cNvPr id="478" name="Google Shape;478;p33"/>
          <p:cNvSpPr txBox="1"/>
          <p:nvPr>
            <p:ph idx="1" type="body"/>
          </p:nvPr>
        </p:nvSpPr>
        <p:spPr>
          <a:xfrm>
            <a:off x="1303800" y="14294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CodeMR genera dos tipos de reporte: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Dentro del propio Eclipse: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79" name="Google Shape;4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2925" y="1874825"/>
            <a:ext cx="5018423" cy="284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Uso</a:t>
            </a:r>
            <a:endParaRPr/>
          </a:p>
        </p:txBody>
      </p:sp>
      <p:sp>
        <p:nvSpPr>
          <p:cNvPr id="485" name="Google Shape;485;p3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Para lanzar un </a:t>
            </a:r>
            <a:r>
              <a:rPr lang="es"/>
              <a:t>análisis</a:t>
            </a:r>
            <a:r>
              <a:rPr lang="es"/>
              <a:t> haremos click derecho sobre el proyecto/clase que queramos analizar:</a:t>
            </a:r>
            <a:endParaRPr/>
          </a:p>
        </p:txBody>
      </p:sp>
      <p:pic>
        <p:nvPicPr>
          <p:cNvPr id="486" name="Google Shape;486;p34"/>
          <p:cNvPicPr preferRelativeResize="0"/>
          <p:nvPr/>
        </p:nvPicPr>
        <p:blipFill rotWithShape="1">
          <a:blip r:embed="rId3">
            <a:alphaModFix/>
          </a:blip>
          <a:srcRect b="11896" l="10728" r="55092" t="73840"/>
          <a:stretch/>
        </p:blipFill>
        <p:spPr>
          <a:xfrm>
            <a:off x="70100" y="2700625"/>
            <a:ext cx="4257302" cy="9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34"/>
          <p:cNvSpPr/>
          <p:nvPr/>
        </p:nvSpPr>
        <p:spPr>
          <a:xfrm rot="-5400000">
            <a:off x="4708508" y="2840725"/>
            <a:ext cx="221100" cy="568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8" name="Google Shape;48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7775" y="2422650"/>
            <a:ext cx="3476700" cy="2331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Conceptos</a:t>
            </a:r>
            <a:endParaRPr/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1303800" y="14119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Los principales elementos analizados por esta herramienta son los que componen C3: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Complejidad (Complexity)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Cohesión (Cohesion)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Acoplamiento (Coupling)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Estos 3 junto al tamaño (Size) están relacionados con todas las demás </a:t>
            </a:r>
            <a:r>
              <a:rPr lang="es" sz="1500"/>
              <a:t>métricas</a:t>
            </a:r>
            <a:r>
              <a:rPr lang="es" sz="1500"/>
              <a:t> que podemos obtener con esta herramienta.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Algunos de estos elementos derivados son: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Líneas</a:t>
            </a:r>
            <a:r>
              <a:rPr lang="es" sz="1500"/>
              <a:t> de </a:t>
            </a:r>
            <a:r>
              <a:rPr lang="es" sz="1500"/>
              <a:t>código</a:t>
            </a:r>
            <a:r>
              <a:rPr lang="es" sz="1500"/>
              <a:t> en una clase (CLOC) (Relacionado con size)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Número de subclases (Number of children) (Relacionado con coupling)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Profundidad del árbol de herencia (DIT) (Relacionado con complexity)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Conceptos: C3. Complejidad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03800" y="1487275"/>
            <a:ext cx="7030500" cy="30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Complejidad ciclomática</a:t>
            </a:r>
            <a:r>
              <a:rPr lang="es" sz="1600"/>
              <a:t>: Mide la complejidad lógica de un método.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/>
              <a:t>Su valor equivale al número de pruebas para recorrer todos los caminos</a:t>
            </a:r>
            <a:endParaRPr sz="1600"/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3047" y="2306547"/>
            <a:ext cx="2274275" cy="2386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01" name="Google Shape;301;p16"/>
          <p:cNvPicPr preferRelativeResize="0"/>
          <p:nvPr/>
        </p:nvPicPr>
        <p:blipFill rotWithShape="1">
          <a:blip r:embed="rId4">
            <a:alphaModFix/>
          </a:blip>
          <a:srcRect b="0" l="13926" r="0" t="0"/>
          <a:stretch/>
        </p:blipFill>
        <p:spPr>
          <a:xfrm>
            <a:off x="1425300" y="3038825"/>
            <a:ext cx="3968051" cy="1208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Conceptos: C3. Complejidad</a:t>
            </a:r>
            <a:endParaRPr/>
          </a:p>
        </p:txBody>
      </p:sp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1303800" y="1597875"/>
            <a:ext cx="3738600" cy="30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/>
              <a:t>Complejidad cognitiva</a:t>
            </a:r>
            <a:r>
              <a:rPr lang="es" sz="1500"/>
              <a:t>: Mide la comprensibilidad real de una clase.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Reglas de cálculo: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+1 por cada estructura de flujo de control (if, for, while, switch)</a:t>
            </a:r>
            <a:endParaRPr sz="15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s" sz="1200"/>
              <a:t>+1 adicional por nivel de anidación</a:t>
            </a:r>
            <a:endParaRPr sz="12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+1 por concatenación de operadores booleanos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+1 llamadas recursivas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+1 catch</a:t>
            </a:r>
            <a:endParaRPr sz="1500"/>
          </a:p>
        </p:txBody>
      </p:sp>
      <p:pic>
        <p:nvPicPr>
          <p:cNvPr id="308" name="Google Shape;308;p17"/>
          <p:cNvPicPr preferRelativeResize="0"/>
          <p:nvPr/>
        </p:nvPicPr>
        <p:blipFill rotWithShape="1">
          <a:blip r:embed="rId3">
            <a:alphaModFix/>
          </a:blip>
          <a:srcRect b="0" l="14632" r="0" t="0"/>
          <a:stretch/>
        </p:blipFill>
        <p:spPr>
          <a:xfrm>
            <a:off x="5639250" y="1858125"/>
            <a:ext cx="3191575" cy="25416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Conceptos: C3. Cohesión</a:t>
            </a:r>
            <a:endParaRPr/>
          </a:p>
        </p:txBody>
      </p:sp>
      <p:sp>
        <p:nvSpPr>
          <p:cNvPr id="314" name="Google Shape;314;p18"/>
          <p:cNvSpPr txBox="1"/>
          <p:nvPr>
            <p:ph idx="1" type="body"/>
          </p:nvPr>
        </p:nvSpPr>
        <p:spPr>
          <a:xfrm>
            <a:off x="1303800" y="16926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Mide </a:t>
            </a:r>
            <a:r>
              <a:rPr lang="es" sz="1700"/>
              <a:t>cómo</a:t>
            </a:r>
            <a:r>
              <a:rPr lang="es" sz="1700"/>
              <a:t> los </a:t>
            </a:r>
            <a:r>
              <a:rPr lang="es" sz="1700"/>
              <a:t>métodos</a:t>
            </a:r>
            <a:r>
              <a:rPr lang="es" sz="1700"/>
              <a:t> de una clase están relacionados entre ellos.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Una alta cohesión está asociada con </a:t>
            </a:r>
            <a:r>
              <a:rPr lang="es" sz="1700"/>
              <a:t>características</a:t>
            </a:r>
            <a:r>
              <a:rPr lang="es" sz="1700"/>
              <a:t> deseables del software como robustez, confiabilidad, reutilización, etc.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00"/>
              <a:t>Por otro lado, una baja cohesión puede provocar que el software sea </a:t>
            </a:r>
            <a:r>
              <a:rPr lang="es" sz="1700"/>
              <a:t>difícil</a:t>
            </a:r>
            <a:r>
              <a:rPr lang="es" sz="1700"/>
              <a:t> de mantener, probar o incluso entender.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title"/>
          </p:nvPr>
        </p:nvSpPr>
        <p:spPr>
          <a:xfrm>
            <a:off x="1303800" y="1647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Conceptos: C3. Cohesión</a:t>
            </a:r>
            <a:endParaRPr/>
          </a:p>
        </p:txBody>
      </p:sp>
      <p:sp>
        <p:nvSpPr>
          <p:cNvPr id="320" name="Google Shape;320;p19"/>
          <p:cNvSpPr txBox="1"/>
          <p:nvPr>
            <p:ph idx="1" type="body"/>
          </p:nvPr>
        </p:nvSpPr>
        <p:spPr>
          <a:xfrm>
            <a:off x="1303800" y="787825"/>
            <a:ext cx="70305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/>
              <a:t>Ejemplo: Desarrollar un programa el cual realice la suma de números y compruebe si un </a:t>
            </a:r>
            <a:r>
              <a:rPr b="1" lang="es"/>
              <a:t>carácter</a:t>
            </a:r>
            <a:r>
              <a:rPr b="1" lang="es"/>
              <a:t> es o no una vocal.</a:t>
            </a:r>
            <a:endParaRPr b="1"/>
          </a:p>
        </p:txBody>
      </p:sp>
      <p:sp>
        <p:nvSpPr>
          <p:cNvPr id="321" name="Google Shape;321;p19"/>
          <p:cNvSpPr txBox="1"/>
          <p:nvPr/>
        </p:nvSpPr>
        <p:spPr>
          <a:xfrm>
            <a:off x="941975" y="1289000"/>
            <a:ext cx="706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2" name="Google Shape;3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025" y="1289000"/>
            <a:ext cx="3639576" cy="1329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23" name="Google Shape;3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6025" y="2743150"/>
            <a:ext cx="3710089" cy="2247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24" name="Google Shape;324;p19"/>
          <p:cNvSpPr/>
          <p:nvPr/>
        </p:nvSpPr>
        <p:spPr>
          <a:xfrm>
            <a:off x="4238750" y="2639925"/>
            <a:ext cx="961500" cy="45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19"/>
          <p:cNvGrpSpPr/>
          <p:nvPr/>
        </p:nvGrpSpPr>
        <p:grpSpPr>
          <a:xfrm>
            <a:off x="152400" y="1347025"/>
            <a:ext cx="4346475" cy="3644074"/>
            <a:chOff x="152400" y="1347025"/>
            <a:chExt cx="4346475" cy="3644074"/>
          </a:xfrm>
        </p:grpSpPr>
        <p:pic>
          <p:nvPicPr>
            <p:cNvPr id="326" name="Google Shape;326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2400" y="1436875"/>
              <a:ext cx="3898165" cy="355422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327" name="Google Shape;327;p19"/>
            <p:cNvSpPr txBox="1"/>
            <p:nvPr/>
          </p:nvSpPr>
          <p:spPr>
            <a:xfrm>
              <a:off x="2305275" y="1388125"/>
              <a:ext cx="2193600" cy="36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latin typeface="Nunito"/>
                  <a:ea typeface="Nunito"/>
                  <a:cs typeface="Nunito"/>
                  <a:sym typeface="Nunito"/>
                </a:rPr>
                <a:t>¿¿Nombre de la clase??</a:t>
              </a:r>
              <a:endParaRPr sz="120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8" name="Google Shape;328;p19"/>
            <p:cNvSpPr txBox="1"/>
            <p:nvPr/>
          </p:nvSpPr>
          <p:spPr>
            <a:xfrm>
              <a:off x="941975" y="1347025"/>
              <a:ext cx="706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329" name="Google Shape;329;p19"/>
            <p:cNvCxnSpPr>
              <a:stCxn id="327" idx="1"/>
            </p:cNvCxnSpPr>
            <p:nvPr/>
          </p:nvCxnSpPr>
          <p:spPr>
            <a:xfrm rot="10800000">
              <a:off x="1313775" y="1521475"/>
              <a:ext cx="991500" cy="5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Conceptos: C3. Acoplamiento</a:t>
            </a:r>
            <a:endParaRPr/>
          </a:p>
        </p:txBody>
      </p:sp>
      <p:sp>
        <p:nvSpPr>
          <p:cNvPr id="335" name="Google Shape;335;p20"/>
          <p:cNvSpPr txBox="1"/>
          <p:nvPr>
            <p:ph idx="1" type="body"/>
          </p:nvPr>
        </p:nvSpPr>
        <p:spPr>
          <a:xfrm>
            <a:off x="1241825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Mide el nivel de dependencia que tiene una clase de los detalles de implementación de otra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Un acoplamiento fuerte o alto determina que una clase necesita saber detalles internos de otras para funcionar, lo que puede provocar dificultades a la hora de entender.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/>
              <a:t>Un acoplamiento bajo implica que una clase </a:t>
            </a:r>
            <a:r>
              <a:rPr lang="es" sz="1600"/>
              <a:t>sólo</a:t>
            </a:r>
            <a:r>
              <a:rPr lang="es" sz="1600"/>
              <a:t> conoce lo indispensable de otra para funcionar, lo que ayuda a entender y cambiar una clase sin leer o afectar a las demás y a la mantenibilidad del código.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Conceptos: C3. Acoplamiento</a:t>
            </a:r>
            <a:endParaRPr/>
          </a:p>
        </p:txBody>
      </p:sp>
      <p:pic>
        <p:nvPicPr>
          <p:cNvPr id="341" name="Google Shape;3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875" y="2355675"/>
            <a:ext cx="1628550" cy="162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1"/>
          <p:cNvSpPr/>
          <p:nvPr/>
        </p:nvSpPr>
        <p:spPr>
          <a:xfrm>
            <a:off x="585425" y="1770150"/>
            <a:ext cx="1700700" cy="801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Solo vendemos comida cruda</a:t>
            </a:r>
            <a:endParaRPr/>
          </a:p>
        </p:txBody>
      </p:sp>
      <p:pic>
        <p:nvPicPr>
          <p:cNvPr id="343" name="Google Shape;3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7875" y="1597875"/>
            <a:ext cx="1750275" cy="175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7863" y="3256701"/>
            <a:ext cx="1750275" cy="175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1"/>
          <p:cNvSpPr/>
          <p:nvPr/>
        </p:nvSpPr>
        <p:spPr>
          <a:xfrm>
            <a:off x="5574675" y="1597875"/>
            <a:ext cx="2607600" cy="801600"/>
          </a:xfrm>
          <a:prstGeom prst="wedgeRoundRectCallout">
            <a:avLst>
              <a:gd fmla="val -57982" name="adj1"/>
              <a:gd fmla="val 2804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cliente pide la comida, el cocinero la hace y el camarero la lleva a la mesa</a:t>
            </a: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5517975" y="3721727"/>
            <a:ext cx="2664300" cy="929700"/>
          </a:xfrm>
          <a:prstGeom prst="wedgeRoundRectCallout">
            <a:avLst>
              <a:gd fmla="val -57982" name="adj1"/>
              <a:gd fmla="val 2804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cliente coge la comida cruda, la lleva al cocinero y una vez que está hecha la recoge y la lleva a la mesa</a:t>
            </a:r>
            <a:endParaRPr/>
          </a:p>
        </p:txBody>
      </p:sp>
      <p:cxnSp>
        <p:nvCxnSpPr>
          <p:cNvPr id="347" name="Google Shape;347;p21"/>
          <p:cNvCxnSpPr>
            <a:stCxn id="341" idx="3"/>
            <a:endCxn id="343" idx="1"/>
          </p:cNvCxnSpPr>
          <p:nvPr/>
        </p:nvCxnSpPr>
        <p:spPr>
          <a:xfrm flipH="1" rot="10800000">
            <a:off x="1965425" y="2473050"/>
            <a:ext cx="1532400" cy="69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21"/>
          <p:cNvCxnSpPr>
            <a:stCxn id="341" idx="3"/>
            <a:endCxn id="344" idx="1"/>
          </p:cNvCxnSpPr>
          <p:nvPr/>
        </p:nvCxnSpPr>
        <p:spPr>
          <a:xfrm>
            <a:off x="1965425" y="3169950"/>
            <a:ext cx="1532400" cy="96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