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200" d="100"/>
          <a:sy n="200" d="100"/>
        </p:scale>
        <p:origin x="-2658" y="-1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81B6B-B583-43A3-A580-CBBC1FDEB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61ADD2-7353-4E91-A1C4-DF44E587E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ED810-EA62-408F-B5AF-A4521032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A8D7-9450-46D3-B1B7-38B7A5989198}" type="datetimeFigureOut">
              <a:rPr lang="es-PE" smtClean="0"/>
              <a:t>2/10/2024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3B0EC-A275-46AA-BCE9-54D8AE12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5B3260-BD0F-479A-B5F3-A48D520D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E07E-EB33-4A8F-BE36-E5BAEEF0FA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54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83FFF-4D0F-4237-B6B2-40D64C82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F8D084-D827-4CD4-97DD-11B28F354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CAC2A2-822B-4E72-B8F4-9B581CEE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A8D7-9450-46D3-B1B7-38B7A5989198}" type="datetimeFigureOut">
              <a:rPr lang="es-PE" smtClean="0"/>
              <a:t>2/10/2024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3191A7-9B02-49A4-BDFF-DE573685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2129B4-D7ED-4763-9E41-01B1086A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E07E-EB33-4A8F-BE36-E5BAEEF0FA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279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EE9175-C0B7-4C2B-AEAD-49DBB4586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1B92A2-E40F-440F-A1E5-C6B8725D6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56497-FFEA-4046-A5C8-C909A795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A8D7-9450-46D3-B1B7-38B7A5989198}" type="datetimeFigureOut">
              <a:rPr lang="es-PE" smtClean="0"/>
              <a:t>2/10/2024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6FDA98-8CB4-4A8E-A468-CC30DC11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9D5D38-540F-45F8-ACF1-6D45BEB6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E07E-EB33-4A8F-BE36-E5BAEEF0FA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810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649C1-AACD-4806-AAD8-A3C79008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384BF4-CBF2-47D2-94AA-E4B6C5912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2C8C7-3AB6-4049-89BA-70316941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A8D7-9450-46D3-B1B7-38B7A5989198}" type="datetimeFigureOut">
              <a:rPr lang="es-PE" smtClean="0"/>
              <a:t>2/10/2024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594DCA-0661-4B40-A305-A0B5BC24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5DD00F-5F3E-4DEF-A39C-C0F8B25C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E07E-EB33-4A8F-BE36-E5BAEEF0FA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253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734E3-A75C-4711-BD6B-E8B2FEF2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E2E47-B293-42C2-AED1-D7E7388A1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A59402-14BB-4478-9DE1-B065E331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A8D7-9450-46D3-B1B7-38B7A5989198}" type="datetimeFigureOut">
              <a:rPr lang="es-PE" smtClean="0"/>
              <a:t>2/10/2024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573B46-3442-4941-B9B6-C0AA7224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01940B-3818-4512-94F5-FA0AA31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E07E-EB33-4A8F-BE36-E5BAEEF0FA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347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B5E8C-AC53-47CB-87B7-A36FFA10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92B520-C86D-4406-A9AD-903C25B8D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DB87DE-858B-4250-8335-C1BE0B2F5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23E8C9-9213-4AAE-8077-1F9B112C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A8D7-9450-46D3-B1B7-38B7A5989198}" type="datetimeFigureOut">
              <a:rPr lang="es-PE" smtClean="0"/>
              <a:t>2/10/2024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D32F81-6C98-496D-9F48-3961BF0B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2CC589-BCF1-4D1C-B711-5BB7C103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E07E-EB33-4A8F-BE36-E5BAEEF0FA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794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BDCD6-95A8-40EE-A152-F8D8EBC8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860C99-290E-4280-ACE5-B3233B5C4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A87BCD-72CE-49B7-BC68-D8378388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2722BE-609F-47E3-83C0-34A8C6434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BFE796-5D6F-40A6-BC7D-E8344DF7C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2EAB5D-990A-4FEA-BC16-6F94EFFB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A8D7-9450-46D3-B1B7-38B7A5989198}" type="datetimeFigureOut">
              <a:rPr lang="es-PE" smtClean="0"/>
              <a:t>2/10/2024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2A673C-8053-4A83-A7BA-E7BDF32A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E7A51D-233E-496E-9145-88A12218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E07E-EB33-4A8F-BE36-E5BAEEF0FA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32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E4EAB-AB51-481C-B04B-2B905307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C0F44F-0396-4BDF-A4FE-AB0056B1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A8D7-9450-46D3-B1B7-38B7A5989198}" type="datetimeFigureOut">
              <a:rPr lang="es-PE" smtClean="0"/>
              <a:t>2/10/2024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AB8B64-6699-415F-B341-583690CE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65A657-920E-4332-85DA-568662CE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E07E-EB33-4A8F-BE36-E5BAEEF0FA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715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82C6E1-EA90-4EF5-937A-022EDBA0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A8D7-9450-46D3-B1B7-38B7A5989198}" type="datetimeFigureOut">
              <a:rPr lang="es-PE" smtClean="0"/>
              <a:t>2/10/2024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F009EC-3287-4654-A3EF-AFFF28C9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C6869C-4968-4255-959F-A37B73FF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E07E-EB33-4A8F-BE36-E5BAEEF0FA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745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BA89D-8279-4475-967F-E6C8BEB8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FCD5A-C3E9-4DC1-A3D7-30958D675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38B41A-AB20-4F83-9A36-AD3649380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D4AFFB-CA23-408E-9195-086C24E3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A8D7-9450-46D3-B1B7-38B7A5989198}" type="datetimeFigureOut">
              <a:rPr lang="es-PE" smtClean="0"/>
              <a:t>2/10/2024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9ABBD5-32AA-470B-8A89-962DC65E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442C49-67DB-4E3D-8233-A0C1F584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E07E-EB33-4A8F-BE36-E5BAEEF0FA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300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86BAD-5CFA-48F0-86B3-E0943924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D82474-F627-40D7-8E09-4FE0ADA35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5F6D38-6574-453F-8286-27690FC61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8E2310-5D7C-4649-84D9-44D62731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A8D7-9450-46D3-B1B7-38B7A5989198}" type="datetimeFigureOut">
              <a:rPr lang="es-PE" smtClean="0"/>
              <a:t>2/10/2024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D3838D-54F4-441D-8E39-92752EAB8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39DD76-54D9-4181-9695-EA06184A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E07E-EB33-4A8F-BE36-E5BAEEF0FA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410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3E1F28-0CA1-4E5E-B735-6C58BFCA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CF5585-979B-411E-A9A2-EC1BA053D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C2D73-E3F8-47B9-AF71-A06A2E709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BA8D7-9450-46D3-B1B7-38B7A5989198}" type="datetimeFigureOut">
              <a:rPr lang="es-PE" smtClean="0"/>
              <a:t>2/10/2024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F0CB90-DABC-4718-8A76-D1D0CE707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BA5214-CF5C-44FF-BDAC-CA54EA1B4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E07E-EB33-4A8F-BE36-E5BAEEF0FA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203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DDC68-FAC7-42F4-AA6B-CAB4F7D3A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/>
              <a:t>Resolución de EXAMEN PARCIAL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808507-5E97-4D1C-9CB9-AACBC623F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Arquitectura de Computadoras</a:t>
            </a:r>
          </a:p>
        </p:txBody>
      </p:sp>
    </p:spTree>
    <p:extLst>
      <p:ext uri="{BB962C8B-B14F-4D97-AF65-F5344CB8AC3E}">
        <p14:creationId xmlns:p14="http://schemas.microsoft.com/office/powerpoint/2010/main" val="306521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F6445-5A17-4BFE-B8AF-BAD5351A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319"/>
            <a:ext cx="10515600" cy="451304"/>
          </a:xfrm>
        </p:spPr>
        <p:txBody>
          <a:bodyPr>
            <a:normAutofit fontScale="90000"/>
          </a:bodyPr>
          <a:lstStyle/>
          <a:p>
            <a:r>
              <a:rPr lang="es-PE" b="1" dirty="0"/>
              <a:t>Solución Pregunta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ACF2EA-899F-C45B-9393-DD0D364C8F57}"/>
                  </a:ext>
                </a:extLst>
              </p:cNvPr>
              <p:cNvSpPr txBox="1"/>
              <p:nvPr/>
            </p:nvSpPr>
            <p:spPr>
              <a:xfrm>
                <a:off x="5408676" y="2077289"/>
                <a:ext cx="4604004" cy="2209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{"/>
                          <m:endChr m:val="}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0, 2, 5, 7</m:t>
                          </m:r>
                        </m:e>
                      </m:d>
                    </m:oMath>
                  </m:oMathPara>
                </a14:m>
                <a:endParaRPr lang="es-P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=000=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=010, =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=101=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=111=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𝐴𝐵𝐶</m:t>
                      </m:r>
                    </m:oMath>
                  </m:oMathPara>
                </a14:m>
                <a:endParaRPr lang="es-P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𝐴𝐵𝐶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P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PE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PE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PE" b="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ACF2EA-899F-C45B-9393-DD0D364C8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676" y="2077289"/>
                <a:ext cx="4604004" cy="2209644"/>
              </a:xfrm>
              <a:prstGeom prst="rect">
                <a:avLst/>
              </a:prstGeom>
              <a:blipFill>
                <a:blip r:embed="rId2"/>
                <a:stretch>
                  <a:fillRect t="-2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E15F429-2D6A-F637-7521-5DCD5E055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51" y="1919873"/>
            <a:ext cx="2591162" cy="2524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DB350-9026-791A-E9E7-9B148AF79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51" y="1139982"/>
            <a:ext cx="7173326" cy="523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82E440-A52D-AC96-6552-66F316AF1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15" y="4424028"/>
            <a:ext cx="7440063" cy="5525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824031-2968-F2C0-B2DC-C4D4EB0175A0}"/>
                  </a:ext>
                </a:extLst>
              </p:cNvPr>
              <p:cNvSpPr txBox="1"/>
              <p:nvPr/>
            </p:nvSpPr>
            <p:spPr>
              <a:xfrm>
                <a:off x="911376" y="5041856"/>
                <a:ext cx="21945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𝑑𝑜𝑚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824031-2968-F2C0-B2DC-C4D4EB017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76" y="5041856"/>
                <a:ext cx="2194512" cy="276999"/>
              </a:xfrm>
              <a:prstGeom prst="rect">
                <a:avLst/>
              </a:prstGeom>
              <a:blipFill>
                <a:blip r:embed="rId6"/>
                <a:stretch>
                  <a:fillRect l="-2228" t="-2174" r="-3621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3762A4-9C9E-CB6A-F2AF-C4CA4D6F7F33}"/>
                  </a:ext>
                </a:extLst>
              </p:cNvPr>
              <p:cNvSpPr txBox="1"/>
              <p:nvPr/>
            </p:nvSpPr>
            <p:spPr>
              <a:xfrm>
                <a:off x="926539" y="5318855"/>
                <a:ext cx="2664947" cy="824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P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s-P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P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P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s-P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P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𝑡𝑖𝑒𝑛𝑒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𝑡𝑜𝑑𝑎𝑠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E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𝑙𝑎𝑠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𝑣𝑎𝑟𝑖𝑎𝑏𝑙𝑒𝑠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𝑑𝑜𝑚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3762A4-9C9E-CB6A-F2AF-C4CA4D6F7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39" y="5318855"/>
                <a:ext cx="2664947" cy="824649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27FF1E-7483-FA7D-8FF6-8FC41A8C2E8C}"/>
                  </a:ext>
                </a:extLst>
              </p:cNvPr>
              <p:cNvSpPr txBox="1"/>
              <p:nvPr/>
            </p:nvSpPr>
            <p:spPr>
              <a:xfrm>
                <a:off x="1015139" y="6143504"/>
                <a:ext cx="3858613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  ´+</m:t>
                        </m:r>
                        <m:sSup>
                          <m:sSup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P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P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PE" i="1">
                            <a:latin typeface="Cambria Math" panose="02040503050406030204" pitchFamily="18" charset="0"/>
                          </a:rPr>
                          <m:t>  ´+</m:t>
                        </m:r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P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  ´+</m:t>
                    </m:r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27FF1E-7483-FA7D-8FF6-8FC41A8C2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139" y="6143504"/>
                <a:ext cx="3858613" cy="547650"/>
              </a:xfrm>
              <a:prstGeom prst="rect">
                <a:avLst/>
              </a:prstGeom>
              <a:blipFill>
                <a:blip r:embed="rId8"/>
                <a:stretch>
                  <a:fillRect r="-2054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84C545-077B-5CE0-EAEB-B1CF862E626F}"/>
                  </a:ext>
                </a:extLst>
              </p:cNvPr>
              <p:cNvSpPr txBox="1"/>
              <p:nvPr/>
            </p:nvSpPr>
            <p:spPr>
              <a:xfrm>
                <a:off x="4677690" y="5176883"/>
                <a:ext cx="6184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sSup>
                            <m:s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s-P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P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P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s-P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P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84C545-077B-5CE0-EAEB-B1CF862E6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690" y="5176883"/>
                <a:ext cx="6184321" cy="276999"/>
              </a:xfrm>
              <a:prstGeom prst="rect">
                <a:avLst/>
              </a:prstGeom>
              <a:blipFill>
                <a:blip r:embed="rId9"/>
                <a:stretch>
                  <a:fillRect t="-2174" r="-88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1F93E0-47A0-F188-1CC9-344ECE1D2F08}"/>
                  </a:ext>
                </a:extLst>
              </p:cNvPr>
              <p:cNvSpPr txBox="1"/>
              <p:nvPr/>
            </p:nvSpPr>
            <p:spPr>
              <a:xfrm>
                <a:off x="4794216" y="5589506"/>
                <a:ext cx="618432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P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P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P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PE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s-PE" dirty="0"/>
                  <a:t>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E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P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PE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P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P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PE" i="1">
                            <a:latin typeface="Cambria Math" panose="02040503050406030204" pitchFamily="18" charset="0"/>
                          </a:rPr>
                          <m:t>  ´+</m:t>
                        </m:r>
                        <m:sSup>
                          <m:sSup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s-PE" dirty="0"/>
                  <a:t>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P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  ´+</m:t>
                    </m:r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s-P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1F93E0-47A0-F188-1CC9-344ECE1D2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216" y="5589506"/>
                <a:ext cx="6184321" cy="553998"/>
              </a:xfrm>
              <a:prstGeom prst="rect">
                <a:avLst/>
              </a:prstGeom>
              <a:blipFill>
                <a:blip r:embed="rId10"/>
                <a:stretch>
                  <a:fillRect l="-1773" t="-1099" b="-24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65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F6445-5A17-4BFE-B8AF-BAD5351A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319"/>
            <a:ext cx="10515600" cy="451304"/>
          </a:xfrm>
        </p:spPr>
        <p:txBody>
          <a:bodyPr>
            <a:normAutofit fontScale="90000"/>
          </a:bodyPr>
          <a:lstStyle/>
          <a:p>
            <a:r>
              <a:rPr lang="es-PE" b="1" dirty="0"/>
              <a:t>Solución Pregunta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18C806-7104-1B27-9C37-A8167787D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26" y="999642"/>
            <a:ext cx="8110910" cy="420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4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777367-D98F-73CF-5EEA-D2D3DE104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846738"/>
              </p:ext>
            </p:extLst>
          </p:nvPr>
        </p:nvGraphicFramePr>
        <p:xfrm>
          <a:off x="690880" y="329522"/>
          <a:ext cx="81280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723553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6712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958634"/>
                    </a:ext>
                  </a:extLst>
                </a:gridCol>
                <a:gridCol w="1918208">
                  <a:extLst>
                    <a:ext uri="{9D8B030D-6E8A-4147-A177-3AD203B41FA5}">
                      <a16:colId xmlns:a16="http://schemas.microsoft.com/office/drawing/2014/main" val="2649420134"/>
                    </a:ext>
                  </a:extLst>
                </a:gridCol>
                <a:gridCol w="1332992">
                  <a:extLst>
                    <a:ext uri="{9D8B030D-6E8A-4147-A177-3AD203B41FA5}">
                      <a16:colId xmlns:a16="http://schemas.microsoft.com/office/drawing/2014/main" val="3247307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Alta seguridad (D)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0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0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2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6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676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1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67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0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0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6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5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51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29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1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15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9895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79E4D79-A006-A4DC-ADAE-776F5A22AF07}"/>
              </a:ext>
            </a:extLst>
          </p:cNvPr>
          <p:cNvSpPr txBox="1"/>
          <p:nvPr/>
        </p:nvSpPr>
        <p:spPr>
          <a:xfrm>
            <a:off x="8818880" y="1402080"/>
            <a:ext cx="226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no tienes autorización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98E9F-57E1-B57D-5A14-0332130167AB}"/>
              </a:ext>
            </a:extLst>
          </p:cNvPr>
          <p:cNvSpPr txBox="1"/>
          <p:nvPr/>
        </p:nvSpPr>
        <p:spPr>
          <a:xfrm>
            <a:off x="8924544" y="4011168"/>
            <a:ext cx="2763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 partir de aquí A</a:t>
            </a:r>
          </a:p>
          <a:p>
            <a:r>
              <a:rPr lang="es-PE" dirty="0"/>
              <a:t>no es falso y A y B tendrían </a:t>
            </a:r>
          </a:p>
          <a:p>
            <a:r>
              <a:rPr lang="es-PE" dirty="0"/>
              <a:t>que ser verdadero como </a:t>
            </a:r>
          </a:p>
          <a:p>
            <a:r>
              <a:rPr lang="es-PE" dirty="0"/>
              <a:t>mínimo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55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F0C43C-AF9E-74AA-703C-0A12DE0D424E}"/>
                  </a:ext>
                </a:extLst>
              </p:cNvPr>
              <p:cNvSpPr txBox="1"/>
              <p:nvPr/>
            </p:nvSpPr>
            <p:spPr>
              <a:xfrm>
                <a:off x="731520" y="682752"/>
                <a:ext cx="3338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𝐴𝐵𝐶𝐷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𝐴𝐵𝐶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𝐴𝐵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F0C43C-AF9E-74AA-703C-0A12DE0D4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682752"/>
                <a:ext cx="333873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C352B2E-1103-5CBE-3BF7-D6F91073A45E}"/>
              </a:ext>
            </a:extLst>
          </p:cNvPr>
          <p:cNvSpPr txBox="1"/>
          <p:nvPr/>
        </p:nvSpPr>
        <p:spPr>
          <a:xfrm>
            <a:off x="4450080" y="682752"/>
            <a:ext cx="303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Por la tabla de verdad anterior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56AC0A-623A-95DB-C6C3-4A98D70E3E23}"/>
                  </a:ext>
                </a:extLst>
              </p:cNvPr>
              <p:cNvSpPr txBox="1"/>
              <p:nvPr/>
            </p:nvSpPr>
            <p:spPr>
              <a:xfrm>
                <a:off x="1158240" y="1280160"/>
                <a:ext cx="8203849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𝐴𝐵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𝐴𝐵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𝐴𝐵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56AC0A-623A-95DB-C6C3-4A98D70E3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40" y="1280160"/>
                <a:ext cx="8203849" cy="404983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4CAE21-438B-44FE-EB0B-BD4F0D357287}"/>
                  </a:ext>
                </a:extLst>
              </p:cNvPr>
              <p:cNvSpPr txBox="1"/>
              <p:nvPr/>
            </p:nvSpPr>
            <p:spPr>
              <a:xfrm>
                <a:off x="3870960" y="1913219"/>
                <a:ext cx="1857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4CAE21-438B-44FE-EB0B-BD4F0D357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0" y="1913219"/>
                <a:ext cx="1857881" cy="276999"/>
              </a:xfrm>
              <a:prstGeom prst="rect">
                <a:avLst/>
              </a:prstGeom>
              <a:blipFill>
                <a:blip r:embed="rId4"/>
                <a:stretch>
                  <a:fillRect l="-984" t="-2222" r="-4262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A7E883C-6FB4-08C6-7B70-6F45E27A2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262" y="2565783"/>
            <a:ext cx="5194738" cy="4064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06D6DB-0C2E-1320-3A92-7F9D9E674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424" y="2805988"/>
            <a:ext cx="5483457" cy="390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4573EB-7FAE-4DDB-7209-B06AA4FDB000}"/>
              </a:ext>
            </a:extLst>
          </p:cNvPr>
          <p:cNvSpPr txBox="1"/>
          <p:nvPr/>
        </p:nvSpPr>
        <p:spPr>
          <a:xfrm>
            <a:off x="7193280" y="3429000"/>
            <a:ext cx="4669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Se necesita una cuarta variable para determinar</a:t>
            </a:r>
          </a:p>
          <a:p>
            <a:r>
              <a:rPr lang="es-PE" dirty="0"/>
              <a:t>si estamos en un área de alta seguridad.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20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F6445-5A17-4BFE-B8AF-BAD5351A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319"/>
            <a:ext cx="10515600" cy="451304"/>
          </a:xfrm>
        </p:spPr>
        <p:txBody>
          <a:bodyPr>
            <a:normAutofit fontScale="90000"/>
          </a:bodyPr>
          <a:lstStyle/>
          <a:p>
            <a:r>
              <a:rPr lang="es-PE" b="1" dirty="0"/>
              <a:t>Solución Pregunta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736AA-CD5A-C849-EC68-27C6DE04A4ED}"/>
              </a:ext>
            </a:extLst>
          </p:cNvPr>
          <p:cNvSpPr txBox="1"/>
          <p:nvPr/>
        </p:nvSpPr>
        <p:spPr>
          <a:xfrm>
            <a:off x="838200" y="853440"/>
            <a:ext cx="663636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; Inicialización de variables</a:t>
            </a:r>
          </a:p>
          <a:p>
            <a:r>
              <a:rPr lang="es-ES" sz="1200" dirty="0"/>
              <a:t>MOV A, 80      ; Velocidad del primer tramo (80 km/h)</a:t>
            </a:r>
          </a:p>
          <a:p>
            <a:r>
              <a:rPr lang="es-ES" sz="1200" dirty="0"/>
              <a:t>MOV B, 1       ; Tiempo del primer tramo (1h)</a:t>
            </a:r>
          </a:p>
          <a:p>
            <a:r>
              <a:rPr lang="es-ES" sz="1200" dirty="0"/>
              <a:t>MOV C, 0       ; Registro para la distancia total (inicializado en 0)</a:t>
            </a:r>
          </a:p>
          <a:p>
            <a:r>
              <a:rPr lang="es-ES" sz="1200" dirty="0"/>
              <a:t>MOV D, 3       ; Contador de tramos (3 tramos)</a:t>
            </a:r>
          </a:p>
          <a:p>
            <a:endParaRPr lang="es-ES" sz="1200" dirty="0"/>
          </a:p>
          <a:p>
            <a:r>
              <a:rPr lang="es-ES" sz="1200" dirty="0"/>
              <a:t>LOOP:</a:t>
            </a:r>
          </a:p>
          <a:p>
            <a:r>
              <a:rPr lang="es-ES" sz="1200" dirty="0"/>
              <a:t>  ; Guardar la velocidad original en un registro temporal</a:t>
            </a:r>
          </a:p>
          <a:p>
            <a:r>
              <a:rPr lang="es-ES" sz="1200" dirty="0"/>
              <a:t>  PUSH A       ; Guardamos la velocidad original (A) en la pila</a:t>
            </a:r>
          </a:p>
          <a:p>
            <a:r>
              <a:rPr lang="es-ES" sz="1200" dirty="0"/>
              <a:t>  </a:t>
            </a:r>
          </a:p>
          <a:p>
            <a:r>
              <a:rPr lang="es-ES" sz="1200" dirty="0"/>
              <a:t>  ; Calcular distancia del tramo actual: distancia = velocidad * tiempo</a:t>
            </a:r>
          </a:p>
          <a:p>
            <a:r>
              <a:rPr lang="es-ES" sz="1200" dirty="0"/>
              <a:t>  MUL B        ; Multiplicar A (velocidad) por B (tiempo), resultado en A</a:t>
            </a:r>
          </a:p>
          <a:p>
            <a:r>
              <a:rPr lang="es-ES" sz="1200" dirty="0"/>
              <a:t>  </a:t>
            </a:r>
          </a:p>
          <a:p>
            <a:r>
              <a:rPr lang="es-ES" sz="1200" dirty="0"/>
              <a:t>  ; Sumar el resultado al acumulador de distancia total</a:t>
            </a:r>
          </a:p>
          <a:p>
            <a:r>
              <a:rPr lang="es-ES" sz="1200" dirty="0"/>
              <a:t>  ADD C, A     ; Sumar la distancia del tramo a la parte baja (C)</a:t>
            </a:r>
          </a:p>
          <a:p>
            <a:r>
              <a:rPr lang="es-ES" sz="1200" dirty="0"/>
              <a:t>  </a:t>
            </a:r>
          </a:p>
          <a:p>
            <a:r>
              <a:rPr lang="es-ES" sz="1200" dirty="0"/>
              <a:t>  ; Restaurar la velocidad original para ajustarla al siguiente tramo</a:t>
            </a:r>
          </a:p>
          <a:p>
            <a:r>
              <a:rPr lang="es-ES" sz="1200" dirty="0"/>
              <a:t>  POP A        ; Recuperamos la velocidad original desde la pila</a:t>
            </a:r>
          </a:p>
          <a:p>
            <a:r>
              <a:rPr lang="es-ES" sz="1200" dirty="0"/>
              <a:t>  </a:t>
            </a:r>
          </a:p>
          <a:p>
            <a:r>
              <a:rPr lang="es-ES" sz="1200" dirty="0"/>
              <a:t>  ; Ajustar velocidad y tiempo para el siguiente tramo</a:t>
            </a:r>
          </a:p>
          <a:p>
            <a:r>
              <a:rPr lang="es-ES" sz="1200" dirty="0"/>
              <a:t>  SHR A, 1     ; Dividir la velocidad por 2</a:t>
            </a:r>
          </a:p>
          <a:p>
            <a:r>
              <a:rPr lang="es-ES" sz="1200" dirty="0"/>
              <a:t>  SHL B, 1     ; Multiplicar el tiempo por 2</a:t>
            </a:r>
          </a:p>
          <a:p>
            <a:endParaRPr lang="es-ES" sz="1200" dirty="0"/>
          </a:p>
          <a:p>
            <a:r>
              <a:rPr lang="es-ES" sz="1200" dirty="0"/>
              <a:t>  ; Decrementar el contador de tramos</a:t>
            </a:r>
          </a:p>
          <a:p>
            <a:r>
              <a:rPr lang="es-ES" sz="1200" dirty="0"/>
              <a:t>  DEC D</a:t>
            </a:r>
          </a:p>
          <a:p>
            <a:r>
              <a:rPr lang="es-ES" sz="1200" dirty="0"/>
              <a:t>  JNZ LOOP     ; Si el contador no es 0, repetir el bucle</a:t>
            </a:r>
          </a:p>
          <a:p>
            <a:endParaRPr lang="es-ES" sz="1200" dirty="0"/>
          </a:p>
          <a:p>
            <a:r>
              <a:rPr lang="es-ES" sz="1200" dirty="0"/>
              <a:t>HLT            ; Detener la ejecución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82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F6445-5A17-4BFE-B8AF-BAD5351A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319"/>
            <a:ext cx="10515600" cy="451304"/>
          </a:xfrm>
        </p:spPr>
        <p:txBody>
          <a:bodyPr>
            <a:normAutofit fontScale="90000"/>
          </a:bodyPr>
          <a:lstStyle/>
          <a:p>
            <a:r>
              <a:rPr lang="es-PE" b="1" dirty="0"/>
              <a:t>Solución Pregunta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C6CAB-8DFA-5982-C412-9B45EEA2750F}"/>
              </a:ext>
            </a:extLst>
          </p:cNvPr>
          <p:cNvSpPr txBox="1"/>
          <p:nvPr/>
        </p:nvSpPr>
        <p:spPr>
          <a:xfrm>
            <a:off x="2913888" y="1048512"/>
            <a:ext cx="66446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 JMP start</a:t>
            </a:r>
          </a:p>
          <a:p>
            <a:r>
              <a:rPr lang="en-GB" sz="800" dirty="0"/>
              <a:t>string: DB "FE EN TI" ; Variable</a:t>
            </a:r>
          </a:p>
          <a:p>
            <a:r>
              <a:rPr lang="en-GB" sz="800" dirty="0"/>
              <a:t>       DB 0	; String terminator</a:t>
            </a:r>
          </a:p>
          <a:p>
            <a:endParaRPr lang="en-GB" sz="800" dirty="0"/>
          </a:p>
          <a:p>
            <a:r>
              <a:rPr lang="en-GB" sz="800" dirty="0"/>
              <a:t>space: DB 32</a:t>
            </a:r>
          </a:p>
          <a:p>
            <a:endParaRPr lang="en-GB" sz="800" dirty="0"/>
          </a:p>
          <a:p>
            <a:r>
              <a:rPr lang="en-GB" sz="800" dirty="0"/>
              <a:t>start:</a:t>
            </a:r>
          </a:p>
          <a:p>
            <a:r>
              <a:rPr lang="en-GB" sz="800" dirty="0"/>
              <a:t>    MOV C, string    ; Point to var </a:t>
            </a:r>
          </a:p>
          <a:p>
            <a:r>
              <a:rPr lang="en-GB" sz="800" dirty="0"/>
              <a:t>    MOV D, 232	; Point to output</a:t>
            </a:r>
          </a:p>
          <a:p>
            <a:r>
              <a:rPr lang="en-GB" sz="800" dirty="0"/>
              <a:t>    CALL </a:t>
            </a:r>
            <a:r>
              <a:rPr lang="en-GB" sz="800" dirty="0" err="1"/>
              <a:t>count_words</a:t>
            </a:r>
            <a:endParaRPr lang="en-GB" sz="800" dirty="0"/>
          </a:p>
          <a:p>
            <a:r>
              <a:rPr lang="en-GB" sz="800" dirty="0"/>
              <a:t>        HLT             ; Stop execution</a:t>
            </a:r>
          </a:p>
          <a:p>
            <a:endParaRPr lang="en-GB" sz="800" dirty="0"/>
          </a:p>
          <a:p>
            <a:r>
              <a:rPr lang="en-GB" sz="800" dirty="0" err="1"/>
              <a:t>count_words</a:t>
            </a:r>
            <a:r>
              <a:rPr lang="en-GB" sz="800" dirty="0"/>
              <a:t>:</a:t>
            </a:r>
          </a:p>
          <a:p>
            <a:r>
              <a:rPr lang="en-GB" sz="800" dirty="0"/>
              <a:t>    PUSH A</a:t>
            </a:r>
          </a:p>
          <a:p>
            <a:r>
              <a:rPr lang="en-GB" sz="800" dirty="0"/>
              <a:t>    PUSH B</a:t>
            </a:r>
          </a:p>
          <a:p>
            <a:r>
              <a:rPr lang="en-GB" sz="800" dirty="0"/>
              <a:t>    PUSH C</a:t>
            </a:r>
          </a:p>
          <a:p>
            <a:r>
              <a:rPr lang="en-GB" sz="800" dirty="0"/>
              <a:t>    MOV C, string    ; Point to var </a:t>
            </a:r>
          </a:p>
          <a:p>
            <a:r>
              <a:rPr lang="en-GB" sz="800" dirty="0"/>
              <a:t>    MOV B, 0         ; Word count</a:t>
            </a:r>
          </a:p>
          <a:p>
            <a:r>
              <a:rPr lang="en-GB" sz="800" dirty="0"/>
              <a:t>    MOV D, 0         ; In word flag</a:t>
            </a:r>
          </a:p>
          <a:p>
            <a:r>
              <a:rPr lang="en-GB" sz="800" dirty="0" err="1"/>
              <a:t>count_loop</a:t>
            </a:r>
            <a:r>
              <a:rPr lang="en-GB" sz="800" dirty="0"/>
              <a:t>:</a:t>
            </a:r>
          </a:p>
          <a:p>
            <a:r>
              <a:rPr lang="en-GB" sz="800" dirty="0"/>
              <a:t>    MOV A, [C]       ; Get char from var</a:t>
            </a:r>
          </a:p>
          <a:p>
            <a:r>
              <a:rPr lang="en-GB" sz="800" dirty="0"/>
              <a:t>    CMP A, 0         ; Check if end of string</a:t>
            </a:r>
          </a:p>
          <a:p>
            <a:r>
              <a:rPr lang="en-GB" sz="800" dirty="0"/>
              <a:t>    JE </a:t>
            </a:r>
            <a:r>
              <a:rPr lang="en-GB" sz="800" dirty="0" err="1"/>
              <a:t>end_of_string</a:t>
            </a:r>
            <a:endParaRPr lang="en-GB" sz="800" dirty="0"/>
          </a:p>
          <a:p>
            <a:r>
              <a:rPr lang="en-GB" sz="800" dirty="0"/>
              <a:t>    CMP A, space     ; Check if space</a:t>
            </a:r>
          </a:p>
          <a:p>
            <a:r>
              <a:rPr lang="en-GB" sz="800" dirty="0"/>
              <a:t>    JE </a:t>
            </a:r>
            <a:r>
              <a:rPr lang="en-GB" sz="800" dirty="0" err="1"/>
              <a:t>found_space</a:t>
            </a:r>
            <a:endParaRPr lang="en-GB" sz="800" dirty="0"/>
          </a:p>
          <a:p>
            <a:r>
              <a:rPr lang="en-GB" sz="800" dirty="0"/>
              <a:t>    INC B            ; Increment word count</a:t>
            </a:r>
          </a:p>
          <a:p>
            <a:r>
              <a:rPr lang="en-GB" sz="800" dirty="0"/>
              <a:t>    ADD C, 1</a:t>
            </a:r>
          </a:p>
          <a:p>
            <a:r>
              <a:rPr lang="en-GB" sz="800" dirty="0"/>
              <a:t>    MOV D, 1         ; Set in word flag</a:t>
            </a:r>
          </a:p>
          <a:p>
            <a:r>
              <a:rPr lang="en-GB" sz="800" dirty="0"/>
              <a:t>    JMP </a:t>
            </a:r>
            <a:r>
              <a:rPr lang="en-GB" sz="800" dirty="0" err="1"/>
              <a:t>continue_loop</a:t>
            </a:r>
            <a:endParaRPr lang="en-GB" sz="800" dirty="0"/>
          </a:p>
          <a:p>
            <a:r>
              <a:rPr lang="en-GB" sz="800" dirty="0" err="1"/>
              <a:t>found_space</a:t>
            </a:r>
            <a:r>
              <a:rPr lang="en-GB" sz="800" dirty="0"/>
              <a:t>:</a:t>
            </a:r>
          </a:p>
          <a:p>
            <a:r>
              <a:rPr lang="en-GB" sz="800" dirty="0"/>
              <a:t>    INC B            ; Increment word count</a:t>
            </a:r>
          </a:p>
          <a:p>
            <a:r>
              <a:rPr lang="en-GB" sz="800" dirty="0" err="1"/>
              <a:t>continue_loop</a:t>
            </a:r>
            <a:r>
              <a:rPr lang="en-GB" sz="800" dirty="0"/>
              <a:t>:</a:t>
            </a:r>
          </a:p>
          <a:p>
            <a:r>
              <a:rPr lang="en-GB" sz="800" dirty="0"/>
              <a:t>    INC C</a:t>
            </a:r>
          </a:p>
          <a:p>
            <a:r>
              <a:rPr lang="en-GB" sz="800" dirty="0"/>
              <a:t>    JMP </a:t>
            </a:r>
            <a:r>
              <a:rPr lang="en-GB" sz="800" dirty="0" err="1"/>
              <a:t>count_loop</a:t>
            </a:r>
            <a:endParaRPr lang="en-GB" sz="800" dirty="0"/>
          </a:p>
          <a:p>
            <a:r>
              <a:rPr lang="en-GB" sz="800" dirty="0" err="1"/>
              <a:t>end_of_string</a:t>
            </a:r>
            <a:r>
              <a:rPr lang="en-GB" sz="800" dirty="0"/>
              <a:t>:</a:t>
            </a:r>
          </a:p>
          <a:p>
            <a:r>
              <a:rPr lang="en-GB" sz="800" dirty="0"/>
              <a:t>    CMP D, 1         ; Check if it was in a word</a:t>
            </a:r>
          </a:p>
          <a:p>
            <a:r>
              <a:rPr lang="en-GB" sz="800" dirty="0"/>
              <a:t>    JNE </a:t>
            </a:r>
            <a:r>
              <a:rPr lang="en-GB" sz="800" dirty="0" err="1"/>
              <a:t>count_done</a:t>
            </a:r>
            <a:endParaRPr lang="en-GB" sz="800" dirty="0"/>
          </a:p>
          <a:p>
            <a:r>
              <a:rPr lang="en-GB" sz="800" dirty="0"/>
              <a:t>    INC B            ; Increment word count for the last word</a:t>
            </a:r>
          </a:p>
          <a:p>
            <a:r>
              <a:rPr lang="en-GB" sz="800" dirty="0" err="1"/>
              <a:t>count_done</a:t>
            </a:r>
            <a:r>
              <a:rPr lang="en-GB" sz="800" dirty="0"/>
              <a:t>:</a:t>
            </a:r>
          </a:p>
          <a:p>
            <a:r>
              <a:rPr lang="en-GB" sz="800" dirty="0"/>
              <a:t>    ; B now contains the word count</a:t>
            </a:r>
          </a:p>
          <a:p>
            <a:r>
              <a:rPr lang="en-GB" sz="800" dirty="0"/>
              <a:t>    POP C</a:t>
            </a:r>
          </a:p>
          <a:p>
            <a:r>
              <a:rPr lang="en-GB" sz="800" dirty="0"/>
              <a:t>    POP B</a:t>
            </a:r>
          </a:p>
          <a:p>
            <a:r>
              <a:rPr lang="en-GB" sz="800" dirty="0"/>
              <a:t>    POP A</a:t>
            </a:r>
          </a:p>
          <a:p>
            <a:r>
              <a:rPr lang="en-GB" sz="800" dirty="0"/>
              <a:t>    RET</a:t>
            </a:r>
          </a:p>
        </p:txBody>
      </p:sp>
    </p:spTree>
    <p:extLst>
      <p:ext uri="{BB962C8B-B14F-4D97-AF65-F5344CB8AC3E}">
        <p14:creationId xmlns:p14="http://schemas.microsoft.com/office/powerpoint/2010/main" val="2567999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805</Words>
  <Application>Microsoft Office PowerPoint</Application>
  <PresentationFormat>Widescreen</PresentationFormat>
  <Paragraphs>186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de Office</vt:lpstr>
      <vt:lpstr>Resolución de EXAMEN PARCIAL</vt:lpstr>
      <vt:lpstr>Solución Pregunta 1</vt:lpstr>
      <vt:lpstr>Solución Pregunta 2</vt:lpstr>
      <vt:lpstr>PowerPoint Presentation</vt:lpstr>
      <vt:lpstr>PowerPoint Presentation</vt:lpstr>
      <vt:lpstr>Solución Pregunta 3</vt:lpstr>
      <vt:lpstr>Solución Pregunta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Resolución de PC 1</dc:title>
  <dc:creator>Fidel Garcia Rojas</dc:creator>
  <cp:lastModifiedBy>u202312230 (Huapaya Vargas, Daniel Jose)</cp:lastModifiedBy>
  <cp:revision>3</cp:revision>
  <dcterms:created xsi:type="dcterms:W3CDTF">2023-09-16T12:40:48Z</dcterms:created>
  <dcterms:modified xsi:type="dcterms:W3CDTF">2024-10-02T15:28:48Z</dcterms:modified>
</cp:coreProperties>
</file>