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beaf04d2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beaf04d2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beaf04d2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beaf04d2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beaf04d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beaf04d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eaf04d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eaf04d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beaf04d2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beaf04d2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beaf04d2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beaf04d2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beaf04d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beaf04d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beaf04d2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beaf04d2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beaf04d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beaf04d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beaf04d2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beaf04d2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vX-JAs73O9o" TargetMode="External"/><Relationship Id="rId4" Type="http://schemas.openxmlformats.org/officeDocument/2006/relationships/hyperlink" Target="https://www.youtube.com/watch?v=aUGA7bUTG_0" TargetMode="External"/><Relationship Id="rId5" Type="http://schemas.openxmlformats.org/officeDocument/2006/relationships/hyperlink" Target="https://www.arquitecturajava.com/que-es-un-java-optional/" TargetMode="External"/><Relationship Id="rId6" Type="http://schemas.openxmlformats.org/officeDocument/2006/relationships/hyperlink" Target="https://www.adictosaltrabajo.com/2015/03/02/optional-java-8/" TargetMode="External"/><Relationship Id="rId7" Type="http://schemas.openxmlformats.org/officeDocument/2006/relationships/hyperlink" Target="https://www.baeldung.com/java-optional" TargetMode="External"/><Relationship Id="rId8" Type="http://schemas.openxmlformats.org/officeDocument/2006/relationships/hyperlink" Target="https://docs.oracle.com/en%2Fjava%2Fjavase%2F11%2Fdocs%2Fapi%2F%2F/java.base/java/util/Optional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Optional&lt;T&gt;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75" y="3377425"/>
            <a:ext cx="2951400" cy="5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Lato"/>
                <a:ea typeface="Lato"/>
                <a:cs typeface="Lato"/>
                <a:sym typeface="Lato"/>
              </a:rPr>
              <a:t>Pablo Cámara García - 1ºDAM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Bibliografía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hlinkClick r:id="rId3"/>
              </a:rPr>
              <a:t>https://www.youtube.com/watch?v=vX-JAs73O9o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hlinkClick r:id="rId4"/>
              </a:rPr>
              <a:t>https://www.youtube.com/watch?v=aUGA7bUTG0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hlinkClick r:id="rId5"/>
              </a:rPr>
              <a:t>https://www.arquitecturajava.com/que-es-un-java-optional/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hlinkClick r:id="rId6"/>
              </a:rPr>
              <a:t>https://www.adictosaltrabajo.com/2015/03/02/optional-java-8/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hlinkClick r:id="rId7"/>
              </a:rPr>
              <a:t>https://www.baeldung.com/java-optional</a:t>
            </a:r>
            <a:endParaRPr u="sng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Api Java 11 Optional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 u="sng">
                <a:hlinkClick r:id="rId8"/>
              </a:rPr>
              <a:t>https://docs.oracle.com/en%2Fjava%2Fjavase%2F11%2Fdocs%2Fapi%2F%2F/java.base/java/util/Optional.html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¡Gracias por ver!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Pablo Cámara García - 1ºDAM</a:t>
            </a:r>
            <a:endParaRPr sz="16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425" y="1233925"/>
            <a:ext cx="2611150" cy="325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Índice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</a:pPr>
            <a:r>
              <a:rPr lang="es-419" sz="1530"/>
              <a:t>Los valores nulos (null)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</a:pPr>
            <a:r>
              <a:rPr lang="es-419" sz="1530"/>
              <a:t>La clase Optional&lt;T&gt;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</a:pPr>
            <a:r>
              <a:rPr lang="es-419" sz="1530"/>
              <a:t>Métodos de la Clase Optional&lt;T&gt;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</a:pPr>
            <a:r>
              <a:rPr lang="es-419" sz="1530"/>
              <a:t>Bibliografía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588" y="1138238"/>
            <a:ext cx="15906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Los valores nulos (null)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449200" cy="34164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palabra reservada </a:t>
            </a:r>
            <a:r>
              <a:rPr b="1" lang="es-419"/>
              <a:t>null</a:t>
            </a:r>
            <a:r>
              <a:rPr lang="es-419"/>
              <a:t> se ha utilizado durante muchos años en distintos lenguajes de programación.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419"/>
              <a:t> Representan la ausencia de información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419"/>
              <a:t>(que no es lo mismo que ese dato sea 0).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419"/>
              <a:t>Principalmente se suele usar al instanciar un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419"/>
              <a:t>objeto del cual no sabemos </a:t>
            </a:r>
            <a:r>
              <a:rPr lang="es-419"/>
              <a:t>qué</a:t>
            </a:r>
            <a:r>
              <a:rPr lang="es-419"/>
              <a:t> valor tiene alg</a:t>
            </a:r>
            <a:r>
              <a:rPr lang="es-419"/>
              <a:t>uno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419"/>
              <a:t>de sus atributos, con el objetivo de poder cambiarlo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s-419"/>
              <a:t>en un futuro por un valor para poder acceder a dicho atributo.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34439" t="0"/>
          <a:stretch/>
        </p:blipFill>
        <p:spPr>
          <a:xfrm>
            <a:off x="5640975" y="1785875"/>
            <a:ext cx="2836899" cy="17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Los valores nulos (null)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 duda los nulos son muy útiles, pero tenemos que tener cuidado con su uso.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Si instanciamos un objeto con algún atributo nulo tenemos que tener en cuenta que lo tendremos que cambiar en un futuro y que hasta que no tenga algún valor no podremos hacer nada con el. Si intentamos acceder a este mientras sea nulo el IDE nos lanzará una excepción de tipo </a:t>
            </a:r>
            <a:r>
              <a:rPr b="1" lang="es-419"/>
              <a:t>NullPointerException</a:t>
            </a:r>
            <a:r>
              <a:rPr lang="es-419"/>
              <a:t>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19557" l="11370" r="11593" t="20451"/>
          <a:stretch/>
        </p:blipFill>
        <p:spPr>
          <a:xfrm>
            <a:off x="311700" y="3291038"/>
            <a:ext cx="2981698" cy="13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4104750" y="3688900"/>
            <a:ext cx="934500" cy="51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72358"/>
          <a:stretch/>
        </p:blipFill>
        <p:spPr>
          <a:xfrm>
            <a:off x="5545650" y="3578256"/>
            <a:ext cx="3286650" cy="73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330050"/>
            <a:ext cx="8520600" cy="44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Esto se puede solucionar mediante el uso de </a:t>
            </a:r>
            <a:r>
              <a:rPr b="1" lang="es-419" sz="1400"/>
              <a:t>código preventivo</a:t>
            </a:r>
            <a:r>
              <a:rPr lang="es-419" sz="1400"/>
              <a:t> usando </a:t>
            </a:r>
            <a:r>
              <a:rPr b="1" lang="es-419" sz="1400"/>
              <a:t>if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El error de la diapositiva anterior es muy sencillo, pero en el caso que queramos comprobar el nombre de nuestro compañero de clase con un programa con la siguiente estructura: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Esto se volvería algo más complicado porque tendríamos que tener varios if encadenados indicando que nada de esto sea nulo para poder acceder al nombre</a:t>
            </a:r>
            <a:endParaRPr sz="14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988" y="2426250"/>
            <a:ext cx="1844075" cy="9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231" y="2426250"/>
            <a:ext cx="2586507" cy="9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543" y="1340225"/>
            <a:ext cx="3044994" cy="9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949" y="1340226"/>
            <a:ext cx="3155071" cy="9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464750"/>
            <a:ext cx="8520600" cy="4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código preventivo para que el programa no nos lance una excepción de tipo NullPointerException se vería así: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Por supuesto si el programa fuera más complejo tendríamos más if encadenados complicando aún más la legibilidad del código.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75" y="1153413"/>
            <a:ext cx="4337451" cy="28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La clase Optional&lt;T&gt;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Todo esto visto anteriormente lo podemos evitar mediante el uso de la clase </a:t>
            </a:r>
            <a:r>
              <a:rPr b="1" lang="es-419" sz="1300"/>
              <a:t>Optional&lt;T&gt;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00"/>
              <a:t>Esta clase final, hija de Object fue introducida en la versión 8 de Java con el objetivo de poder manejar y evitar más las excepciones de tipo NullPointerException haciendo el código mucho más legible y fácil tanto de trabajar como de entender. A la hora de crear uno mediante alguno de sus métodos, tendremos que pasarle como parámetro un </a:t>
            </a:r>
            <a:r>
              <a:rPr b="1" lang="es-419" sz="1300"/>
              <a:t>tipo genérico.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300"/>
              <a:t>Podríamos definir con palabras la clase Optional como un contenedor de un objeto que puede estar vacío (null) o no estarlo (no null). Por ejemplo, en el caso de un ordenador, este podría tener una tarjeta de sonido o no tenerla. Para evitar definir la tarjeta de sonido y dejarla nula, podemos gestionarlo con un Optional&lt;TarjetaSonido&gt;</a:t>
            </a:r>
            <a:endParaRPr sz="13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862" y="3465024"/>
            <a:ext cx="2764276" cy="12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Métodos de l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a clase Optional&lt;T&gt;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La clase Optional tiene varios métodos cada uno con su distinta función. Estos son los más importantes: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</a:rPr>
              <a:t>Métodos de creación (Métodos para la creación del Optional):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empty() → Creará un Optional vacío, es decir, no hay ningún valor dentro de este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of(&lt;T&gt;) → Creará un Optional del tipo genérico que le pasemos, pero cuidado si le pasamos null, nos devolverá un NullPointerException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ofNullable(&lt;T&gt;) → Hace la función de los dos anteriores. Si le pasamos un genérico, hará la función del método of(&lt;T&gt;), pero si no le pasamos nada hará la función del método empty(). Es el más útil de todos a la hora de crear un Optional.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438" y="4537725"/>
            <a:ext cx="587712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63" y="4159800"/>
            <a:ext cx="477747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6500" y="3781875"/>
            <a:ext cx="403100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Métodos de la clase Optional&lt;T&gt;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</a:rPr>
              <a:t>Métodos de verificación de existencia (métodos que verifican si el Optional está vacío o no):</a:t>
            </a:r>
            <a:endParaRPr b="1" sz="1300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300"/>
              <a:t>isPresent() → Devuelve un booleano. True si el Optional tiene un valor dentro, false si está vacío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300"/>
              <a:t>isEmpty() → Devuelve un booleano. True si el Optional está vacío, false si tiene un valor dentro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300"/>
              <a:t>ifPresent(&lt;Consumer&gt;) → Similar a isPresent() con la diferencia que acepta como parámetro un Consumer y si el Optional tiene código podríamos tomar el valor a través de una expresión Lambda, pero si no hay valor no se ejecutaría ningún código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</a:rPr>
              <a:t>Métodos para obtener el valor dentro de un Optional: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Estos métodos van de la mano con los de verificación de existencia, ya que al usarlos y confirmar que hay valor en los Optional, podemos realizar distintas operaciones sobre ellos</a:t>
            </a:r>
            <a:endParaRPr b="1" sz="1300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1300"/>
              <a:t>get() → Devuelve el valor dentro del Optional, pero si no lo hay lanzará una excepción de tipo NoSuchElementException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300"/>
              <a:t>orElse(&lt;T&gt;) → Sirve para evitar la excepción que  nos podría devolver el método anterior. Devuelve un objeto del tipo que le pasemos como parámetro </a:t>
            </a:r>
            <a:r>
              <a:rPr b="1" lang="es-419" sz="1300"/>
              <a:t>que tiene que ser del mismo tipo que el Optional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300"/>
              <a:t>orElseGet(&lt;Supplier&gt;) → Es parecido al anterior, pero en caso de no existir el valor, nos permitirá ejecutar un Supplier que le pasaremos como parámetro.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300"/>
              <a:t>stream() → Si el valor está presente, devuelve un Stream con el valor, en caso contrario, devuelve un Stream vacío.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