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643E8-9FEE-4E16-A948-48546B68C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de archivos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AF32DC-475F-4EBE-B361-9865A309F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7866" y="5477858"/>
            <a:ext cx="7891272" cy="1069848"/>
          </a:xfrm>
        </p:spPr>
        <p:txBody>
          <a:bodyPr/>
          <a:lstStyle/>
          <a:p>
            <a:r>
              <a:rPr lang="es-ES" dirty="0"/>
              <a:t>Álvaro Cabello Benito     DA1D1E</a:t>
            </a:r>
          </a:p>
        </p:txBody>
      </p:sp>
    </p:spTree>
    <p:extLst>
      <p:ext uri="{BB962C8B-B14F-4D97-AF65-F5344CB8AC3E}">
        <p14:creationId xmlns:p14="http://schemas.microsoft.com/office/powerpoint/2010/main" val="287136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sistema de archivos">
            <a:extLst>
              <a:ext uri="{FF2B5EF4-FFF2-40B4-BE49-F238E27FC236}">
                <a16:creationId xmlns:a16="http://schemas.microsoft.com/office/drawing/2014/main" id="{6172331C-533B-4E3B-A0AE-70F4F9C151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84" y="555333"/>
            <a:ext cx="7384212" cy="347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9B2EDBD-3C84-4DFF-A7F3-2E9FF4B61B4E}"/>
              </a:ext>
            </a:extLst>
          </p:cNvPr>
          <p:cNvSpPr/>
          <p:nvPr/>
        </p:nvSpPr>
        <p:spPr>
          <a:xfrm>
            <a:off x="317675" y="555333"/>
            <a:ext cx="39813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32323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Cuando hablamos del sistema de archivos nos referimos a la forma en la que nuestra maquina organiza y guarda la información en las unidades del almacenamiento. </a:t>
            </a:r>
          </a:p>
          <a:p>
            <a:endParaRPr lang="es-ES" dirty="0">
              <a:solidFill>
                <a:srgbClr val="232323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fontAlgn="base"/>
            <a:r>
              <a:rPr lang="es-E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Cada sistema implementa un método diferente para resolver guardar dicha información.</a:t>
            </a:r>
          </a:p>
          <a:p>
            <a:pPr fontAlgn="base"/>
            <a:br>
              <a:rPr lang="es-ES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s-E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fontAlgn="base"/>
            <a:r>
              <a:rPr lang="es-E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La información de los archivos es subdividida en bloques. Un bloque está compuesto por un número de sectores que se asocian a un archivo.</a:t>
            </a:r>
          </a:p>
          <a:p>
            <a:pPr fontAlgn="base"/>
            <a:br>
              <a:rPr lang="es-ES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s-E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83248C-105B-429F-BBD5-07A37EC9EB1C}"/>
              </a:ext>
            </a:extLst>
          </p:cNvPr>
          <p:cNvSpPr/>
          <p:nvPr/>
        </p:nvSpPr>
        <p:spPr>
          <a:xfrm>
            <a:off x="317675" y="51719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E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Es importante la elección del tamaño del bloque. Si nos quedamos cortos, inutilizaremos espacio, y si nos pasamos, desaprovecharemos el espacio del disco.</a:t>
            </a:r>
          </a:p>
        </p:txBody>
      </p:sp>
    </p:spTree>
    <p:extLst>
      <p:ext uri="{BB962C8B-B14F-4D97-AF65-F5344CB8AC3E}">
        <p14:creationId xmlns:p14="http://schemas.microsoft.com/office/powerpoint/2010/main" val="340017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0F43A-1666-4536-B07C-CA633FB8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Asignación adyacente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2920510-B8A9-47B6-AE2E-5337747D6887}"/>
              </a:ext>
            </a:extLst>
          </p:cNvPr>
          <p:cNvSpPr/>
          <p:nvPr/>
        </p:nvSpPr>
        <p:spPr>
          <a:xfrm>
            <a:off x="1478507" y="2304156"/>
            <a:ext cx="87982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ES" sz="2400" dirty="0">
                <a:solidFill>
                  <a:srgbClr val="000000"/>
                </a:solidFill>
                <a:latin typeface="Raleway"/>
              </a:rPr>
              <a:t>En el directorio se guarda donde comienza el 1er bloque.</a:t>
            </a:r>
          </a:p>
          <a:p>
            <a:pPr algn="just" fontAlgn="base"/>
            <a:endParaRPr lang="es-ES" sz="2400" b="1" dirty="0">
              <a:solidFill>
                <a:srgbClr val="000000"/>
              </a:solidFill>
              <a:latin typeface="Raleway"/>
            </a:endParaRPr>
          </a:p>
          <a:p>
            <a:pPr algn="just" fontAlgn="base"/>
            <a:r>
              <a:rPr lang="es-ES" sz="2400" b="1" dirty="0">
                <a:solidFill>
                  <a:srgbClr val="000000"/>
                </a:solidFill>
                <a:latin typeface="Raleway"/>
              </a:rPr>
              <a:t>Ventajas</a:t>
            </a:r>
            <a:r>
              <a:rPr lang="es-ES" sz="2400" dirty="0">
                <a:solidFill>
                  <a:srgbClr val="000000"/>
                </a:solidFill>
                <a:latin typeface="Raleway"/>
              </a:rPr>
              <a:t>: </a:t>
            </a:r>
          </a:p>
          <a:p>
            <a:pPr fontAlgn="base"/>
            <a:r>
              <a:rPr lang="es-ES" sz="2400" dirty="0">
                <a:solidFill>
                  <a:srgbClr val="000000"/>
                </a:solidFill>
                <a:latin typeface="Raleway"/>
              </a:rPr>
              <a:t>-Fácil implementación</a:t>
            </a:r>
            <a:br>
              <a:rPr lang="es-ES" sz="2400" dirty="0">
                <a:solidFill>
                  <a:srgbClr val="000000"/>
                </a:solidFill>
                <a:latin typeface="Raleway"/>
              </a:rPr>
            </a:br>
            <a:endParaRPr lang="es-ES" sz="2400" dirty="0">
              <a:solidFill>
                <a:srgbClr val="000000"/>
              </a:solidFill>
              <a:latin typeface="Raleway"/>
            </a:endParaRPr>
          </a:p>
          <a:p>
            <a:pPr algn="just" fontAlgn="base"/>
            <a:r>
              <a:rPr lang="es-ES" sz="2400" b="1" dirty="0">
                <a:solidFill>
                  <a:srgbClr val="000000"/>
                </a:solidFill>
                <a:latin typeface="Raleway"/>
              </a:rPr>
              <a:t>Inconvenientes</a:t>
            </a:r>
            <a:r>
              <a:rPr lang="es-ES" sz="2400" dirty="0">
                <a:solidFill>
                  <a:srgbClr val="000000"/>
                </a:solidFill>
                <a:latin typeface="Raleway"/>
              </a:rPr>
              <a:t>: </a:t>
            </a:r>
          </a:p>
          <a:p>
            <a:pPr algn="just" fontAlgn="base"/>
            <a:r>
              <a:rPr lang="es-ES" sz="2400" dirty="0">
                <a:solidFill>
                  <a:srgbClr val="000000"/>
                </a:solidFill>
                <a:latin typeface="Raleway"/>
              </a:rPr>
              <a:t>-No conocer con anterioridad </a:t>
            </a:r>
            <a:r>
              <a:rPr lang="es-ES" sz="2400" dirty="0" err="1">
                <a:solidFill>
                  <a:srgbClr val="000000"/>
                </a:solidFill>
                <a:latin typeface="Raleway"/>
              </a:rPr>
              <a:t>nº</a:t>
            </a:r>
            <a:r>
              <a:rPr lang="es-ES" sz="2400" dirty="0">
                <a:solidFill>
                  <a:srgbClr val="000000"/>
                </a:solidFill>
                <a:latin typeface="Raleway"/>
              </a:rPr>
              <a:t> de bloques </a:t>
            </a:r>
          </a:p>
          <a:p>
            <a:pPr algn="just" fontAlgn="base"/>
            <a:r>
              <a:rPr lang="es-ES" sz="2400" dirty="0">
                <a:solidFill>
                  <a:srgbClr val="000000"/>
                </a:solidFill>
                <a:latin typeface="Raleway"/>
              </a:rPr>
              <a:t>-Genera fragmentación del disco</a:t>
            </a:r>
            <a:endParaRPr lang="es-ES" sz="2400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18343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5058E-0420-43B0-966F-A98F48F9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Asignación en forma de lista ligada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6B1B702-DE3B-4414-AD18-98C29113ECF3}"/>
              </a:ext>
            </a:extLst>
          </p:cNvPr>
          <p:cNvSpPr/>
          <p:nvPr/>
        </p:nvSpPr>
        <p:spPr>
          <a:xfrm>
            <a:off x="1963003" y="2429007"/>
            <a:ext cx="82659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ES" sz="2800" dirty="0">
                <a:solidFill>
                  <a:srgbClr val="000000"/>
                </a:solidFill>
                <a:latin typeface="Raleway"/>
              </a:rPr>
              <a:t>El directorio contiene la dirección del primer bloque. Cada bloque contiene la dirección del siguiente o un valor </a:t>
            </a:r>
            <a:r>
              <a:rPr lang="es-ES" sz="2800" dirty="0" err="1">
                <a:solidFill>
                  <a:srgbClr val="000000"/>
                </a:solidFill>
                <a:latin typeface="Raleway"/>
              </a:rPr>
              <a:t>null</a:t>
            </a:r>
            <a:r>
              <a:rPr lang="es-ES" sz="2800" dirty="0">
                <a:solidFill>
                  <a:srgbClr val="000000"/>
                </a:solidFill>
                <a:latin typeface="Raleway"/>
              </a:rPr>
              <a:t> (si es el último bloque del fichero).</a:t>
            </a:r>
          </a:p>
          <a:p>
            <a:pPr algn="just" fontAlgn="base"/>
            <a:endParaRPr lang="es-ES" sz="2800" dirty="0">
              <a:solidFill>
                <a:srgbClr val="000000"/>
              </a:solidFill>
              <a:latin typeface="Raleway"/>
            </a:endParaRPr>
          </a:p>
          <a:p>
            <a:pPr algn="just" fontAlgn="base"/>
            <a:r>
              <a:rPr lang="es-ES" sz="2800" b="1" dirty="0">
                <a:solidFill>
                  <a:srgbClr val="000000"/>
                </a:solidFill>
                <a:latin typeface="Raleway"/>
              </a:rPr>
              <a:t>Ventaja</a:t>
            </a:r>
            <a:endParaRPr lang="es-ES" sz="2800" dirty="0">
              <a:solidFill>
                <a:srgbClr val="000000"/>
              </a:solidFill>
              <a:latin typeface="Raleway"/>
            </a:endParaRPr>
          </a:p>
          <a:p>
            <a:pPr algn="just" fontAlgn="base"/>
            <a:r>
              <a:rPr lang="es-ES" sz="2800" dirty="0">
                <a:solidFill>
                  <a:srgbClr val="000000"/>
                </a:solidFill>
                <a:latin typeface="Raleway"/>
              </a:rPr>
              <a:t>- Aprovechar todos los bloques del disco.</a:t>
            </a:r>
          </a:p>
          <a:p>
            <a:pPr algn="just" fontAlgn="base"/>
            <a:r>
              <a:rPr lang="es-ES" sz="2800" dirty="0">
                <a:solidFill>
                  <a:srgbClr val="000000"/>
                </a:solidFill>
                <a:latin typeface="Raleway"/>
              </a:rPr>
              <a:t>- Se evita la fragmentación.</a:t>
            </a:r>
            <a:endParaRPr lang="es-ES" sz="2800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88241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6C386-3C55-4B7A-AA93-3640BA00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97884"/>
            <a:ext cx="10058400" cy="1609344"/>
          </a:xfrm>
        </p:spPr>
        <p:txBody>
          <a:bodyPr/>
          <a:lstStyle/>
          <a:p>
            <a:pPr algn="ctr"/>
            <a:r>
              <a:rPr lang="pt-BR" b="1" dirty="0" err="1"/>
              <a:t>Asignación</a:t>
            </a:r>
            <a:r>
              <a:rPr lang="pt-BR" b="1" dirty="0"/>
              <a:t> mediante lista ligada e índice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34D5A6-ADA8-4AB5-8DEE-69304BDFF1C4}"/>
              </a:ext>
            </a:extLst>
          </p:cNvPr>
          <p:cNvSpPr/>
          <p:nvPr/>
        </p:nvSpPr>
        <p:spPr>
          <a:xfrm>
            <a:off x="1749286" y="2432568"/>
            <a:ext cx="89054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ES" sz="2800" dirty="0">
                <a:solidFill>
                  <a:srgbClr val="000000"/>
                </a:solidFill>
                <a:latin typeface="Raleway"/>
              </a:rPr>
              <a:t>Se crea tabla con un registro por cada bloque del disco.- En cada registro se indica si el bloque esta libre o no.</a:t>
            </a:r>
          </a:p>
          <a:p>
            <a:pPr algn="just" fontAlgn="base"/>
            <a:r>
              <a:rPr lang="es-ES" sz="2800" dirty="0">
                <a:solidFill>
                  <a:srgbClr val="000000"/>
                </a:solidFill>
                <a:latin typeface="Raleway"/>
              </a:rPr>
              <a:t>- En el directorio se asocia con el nombre del archivo el número de bloque con el que comienza.</a:t>
            </a:r>
          </a:p>
          <a:p>
            <a:pPr algn="just" fontAlgn="base"/>
            <a:r>
              <a:rPr lang="es-ES" sz="2800" dirty="0">
                <a:solidFill>
                  <a:srgbClr val="000000"/>
                </a:solidFill>
                <a:latin typeface="Raleway"/>
              </a:rPr>
              <a:t>- Es una de las técnicas usadas por Windows.</a:t>
            </a:r>
          </a:p>
          <a:p>
            <a:pPr algn="just" fontAlgn="base"/>
            <a:r>
              <a:rPr lang="es-ES" sz="2800" dirty="0">
                <a:solidFill>
                  <a:srgbClr val="000000"/>
                </a:solidFill>
                <a:latin typeface="Raleway"/>
              </a:rPr>
              <a:t>- Se puede encontrar en sus 2 versiones, FAT16 Y FAT32.</a:t>
            </a:r>
            <a:endParaRPr lang="es-ES" sz="2800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81191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BD37E-BE4A-42F9-BF99-FC3AB562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Bloque indirecto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A7F80EF-84D5-49EB-8D73-DA2E820E69BF}"/>
              </a:ext>
            </a:extLst>
          </p:cNvPr>
          <p:cNvSpPr/>
          <p:nvPr/>
        </p:nvSpPr>
        <p:spPr>
          <a:xfrm>
            <a:off x="1590260" y="2253014"/>
            <a:ext cx="95379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2800" dirty="0">
                <a:solidFill>
                  <a:srgbClr val="000000"/>
                </a:solidFill>
                <a:latin typeface="Raleway"/>
              </a:rPr>
              <a:t>Los sistemas operativos como Linux usan un sistema de archivos basado en </a:t>
            </a:r>
            <a:r>
              <a:rPr lang="es-ES" sz="2800" dirty="0" err="1">
                <a:solidFill>
                  <a:srgbClr val="000000"/>
                </a:solidFill>
                <a:latin typeface="Raleway"/>
              </a:rPr>
              <a:t>inodos</a:t>
            </a:r>
            <a:r>
              <a:rPr lang="es-ES" sz="2800" dirty="0">
                <a:solidFill>
                  <a:srgbClr val="000000"/>
                </a:solidFill>
                <a:latin typeface="Raleway"/>
              </a:rPr>
              <a:t>.- En esta técnica se asocia a cada archivo una tabla.</a:t>
            </a:r>
          </a:p>
          <a:p>
            <a:pPr fontAlgn="base"/>
            <a:endParaRPr lang="es-ES" sz="2800" dirty="0">
              <a:solidFill>
                <a:srgbClr val="000000"/>
              </a:solidFill>
              <a:latin typeface="Raleway"/>
            </a:endParaRPr>
          </a:p>
          <a:p>
            <a:pPr fontAlgn="base"/>
            <a:r>
              <a:rPr lang="es-ES" sz="2800" dirty="0">
                <a:solidFill>
                  <a:srgbClr val="000000"/>
                </a:solidFill>
                <a:latin typeface="Raleway"/>
              </a:rPr>
              <a:t>- El </a:t>
            </a:r>
            <a:r>
              <a:rPr lang="es-ES" sz="2800" dirty="0" err="1">
                <a:solidFill>
                  <a:srgbClr val="000000"/>
                </a:solidFill>
                <a:latin typeface="Raleway"/>
              </a:rPr>
              <a:t>inodo</a:t>
            </a:r>
            <a:r>
              <a:rPr lang="es-ES" sz="2800" dirty="0">
                <a:solidFill>
                  <a:srgbClr val="000000"/>
                </a:solidFill>
                <a:latin typeface="Raleway"/>
              </a:rPr>
              <a:t> contiene atributos y direcciones de bloques.</a:t>
            </a:r>
          </a:p>
          <a:p>
            <a:pPr fontAlgn="base"/>
            <a:endParaRPr lang="es-ES" sz="2800" dirty="0">
              <a:solidFill>
                <a:srgbClr val="000000"/>
              </a:solidFill>
              <a:latin typeface="Raleway"/>
            </a:endParaRPr>
          </a:p>
          <a:p>
            <a:pPr fontAlgn="base"/>
            <a:r>
              <a:rPr lang="es-ES" sz="2800" dirty="0">
                <a:solidFill>
                  <a:srgbClr val="000000"/>
                </a:solidFill>
                <a:latin typeface="Raleway"/>
              </a:rPr>
              <a:t>- A este bloque se le llama bloque indirecto.</a:t>
            </a:r>
            <a:endParaRPr lang="es-ES" sz="2800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029437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11</TotalTime>
  <Words>163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Microsoft Tai Le</vt:lpstr>
      <vt:lpstr>Raleway</vt:lpstr>
      <vt:lpstr>Rockwell</vt:lpstr>
      <vt:lpstr>Rockwell Condensed</vt:lpstr>
      <vt:lpstr>Wingdings</vt:lpstr>
      <vt:lpstr>Letras en madera</vt:lpstr>
      <vt:lpstr>Sistema de archivos</vt:lpstr>
      <vt:lpstr>Presentación de PowerPoint</vt:lpstr>
      <vt:lpstr>Asignación adyacente</vt:lpstr>
      <vt:lpstr>Asignación en forma de lista ligada</vt:lpstr>
      <vt:lpstr>Asignación mediante lista ligada e índice</vt:lpstr>
      <vt:lpstr>Bloque indirecto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archivos</dc:title>
  <dc:creator>Álvaro Cabello</dc:creator>
  <cp:lastModifiedBy>Álvaro Cabello</cp:lastModifiedBy>
  <cp:revision>2</cp:revision>
  <dcterms:created xsi:type="dcterms:W3CDTF">2020-02-26T16:18:25Z</dcterms:created>
  <dcterms:modified xsi:type="dcterms:W3CDTF">2020-02-26T16:29:28Z</dcterms:modified>
</cp:coreProperties>
</file>