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1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63" r:id="rId4"/>
    <p:sldId id="265" r:id="rId5"/>
    <p:sldId id="266" r:id="rId6"/>
    <p:sldId id="267" r:id="rId7"/>
    <p:sldId id="269" r:id="rId8"/>
    <p:sldId id="268" r:id="rId9"/>
    <p:sldId id="270" r:id="rId10"/>
    <p:sldId id="271" r:id="rId11"/>
    <p:sldId id="272" r:id="rId12"/>
  </p:sldIdLst>
  <p:sldSz cx="12192000" cy="6858000"/>
  <p:notesSz cx="6858000" cy="9144000"/>
  <p:custDataLst>
    <p:tags r:id="rId13"/>
  </p:custDataLst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F8"/>
    <a:srgbClr val="6BE27D"/>
    <a:srgbClr val="333333"/>
    <a:srgbClr val="EE9D2F"/>
    <a:srgbClr val="EB59CE"/>
    <a:srgbClr val="F6DE32"/>
    <a:srgbClr val="EEC132"/>
    <a:srgbClr val="BAF440"/>
    <a:srgbClr val="64D267"/>
    <a:srgbClr val="79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8806509945750453E-2"/>
          <c:y val="1.8806509945750453E-2"/>
          <c:w val="0.9623869801084991"/>
          <c:h val="0.9623869801084991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63D167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1F49-BD4F-A92F-6CEFA7B08042}"/>
              </c:ext>
            </c:extLst>
          </c:dPt>
          <c:dPt>
            <c:idx val="1"/>
            <c:bubble3D val="0"/>
            <c:spPr>
              <a:solidFill>
                <a:srgbClr val="F9CA3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1F49-BD4F-A92F-6CEFA7B08042}"/>
              </c:ext>
            </c:extLst>
          </c:dPt>
          <c:dPt>
            <c:idx val="2"/>
            <c:bubble3D val="0"/>
            <c:spPr>
              <a:solidFill>
                <a:srgbClr val="ED495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1F49-BD4F-A92F-6CEFA7B08042}"/>
              </c:ext>
            </c:extLst>
          </c:dPt>
          <c:val>
            <c:numRef>
              <c:f>Sheet1!$A$1:$A$3</c:f>
              <c:numCache>
                <c:formatCode>General</c:formatCode>
                <c:ptCount val="3"/>
                <c:pt idx="0">
                  <c:v>18</c:v>
                </c:pt>
                <c:pt idx="1">
                  <c:v>19</c:v>
                </c:pt>
                <c:pt idx="2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49-BD4F-A92F-6CEFA7B08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27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F58B-EE50-21E5-A952-40FCA44C4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DFA2-D173-0C0B-3B4D-E9DD4482C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6BDF-E2CC-57E9-5DF0-BBDA1597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5DA0-5AF4-874F-BD9F-4A698FF21AE2}" type="datetimeFigureOut">
              <a:rPr lang="es-ES_tradnl" smtClean="0"/>
              <a:t>7/5/23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3420-1E11-F29C-DC55-27B319DC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C1FB2-2D54-DB2C-16E4-FDEE32FD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E80D-BFA9-A648-9D73-4E4777F66B8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806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A708-51CA-FC3E-9E82-884B9A24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081DC-D34A-18E0-7D8C-A52E04EBB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8F7E7-6835-7BBB-A6F5-2922837B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5DA0-5AF4-874F-BD9F-4A698FF21AE2}" type="datetimeFigureOut">
              <a:rPr lang="es-ES_tradnl" smtClean="0"/>
              <a:t>7/5/23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6F79E-C59B-BE1A-22C9-CD1A910F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A94D-5264-036E-14FC-EE011DA7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E80D-BFA9-A648-9D73-4E4777F66B8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361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41A75-7C20-E4C8-E08F-5D8890734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2125A-2612-5B38-9A2D-C757D3B5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6189-C687-D973-6060-8E7CA6AD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5DA0-5AF4-874F-BD9F-4A698FF21AE2}" type="datetimeFigureOut">
              <a:rPr lang="es-ES_tradnl" smtClean="0"/>
              <a:t>7/5/23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1424-4D0B-C251-4072-3012D916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5FB6E-B212-23B5-BEC6-B73A215E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E80D-BFA9-A648-9D73-4E4777F66B8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558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E6FC-F86D-3FA9-36FF-BAA7D50D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DEEF-F6EC-A440-8172-EE3C035F1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14D2C-7AA9-C247-C1CC-2D1D3EE3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5DA0-5AF4-874F-BD9F-4A698FF21AE2}" type="datetimeFigureOut">
              <a:rPr lang="es-ES_tradnl" smtClean="0"/>
              <a:t>7/5/23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A17B-1BFD-B9A1-A60A-A2F26D0D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E7DB-E17B-6EE6-7DA4-6DF8178E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E80D-BFA9-A648-9D73-4E4777F66B8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351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F374-76BA-012C-077A-5F3AB42D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0912D-5BC5-38ED-F1A0-3FA77D1F0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15A2-3B1C-2C66-6A2F-2ABF6F4A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5DA0-5AF4-874F-BD9F-4A698FF21AE2}" type="datetimeFigureOut">
              <a:rPr lang="es-ES_tradnl" smtClean="0"/>
              <a:t>7/5/23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0554-8C3E-6D28-AAEA-A09C2784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BA21C-44FE-C057-36F0-3FA2ABC5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E80D-BFA9-A648-9D73-4E4777F66B8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05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079F-0BF7-7796-F1D7-86DB0BE8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C9A3-69CE-0955-C76F-6E6347C18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99D21-E726-A528-56EB-A0178C538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E413F-3322-0CA1-A0B0-DA62C2E2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5DA0-5AF4-874F-BD9F-4A698FF21AE2}" type="datetimeFigureOut">
              <a:rPr lang="es-ES_tradnl" smtClean="0"/>
              <a:t>7/5/23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A08E5-EFC8-50E3-4C1A-35067C40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503F6-968C-83FC-6DCD-8DEA1C3F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E80D-BFA9-A648-9D73-4E4777F66B8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165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1E99-37FA-EA38-5749-E250756E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BB08-1725-290C-20DC-1AACA780A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2A5FA-44B6-2A16-25B5-CE8DD193D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592BA-E5DC-93F5-FDDB-FA4DF6F1A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28B7D-2221-1828-07D5-D048C982D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9995F-0E80-48D8-6DEE-0AFFDB98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5DA0-5AF4-874F-BD9F-4A698FF21AE2}" type="datetimeFigureOut">
              <a:rPr lang="es-ES_tradnl" smtClean="0"/>
              <a:t>7/5/23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04B49-900C-913F-0B61-40C7B3CD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C152A-97E2-7382-2439-AD54FA85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E80D-BFA9-A648-9D73-4E4777F66B8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791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77DC-E723-A6A9-D22C-A58346E3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A2E6A-D4BC-FE0D-32D0-FC810EE4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5DA0-5AF4-874F-BD9F-4A698FF21AE2}" type="datetimeFigureOut">
              <a:rPr lang="es-ES_tradnl" smtClean="0"/>
              <a:t>7/5/23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3594B-07DE-4279-1D9B-13037D3F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45D8B-F761-D04F-9F0D-851FCDC4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E80D-BFA9-A648-9D73-4E4777F66B8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341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91162-6BBA-D2CC-B83B-1C645E57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5DA0-5AF4-874F-BD9F-4A698FF21AE2}" type="datetimeFigureOut">
              <a:rPr lang="es-ES_tradnl" smtClean="0"/>
              <a:t>7/5/23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241A3-97CE-C4C1-9E41-647CEBC1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17923-4B0D-15CE-6601-5D3BC0DE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E80D-BFA9-A648-9D73-4E4777F66B8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29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FCF5-2E1D-307A-4459-B9153BC5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2C66-1C1C-754E-39BE-AB0741444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CF2D8-6DE3-B29B-8A1D-A0BD4FAE3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FC3C0-9A9C-27B3-557C-3B09EBD3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5DA0-5AF4-874F-BD9F-4A698FF21AE2}" type="datetimeFigureOut">
              <a:rPr lang="es-ES_tradnl" smtClean="0"/>
              <a:t>7/5/23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B6F1A-3F59-4E23-18BA-8236ED42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91D4B-7BB2-460F-3D40-A2501550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E80D-BFA9-A648-9D73-4E4777F66B8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8050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FAE6-FF64-9867-1FE4-2D536BB0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D02D9-F22A-C79A-4566-B15681A7B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B9E2B-1D82-BA1F-4FAF-920CD9DDC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C6386-0684-4996-B231-453A4A5B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5DA0-5AF4-874F-BD9F-4A698FF21AE2}" type="datetimeFigureOut">
              <a:rPr lang="es-ES_tradnl" smtClean="0"/>
              <a:t>7/5/23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01BE-D699-51EC-9048-DFFD94E3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D148-8A14-7F24-3EF4-6794FF9B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EE80D-BFA9-A648-9D73-4E4777F66B8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237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78F4FEE-5313-E08B-967C-707585FB05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6102404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772C7-AF22-AF50-DB15-748AE4BB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6DFF-285B-58D3-191F-683E5A6A2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D761C-6AAD-350B-CB50-3C7A5B6CB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5DA0-5AF4-874F-BD9F-4A698FF21AE2}" type="datetimeFigureOut">
              <a:rPr lang="es-ES_tradnl" smtClean="0"/>
              <a:t>7/5/23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6FD14-D9B6-0C54-C168-3B7CB7BA2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550D8-A525-6014-37C1-E3220FCE5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EE80D-BFA9-A648-9D73-4E4777F66B8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269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0.jpeg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1.jpe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chart" Target="../charts/chart1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3F57FE8-D7A7-4F8D-625D-068EC5C32E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3F57FE8-D7A7-4F8D-625D-068EC5C32E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9DAA2EE-0136-58DE-F256-DB0C6D57EDAB}"/>
              </a:ext>
            </a:extLst>
          </p:cNvPr>
          <p:cNvSpPr txBox="1"/>
          <p:nvPr/>
        </p:nvSpPr>
        <p:spPr>
          <a:xfrm>
            <a:off x="2236610" y="686599"/>
            <a:ext cx="7502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>
                <a:latin typeface="Aharoni" panose="02010803020104030203" pitchFamily="2" charset="-79"/>
                <a:ea typeface="Malgun Gothic" panose="020B0503020000020004" pitchFamily="34" charset="-127"/>
                <a:cs typeface="Aharoni" panose="02010803020104030203" pitchFamily="2" charset="-79"/>
              </a:rPr>
              <a:t>DATATHON - RETO</a:t>
            </a:r>
            <a:endParaRPr lang="es-ES_tradnl" sz="6600" b="1" dirty="0">
              <a:latin typeface="Aharoni" panose="02010803020104030203" pitchFamily="2" charset="-79"/>
              <a:ea typeface="Malgun Gothic" panose="020B0503020000020004" pitchFamily="34" charset="-127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584802-A108-3BD2-FF0B-24EC22F096D0}"/>
              </a:ext>
            </a:extLst>
          </p:cNvPr>
          <p:cNvSpPr/>
          <p:nvPr/>
        </p:nvSpPr>
        <p:spPr>
          <a:xfrm>
            <a:off x="1581224" y="1983265"/>
            <a:ext cx="1795234" cy="1798655"/>
          </a:xfrm>
          <a:prstGeom prst="rect">
            <a:avLst/>
          </a:prstGeom>
          <a:solidFill>
            <a:srgbClr val="0A0A0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287CB-AF83-AFA8-DF9C-6B0BE10EEB9F}"/>
              </a:ext>
            </a:extLst>
          </p:cNvPr>
          <p:cNvSpPr/>
          <p:nvPr/>
        </p:nvSpPr>
        <p:spPr>
          <a:xfrm>
            <a:off x="3390146" y="1983265"/>
            <a:ext cx="1795234" cy="1798655"/>
          </a:xfrm>
          <a:prstGeom prst="rect">
            <a:avLst/>
          </a:prstGeom>
          <a:solidFill>
            <a:srgbClr val="3333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1258C7-C39C-E8E3-A096-EE1F10C37D6E}"/>
              </a:ext>
            </a:extLst>
          </p:cNvPr>
          <p:cNvSpPr/>
          <p:nvPr/>
        </p:nvSpPr>
        <p:spPr>
          <a:xfrm>
            <a:off x="5211386" y="1983265"/>
            <a:ext cx="1795234" cy="179865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AA6777-91B3-7827-3EC3-4C6F37F2DEEF}"/>
              </a:ext>
            </a:extLst>
          </p:cNvPr>
          <p:cNvSpPr/>
          <p:nvPr/>
        </p:nvSpPr>
        <p:spPr>
          <a:xfrm>
            <a:off x="6996355" y="1983265"/>
            <a:ext cx="1795234" cy="1798655"/>
          </a:xfrm>
          <a:prstGeom prst="rect">
            <a:avLst/>
          </a:prstGeom>
          <a:solidFill>
            <a:srgbClr val="79EB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93154E-3130-0B17-2F67-45B936D0C5CA}"/>
              </a:ext>
            </a:extLst>
          </p:cNvPr>
          <p:cNvSpPr/>
          <p:nvPr/>
        </p:nvSpPr>
        <p:spPr>
          <a:xfrm>
            <a:off x="8815541" y="3965709"/>
            <a:ext cx="1795234" cy="1798655"/>
          </a:xfrm>
          <a:prstGeom prst="rect">
            <a:avLst/>
          </a:prstGeom>
          <a:solidFill>
            <a:srgbClr val="EB59C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34827D-ED09-1068-3E47-6B563C383BEE}"/>
              </a:ext>
            </a:extLst>
          </p:cNvPr>
          <p:cNvSpPr/>
          <p:nvPr/>
        </p:nvSpPr>
        <p:spPr>
          <a:xfrm>
            <a:off x="8815541" y="1983264"/>
            <a:ext cx="1795234" cy="1798655"/>
          </a:xfrm>
          <a:prstGeom prst="rect">
            <a:avLst/>
          </a:prstGeom>
          <a:solidFill>
            <a:srgbClr val="B9B8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0126BA-5E27-4025-0571-D9A660615BA5}"/>
              </a:ext>
            </a:extLst>
          </p:cNvPr>
          <p:cNvSpPr/>
          <p:nvPr/>
        </p:nvSpPr>
        <p:spPr>
          <a:xfrm>
            <a:off x="1581224" y="3965710"/>
            <a:ext cx="1795234" cy="1798655"/>
          </a:xfrm>
          <a:prstGeom prst="rect">
            <a:avLst/>
          </a:prstGeom>
          <a:solidFill>
            <a:srgbClr val="6BE2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CBF4B9-BC04-1372-857F-0B7E911D7BA3}"/>
              </a:ext>
            </a:extLst>
          </p:cNvPr>
          <p:cNvSpPr/>
          <p:nvPr/>
        </p:nvSpPr>
        <p:spPr>
          <a:xfrm>
            <a:off x="3390146" y="3965710"/>
            <a:ext cx="1795234" cy="1798655"/>
          </a:xfrm>
          <a:prstGeom prst="rect">
            <a:avLst/>
          </a:prstGeom>
          <a:solidFill>
            <a:srgbClr val="BAF4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176D07-A332-032C-55F9-64D72EA675BC}"/>
              </a:ext>
            </a:extLst>
          </p:cNvPr>
          <p:cNvSpPr/>
          <p:nvPr/>
        </p:nvSpPr>
        <p:spPr>
          <a:xfrm>
            <a:off x="5197697" y="3965710"/>
            <a:ext cx="1795234" cy="1798655"/>
          </a:xfrm>
          <a:prstGeom prst="rect">
            <a:avLst/>
          </a:prstGeom>
          <a:solidFill>
            <a:srgbClr val="ED9D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4CCE1F-CD53-C5EA-5642-A5537FDF0F09}"/>
              </a:ext>
            </a:extLst>
          </p:cNvPr>
          <p:cNvSpPr/>
          <p:nvPr/>
        </p:nvSpPr>
        <p:spPr>
          <a:xfrm>
            <a:off x="7006619" y="3965710"/>
            <a:ext cx="1795234" cy="1798655"/>
          </a:xfrm>
          <a:prstGeom prst="rect">
            <a:avLst/>
          </a:prstGeom>
          <a:solidFill>
            <a:srgbClr val="F6DE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B033BD73-515F-8068-0A3B-20C11434D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035" y="2721554"/>
            <a:ext cx="1525935" cy="32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565BE4B-08BE-4681-3B0C-2E6AD90BE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06" y="4703999"/>
            <a:ext cx="1525935" cy="32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A6B2775-446C-6C8F-A4C2-B036545E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196" y="2721554"/>
            <a:ext cx="1525935" cy="32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55B1FF7-73CE-51D0-4EBC-29AED4562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035" y="4699625"/>
            <a:ext cx="1525935" cy="32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A59E52-5D36-81E2-B920-9C61BB53A378}"/>
              </a:ext>
            </a:extLst>
          </p:cNvPr>
          <p:cNvSpPr txBox="1"/>
          <p:nvPr/>
        </p:nvSpPr>
        <p:spPr>
          <a:xfrm>
            <a:off x="2357725" y="1532985"/>
            <a:ext cx="750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latin typeface="Aharoni" panose="02010803020104030203" pitchFamily="2" charset="-79"/>
                <a:ea typeface="Malgun Gothic" panose="020B0503020000020004" pitchFamily="34" charset="-127"/>
                <a:cs typeface="Aharoni" panose="02010803020104030203" pitchFamily="2" charset="-79"/>
              </a:rPr>
              <a:t>FRACTAL</a:t>
            </a:r>
            <a:endParaRPr lang="es-ES_tradnl" sz="2800" b="1" dirty="0">
              <a:latin typeface="Aharoni" panose="02010803020104030203" pitchFamily="2" charset="-79"/>
              <a:ea typeface="Malgun Gothic" panose="020B0503020000020004" pitchFamily="34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0046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649215F-352F-FA9C-DC66-F8F1DCB1BF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649215F-352F-FA9C-DC66-F8F1DCB1B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2A01077-98AF-DF20-FD09-2F94C814089A}"/>
              </a:ext>
            </a:extLst>
          </p:cNvPr>
          <p:cNvSpPr/>
          <p:nvPr/>
        </p:nvSpPr>
        <p:spPr>
          <a:xfrm>
            <a:off x="5668242" y="0"/>
            <a:ext cx="6535481" cy="6858000"/>
          </a:xfrm>
          <a:prstGeom prst="rect">
            <a:avLst/>
          </a:prstGeom>
          <a:solidFill>
            <a:srgbClr val="6BE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ED9D2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289A0-0047-4F3D-CE1F-3351EA1E7683}"/>
              </a:ext>
            </a:extLst>
          </p:cNvPr>
          <p:cNvSpPr txBox="1"/>
          <p:nvPr/>
        </p:nvSpPr>
        <p:spPr>
          <a:xfrm>
            <a:off x="472193" y="193210"/>
            <a:ext cx="497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Educación Financiera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B9EC0-49B9-919E-F134-158645647C66}"/>
              </a:ext>
            </a:extLst>
          </p:cNvPr>
          <p:cNvSpPr txBox="1"/>
          <p:nvPr/>
        </p:nvSpPr>
        <p:spPr>
          <a:xfrm>
            <a:off x="5888255" y="193211"/>
            <a:ext cx="609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Finanzas Online Inteligentes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B4D580B-725B-95DF-4AFA-2DF20470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08" y="6441210"/>
            <a:ext cx="1363558" cy="28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Picture 2" descr="47,200+ Finance Data Phone Illustrations, Royalty-Free Vector Graphics &amp;  Clip Art - iStock">
            <a:extLst>
              <a:ext uri="{FF2B5EF4-FFF2-40B4-BE49-F238E27FC236}">
                <a16:creationId xmlns:a16="http://schemas.microsoft.com/office/drawing/2014/main" id="{0577D922-3599-6CDB-C31D-69EF7BE0A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EDE8D5"/>
              </a:clrFrom>
              <a:clrTo>
                <a:srgbClr val="EDE8D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0" t="10256" r="13297" b="9914"/>
          <a:stretch/>
        </p:blipFill>
        <p:spPr bwMode="auto">
          <a:xfrm>
            <a:off x="1828801" y="4217761"/>
            <a:ext cx="2257370" cy="264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D598C-6663-C4CA-26F6-31D225ED6818}"/>
              </a:ext>
            </a:extLst>
          </p:cNvPr>
          <p:cNvSpPr txBox="1"/>
          <p:nvPr/>
        </p:nvSpPr>
        <p:spPr>
          <a:xfrm>
            <a:off x="556014" y="1326052"/>
            <a:ext cx="4802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Generar conciencia </a:t>
            </a: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al cliente por medio de la visualización de sus gastos </a:t>
            </a:r>
            <a:r>
              <a:rPr lang="es-ES_tradnl" sz="20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 través de un Dashboard.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65054-4242-7179-0619-C0D82B26B304}"/>
              </a:ext>
            </a:extLst>
          </p:cNvPr>
          <p:cNvSpPr txBox="1"/>
          <p:nvPr/>
        </p:nvSpPr>
        <p:spPr>
          <a:xfrm>
            <a:off x="1269728" y="2777433"/>
            <a:ext cx="337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Estatus de </a:t>
            </a:r>
            <a:r>
              <a:rPr lang="es-ES_tradnl" sz="20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Salud Financiera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9AD1F-30AE-8F14-AC9F-086ECB6B1991}"/>
              </a:ext>
            </a:extLst>
          </p:cNvPr>
          <p:cNvSpPr txBox="1"/>
          <p:nvPr/>
        </p:nvSpPr>
        <p:spPr>
          <a:xfrm>
            <a:off x="974833" y="3613261"/>
            <a:ext cx="3965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Fomentar el </a:t>
            </a:r>
            <a:r>
              <a:rPr lang="es-ES_tradnl" sz="20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ahorro automático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7FCE0-B6AD-0BD1-04E5-FC7CFB61305F}"/>
              </a:ext>
            </a:extLst>
          </p:cNvPr>
          <p:cNvSpPr txBox="1"/>
          <p:nvPr/>
        </p:nvSpPr>
        <p:spPr>
          <a:xfrm>
            <a:off x="6588499" y="1326052"/>
            <a:ext cx="4694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Crear un hábito de </a:t>
            </a:r>
            <a:r>
              <a:rPr lang="es-ES_tradnl" sz="2000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gastos inteligente</a:t>
            </a: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estableciendo limites por giros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F6EC4-6D20-CEFC-AFE0-88D06BE45224}"/>
              </a:ext>
            </a:extLst>
          </p:cNvPr>
          <p:cNvSpPr txBox="1"/>
          <p:nvPr/>
        </p:nvSpPr>
        <p:spPr>
          <a:xfrm>
            <a:off x="6381955" y="2341715"/>
            <a:ext cx="5262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Notificaciones con </a:t>
            </a:r>
            <a:r>
              <a:rPr lang="es-ES_tradnl" sz="2000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opciones de inversión </a:t>
            </a: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cuando ingrese dinero a la cuenta o cuando el dinero lleve tiempo sin movimiento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8631B7-5715-7143-15B9-48BDE3AC04B2}"/>
              </a:ext>
            </a:extLst>
          </p:cNvPr>
          <p:cNvSpPr txBox="1"/>
          <p:nvPr/>
        </p:nvSpPr>
        <p:spPr>
          <a:xfrm>
            <a:off x="6304631" y="3885443"/>
            <a:ext cx="526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Ofrecer </a:t>
            </a:r>
            <a:r>
              <a:rPr lang="es-ES_tradnl" sz="2000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tasas preferenciales de ahorro</a:t>
            </a:r>
          </a:p>
        </p:txBody>
      </p:sp>
    </p:spTree>
    <p:extLst>
      <p:ext uri="{BB962C8B-B14F-4D97-AF65-F5344CB8AC3E}">
        <p14:creationId xmlns:p14="http://schemas.microsoft.com/office/powerpoint/2010/main" val="2695351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649215F-352F-FA9C-DC66-F8F1DCB1BF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649215F-352F-FA9C-DC66-F8F1DCB1B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37A2E5D-7A98-149E-3D09-BFAEA50D620D}"/>
              </a:ext>
            </a:extLst>
          </p:cNvPr>
          <p:cNvSpPr txBox="1"/>
          <p:nvPr/>
        </p:nvSpPr>
        <p:spPr>
          <a:xfrm>
            <a:off x="3377180" y="4948534"/>
            <a:ext cx="543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>
                <a:latin typeface="Aharoni" panose="02010803020104030203" pitchFamily="2" charset="-79"/>
                <a:ea typeface="Malgun Gothic" panose="020B0503020000020004" pitchFamily="34" charset="-127"/>
                <a:cs typeface="Aharoni" panose="02010803020104030203" pitchFamily="2" charset="-79"/>
              </a:rPr>
              <a:t>GRACIAS</a:t>
            </a:r>
          </a:p>
        </p:txBody>
      </p:sp>
      <p:pic>
        <p:nvPicPr>
          <p:cNvPr id="8" name="Picture 7" descr="A qr code with black dots&#10;&#10;Description automatically generated with low confidence">
            <a:extLst>
              <a:ext uri="{FF2B5EF4-FFF2-40B4-BE49-F238E27FC236}">
                <a16:creationId xmlns:a16="http://schemas.microsoft.com/office/drawing/2014/main" id="{1E2A60F3-1EC2-20D4-9991-443F68F1F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354" y="1298331"/>
            <a:ext cx="2951285" cy="29512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C7202D-10F0-806A-6022-D9E590633276}"/>
              </a:ext>
            </a:extLst>
          </p:cNvPr>
          <p:cNvSpPr txBox="1"/>
          <p:nvPr/>
        </p:nvSpPr>
        <p:spPr>
          <a:xfrm>
            <a:off x="3377180" y="686499"/>
            <a:ext cx="543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haroni" panose="02010803020104030203" pitchFamily="2" charset="-79"/>
              </a:rPr>
              <a:t>GitHub y Documentación</a:t>
            </a:r>
          </a:p>
        </p:txBody>
      </p:sp>
    </p:spTree>
    <p:extLst>
      <p:ext uri="{BB962C8B-B14F-4D97-AF65-F5344CB8AC3E}">
        <p14:creationId xmlns:p14="http://schemas.microsoft.com/office/powerpoint/2010/main" val="1357075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649215F-352F-FA9C-DC66-F8F1DCB1BF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549326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BFCEF20-7F02-2772-4AAE-405520FAD5D8}"/>
              </a:ext>
            </a:extLst>
          </p:cNvPr>
          <p:cNvSpPr/>
          <p:nvPr/>
        </p:nvSpPr>
        <p:spPr>
          <a:xfrm>
            <a:off x="6778752" y="0"/>
            <a:ext cx="5461235" cy="6858001"/>
          </a:xfrm>
          <a:prstGeom prst="rect">
            <a:avLst/>
          </a:prstGeom>
          <a:solidFill>
            <a:srgbClr val="79EB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64B0E-CD0E-270D-2FE6-DFB0F3E7B74B}"/>
              </a:ext>
            </a:extLst>
          </p:cNvPr>
          <p:cNvSpPr txBox="1"/>
          <p:nvPr/>
        </p:nvSpPr>
        <p:spPr>
          <a:xfrm>
            <a:off x="346851" y="254465"/>
            <a:ext cx="6163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La </a:t>
            </a:r>
            <a:r>
              <a:rPr lang="es-ES_tradnl" sz="2800" dirty="0">
                <a:solidFill>
                  <a:srgbClr val="ED9D2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Revolución Financiera </a:t>
            </a:r>
            <a:r>
              <a:rPr lang="es-ES_tradnl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esta en marcha…</a:t>
            </a:r>
          </a:p>
        </p:txBody>
      </p:sp>
      <p:pic>
        <p:nvPicPr>
          <p:cNvPr id="1034" name="Picture 10" descr="Cuenta transaccional">
            <a:extLst>
              <a:ext uri="{FF2B5EF4-FFF2-40B4-BE49-F238E27FC236}">
                <a16:creationId xmlns:a16="http://schemas.microsoft.com/office/drawing/2014/main" id="{B1DAE793-0DBC-0DD8-D388-1CA02D1E9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1" y="731520"/>
            <a:ext cx="5997695" cy="612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6698F9-E75A-AC97-1A1F-3A3F03FAF7A9}"/>
              </a:ext>
            </a:extLst>
          </p:cNvPr>
          <p:cNvSpPr txBox="1"/>
          <p:nvPr/>
        </p:nvSpPr>
        <p:spPr>
          <a:xfrm>
            <a:off x="388345" y="2019545"/>
            <a:ext cx="599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Crecimiento del acceso a internet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994D3F-1CFB-CC46-6976-FA4C29EFF5CE}"/>
              </a:ext>
            </a:extLst>
          </p:cNvPr>
          <p:cNvSpPr txBox="1"/>
          <p:nvPr/>
        </p:nvSpPr>
        <p:spPr>
          <a:xfrm>
            <a:off x="1271884" y="2920777"/>
            <a:ext cx="4230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Penetración de smartphones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BE09BF-E3EF-C948-01A8-E9ACF9BD038F}"/>
              </a:ext>
            </a:extLst>
          </p:cNvPr>
          <p:cNvSpPr txBox="1"/>
          <p:nvPr/>
        </p:nvSpPr>
        <p:spPr>
          <a:xfrm>
            <a:off x="1271884" y="3822009"/>
            <a:ext cx="4230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Surgimiento de bancos digitales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6DA72D-842A-6C08-A02F-3AFB3CFEDF99}"/>
              </a:ext>
            </a:extLst>
          </p:cNvPr>
          <p:cNvSpPr txBox="1"/>
          <p:nvPr/>
        </p:nvSpPr>
        <p:spPr>
          <a:xfrm>
            <a:off x="1271884" y="4723240"/>
            <a:ext cx="4230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Llegada de </a:t>
            </a:r>
            <a:r>
              <a:rPr lang="es-ES_tradnl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Fintechs</a:t>
            </a:r>
            <a:endParaRPr lang="es-ES_tradnl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75796B-B61E-3FB8-503A-9C9D3B916A1F}"/>
              </a:ext>
            </a:extLst>
          </p:cNvPr>
          <p:cNvSpPr txBox="1"/>
          <p:nvPr/>
        </p:nvSpPr>
        <p:spPr>
          <a:xfrm>
            <a:off x="420206" y="2332177"/>
            <a:ext cx="599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EB59C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84.1 Millones (72%)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D22CD6-0711-0422-2416-09CF630743CE}"/>
              </a:ext>
            </a:extLst>
          </p:cNvPr>
          <p:cNvSpPr txBox="1"/>
          <p:nvPr/>
        </p:nvSpPr>
        <p:spPr>
          <a:xfrm>
            <a:off x="388345" y="3234341"/>
            <a:ext cx="599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EB59C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96% de los usuarios con internet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30BD89-1754-5D28-D11B-B26DBD069DB3}"/>
              </a:ext>
            </a:extLst>
          </p:cNvPr>
          <p:cNvSpPr txBox="1"/>
          <p:nvPr/>
        </p:nvSpPr>
        <p:spPr>
          <a:xfrm>
            <a:off x="471333" y="4136505"/>
            <a:ext cx="599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EB59C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Hey Banco, OpenBank, Bineo, Billú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D2B8F0-D050-5E90-E59A-1FAC60153173}"/>
              </a:ext>
            </a:extLst>
          </p:cNvPr>
          <p:cNvSpPr txBox="1"/>
          <p:nvPr/>
        </p:nvSpPr>
        <p:spPr>
          <a:xfrm>
            <a:off x="388345" y="5038670"/>
            <a:ext cx="5997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 err="1">
                <a:solidFill>
                  <a:srgbClr val="EB59C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Frubana</a:t>
            </a:r>
            <a:r>
              <a:rPr lang="es-ES_tradnl" sz="1600" dirty="0">
                <a:solidFill>
                  <a:srgbClr val="EB59C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es-ES_tradnl" sz="1600" dirty="0" err="1">
                <a:solidFill>
                  <a:srgbClr val="EB59C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Nowports</a:t>
            </a:r>
            <a:r>
              <a:rPr lang="es-ES_tradnl" sz="1600" dirty="0">
                <a:solidFill>
                  <a:srgbClr val="EB59C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Fondeadora y </a:t>
            </a:r>
            <a:r>
              <a:rPr lang="es-ES_tradnl" sz="1600" dirty="0" err="1">
                <a:solidFill>
                  <a:srgbClr val="EB59C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Belvo</a:t>
            </a:r>
            <a:endParaRPr lang="es-ES_tradnl" sz="1600" dirty="0">
              <a:solidFill>
                <a:srgbClr val="EB59CE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649215F-352F-FA9C-DC66-F8F1DCB1BF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649215F-352F-FA9C-DC66-F8F1DCB1B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BFCEF20-7F02-2772-4AAE-405520FAD5D8}"/>
              </a:ext>
            </a:extLst>
          </p:cNvPr>
          <p:cNvSpPr/>
          <p:nvPr/>
        </p:nvSpPr>
        <p:spPr>
          <a:xfrm>
            <a:off x="0" y="6230112"/>
            <a:ext cx="12239987" cy="627889"/>
          </a:xfrm>
          <a:prstGeom prst="rect">
            <a:avLst/>
          </a:prstGeom>
          <a:solidFill>
            <a:srgbClr val="B9B8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9F63E9-90F1-C50B-B925-5AA073CD4863}"/>
              </a:ext>
            </a:extLst>
          </p:cNvPr>
          <p:cNvGrpSpPr/>
          <p:nvPr/>
        </p:nvGrpSpPr>
        <p:grpSpPr>
          <a:xfrm>
            <a:off x="8172646" y="3799462"/>
            <a:ext cx="2141255" cy="1072512"/>
            <a:chOff x="2416479" y="1848992"/>
            <a:chExt cx="2141255" cy="10725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3CA2FD-7D25-7668-5892-39879C22C88D}"/>
                </a:ext>
              </a:extLst>
            </p:cNvPr>
            <p:cNvSpPr/>
            <p:nvPr/>
          </p:nvSpPr>
          <p:spPr>
            <a:xfrm>
              <a:off x="2416479" y="1848992"/>
              <a:ext cx="118015" cy="107251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rgbClr val="333333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1EFBB0-B256-E894-3695-1FB2C57CE021}"/>
                </a:ext>
              </a:extLst>
            </p:cNvPr>
            <p:cNvSpPr/>
            <p:nvPr/>
          </p:nvSpPr>
          <p:spPr>
            <a:xfrm>
              <a:off x="2529361" y="1848992"/>
              <a:ext cx="2028373" cy="107251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9DF6E1D-1F50-FAA7-5D94-A476F7A36BB7}"/>
              </a:ext>
            </a:extLst>
          </p:cNvPr>
          <p:cNvGrpSpPr/>
          <p:nvPr/>
        </p:nvGrpSpPr>
        <p:grpSpPr>
          <a:xfrm>
            <a:off x="4657225" y="3803701"/>
            <a:ext cx="2141255" cy="1072512"/>
            <a:chOff x="2416479" y="1848992"/>
            <a:chExt cx="2141255" cy="10725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5F10E8-8D89-3F8E-4AF4-6198D9A4D715}"/>
                </a:ext>
              </a:extLst>
            </p:cNvPr>
            <p:cNvSpPr/>
            <p:nvPr/>
          </p:nvSpPr>
          <p:spPr>
            <a:xfrm>
              <a:off x="2416479" y="1848992"/>
              <a:ext cx="118015" cy="107251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rgbClr val="333333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81B33E-DDD4-3B09-47FF-6898C9B4A09E}"/>
                </a:ext>
              </a:extLst>
            </p:cNvPr>
            <p:cNvSpPr/>
            <p:nvPr/>
          </p:nvSpPr>
          <p:spPr>
            <a:xfrm>
              <a:off x="2529361" y="1848992"/>
              <a:ext cx="2028373" cy="107251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3217A5-38AB-F7DE-C15F-FACD09560C7C}"/>
              </a:ext>
            </a:extLst>
          </p:cNvPr>
          <p:cNvGrpSpPr/>
          <p:nvPr/>
        </p:nvGrpSpPr>
        <p:grpSpPr>
          <a:xfrm>
            <a:off x="9264560" y="1865436"/>
            <a:ext cx="2141255" cy="1072512"/>
            <a:chOff x="2416479" y="1848992"/>
            <a:chExt cx="2141255" cy="10725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1F35DD-16E5-DDF5-6346-E6C67366AFA2}"/>
                </a:ext>
              </a:extLst>
            </p:cNvPr>
            <p:cNvSpPr/>
            <p:nvPr/>
          </p:nvSpPr>
          <p:spPr>
            <a:xfrm>
              <a:off x="2416479" y="1848992"/>
              <a:ext cx="118015" cy="107251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rgbClr val="333333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4CD9F3-F10F-F982-52EE-272CDD737716}"/>
                </a:ext>
              </a:extLst>
            </p:cNvPr>
            <p:cNvSpPr/>
            <p:nvPr/>
          </p:nvSpPr>
          <p:spPr>
            <a:xfrm>
              <a:off x="2529361" y="1848992"/>
              <a:ext cx="2028373" cy="107251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0E804F-945E-D3F2-E208-BD6C3726F2A6}"/>
              </a:ext>
            </a:extLst>
          </p:cNvPr>
          <p:cNvGrpSpPr/>
          <p:nvPr/>
        </p:nvGrpSpPr>
        <p:grpSpPr>
          <a:xfrm>
            <a:off x="5870772" y="1853190"/>
            <a:ext cx="2141255" cy="1072512"/>
            <a:chOff x="2416479" y="1848992"/>
            <a:chExt cx="2141255" cy="10725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17B716-440C-3021-7D46-991F120A3D6B}"/>
                </a:ext>
              </a:extLst>
            </p:cNvPr>
            <p:cNvSpPr/>
            <p:nvPr/>
          </p:nvSpPr>
          <p:spPr>
            <a:xfrm>
              <a:off x="2416479" y="1848992"/>
              <a:ext cx="118015" cy="107251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rgbClr val="333333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7B2DA0-823F-F024-C4DF-F930FF350FB6}"/>
                </a:ext>
              </a:extLst>
            </p:cNvPr>
            <p:cNvSpPr/>
            <p:nvPr/>
          </p:nvSpPr>
          <p:spPr>
            <a:xfrm>
              <a:off x="2529361" y="1848992"/>
              <a:ext cx="2028373" cy="107251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17" name="Picture 12" descr="Businessman With Headache Stock Photo - Download Image Now - Guilt,  Individuality, Serious - iStock">
            <a:extLst>
              <a:ext uri="{FF2B5EF4-FFF2-40B4-BE49-F238E27FC236}">
                <a16:creationId xmlns:a16="http://schemas.microsoft.com/office/drawing/2014/main" id="{D83460C7-F77A-07BF-FB3D-66984CA6E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8" t="3235" r="16667"/>
          <a:stretch/>
        </p:blipFill>
        <p:spPr bwMode="auto">
          <a:xfrm>
            <a:off x="0" y="2412752"/>
            <a:ext cx="3031673" cy="444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85A9E7D-4FDB-1C31-05AC-3C699E53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08" y="6441210"/>
            <a:ext cx="1363558" cy="28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B14BF3-CF42-6EE6-E26C-921C02E7DECE}"/>
              </a:ext>
            </a:extLst>
          </p:cNvPr>
          <p:cNvSpPr txBox="1"/>
          <p:nvPr/>
        </p:nvSpPr>
        <p:spPr>
          <a:xfrm>
            <a:off x="346851" y="505559"/>
            <a:ext cx="8920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los </a:t>
            </a:r>
            <a:r>
              <a:rPr lang="es-ES_tradnl" sz="28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 problemas financieros </a:t>
            </a:r>
            <a:r>
              <a:rPr lang="es-ES_tradnl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del mexicano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973EB6-3105-1A47-CCE5-39552F08C8C1}"/>
              </a:ext>
            </a:extLst>
          </p:cNvPr>
          <p:cNvSpPr txBox="1"/>
          <p:nvPr/>
        </p:nvSpPr>
        <p:spPr>
          <a:xfrm>
            <a:off x="1974844" y="1438629"/>
            <a:ext cx="3657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5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812708-B75F-0A74-F3A8-2B2687753549}"/>
              </a:ext>
            </a:extLst>
          </p:cNvPr>
          <p:cNvGrpSpPr/>
          <p:nvPr/>
        </p:nvGrpSpPr>
        <p:grpSpPr>
          <a:xfrm>
            <a:off x="2416479" y="1848992"/>
            <a:ext cx="2141255" cy="1072512"/>
            <a:chOff x="2416479" y="1848992"/>
            <a:chExt cx="2141255" cy="10725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A8AC55-D449-F387-CFD3-348C7A7D74AB}"/>
                </a:ext>
              </a:extLst>
            </p:cNvPr>
            <p:cNvSpPr/>
            <p:nvPr/>
          </p:nvSpPr>
          <p:spPr>
            <a:xfrm>
              <a:off x="2416479" y="1848992"/>
              <a:ext cx="118015" cy="107251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rgbClr val="333333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BAD4949-B0EF-74C5-40C8-E136D96C37AD}"/>
                </a:ext>
              </a:extLst>
            </p:cNvPr>
            <p:cNvSpPr/>
            <p:nvPr/>
          </p:nvSpPr>
          <p:spPr>
            <a:xfrm>
              <a:off x="2529361" y="1848992"/>
              <a:ext cx="2028373" cy="107251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812E045-6D2E-9D7F-55E3-700AD886EABC}"/>
              </a:ext>
            </a:extLst>
          </p:cNvPr>
          <p:cNvSpPr txBox="1"/>
          <p:nvPr/>
        </p:nvSpPr>
        <p:spPr>
          <a:xfrm>
            <a:off x="2839818" y="1998889"/>
            <a:ext cx="140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r>
              <a:rPr lang="es-ES_tradnl" sz="2000" dirty="0">
                <a:solidFill>
                  <a:srgbClr val="EB59C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</a:t>
            </a:r>
            <a:r>
              <a:rPr lang="es-ES_tradnl" sz="2000" dirty="0">
                <a:solidFill>
                  <a:srgbClr val="EB59C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0FE79-2273-042C-EE5C-1CEF845708AC}"/>
              </a:ext>
            </a:extLst>
          </p:cNvPr>
          <p:cNvSpPr txBox="1"/>
          <p:nvPr/>
        </p:nvSpPr>
        <p:spPr>
          <a:xfrm>
            <a:off x="2535906" y="2369653"/>
            <a:ext cx="202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no les sobra dinero </a:t>
            </a:r>
          </a:p>
          <a:p>
            <a:pPr algn="ctr"/>
            <a:r>
              <a:rPr lang="es-ES_tradnl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al final del mes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438FC0-83A2-2513-7212-80B20E3501D4}"/>
              </a:ext>
            </a:extLst>
          </p:cNvPr>
          <p:cNvSpPr txBox="1"/>
          <p:nvPr/>
        </p:nvSpPr>
        <p:spPr>
          <a:xfrm>
            <a:off x="5248842" y="1438629"/>
            <a:ext cx="3657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5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70E830-CDAE-C552-6680-B2CDE6D7828C}"/>
              </a:ext>
            </a:extLst>
          </p:cNvPr>
          <p:cNvSpPr/>
          <p:nvPr/>
        </p:nvSpPr>
        <p:spPr>
          <a:xfrm>
            <a:off x="5870772" y="1848993"/>
            <a:ext cx="118015" cy="107251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ED9D2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C7B71D-53DF-AB33-D56F-805A7C712D3E}"/>
              </a:ext>
            </a:extLst>
          </p:cNvPr>
          <p:cNvSpPr txBox="1"/>
          <p:nvPr/>
        </p:nvSpPr>
        <p:spPr>
          <a:xfrm>
            <a:off x="8642630" y="1452381"/>
            <a:ext cx="3657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5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096BAA-F92E-AF5C-C0E1-92E14EB51469}"/>
              </a:ext>
            </a:extLst>
          </p:cNvPr>
          <p:cNvSpPr/>
          <p:nvPr/>
        </p:nvSpPr>
        <p:spPr>
          <a:xfrm>
            <a:off x="9264560" y="1862744"/>
            <a:ext cx="118015" cy="107251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ED9D2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160FC5-62B9-4106-95F4-3AA65AE43F5C}"/>
              </a:ext>
            </a:extLst>
          </p:cNvPr>
          <p:cNvSpPr txBox="1"/>
          <p:nvPr/>
        </p:nvSpPr>
        <p:spPr>
          <a:xfrm>
            <a:off x="3995068" y="3402609"/>
            <a:ext cx="3657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5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123048-92FC-A51E-CF35-65A3E0FD9CEC}"/>
              </a:ext>
            </a:extLst>
          </p:cNvPr>
          <p:cNvSpPr/>
          <p:nvPr/>
        </p:nvSpPr>
        <p:spPr>
          <a:xfrm>
            <a:off x="4658327" y="3803702"/>
            <a:ext cx="118015" cy="107251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ED9D2F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581D55-1EE0-3537-6D37-45812A05151E}"/>
              </a:ext>
            </a:extLst>
          </p:cNvPr>
          <p:cNvSpPr txBox="1"/>
          <p:nvPr/>
        </p:nvSpPr>
        <p:spPr>
          <a:xfrm>
            <a:off x="7535250" y="3387418"/>
            <a:ext cx="3657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5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8DBAAB-85B6-A841-E377-46E8DF883AAA}"/>
              </a:ext>
            </a:extLst>
          </p:cNvPr>
          <p:cNvSpPr txBox="1"/>
          <p:nvPr/>
        </p:nvSpPr>
        <p:spPr>
          <a:xfrm>
            <a:off x="6306222" y="1972227"/>
            <a:ext cx="140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lang="es-ES_tradnl" sz="2000" dirty="0">
                <a:solidFill>
                  <a:srgbClr val="EB59C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 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13522D-B230-25D2-1819-5133A52968B3}"/>
              </a:ext>
            </a:extLst>
          </p:cNvPr>
          <p:cNvSpPr txBox="1"/>
          <p:nvPr/>
        </p:nvSpPr>
        <p:spPr>
          <a:xfrm>
            <a:off x="6170643" y="2341701"/>
            <a:ext cx="165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les preocupa </a:t>
            </a:r>
            <a:r>
              <a:rPr lang="es-ES_tradnl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que su dinero sea suficiente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D472DB-83AB-CA66-55B8-85B86AB46D36}"/>
              </a:ext>
            </a:extLst>
          </p:cNvPr>
          <p:cNvSpPr txBox="1"/>
          <p:nvPr/>
        </p:nvSpPr>
        <p:spPr>
          <a:xfrm>
            <a:off x="9530563" y="2276010"/>
            <a:ext cx="174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sienten que el manejo </a:t>
            </a:r>
          </a:p>
          <a:p>
            <a:pPr algn="ctr"/>
            <a:r>
              <a:rPr lang="es-ES_tradnl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del dinero </a:t>
            </a:r>
            <a:r>
              <a:rPr lang="es-ES_tradnl" sz="12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controla </a:t>
            </a:r>
          </a:p>
          <a:p>
            <a:pPr algn="ctr"/>
            <a:r>
              <a:rPr lang="es-ES_tradnl" sz="12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su vida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A7ADA9-8BE7-99D1-BD04-DE8E2874908D}"/>
              </a:ext>
            </a:extLst>
          </p:cNvPr>
          <p:cNvSpPr txBox="1"/>
          <p:nvPr/>
        </p:nvSpPr>
        <p:spPr>
          <a:xfrm>
            <a:off x="9686030" y="1968590"/>
            <a:ext cx="140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lang="es-ES_tradnl" sz="2000" dirty="0">
                <a:solidFill>
                  <a:srgbClr val="EB59C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 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0A7AF6-45AA-7AF7-DC07-27B61A8CED5D}"/>
              </a:ext>
            </a:extLst>
          </p:cNvPr>
          <p:cNvSpPr txBox="1"/>
          <p:nvPr/>
        </p:nvSpPr>
        <p:spPr>
          <a:xfrm>
            <a:off x="5081040" y="3885841"/>
            <a:ext cx="140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lang="es-ES_tradnl" sz="2000" dirty="0">
                <a:solidFill>
                  <a:srgbClr val="EB59C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 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4A8461-38C1-A6A0-F06F-2BD6777BED26}"/>
              </a:ext>
            </a:extLst>
          </p:cNvPr>
          <p:cNvSpPr txBox="1"/>
          <p:nvPr/>
        </p:nvSpPr>
        <p:spPr>
          <a:xfrm>
            <a:off x="8599595" y="3884834"/>
            <a:ext cx="140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lang="es-ES_tradnl" sz="2000" dirty="0">
                <a:solidFill>
                  <a:srgbClr val="EB59C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 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6B9276-A676-CD29-52CF-D14F96164B32}"/>
              </a:ext>
            </a:extLst>
          </p:cNvPr>
          <p:cNvSpPr txBox="1"/>
          <p:nvPr/>
        </p:nvSpPr>
        <p:spPr>
          <a:xfrm>
            <a:off x="4786965" y="4274202"/>
            <a:ext cx="2028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2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no</a:t>
            </a:r>
            <a:r>
              <a:rPr lang="es-ES_tradnl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se sienten capaces de </a:t>
            </a:r>
            <a:r>
              <a:rPr lang="es-ES_tradnl" sz="12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tener lo que desean </a:t>
            </a:r>
            <a:endParaRPr lang="es-ES_tradnl" sz="1200" dirty="0">
              <a:solidFill>
                <a:srgbClr val="6BE27D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D006CD-87EB-6131-F62F-D351CFF152E8}"/>
              </a:ext>
            </a:extLst>
          </p:cNvPr>
          <p:cNvSpPr txBox="1"/>
          <p:nvPr/>
        </p:nvSpPr>
        <p:spPr>
          <a:xfrm>
            <a:off x="8266818" y="4327405"/>
            <a:ext cx="2047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el dinero </a:t>
            </a:r>
            <a:r>
              <a:rPr lang="es-ES_tradnl" sz="12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no es suficiente</a:t>
            </a:r>
            <a:r>
              <a:rPr lang="es-ES_tradnl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ctr"/>
            <a:r>
              <a:rPr lang="es-ES_tradnl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para cubrir sus gastos 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4187333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649215F-352F-FA9C-DC66-F8F1DCB1BF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649215F-352F-FA9C-DC66-F8F1DCB1B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BFCEF20-7F02-2772-4AAE-405520FAD5D8}"/>
              </a:ext>
            </a:extLst>
          </p:cNvPr>
          <p:cNvSpPr/>
          <p:nvPr/>
        </p:nvSpPr>
        <p:spPr>
          <a:xfrm>
            <a:off x="1" y="0"/>
            <a:ext cx="6096000" cy="6858001"/>
          </a:xfrm>
          <a:prstGeom prst="rect">
            <a:avLst/>
          </a:prstGeom>
          <a:solidFill>
            <a:srgbClr val="6BE2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85A9E7D-4FDB-1C31-05AC-3C699E53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08" y="6441210"/>
            <a:ext cx="1363558" cy="28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68CD27-5F0A-021C-FFFE-70169CD426C5}"/>
              </a:ext>
            </a:extLst>
          </p:cNvPr>
          <p:cNvSpPr txBox="1"/>
          <p:nvPr/>
        </p:nvSpPr>
        <p:spPr>
          <a:xfrm>
            <a:off x="202264" y="310848"/>
            <a:ext cx="4976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¿qué es </a:t>
            </a:r>
            <a:r>
              <a:rPr lang="es-ES_tradnl" sz="2800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 salud financiera</a:t>
            </a:r>
            <a:r>
              <a:rPr lang="es-ES_tradnl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9DE2E-024B-3571-3687-D65A6E33F81D}"/>
              </a:ext>
            </a:extLst>
          </p:cNvPr>
          <p:cNvSpPr txBox="1"/>
          <p:nvPr/>
        </p:nvSpPr>
        <p:spPr>
          <a:xfrm>
            <a:off x="202264" y="1407675"/>
            <a:ext cx="569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0A0A0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Según el Gobierno de México es “aquel estado que posibilita que las personas sean capaces de </a:t>
            </a:r>
            <a:r>
              <a:rPr lang="es-ES_tradnl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manejar sus finanzas</a:t>
            </a:r>
            <a:r>
              <a:rPr lang="es-ES_tradnl" dirty="0">
                <a:solidFill>
                  <a:srgbClr val="0A0A0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 manera adecuada…”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EAA442-68E3-BEA9-3CDB-106126676ED0}"/>
              </a:ext>
            </a:extLst>
          </p:cNvPr>
          <p:cNvSpPr txBox="1"/>
          <p:nvPr/>
        </p:nvSpPr>
        <p:spPr>
          <a:xfrm>
            <a:off x="174369" y="3024551"/>
            <a:ext cx="5803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Según BBVA es “el bienestar que se alcanza mediante una </a:t>
            </a:r>
            <a:r>
              <a:rPr lang="es-ES_tradnl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buena gestión de la economía</a:t>
            </a:r>
            <a:r>
              <a:rPr lang="es-ES_tradnl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personal, familiar o empresarial…”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D89A4F-35F6-1D03-BF91-9A549278D759}"/>
              </a:ext>
            </a:extLst>
          </p:cNvPr>
          <p:cNvSpPr txBox="1"/>
          <p:nvPr/>
        </p:nvSpPr>
        <p:spPr>
          <a:xfrm>
            <a:off x="27896" y="4641427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Según el Economista es “contar con el </a:t>
            </a:r>
            <a:r>
              <a:rPr lang="es-ES_tradnl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dinero suficiente para cubrir gastos y tener ahorros</a:t>
            </a:r>
            <a:r>
              <a:rPr lang="es-ES_tradnl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que ayuden a afrontar imprevistos en el futuro”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B7090-55E1-48ED-56DD-A0E10BB8F644}"/>
              </a:ext>
            </a:extLst>
          </p:cNvPr>
          <p:cNvSpPr txBox="1"/>
          <p:nvPr/>
        </p:nvSpPr>
        <p:spPr>
          <a:xfrm>
            <a:off x="6722552" y="327291"/>
            <a:ext cx="524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principios de </a:t>
            </a:r>
            <a:r>
              <a:rPr lang="es-ES_tradnl" sz="28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salud financiera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1C49B6-592A-C3DB-415F-7907B4747148}"/>
              </a:ext>
            </a:extLst>
          </p:cNvPr>
          <p:cNvGrpSpPr/>
          <p:nvPr/>
        </p:nvGrpSpPr>
        <p:grpSpPr>
          <a:xfrm>
            <a:off x="7291199" y="1542519"/>
            <a:ext cx="4103888" cy="800656"/>
            <a:chOff x="7291199" y="1542519"/>
            <a:chExt cx="4103888" cy="8006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C0ACC9-7A09-5BD0-4EFA-10C3D3CAE36C}"/>
                </a:ext>
              </a:extLst>
            </p:cNvPr>
            <p:cNvSpPr/>
            <p:nvPr/>
          </p:nvSpPr>
          <p:spPr>
            <a:xfrm>
              <a:off x="7291199" y="1542519"/>
              <a:ext cx="4103888" cy="800656"/>
            </a:xfrm>
            <a:prstGeom prst="rect">
              <a:avLst/>
            </a:prstGeom>
            <a:solidFill>
              <a:srgbClr val="BAF44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6EDFAA-22C3-4B02-EF31-534D0A5028E0}"/>
                </a:ext>
              </a:extLst>
            </p:cNvPr>
            <p:cNvSpPr txBox="1"/>
            <p:nvPr/>
          </p:nvSpPr>
          <p:spPr>
            <a:xfrm>
              <a:off x="8195481" y="1758181"/>
              <a:ext cx="2295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s-ES_tradnl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ontrol del día a día </a:t>
              </a:r>
              <a:endParaRPr lang="es-ES_tradnl" sz="2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D1F2FE-BAF8-7952-E4B5-B2F930AA6191}"/>
              </a:ext>
            </a:extLst>
          </p:cNvPr>
          <p:cNvGrpSpPr/>
          <p:nvPr/>
        </p:nvGrpSpPr>
        <p:grpSpPr>
          <a:xfrm>
            <a:off x="7291199" y="2571432"/>
            <a:ext cx="4103888" cy="800656"/>
            <a:chOff x="7291199" y="2571432"/>
            <a:chExt cx="4103888" cy="8006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236BA1-91F7-577D-1BB7-6BB82891C241}"/>
                </a:ext>
              </a:extLst>
            </p:cNvPr>
            <p:cNvSpPr/>
            <p:nvPr/>
          </p:nvSpPr>
          <p:spPr>
            <a:xfrm>
              <a:off x="7291199" y="2571432"/>
              <a:ext cx="4103888" cy="800656"/>
            </a:xfrm>
            <a:prstGeom prst="rect">
              <a:avLst/>
            </a:prstGeom>
            <a:solidFill>
              <a:srgbClr val="BAF44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6FEBA4-A1C8-27CE-783E-8D6A0A244841}"/>
                </a:ext>
              </a:extLst>
            </p:cNvPr>
            <p:cNvSpPr txBox="1"/>
            <p:nvPr/>
          </p:nvSpPr>
          <p:spPr>
            <a:xfrm>
              <a:off x="8195481" y="2787094"/>
              <a:ext cx="2295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s-ES_tradnl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lanificación</a:t>
              </a:r>
              <a:endParaRPr lang="es-ES_tradnl" sz="2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03AB36D-9368-93D1-71AC-217C30EF5DFF}"/>
              </a:ext>
            </a:extLst>
          </p:cNvPr>
          <p:cNvGrpSpPr/>
          <p:nvPr/>
        </p:nvGrpSpPr>
        <p:grpSpPr>
          <a:xfrm>
            <a:off x="7291199" y="3600345"/>
            <a:ext cx="4103888" cy="800656"/>
            <a:chOff x="7291199" y="3600345"/>
            <a:chExt cx="4103888" cy="80065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7B5181-878B-5679-F04D-3977BA247DF1}"/>
                </a:ext>
              </a:extLst>
            </p:cNvPr>
            <p:cNvSpPr/>
            <p:nvPr/>
          </p:nvSpPr>
          <p:spPr>
            <a:xfrm>
              <a:off x="7291199" y="3600345"/>
              <a:ext cx="4103888" cy="800656"/>
            </a:xfrm>
            <a:prstGeom prst="rect">
              <a:avLst/>
            </a:prstGeom>
            <a:solidFill>
              <a:srgbClr val="BAF44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E7F3C6-653B-68ED-61AF-005EDB19C808}"/>
                </a:ext>
              </a:extLst>
            </p:cNvPr>
            <p:cNvSpPr txBox="1"/>
            <p:nvPr/>
          </p:nvSpPr>
          <p:spPr>
            <a:xfrm>
              <a:off x="8195481" y="3816007"/>
              <a:ext cx="2295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lang="es-ES_tradnl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horro</a:t>
              </a:r>
              <a:endParaRPr lang="es-ES_tradnl" sz="2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7495246-8575-B58B-2BCD-2EE047ADE7A6}"/>
              </a:ext>
            </a:extLst>
          </p:cNvPr>
          <p:cNvGrpSpPr/>
          <p:nvPr/>
        </p:nvGrpSpPr>
        <p:grpSpPr>
          <a:xfrm>
            <a:off x="7291199" y="4629257"/>
            <a:ext cx="4103888" cy="800656"/>
            <a:chOff x="7291199" y="4629257"/>
            <a:chExt cx="4103888" cy="8006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3B7CF8-FF43-AACE-203B-DCA81C15414C}"/>
                </a:ext>
              </a:extLst>
            </p:cNvPr>
            <p:cNvSpPr/>
            <p:nvPr/>
          </p:nvSpPr>
          <p:spPr>
            <a:xfrm>
              <a:off x="7291199" y="4629257"/>
              <a:ext cx="4103888" cy="800656"/>
            </a:xfrm>
            <a:prstGeom prst="rect">
              <a:avLst/>
            </a:prstGeom>
            <a:solidFill>
              <a:srgbClr val="BAF44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D8B005-560D-5143-D972-F270EE5015BD}"/>
                </a:ext>
              </a:extLst>
            </p:cNvPr>
            <p:cNvSpPr txBox="1"/>
            <p:nvPr/>
          </p:nvSpPr>
          <p:spPr>
            <a:xfrm>
              <a:off x="8195480" y="4844919"/>
              <a:ext cx="2295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s-ES_tradnl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ontrol de la deuda</a:t>
              </a:r>
              <a:endParaRPr lang="es-ES_tradnl" sz="28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5362" name="Picture 2" descr="Hombre pensante, hombre pensante, pensando png | PNGEgg">
            <a:extLst>
              <a:ext uri="{FF2B5EF4-FFF2-40B4-BE49-F238E27FC236}">
                <a16:creationId xmlns:a16="http://schemas.microsoft.com/office/drawing/2014/main" id="{063C84C5-A560-ECB1-8E86-BF758CE07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24" b="96324" l="10000" r="90000">
                        <a14:foregroundMark x1="61222" y1="13971" x2="58556" y2="8824"/>
                        <a14:foregroundMark x1="54778" y1="75245" x2="55444" y2="85294"/>
                        <a14:foregroundMark x1="55444" y1="85294" x2="58000" y2="93137"/>
                        <a14:foregroundMark x1="58000" y1="93137" x2="45667" y2="99020"/>
                        <a14:foregroundMark x1="45667" y1="99020" x2="39333" y2="96324"/>
                        <a14:foregroundMark x1="39333" y1="96324" x2="38222" y2="899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37" r="31633"/>
          <a:stretch/>
        </p:blipFill>
        <p:spPr bwMode="auto">
          <a:xfrm flipH="1">
            <a:off x="5977424" y="3478029"/>
            <a:ext cx="2823473" cy="334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3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649215F-352F-FA9C-DC66-F8F1DCB1BF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649215F-352F-FA9C-DC66-F8F1DCB1B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BFCEF20-7F02-2772-4AAE-405520FAD5D8}"/>
              </a:ext>
            </a:extLst>
          </p:cNvPr>
          <p:cNvSpPr/>
          <p:nvPr/>
        </p:nvSpPr>
        <p:spPr>
          <a:xfrm>
            <a:off x="-2" y="0"/>
            <a:ext cx="12192000" cy="6858001"/>
          </a:xfrm>
          <a:prstGeom prst="rect">
            <a:avLst/>
          </a:prstGeom>
          <a:solidFill>
            <a:srgbClr val="3333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6D568-763A-4995-B858-AD42BDAC4A73}"/>
              </a:ext>
            </a:extLst>
          </p:cNvPr>
          <p:cNvSpPr txBox="1"/>
          <p:nvPr/>
        </p:nvSpPr>
        <p:spPr>
          <a:xfrm>
            <a:off x="3377181" y="1509027"/>
            <a:ext cx="543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>
                <a:solidFill>
                  <a:srgbClr val="EFF4F8"/>
                </a:solidFill>
                <a:latin typeface="Aharoni" panose="02010803020104030203" pitchFamily="2" charset="-79"/>
                <a:ea typeface="Malgun Gothic" panose="020B0503020000020004" pitchFamily="34" charset="-127"/>
                <a:cs typeface="Aharoni" panose="02010803020104030203" pitchFamily="2" charset="-79"/>
              </a:rPr>
              <a:t>REGLA DE </a:t>
            </a:r>
            <a:r>
              <a:rPr lang="es-ES_tradnl" sz="5400" dirty="0">
                <a:solidFill>
                  <a:srgbClr val="F6DE32"/>
                </a:solidFill>
                <a:latin typeface="Aharoni" panose="02010803020104030203" pitchFamily="2" charset="-79"/>
                <a:ea typeface="Malgun Gothic" panose="020B0503020000020004" pitchFamily="34" charset="-127"/>
                <a:cs typeface="Aharoni" panose="02010803020104030203" pitchFamily="2" charset="-79"/>
              </a:rPr>
              <a:t>ORO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E4EF6-0099-AC77-633E-5C6071CE71DF}"/>
              </a:ext>
            </a:extLst>
          </p:cNvPr>
          <p:cNvSpPr txBox="1"/>
          <p:nvPr/>
        </p:nvSpPr>
        <p:spPr>
          <a:xfrm>
            <a:off x="1276249" y="3010360"/>
            <a:ext cx="210093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500" b="1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C95DD-ED6C-C566-0747-03BC4C2260EB}"/>
              </a:ext>
            </a:extLst>
          </p:cNvPr>
          <p:cNvSpPr txBox="1"/>
          <p:nvPr/>
        </p:nvSpPr>
        <p:spPr>
          <a:xfrm>
            <a:off x="5045533" y="3010360"/>
            <a:ext cx="210093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500" b="1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52790-9FAD-8428-2535-949004BFDCF9}"/>
              </a:ext>
            </a:extLst>
          </p:cNvPr>
          <p:cNvSpPr txBox="1"/>
          <p:nvPr/>
        </p:nvSpPr>
        <p:spPr>
          <a:xfrm>
            <a:off x="8618766" y="3010360"/>
            <a:ext cx="210093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500" b="1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65643-35CB-CAAE-891D-6BFB4C756E98}"/>
              </a:ext>
            </a:extLst>
          </p:cNvPr>
          <p:cNvSpPr txBox="1"/>
          <p:nvPr/>
        </p:nvSpPr>
        <p:spPr>
          <a:xfrm>
            <a:off x="3913847" y="2915767"/>
            <a:ext cx="5950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500" b="1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|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6AF2D-5005-62DC-7ABE-204D693ADDC9}"/>
              </a:ext>
            </a:extLst>
          </p:cNvPr>
          <p:cNvSpPr txBox="1"/>
          <p:nvPr/>
        </p:nvSpPr>
        <p:spPr>
          <a:xfrm>
            <a:off x="7585105" y="2915767"/>
            <a:ext cx="5950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500" b="1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B56C4-45B4-BE0C-840D-970BB074E6E3}"/>
              </a:ext>
            </a:extLst>
          </p:cNvPr>
          <p:cNvSpPr txBox="1"/>
          <p:nvPr/>
        </p:nvSpPr>
        <p:spPr>
          <a:xfrm>
            <a:off x="1454370" y="4783933"/>
            <a:ext cx="184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esenciales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BC4FD-734B-DD21-201D-FC218A129833}"/>
              </a:ext>
            </a:extLst>
          </p:cNvPr>
          <p:cNvSpPr txBox="1"/>
          <p:nvPr/>
        </p:nvSpPr>
        <p:spPr>
          <a:xfrm>
            <a:off x="4882364" y="4825753"/>
            <a:ext cx="242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no esenciales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C24F9E-8E16-A481-A74E-AE71B6635476}"/>
              </a:ext>
            </a:extLst>
          </p:cNvPr>
          <p:cNvSpPr txBox="1"/>
          <p:nvPr/>
        </p:nvSpPr>
        <p:spPr>
          <a:xfrm>
            <a:off x="8459875" y="4783933"/>
            <a:ext cx="242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inversión</a:t>
            </a:r>
          </a:p>
        </p:txBody>
      </p:sp>
    </p:spTree>
    <p:extLst>
      <p:ext uri="{BB962C8B-B14F-4D97-AF65-F5344CB8AC3E}">
        <p14:creationId xmlns:p14="http://schemas.microsoft.com/office/powerpoint/2010/main" val="314046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649215F-352F-FA9C-DC66-F8F1DCB1BF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649215F-352F-FA9C-DC66-F8F1DCB1B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BFCEF20-7F02-2772-4AAE-405520FAD5D8}"/>
              </a:ext>
            </a:extLst>
          </p:cNvPr>
          <p:cNvSpPr/>
          <p:nvPr/>
        </p:nvSpPr>
        <p:spPr>
          <a:xfrm>
            <a:off x="9070428" y="0"/>
            <a:ext cx="3121569" cy="6858001"/>
          </a:xfrm>
          <a:prstGeom prst="rect">
            <a:avLst/>
          </a:prstGeom>
          <a:solidFill>
            <a:srgbClr val="F6DE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2D8744-0185-764B-7983-F88E1588286C}"/>
              </a:ext>
            </a:extLst>
          </p:cNvPr>
          <p:cNvSpPr txBox="1"/>
          <p:nvPr/>
        </p:nvSpPr>
        <p:spPr>
          <a:xfrm>
            <a:off x="202263" y="310848"/>
            <a:ext cx="868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¿qué </a:t>
            </a:r>
            <a:r>
              <a:rPr lang="es-ES_tradnl" sz="2800" dirty="0">
                <a:solidFill>
                  <a:srgbClr val="79EBF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información tenemos</a:t>
            </a:r>
            <a:r>
              <a:rPr lang="es-ES_tradnl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de nuestros clientes?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4524E5-833F-389B-A029-8B2839385E96}"/>
              </a:ext>
            </a:extLst>
          </p:cNvPr>
          <p:cNvGrpSpPr/>
          <p:nvPr/>
        </p:nvGrpSpPr>
        <p:grpSpPr>
          <a:xfrm>
            <a:off x="1284115" y="1462924"/>
            <a:ext cx="2100932" cy="996344"/>
            <a:chOff x="1157991" y="1483945"/>
            <a:chExt cx="2100932" cy="99634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0607F5C-4D46-1BDF-34EF-A36B51DA6B7C}"/>
                </a:ext>
              </a:extLst>
            </p:cNvPr>
            <p:cNvSpPr txBox="1"/>
            <p:nvPr/>
          </p:nvSpPr>
          <p:spPr>
            <a:xfrm>
              <a:off x="1157991" y="1483945"/>
              <a:ext cx="21009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4000" b="1" dirty="0">
                  <a:solidFill>
                    <a:srgbClr val="0A0A0A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350,000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F4D798-7530-A6FE-4669-A491A06CC4CE}"/>
                </a:ext>
              </a:extLst>
            </p:cNvPr>
            <p:cNvSpPr txBox="1"/>
            <p:nvPr/>
          </p:nvSpPr>
          <p:spPr>
            <a:xfrm>
              <a:off x="1295340" y="2110957"/>
              <a:ext cx="1826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transacciones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1C3BFC0-5DE9-A6B8-8E31-B868C933F03A}"/>
              </a:ext>
            </a:extLst>
          </p:cNvPr>
          <p:cNvSpPr txBox="1"/>
          <p:nvPr/>
        </p:nvSpPr>
        <p:spPr>
          <a:xfrm>
            <a:off x="5240333" y="1462924"/>
            <a:ext cx="2100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>
                <a:solidFill>
                  <a:srgbClr val="0A0A0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10,000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97D2EC-6DBB-CDDF-589A-692DC71759DE}"/>
              </a:ext>
            </a:extLst>
          </p:cNvPr>
          <p:cNvSpPr txBox="1"/>
          <p:nvPr/>
        </p:nvSpPr>
        <p:spPr>
          <a:xfrm>
            <a:off x="5377682" y="2089936"/>
            <a:ext cx="182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clientes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EE6568-E4B0-BED2-382A-4A2DF4FB42F0}"/>
              </a:ext>
            </a:extLst>
          </p:cNvPr>
          <p:cNvSpPr/>
          <p:nvPr/>
        </p:nvSpPr>
        <p:spPr>
          <a:xfrm>
            <a:off x="3761823" y="1699487"/>
            <a:ext cx="1208689" cy="523219"/>
          </a:xfrm>
          <a:prstGeom prst="rightArrow">
            <a:avLst>
              <a:gd name="adj1" fmla="val 41965"/>
              <a:gd name="adj2" fmla="val 98211"/>
            </a:avLst>
          </a:prstGeom>
          <a:solidFill>
            <a:srgbClr val="F6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6FC4BAD5-C5E1-95CE-AAD9-FEA0DAD3C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08" y="6441210"/>
            <a:ext cx="1363558" cy="28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C2DE5D-2F60-F7CF-9CAD-06E9D5F7571A}"/>
              </a:ext>
            </a:extLst>
          </p:cNvPr>
          <p:cNvSpPr txBox="1"/>
          <p:nvPr/>
        </p:nvSpPr>
        <p:spPr>
          <a:xfrm>
            <a:off x="821659" y="3502460"/>
            <a:ext cx="3025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0A0A0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datos de la </a:t>
            </a:r>
            <a:r>
              <a:rPr lang="es-ES_tradnl" sz="2000" dirty="0">
                <a:solidFill>
                  <a:srgbClr val="79EBF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terminal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26616-327E-DE96-1666-41BFE35F1978}"/>
              </a:ext>
            </a:extLst>
          </p:cNvPr>
          <p:cNvSpPr txBox="1"/>
          <p:nvPr/>
        </p:nvSpPr>
        <p:spPr>
          <a:xfrm>
            <a:off x="5174074" y="3502460"/>
            <a:ext cx="2233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solidFill>
                  <a:srgbClr val="0A0A0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datos del </a:t>
            </a:r>
            <a:r>
              <a:rPr lang="es-ES_tradnl" sz="2000" dirty="0">
                <a:solidFill>
                  <a:srgbClr val="79EBF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cliente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BCAB97-EFC6-57A7-7378-A2644EA40A03}"/>
              </a:ext>
            </a:extLst>
          </p:cNvPr>
          <p:cNvCxnSpPr>
            <a:cxnSpLocks/>
          </p:cNvCxnSpPr>
          <p:nvPr/>
        </p:nvCxnSpPr>
        <p:spPr>
          <a:xfrm>
            <a:off x="0" y="2849718"/>
            <a:ext cx="907042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F8F81B-A413-6CBA-CCE0-B7D5EC0455D6}"/>
              </a:ext>
            </a:extLst>
          </p:cNvPr>
          <p:cNvSpPr txBox="1"/>
          <p:nvPr/>
        </p:nvSpPr>
        <p:spPr>
          <a:xfrm>
            <a:off x="821659" y="3866366"/>
            <a:ext cx="3025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fecha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país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tipo de compra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TDD / TDC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nombre del comercio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srgbClr val="FFC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giro del comercio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merchant category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4EE5D-1985-57FE-0446-9B4F99148AFE}"/>
              </a:ext>
            </a:extLst>
          </p:cNvPr>
          <p:cNvSpPr txBox="1"/>
          <p:nvPr/>
        </p:nvSpPr>
        <p:spPr>
          <a:xfrm>
            <a:off x="5240333" y="3859696"/>
            <a:ext cx="3025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sexo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estado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887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649215F-352F-FA9C-DC66-F8F1DCB1BF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649215F-352F-FA9C-DC66-F8F1DCB1B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BFCEF20-7F02-2772-4AAE-405520FAD5D8}"/>
              </a:ext>
            </a:extLst>
          </p:cNvPr>
          <p:cNvSpPr/>
          <p:nvPr/>
        </p:nvSpPr>
        <p:spPr>
          <a:xfrm>
            <a:off x="6096000" y="0"/>
            <a:ext cx="6095998" cy="6858001"/>
          </a:xfrm>
          <a:prstGeom prst="rect">
            <a:avLst/>
          </a:prstGeom>
          <a:solidFill>
            <a:srgbClr val="ED9D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6FC4BAD5-C5E1-95CE-AAD9-FEA0DAD3C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08" y="6441210"/>
            <a:ext cx="1363558" cy="28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8F311D-62FB-395E-8705-D87E3F824B83}"/>
              </a:ext>
            </a:extLst>
          </p:cNvPr>
          <p:cNvSpPr txBox="1"/>
          <p:nvPr/>
        </p:nvSpPr>
        <p:spPr>
          <a:xfrm>
            <a:off x="222738" y="364568"/>
            <a:ext cx="8689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según el giro del negocio la </a:t>
            </a:r>
            <a:r>
              <a:rPr lang="es-ES_tradnl" sz="2200" dirty="0">
                <a:solidFill>
                  <a:srgbClr val="ED9D2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transacción es…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8862E-37E8-7E15-F1B6-7ABB31911682}"/>
              </a:ext>
            </a:extLst>
          </p:cNvPr>
          <p:cNvSpPr txBox="1"/>
          <p:nvPr/>
        </p:nvSpPr>
        <p:spPr>
          <a:xfrm>
            <a:off x="1987264" y="1390856"/>
            <a:ext cx="1896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esencial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80BAB-A62B-0D9E-946C-C3B77B342740}"/>
              </a:ext>
            </a:extLst>
          </p:cNvPr>
          <p:cNvSpPr txBox="1"/>
          <p:nvPr/>
        </p:nvSpPr>
        <p:spPr>
          <a:xfrm>
            <a:off x="7885302" y="1390856"/>
            <a:ext cx="2517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 esencial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B684A-5153-35E2-61D5-3D9EE1A0EC57}"/>
              </a:ext>
            </a:extLst>
          </p:cNvPr>
          <p:cNvSpPr txBox="1"/>
          <p:nvPr/>
        </p:nvSpPr>
        <p:spPr>
          <a:xfrm>
            <a:off x="1651157" y="2588406"/>
            <a:ext cx="3712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supermercado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educación básica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gobierno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colegios y universidades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aseguradoras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hospitales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5441E-1226-CA52-AB3B-17AB19E8E69E}"/>
              </a:ext>
            </a:extLst>
          </p:cNvPr>
          <p:cNvSpPr txBox="1"/>
          <p:nvPr/>
        </p:nvSpPr>
        <p:spPr>
          <a:xfrm>
            <a:off x="7694529" y="2588406"/>
            <a:ext cx="3712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restaurantes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hoteles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agencias de viaje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salones de belleza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renta de autos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entretenimiento</a:t>
            </a:r>
          </a:p>
        </p:txBody>
      </p:sp>
      <p:pic>
        <p:nvPicPr>
          <p:cNvPr id="23558" name="Picture 6" descr="Surprised Woman png images | PNGWing">
            <a:extLst>
              <a:ext uri="{FF2B5EF4-FFF2-40B4-BE49-F238E27FC236}">
                <a16:creationId xmlns:a16="http://schemas.microsoft.com/office/drawing/2014/main" id="{3C4D96FB-F5DE-413B-8B2A-A5D5AD66F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43" t="12488" r="36466" b="13486"/>
          <a:stretch/>
        </p:blipFill>
        <p:spPr bwMode="auto">
          <a:xfrm>
            <a:off x="0" y="3011654"/>
            <a:ext cx="4168189" cy="385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052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649215F-352F-FA9C-DC66-F8F1DCB1BF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415689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649215F-352F-FA9C-DC66-F8F1DCB1B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BFCEF20-7F02-2772-4AAE-405520FAD5D8}"/>
              </a:ext>
            </a:extLst>
          </p:cNvPr>
          <p:cNvSpPr/>
          <p:nvPr/>
        </p:nvSpPr>
        <p:spPr>
          <a:xfrm>
            <a:off x="-1" y="-78044"/>
            <a:ext cx="12191997" cy="850604"/>
          </a:xfrm>
          <a:prstGeom prst="rect">
            <a:avLst/>
          </a:prstGeom>
          <a:solidFill>
            <a:srgbClr val="3333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ED9D2F"/>
              </a:solidFill>
            </a:endParaRPr>
          </a:p>
        </p:txBody>
      </p:sp>
      <p:graphicFrame>
        <p:nvGraphicFramePr>
          <p:cNvPr id="21544" name="Chart 21543">
            <a:extLst>
              <a:ext uri="{FF2B5EF4-FFF2-40B4-BE49-F238E27FC236}">
                <a16:creationId xmlns:a16="http://schemas.microsoft.com/office/drawing/2014/main" id="{4D43DE98-2327-4C69-11D5-791E78319F8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0092095"/>
              </p:ext>
            </p:extLst>
          </p:nvPr>
        </p:nvGraphicFramePr>
        <p:xfrm>
          <a:off x="2297113" y="1377950"/>
          <a:ext cx="4389437" cy="438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1" name="Picture 2">
            <a:extLst>
              <a:ext uri="{FF2B5EF4-FFF2-40B4-BE49-F238E27FC236}">
                <a16:creationId xmlns:a16="http://schemas.microsoft.com/office/drawing/2014/main" id="{6FC4BAD5-C5E1-95CE-AAD9-FEA0DAD3C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08" y="6441210"/>
            <a:ext cx="1363558" cy="28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A90817-04FF-266F-31EC-92E995B09733}"/>
              </a:ext>
            </a:extLst>
          </p:cNvPr>
          <p:cNvSpPr txBox="1"/>
          <p:nvPr/>
        </p:nvSpPr>
        <p:spPr>
          <a:xfrm>
            <a:off x="335479" y="129043"/>
            <a:ext cx="1013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durante un periodo de 3 meses la </a:t>
            </a:r>
            <a:r>
              <a:rPr lang="es-ES_tradnl" sz="2800" b="1" dirty="0">
                <a:solidFill>
                  <a:srgbClr val="F6DE3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tendencia</a:t>
            </a:r>
            <a:r>
              <a:rPr lang="es-ES_tradnl" sz="2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fue…</a:t>
            </a:r>
          </a:p>
        </p:txBody>
      </p:sp>
      <p:pic>
        <p:nvPicPr>
          <p:cNvPr id="21506" name="Picture 2" descr="PNG Image Doctor, Female Doctor Free Images Download - Free Transparent PNG  Logos">
            <a:extLst>
              <a:ext uri="{FF2B5EF4-FFF2-40B4-BE49-F238E27FC236}">
                <a16:creationId xmlns:a16="http://schemas.microsoft.com/office/drawing/2014/main" id="{6E83BCD3-E662-E9DF-D9F7-708ACD4C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21269"/>
            <a:ext cx="3165865" cy="35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9D24A74-7919-582F-5E61-6E984DC62F31}"/>
              </a:ext>
            </a:extLst>
          </p:cNvPr>
          <p:cNvSpPr txBox="1"/>
          <p:nvPr/>
        </p:nvSpPr>
        <p:spPr>
          <a:xfrm>
            <a:off x="3441700" y="3136900"/>
            <a:ext cx="2100263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>
                <a:solidFill>
                  <a:srgbClr val="0A0A0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10,000</a:t>
            </a:r>
          </a:p>
        </p:txBody>
      </p:sp>
      <p:sp>
        <p:nvSpPr>
          <p:cNvPr id="21510" name="TextBox 21509">
            <a:extLst>
              <a:ext uri="{FF2B5EF4-FFF2-40B4-BE49-F238E27FC236}">
                <a16:creationId xmlns:a16="http://schemas.microsoft.com/office/drawing/2014/main" id="{0E1DDC6C-7700-4EBE-9FD9-E1B4AF08BC3A}"/>
              </a:ext>
            </a:extLst>
          </p:cNvPr>
          <p:cNvSpPr txBox="1"/>
          <p:nvPr/>
        </p:nvSpPr>
        <p:spPr>
          <a:xfrm>
            <a:off x="3578225" y="3708400"/>
            <a:ext cx="1827213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clientes</a:t>
            </a:r>
          </a:p>
        </p:txBody>
      </p:sp>
      <p:sp>
        <p:nvSpPr>
          <p:cNvPr id="21511" name="TextBox 21510">
            <a:extLst>
              <a:ext uri="{FF2B5EF4-FFF2-40B4-BE49-F238E27FC236}">
                <a16:creationId xmlns:a16="http://schemas.microsoft.com/office/drawing/2014/main" id="{44A8FC86-69AB-5524-1A72-3C1045AB3641}"/>
              </a:ext>
            </a:extLst>
          </p:cNvPr>
          <p:cNvSpPr txBox="1"/>
          <p:nvPr/>
        </p:nvSpPr>
        <p:spPr>
          <a:xfrm>
            <a:off x="5541963" y="3738482"/>
            <a:ext cx="892175" cy="46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>
                <a:solidFill>
                  <a:srgbClr val="0A0A0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63%</a:t>
            </a:r>
          </a:p>
        </p:txBody>
      </p:sp>
      <p:sp>
        <p:nvSpPr>
          <p:cNvPr id="21512" name="TextBox 21511">
            <a:extLst>
              <a:ext uri="{FF2B5EF4-FFF2-40B4-BE49-F238E27FC236}">
                <a16:creationId xmlns:a16="http://schemas.microsoft.com/office/drawing/2014/main" id="{24899935-6D01-84E6-BD14-AAE3F5583DF6}"/>
              </a:ext>
            </a:extLst>
          </p:cNvPr>
          <p:cNvSpPr txBox="1"/>
          <p:nvPr/>
        </p:nvSpPr>
        <p:spPr>
          <a:xfrm>
            <a:off x="2550158" y="3662362"/>
            <a:ext cx="892175" cy="46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>
                <a:solidFill>
                  <a:srgbClr val="0A0A0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18%</a:t>
            </a:r>
          </a:p>
        </p:txBody>
      </p:sp>
      <p:sp>
        <p:nvSpPr>
          <p:cNvPr id="21513" name="TextBox 21512">
            <a:extLst>
              <a:ext uri="{FF2B5EF4-FFF2-40B4-BE49-F238E27FC236}">
                <a16:creationId xmlns:a16="http://schemas.microsoft.com/office/drawing/2014/main" id="{C1C4B036-4C7C-1A02-AE88-B1F9F7D522E0}"/>
              </a:ext>
            </a:extLst>
          </p:cNvPr>
          <p:cNvSpPr txBox="1"/>
          <p:nvPr/>
        </p:nvSpPr>
        <p:spPr>
          <a:xfrm>
            <a:off x="3101623" y="2128448"/>
            <a:ext cx="892175" cy="46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>
                <a:solidFill>
                  <a:srgbClr val="0A0A0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19%</a:t>
            </a:r>
          </a:p>
        </p:txBody>
      </p:sp>
      <p:sp>
        <p:nvSpPr>
          <p:cNvPr id="21517" name="TextBox 21516">
            <a:extLst>
              <a:ext uri="{FF2B5EF4-FFF2-40B4-BE49-F238E27FC236}">
                <a16:creationId xmlns:a16="http://schemas.microsoft.com/office/drawing/2014/main" id="{EE969250-1182-8E2B-ABEF-0E1F3A884483}"/>
              </a:ext>
            </a:extLst>
          </p:cNvPr>
          <p:cNvSpPr txBox="1"/>
          <p:nvPr/>
        </p:nvSpPr>
        <p:spPr>
          <a:xfrm>
            <a:off x="6927217" y="2461660"/>
            <a:ext cx="133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3200" b="1" dirty="0">
                <a:solidFill>
                  <a:srgbClr val="0A0A0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63%</a:t>
            </a:r>
          </a:p>
        </p:txBody>
      </p:sp>
      <p:sp>
        <p:nvSpPr>
          <p:cNvPr id="21518" name="TextBox 21517">
            <a:extLst>
              <a:ext uri="{FF2B5EF4-FFF2-40B4-BE49-F238E27FC236}">
                <a16:creationId xmlns:a16="http://schemas.microsoft.com/office/drawing/2014/main" id="{11F0BBCC-E713-8FA3-8D0C-66ADD26D0C46}"/>
              </a:ext>
            </a:extLst>
          </p:cNvPr>
          <p:cNvSpPr txBox="1"/>
          <p:nvPr/>
        </p:nvSpPr>
        <p:spPr>
          <a:xfrm>
            <a:off x="8144515" y="2629688"/>
            <a:ext cx="350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rgbClr val="ED495F"/>
                </a:solidFill>
                <a:latin typeface="Arial" panose="020B0604020202020204" pitchFamily="34" charset="0"/>
              </a:rPr>
              <a:t>no cuentan </a:t>
            </a:r>
            <a:r>
              <a:rPr lang="es-ES_tradnl" dirty="0">
                <a:solidFill>
                  <a:srgbClr val="000000"/>
                </a:solidFill>
                <a:latin typeface="Arial" panose="020B0604020202020204" pitchFamily="34" charset="0"/>
              </a:rPr>
              <a:t>con salud financiera</a:t>
            </a:r>
            <a:endParaRPr lang="es-ES_tradnl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519" name="TextBox 21518">
            <a:extLst>
              <a:ext uri="{FF2B5EF4-FFF2-40B4-BE49-F238E27FC236}">
                <a16:creationId xmlns:a16="http://schemas.microsoft.com/office/drawing/2014/main" id="{8AE9106D-9B81-754A-0E2B-9EDDD026A714}"/>
              </a:ext>
            </a:extLst>
          </p:cNvPr>
          <p:cNvSpPr txBox="1"/>
          <p:nvPr/>
        </p:nvSpPr>
        <p:spPr>
          <a:xfrm>
            <a:off x="6927217" y="3215562"/>
            <a:ext cx="133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3200" b="1" dirty="0">
                <a:solidFill>
                  <a:srgbClr val="0A0A0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18%</a:t>
            </a:r>
          </a:p>
        </p:txBody>
      </p:sp>
      <p:sp>
        <p:nvSpPr>
          <p:cNvPr id="21520" name="TextBox 21519">
            <a:extLst>
              <a:ext uri="{FF2B5EF4-FFF2-40B4-BE49-F238E27FC236}">
                <a16:creationId xmlns:a16="http://schemas.microsoft.com/office/drawing/2014/main" id="{6DCF6FF8-BCA8-E241-197B-A5DDD070DB5C}"/>
              </a:ext>
            </a:extLst>
          </p:cNvPr>
          <p:cNvSpPr txBox="1"/>
          <p:nvPr/>
        </p:nvSpPr>
        <p:spPr>
          <a:xfrm>
            <a:off x="8144515" y="3325631"/>
            <a:ext cx="325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rgbClr val="64D267"/>
                </a:solidFill>
                <a:latin typeface="Arial" panose="020B0604020202020204" pitchFamily="34" charset="0"/>
              </a:rPr>
              <a:t>cuentan</a:t>
            </a:r>
            <a:r>
              <a:rPr lang="es-ES_tradnl" dirty="0">
                <a:solidFill>
                  <a:srgbClr val="000000"/>
                </a:solidFill>
                <a:latin typeface="Arial" panose="020B0604020202020204" pitchFamily="34" charset="0"/>
              </a:rPr>
              <a:t> con salud financiera</a:t>
            </a:r>
            <a:endParaRPr lang="es-ES_tradnl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521" name="TextBox 21520">
            <a:extLst>
              <a:ext uri="{FF2B5EF4-FFF2-40B4-BE49-F238E27FC236}">
                <a16:creationId xmlns:a16="http://schemas.microsoft.com/office/drawing/2014/main" id="{9C4233BC-C832-B161-2CBE-8647E6A0489C}"/>
              </a:ext>
            </a:extLst>
          </p:cNvPr>
          <p:cNvSpPr txBox="1"/>
          <p:nvPr/>
        </p:nvSpPr>
        <p:spPr>
          <a:xfrm>
            <a:off x="6927217" y="3969464"/>
            <a:ext cx="133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3200" b="1" dirty="0">
                <a:solidFill>
                  <a:srgbClr val="0A0A0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19%</a:t>
            </a:r>
          </a:p>
        </p:txBody>
      </p:sp>
      <p:sp>
        <p:nvSpPr>
          <p:cNvPr id="21522" name="TextBox 21521">
            <a:extLst>
              <a:ext uri="{FF2B5EF4-FFF2-40B4-BE49-F238E27FC236}">
                <a16:creationId xmlns:a16="http://schemas.microsoft.com/office/drawing/2014/main" id="{75805830-39BB-13C9-1EBE-30093473E3EF}"/>
              </a:ext>
            </a:extLst>
          </p:cNvPr>
          <p:cNvSpPr txBox="1"/>
          <p:nvPr/>
        </p:nvSpPr>
        <p:spPr>
          <a:xfrm>
            <a:off x="8144515" y="4078288"/>
            <a:ext cx="30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rgbClr val="EEC132"/>
                </a:solidFill>
                <a:latin typeface="Arial" panose="020B0604020202020204" pitchFamily="34" charset="0"/>
              </a:rPr>
              <a:t>no realizaron</a:t>
            </a:r>
            <a:r>
              <a:rPr lang="es-ES_tradnl" dirty="0">
                <a:solidFill>
                  <a:srgbClr val="EEC132"/>
                </a:solidFill>
                <a:latin typeface="Arial" panose="020B0604020202020204" pitchFamily="34" charset="0"/>
              </a:rPr>
              <a:t> </a:t>
            </a:r>
            <a:r>
              <a:rPr lang="es-ES_tradnl" dirty="0">
                <a:solidFill>
                  <a:srgbClr val="000000"/>
                </a:solidFill>
                <a:latin typeface="Arial" panose="020B0604020202020204" pitchFamily="34" charset="0"/>
              </a:rPr>
              <a:t>gastos</a:t>
            </a:r>
            <a:endParaRPr lang="es-ES_tradnl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903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649215F-352F-FA9C-DC66-F8F1DCB1BF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37383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649215F-352F-FA9C-DC66-F8F1DCB1B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Rectangle 21536">
            <a:extLst>
              <a:ext uri="{FF2B5EF4-FFF2-40B4-BE49-F238E27FC236}">
                <a16:creationId xmlns:a16="http://schemas.microsoft.com/office/drawing/2014/main" id="{2E81C6B8-06FA-DDA0-D311-8AF354E4DFE5}"/>
              </a:ext>
            </a:extLst>
          </p:cNvPr>
          <p:cNvSpPr/>
          <p:nvPr/>
        </p:nvSpPr>
        <p:spPr>
          <a:xfrm>
            <a:off x="-1840" y="707095"/>
            <a:ext cx="12191997" cy="28004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33333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B249B5-539E-8B9E-9D73-27B30346345F}"/>
              </a:ext>
            </a:extLst>
          </p:cNvPr>
          <p:cNvSpPr/>
          <p:nvPr/>
        </p:nvSpPr>
        <p:spPr>
          <a:xfrm>
            <a:off x="3" y="988756"/>
            <a:ext cx="12191997" cy="838800"/>
          </a:xfrm>
          <a:prstGeom prst="rect">
            <a:avLst/>
          </a:prstGeom>
          <a:solidFill>
            <a:srgbClr val="B9B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ED9D2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F55A5-B472-25C8-58F9-728AAD5744C3}"/>
              </a:ext>
            </a:extLst>
          </p:cNvPr>
          <p:cNvSpPr/>
          <p:nvPr/>
        </p:nvSpPr>
        <p:spPr>
          <a:xfrm>
            <a:off x="3" y="1827556"/>
            <a:ext cx="12191997" cy="838800"/>
          </a:xfrm>
          <a:prstGeom prst="rect">
            <a:avLst/>
          </a:prstGeom>
          <a:solidFill>
            <a:srgbClr val="79E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ED9D2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01077-98AF-DF20-FD09-2F94C814089A}"/>
              </a:ext>
            </a:extLst>
          </p:cNvPr>
          <p:cNvSpPr/>
          <p:nvPr/>
        </p:nvSpPr>
        <p:spPr>
          <a:xfrm>
            <a:off x="3" y="2666356"/>
            <a:ext cx="12191997" cy="838800"/>
          </a:xfrm>
          <a:prstGeom prst="rect">
            <a:avLst/>
          </a:prstGeom>
          <a:solidFill>
            <a:srgbClr val="6BE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ED9D2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0F6DC0-94E9-D4C8-AAD3-A8D6FA7702AF}"/>
              </a:ext>
            </a:extLst>
          </p:cNvPr>
          <p:cNvSpPr/>
          <p:nvPr/>
        </p:nvSpPr>
        <p:spPr>
          <a:xfrm>
            <a:off x="3" y="3505156"/>
            <a:ext cx="12191997" cy="838800"/>
          </a:xfrm>
          <a:prstGeom prst="rect">
            <a:avLst/>
          </a:prstGeom>
          <a:solidFill>
            <a:srgbClr val="BAF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ED9D2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9B3C16-3200-B197-D41B-D042E151347E}"/>
              </a:ext>
            </a:extLst>
          </p:cNvPr>
          <p:cNvSpPr/>
          <p:nvPr/>
        </p:nvSpPr>
        <p:spPr>
          <a:xfrm>
            <a:off x="3" y="4344210"/>
            <a:ext cx="12191997" cy="838800"/>
          </a:xfrm>
          <a:prstGeom prst="rect">
            <a:avLst/>
          </a:prstGeom>
          <a:solidFill>
            <a:srgbClr val="EE9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ED9D2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6D6787-4553-5D3E-7B18-9C2A30BA4D01}"/>
              </a:ext>
            </a:extLst>
          </p:cNvPr>
          <p:cNvSpPr/>
          <p:nvPr/>
        </p:nvSpPr>
        <p:spPr>
          <a:xfrm>
            <a:off x="3" y="5182756"/>
            <a:ext cx="12191997" cy="838800"/>
          </a:xfrm>
          <a:prstGeom prst="rect">
            <a:avLst/>
          </a:prstGeom>
          <a:solidFill>
            <a:srgbClr val="F6D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ED9D2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6E6EE-78B2-CA18-4E2E-F91A5544C010}"/>
              </a:ext>
            </a:extLst>
          </p:cNvPr>
          <p:cNvSpPr/>
          <p:nvPr/>
        </p:nvSpPr>
        <p:spPr>
          <a:xfrm>
            <a:off x="3" y="6021810"/>
            <a:ext cx="12191997" cy="838800"/>
          </a:xfrm>
          <a:prstGeom prst="rect">
            <a:avLst/>
          </a:prstGeom>
          <a:solidFill>
            <a:srgbClr val="EB5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rgbClr val="ED9D2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A939DA-26CC-FEBD-F3C5-0E436B9CC0F1}"/>
              </a:ext>
            </a:extLst>
          </p:cNvPr>
          <p:cNvSpPr txBox="1"/>
          <p:nvPr/>
        </p:nvSpPr>
        <p:spPr>
          <a:xfrm>
            <a:off x="52547" y="59714"/>
            <a:ext cx="1013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 agruparon a los clientes en </a:t>
            </a:r>
            <a:r>
              <a:rPr lang="es-ES_tradnl" sz="2800" dirty="0">
                <a:solidFill>
                  <a:srgbClr val="EE9D2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lang="es-ES_tradnl" sz="2800" dirty="0">
                <a:solidFill>
                  <a:srgbClr val="6BE2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s-ES_tradnl" sz="28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clusters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E1CC90-C2DF-E69F-2266-918577B60C68}"/>
              </a:ext>
            </a:extLst>
          </p:cNvPr>
          <p:cNvSpPr txBox="1"/>
          <p:nvPr/>
        </p:nvSpPr>
        <p:spPr>
          <a:xfrm>
            <a:off x="190526" y="807991"/>
            <a:ext cx="36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2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9F4A3B-B5F4-7FB3-A2D3-BCF6E697BF89}"/>
              </a:ext>
            </a:extLst>
          </p:cNvPr>
          <p:cNvSpPr txBox="1"/>
          <p:nvPr/>
        </p:nvSpPr>
        <p:spPr>
          <a:xfrm>
            <a:off x="190526" y="1646965"/>
            <a:ext cx="36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2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FB4C1-E9EB-5053-7464-1A99814476CA}"/>
              </a:ext>
            </a:extLst>
          </p:cNvPr>
          <p:cNvSpPr txBox="1"/>
          <p:nvPr/>
        </p:nvSpPr>
        <p:spPr>
          <a:xfrm>
            <a:off x="190526" y="2485418"/>
            <a:ext cx="36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2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34402-38B0-379C-AFB5-99AC0EEB7F4F}"/>
              </a:ext>
            </a:extLst>
          </p:cNvPr>
          <p:cNvSpPr txBox="1"/>
          <p:nvPr/>
        </p:nvSpPr>
        <p:spPr>
          <a:xfrm>
            <a:off x="190526" y="3323964"/>
            <a:ext cx="36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2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02CEF-5ECF-6260-BE8B-6FCACD7463DA}"/>
              </a:ext>
            </a:extLst>
          </p:cNvPr>
          <p:cNvSpPr txBox="1"/>
          <p:nvPr/>
        </p:nvSpPr>
        <p:spPr>
          <a:xfrm>
            <a:off x="190526" y="4163445"/>
            <a:ext cx="36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2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443FFE-3029-C204-81EC-E83B127B4004}"/>
              </a:ext>
            </a:extLst>
          </p:cNvPr>
          <p:cNvSpPr txBox="1"/>
          <p:nvPr/>
        </p:nvSpPr>
        <p:spPr>
          <a:xfrm>
            <a:off x="190526" y="5000963"/>
            <a:ext cx="36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2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08587D-0E74-BA1C-6378-096D36F2C9CE}"/>
              </a:ext>
            </a:extLst>
          </p:cNvPr>
          <p:cNvSpPr txBox="1"/>
          <p:nvPr/>
        </p:nvSpPr>
        <p:spPr>
          <a:xfrm>
            <a:off x="190526" y="5826696"/>
            <a:ext cx="36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72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F23A1B-4D8C-3D0F-12E8-B01BED78B0C3}"/>
              </a:ext>
            </a:extLst>
          </p:cNvPr>
          <p:cNvSpPr txBox="1"/>
          <p:nvPr/>
        </p:nvSpPr>
        <p:spPr>
          <a:xfrm>
            <a:off x="1333624" y="681512"/>
            <a:ext cx="608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Edad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030610-E7A7-CD04-7D95-6CAE83D4B581}"/>
              </a:ext>
            </a:extLst>
          </p:cNvPr>
          <p:cNvSpPr txBox="1"/>
          <p:nvPr/>
        </p:nvSpPr>
        <p:spPr>
          <a:xfrm>
            <a:off x="2406226" y="680725"/>
            <a:ext cx="955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400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TDC/TDB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000BC-4E21-1548-F20A-2EA8CD66D6CA}"/>
              </a:ext>
            </a:extLst>
          </p:cNvPr>
          <p:cNvSpPr txBox="1"/>
          <p:nvPr/>
        </p:nvSpPr>
        <p:spPr>
          <a:xfrm>
            <a:off x="3680463" y="680725"/>
            <a:ext cx="2549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400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Tamaño de de la transacción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2A3A87-DA73-8E6D-3FBD-8903ADFB09BF}"/>
              </a:ext>
            </a:extLst>
          </p:cNvPr>
          <p:cNvSpPr txBox="1"/>
          <p:nvPr/>
        </p:nvSpPr>
        <p:spPr>
          <a:xfrm>
            <a:off x="6549037" y="680725"/>
            <a:ext cx="15905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400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Tipo de Compra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D0411D-03FB-C38D-6510-8BDECC58B459}"/>
              </a:ext>
            </a:extLst>
          </p:cNvPr>
          <p:cNvSpPr txBox="1"/>
          <p:nvPr/>
        </p:nvSpPr>
        <p:spPr>
          <a:xfrm>
            <a:off x="8458344" y="680725"/>
            <a:ext cx="955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400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Servicios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724247-38DE-8442-7699-97625FD0AC76}"/>
              </a:ext>
            </a:extLst>
          </p:cNvPr>
          <p:cNvSpPr txBox="1"/>
          <p:nvPr/>
        </p:nvSpPr>
        <p:spPr>
          <a:xfrm>
            <a:off x="9732583" y="680725"/>
            <a:ext cx="1961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400" dirty="0">
                <a:solidFill>
                  <a:srgbClr val="EFF4F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Tendencia de Gastos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5912BE-E3E8-5547-4F84-F32633287915}"/>
              </a:ext>
            </a:extLst>
          </p:cNvPr>
          <p:cNvSpPr txBox="1"/>
          <p:nvPr/>
        </p:nvSpPr>
        <p:spPr>
          <a:xfrm>
            <a:off x="1164813" y="1146545"/>
            <a:ext cx="946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Late 20’s</a:t>
            </a:r>
          </a:p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Early 30’s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81B0E4-0328-DEC1-D4D0-0A58EC4348A1}"/>
              </a:ext>
            </a:extLst>
          </p:cNvPr>
          <p:cNvSpPr txBox="1"/>
          <p:nvPr/>
        </p:nvSpPr>
        <p:spPr>
          <a:xfrm>
            <a:off x="1164813" y="1984812"/>
            <a:ext cx="946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Late 20’s</a:t>
            </a:r>
          </a:p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Early 40’s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D8D1A8-0070-6675-20CE-8333EB55D0E1}"/>
              </a:ext>
            </a:extLst>
          </p:cNvPr>
          <p:cNvSpPr txBox="1"/>
          <p:nvPr/>
        </p:nvSpPr>
        <p:spPr>
          <a:xfrm>
            <a:off x="1164813" y="2822652"/>
            <a:ext cx="946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Late 20’s</a:t>
            </a:r>
          </a:p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Early 40’s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4AE39-6ED7-99D0-B3C9-33314955124E}"/>
              </a:ext>
            </a:extLst>
          </p:cNvPr>
          <p:cNvSpPr txBox="1"/>
          <p:nvPr/>
        </p:nvSpPr>
        <p:spPr>
          <a:xfrm>
            <a:off x="1164813" y="3666247"/>
            <a:ext cx="946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Early</a:t>
            </a:r>
            <a:r>
              <a:rPr lang="es-ES_tradnl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30’s</a:t>
            </a:r>
          </a:p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Early 50’s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077CA8-34E3-F141-673E-59CD6CC90F27}"/>
              </a:ext>
            </a:extLst>
          </p:cNvPr>
          <p:cNvSpPr txBox="1"/>
          <p:nvPr/>
        </p:nvSpPr>
        <p:spPr>
          <a:xfrm>
            <a:off x="1164813" y="4500126"/>
            <a:ext cx="946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Early</a:t>
            </a:r>
            <a:r>
              <a:rPr lang="es-ES_tradnl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20’s</a:t>
            </a:r>
          </a:p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Early 40’s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81A110-8648-8AF0-3383-884A2C8365E8}"/>
              </a:ext>
            </a:extLst>
          </p:cNvPr>
          <p:cNvSpPr txBox="1"/>
          <p:nvPr/>
        </p:nvSpPr>
        <p:spPr>
          <a:xfrm>
            <a:off x="1164813" y="5447238"/>
            <a:ext cx="946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40+</a:t>
            </a:r>
            <a:endParaRPr lang="es-ES_tradnl" sz="14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495650-1869-C3E4-4E89-C0488A57F438}"/>
              </a:ext>
            </a:extLst>
          </p:cNvPr>
          <p:cNvSpPr txBox="1"/>
          <p:nvPr/>
        </p:nvSpPr>
        <p:spPr>
          <a:xfrm>
            <a:off x="1164813" y="6184570"/>
            <a:ext cx="946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Late 20’s</a:t>
            </a:r>
          </a:p>
          <a:p>
            <a:pPr algn="ctr"/>
            <a:r>
              <a:rPr lang="es-ES_tradnl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Late</a:t>
            </a:r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40’s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2CD10A-91C4-E261-B2A4-CA6C120F9C88}"/>
              </a:ext>
            </a:extLst>
          </p:cNvPr>
          <p:cNvSpPr txBox="1"/>
          <p:nvPr/>
        </p:nvSpPr>
        <p:spPr>
          <a:xfrm>
            <a:off x="2598223" y="1230706"/>
            <a:ext cx="57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TDD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53D8A9-05B1-7235-4C2C-AA9F6189750F}"/>
              </a:ext>
            </a:extLst>
          </p:cNvPr>
          <p:cNvSpPr txBox="1"/>
          <p:nvPr/>
        </p:nvSpPr>
        <p:spPr>
          <a:xfrm>
            <a:off x="2598223" y="2092533"/>
            <a:ext cx="57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TDC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174C82-3C4C-4E6B-9563-1581C0D2F481}"/>
              </a:ext>
            </a:extLst>
          </p:cNvPr>
          <p:cNvSpPr txBox="1"/>
          <p:nvPr/>
        </p:nvSpPr>
        <p:spPr>
          <a:xfrm>
            <a:off x="2598223" y="2933803"/>
            <a:ext cx="57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TDD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CE9700-74C6-C6D8-CA74-AC9FCEDC2202}"/>
              </a:ext>
            </a:extLst>
          </p:cNvPr>
          <p:cNvSpPr txBox="1"/>
          <p:nvPr/>
        </p:nvSpPr>
        <p:spPr>
          <a:xfrm>
            <a:off x="2598223" y="3768732"/>
            <a:ext cx="57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TDD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C4FAF8-11BA-13C1-3573-8C814B6C9ACB}"/>
              </a:ext>
            </a:extLst>
          </p:cNvPr>
          <p:cNvSpPr txBox="1"/>
          <p:nvPr/>
        </p:nvSpPr>
        <p:spPr>
          <a:xfrm>
            <a:off x="2598223" y="4581083"/>
            <a:ext cx="57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TDD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F3FB28-0A36-2979-0B67-9B8F8A3FE744}"/>
              </a:ext>
            </a:extLst>
          </p:cNvPr>
          <p:cNvSpPr txBox="1"/>
          <p:nvPr/>
        </p:nvSpPr>
        <p:spPr>
          <a:xfrm>
            <a:off x="2598223" y="5447238"/>
            <a:ext cx="57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TDC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2C98BB-E0C0-621D-E559-0D5F027ADD9B}"/>
              </a:ext>
            </a:extLst>
          </p:cNvPr>
          <p:cNvSpPr txBox="1"/>
          <p:nvPr/>
        </p:nvSpPr>
        <p:spPr>
          <a:xfrm>
            <a:off x="2598223" y="6280055"/>
            <a:ext cx="57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TDD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37749E-584B-5C69-3D7D-222792AB51EC}"/>
              </a:ext>
            </a:extLst>
          </p:cNvPr>
          <p:cNvSpPr txBox="1"/>
          <p:nvPr/>
        </p:nvSpPr>
        <p:spPr>
          <a:xfrm>
            <a:off x="3709265" y="1230706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Transacciones pequeñas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A99FB2-8D96-C8FE-B355-57EC556C36FC}"/>
              </a:ext>
            </a:extLst>
          </p:cNvPr>
          <p:cNvSpPr txBox="1"/>
          <p:nvPr/>
        </p:nvSpPr>
        <p:spPr>
          <a:xfrm>
            <a:off x="3709265" y="2026949"/>
            <a:ext cx="243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Transacciones pequeñas y medianas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31B106-883F-04D7-32DA-EE6FDD00838F}"/>
              </a:ext>
            </a:extLst>
          </p:cNvPr>
          <p:cNvSpPr txBox="1"/>
          <p:nvPr/>
        </p:nvSpPr>
        <p:spPr>
          <a:xfrm>
            <a:off x="3709265" y="2930373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Transacciones pequeñas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9806E5-0F63-6C69-2594-1223E4E9FD53}"/>
              </a:ext>
            </a:extLst>
          </p:cNvPr>
          <p:cNvSpPr txBox="1"/>
          <p:nvPr/>
        </p:nvSpPr>
        <p:spPr>
          <a:xfrm>
            <a:off x="3506658" y="3671957"/>
            <a:ext cx="283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Transacciones pequeñas, dispuestos a realizar medianas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089890-5197-553C-4CE0-FC627F8FEC80}"/>
              </a:ext>
            </a:extLst>
          </p:cNvPr>
          <p:cNvSpPr txBox="1"/>
          <p:nvPr/>
        </p:nvSpPr>
        <p:spPr>
          <a:xfrm>
            <a:off x="3607962" y="4462379"/>
            <a:ext cx="263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Transacciones medianas, dispuestos a realizar grandes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741F0E-100F-B4F0-83B8-A07BF385144F}"/>
              </a:ext>
            </a:extLst>
          </p:cNvPr>
          <p:cNvSpPr txBox="1"/>
          <p:nvPr/>
        </p:nvSpPr>
        <p:spPr>
          <a:xfrm>
            <a:off x="3709265" y="5346024"/>
            <a:ext cx="243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Transacciones pequeñas y medianas</a:t>
            </a:r>
          </a:p>
        </p:txBody>
      </p:sp>
      <p:sp>
        <p:nvSpPr>
          <p:cNvPr id="21504" name="TextBox 21503">
            <a:extLst>
              <a:ext uri="{FF2B5EF4-FFF2-40B4-BE49-F238E27FC236}">
                <a16:creationId xmlns:a16="http://schemas.microsoft.com/office/drawing/2014/main" id="{3CE890CA-B9C6-D28A-3E7C-22607A14C0ED}"/>
              </a:ext>
            </a:extLst>
          </p:cNvPr>
          <p:cNvSpPr txBox="1"/>
          <p:nvPr/>
        </p:nvSpPr>
        <p:spPr>
          <a:xfrm>
            <a:off x="3709265" y="6167720"/>
            <a:ext cx="243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Transacciones pequeñas y medianas</a:t>
            </a:r>
          </a:p>
        </p:txBody>
      </p:sp>
      <p:sp>
        <p:nvSpPr>
          <p:cNvPr id="21505" name="TextBox 21504">
            <a:extLst>
              <a:ext uri="{FF2B5EF4-FFF2-40B4-BE49-F238E27FC236}">
                <a16:creationId xmlns:a16="http://schemas.microsoft.com/office/drawing/2014/main" id="{8FC7A98D-3DDB-9DD4-1314-3122D3050C8E}"/>
              </a:ext>
            </a:extLst>
          </p:cNvPr>
          <p:cNvSpPr txBox="1"/>
          <p:nvPr/>
        </p:nvSpPr>
        <p:spPr>
          <a:xfrm>
            <a:off x="6135415" y="1230706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Presencial</a:t>
            </a:r>
          </a:p>
        </p:txBody>
      </p:sp>
      <p:sp>
        <p:nvSpPr>
          <p:cNvPr id="21507" name="TextBox 21506">
            <a:extLst>
              <a:ext uri="{FF2B5EF4-FFF2-40B4-BE49-F238E27FC236}">
                <a16:creationId xmlns:a16="http://schemas.microsoft.com/office/drawing/2014/main" id="{506A9573-9722-AF32-9821-8C2497F41166}"/>
              </a:ext>
            </a:extLst>
          </p:cNvPr>
          <p:cNvSpPr txBox="1"/>
          <p:nvPr/>
        </p:nvSpPr>
        <p:spPr>
          <a:xfrm>
            <a:off x="6135415" y="2069506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Presencial</a:t>
            </a:r>
            <a:endParaRPr lang="es-ES_tradnl" sz="14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508" name="TextBox 21507">
            <a:extLst>
              <a:ext uri="{FF2B5EF4-FFF2-40B4-BE49-F238E27FC236}">
                <a16:creationId xmlns:a16="http://schemas.microsoft.com/office/drawing/2014/main" id="{7560B962-CD0C-CCF4-BBA9-200B28E05FFB}"/>
              </a:ext>
            </a:extLst>
          </p:cNvPr>
          <p:cNvSpPr txBox="1"/>
          <p:nvPr/>
        </p:nvSpPr>
        <p:spPr>
          <a:xfrm>
            <a:off x="6135415" y="2951888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Presencial</a:t>
            </a:r>
            <a:endParaRPr lang="es-ES_tradnl" sz="14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509" name="TextBox 21508">
            <a:extLst>
              <a:ext uri="{FF2B5EF4-FFF2-40B4-BE49-F238E27FC236}">
                <a16:creationId xmlns:a16="http://schemas.microsoft.com/office/drawing/2014/main" id="{18748D6B-3BE0-4366-7BE5-F072FD843A7F}"/>
              </a:ext>
            </a:extLst>
          </p:cNvPr>
          <p:cNvSpPr txBox="1"/>
          <p:nvPr/>
        </p:nvSpPr>
        <p:spPr>
          <a:xfrm>
            <a:off x="6135415" y="3750647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Presencial</a:t>
            </a:r>
            <a:endParaRPr lang="es-ES_tradnl" sz="14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514" name="TextBox 21513">
            <a:extLst>
              <a:ext uri="{FF2B5EF4-FFF2-40B4-BE49-F238E27FC236}">
                <a16:creationId xmlns:a16="http://schemas.microsoft.com/office/drawing/2014/main" id="{C415CC72-0C42-1371-5C07-78AB4D298547}"/>
              </a:ext>
            </a:extLst>
          </p:cNvPr>
          <p:cNvSpPr txBox="1"/>
          <p:nvPr/>
        </p:nvSpPr>
        <p:spPr>
          <a:xfrm>
            <a:off x="6135415" y="4562998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En Línea</a:t>
            </a:r>
          </a:p>
        </p:txBody>
      </p:sp>
      <p:sp>
        <p:nvSpPr>
          <p:cNvPr id="21515" name="TextBox 21514">
            <a:extLst>
              <a:ext uri="{FF2B5EF4-FFF2-40B4-BE49-F238E27FC236}">
                <a16:creationId xmlns:a16="http://schemas.microsoft.com/office/drawing/2014/main" id="{E54AAB1D-5E17-F8CA-3F2D-3BA2E656C95A}"/>
              </a:ext>
            </a:extLst>
          </p:cNvPr>
          <p:cNvSpPr txBox="1"/>
          <p:nvPr/>
        </p:nvSpPr>
        <p:spPr>
          <a:xfrm>
            <a:off x="6135415" y="5442447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Presencial</a:t>
            </a:r>
            <a:endParaRPr lang="es-ES_tradnl" sz="14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516" name="TextBox 21515">
            <a:extLst>
              <a:ext uri="{FF2B5EF4-FFF2-40B4-BE49-F238E27FC236}">
                <a16:creationId xmlns:a16="http://schemas.microsoft.com/office/drawing/2014/main" id="{25A8FCB2-3A97-3C00-1D22-047ADD40968A}"/>
              </a:ext>
            </a:extLst>
          </p:cNvPr>
          <p:cNvSpPr txBox="1"/>
          <p:nvPr/>
        </p:nvSpPr>
        <p:spPr>
          <a:xfrm>
            <a:off x="6135415" y="6260143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Presencial</a:t>
            </a:r>
            <a:endParaRPr lang="es-ES_tradnl" sz="14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523" name="TextBox 21522">
            <a:extLst>
              <a:ext uri="{FF2B5EF4-FFF2-40B4-BE49-F238E27FC236}">
                <a16:creationId xmlns:a16="http://schemas.microsoft.com/office/drawing/2014/main" id="{CDA613F4-8083-BC74-2D23-770E54885265}"/>
              </a:ext>
            </a:extLst>
          </p:cNvPr>
          <p:cNvSpPr txBox="1"/>
          <p:nvPr/>
        </p:nvSpPr>
        <p:spPr>
          <a:xfrm>
            <a:off x="7757908" y="1226835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Retail</a:t>
            </a:r>
          </a:p>
        </p:txBody>
      </p:sp>
      <p:sp>
        <p:nvSpPr>
          <p:cNvPr id="21524" name="TextBox 21523">
            <a:extLst>
              <a:ext uri="{FF2B5EF4-FFF2-40B4-BE49-F238E27FC236}">
                <a16:creationId xmlns:a16="http://schemas.microsoft.com/office/drawing/2014/main" id="{13D26947-933D-2AC4-0929-384F6913B3E8}"/>
              </a:ext>
            </a:extLst>
          </p:cNvPr>
          <p:cNvSpPr txBox="1"/>
          <p:nvPr/>
        </p:nvSpPr>
        <p:spPr>
          <a:xfrm>
            <a:off x="7757908" y="2065635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Retail y Super</a:t>
            </a:r>
          </a:p>
        </p:txBody>
      </p:sp>
      <p:sp>
        <p:nvSpPr>
          <p:cNvPr id="21525" name="TextBox 21524">
            <a:extLst>
              <a:ext uri="{FF2B5EF4-FFF2-40B4-BE49-F238E27FC236}">
                <a16:creationId xmlns:a16="http://schemas.microsoft.com/office/drawing/2014/main" id="{01F4983E-EB56-65F6-8A16-4F69F1FCADE6}"/>
              </a:ext>
            </a:extLst>
          </p:cNvPr>
          <p:cNvSpPr txBox="1"/>
          <p:nvPr/>
        </p:nvSpPr>
        <p:spPr>
          <a:xfrm>
            <a:off x="7757908" y="2948017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Retail</a:t>
            </a:r>
          </a:p>
        </p:txBody>
      </p:sp>
      <p:sp>
        <p:nvSpPr>
          <p:cNvPr id="21526" name="TextBox 21525">
            <a:extLst>
              <a:ext uri="{FF2B5EF4-FFF2-40B4-BE49-F238E27FC236}">
                <a16:creationId xmlns:a16="http://schemas.microsoft.com/office/drawing/2014/main" id="{D5912562-6D46-1DB4-206E-74AC06219C1C}"/>
              </a:ext>
            </a:extLst>
          </p:cNvPr>
          <p:cNvSpPr txBox="1"/>
          <p:nvPr/>
        </p:nvSpPr>
        <p:spPr>
          <a:xfrm>
            <a:off x="7757908" y="3746776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Retail y Super</a:t>
            </a:r>
          </a:p>
        </p:txBody>
      </p:sp>
      <p:sp>
        <p:nvSpPr>
          <p:cNvPr id="21527" name="TextBox 21526">
            <a:extLst>
              <a:ext uri="{FF2B5EF4-FFF2-40B4-BE49-F238E27FC236}">
                <a16:creationId xmlns:a16="http://schemas.microsoft.com/office/drawing/2014/main" id="{193E66F1-7F25-EB7F-B651-D3A529FC5759}"/>
              </a:ext>
            </a:extLst>
          </p:cNvPr>
          <p:cNvSpPr txBox="1"/>
          <p:nvPr/>
        </p:nvSpPr>
        <p:spPr>
          <a:xfrm>
            <a:off x="7757908" y="4559127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Retail y Super</a:t>
            </a:r>
          </a:p>
        </p:txBody>
      </p:sp>
      <p:sp>
        <p:nvSpPr>
          <p:cNvPr id="21528" name="TextBox 21527">
            <a:extLst>
              <a:ext uri="{FF2B5EF4-FFF2-40B4-BE49-F238E27FC236}">
                <a16:creationId xmlns:a16="http://schemas.microsoft.com/office/drawing/2014/main" id="{A164C90B-FA4C-5CF5-D57D-EDE57E684744}"/>
              </a:ext>
            </a:extLst>
          </p:cNvPr>
          <p:cNvSpPr txBox="1"/>
          <p:nvPr/>
        </p:nvSpPr>
        <p:spPr>
          <a:xfrm>
            <a:off x="7757908" y="5438576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Retail y Super</a:t>
            </a:r>
          </a:p>
        </p:txBody>
      </p:sp>
      <p:sp>
        <p:nvSpPr>
          <p:cNvPr id="21529" name="TextBox 21528">
            <a:extLst>
              <a:ext uri="{FF2B5EF4-FFF2-40B4-BE49-F238E27FC236}">
                <a16:creationId xmlns:a16="http://schemas.microsoft.com/office/drawing/2014/main" id="{06928B2C-FCDE-1143-61BB-7F3E06C355E1}"/>
              </a:ext>
            </a:extLst>
          </p:cNvPr>
          <p:cNvSpPr txBox="1"/>
          <p:nvPr/>
        </p:nvSpPr>
        <p:spPr>
          <a:xfrm>
            <a:off x="7757908" y="6256272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Retail y Super</a:t>
            </a:r>
          </a:p>
        </p:txBody>
      </p:sp>
      <p:sp>
        <p:nvSpPr>
          <p:cNvPr id="21530" name="TextBox 21529">
            <a:extLst>
              <a:ext uri="{FF2B5EF4-FFF2-40B4-BE49-F238E27FC236}">
                <a16:creationId xmlns:a16="http://schemas.microsoft.com/office/drawing/2014/main" id="{7DD4BF0D-7B6F-D848-B822-EB8F9C2297E7}"/>
              </a:ext>
            </a:extLst>
          </p:cNvPr>
          <p:cNvSpPr txBox="1"/>
          <p:nvPr/>
        </p:nvSpPr>
        <p:spPr>
          <a:xfrm>
            <a:off x="9499446" y="1230706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Bajos</a:t>
            </a:r>
          </a:p>
        </p:txBody>
      </p:sp>
      <p:sp>
        <p:nvSpPr>
          <p:cNvPr id="21531" name="TextBox 21530">
            <a:extLst>
              <a:ext uri="{FF2B5EF4-FFF2-40B4-BE49-F238E27FC236}">
                <a16:creationId xmlns:a16="http://schemas.microsoft.com/office/drawing/2014/main" id="{A19001D1-1781-9A81-BC8A-305BCD5757BE}"/>
              </a:ext>
            </a:extLst>
          </p:cNvPr>
          <p:cNvSpPr txBox="1"/>
          <p:nvPr/>
        </p:nvSpPr>
        <p:spPr>
          <a:xfrm>
            <a:off x="9499446" y="2069506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Volátil</a:t>
            </a:r>
          </a:p>
        </p:txBody>
      </p:sp>
      <p:sp>
        <p:nvSpPr>
          <p:cNvPr id="21532" name="TextBox 21531">
            <a:extLst>
              <a:ext uri="{FF2B5EF4-FFF2-40B4-BE49-F238E27FC236}">
                <a16:creationId xmlns:a16="http://schemas.microsoft.com/office/drawing/2014/main" id="{0AD1ED7F-D413-3E53-7780-40E53506921E}"/>
              </a:ext>
            </a:extLst>
          </p:cNvPr>
          <p:cNvSpPr txBox="1"/>
          <p:nvPr/>
        </p:nvSpPr>
        <p:spPr>
          <a:xfrm>
            <a:off x="9499446" y="2951888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Más bajos</a:t>
            </a:r>
          </a:p>
        </p:txBody>
      </p:sp>
      <p:sp>
        <p:nvSpPr>
          <p:cNvPr id="21533" name="TextBox 21532">
            <a:extLst>
              <a:ext uri="{FF2B5EF4-FFF2-40B4-BE49-F238E27FC236}">
                <a16:creationId xmlns:a16="http://schemas.microsoft.com/office/drawing/2014/main" id="{2E457A82-4A49-B051-7CB7-2C151B2C5F46}"/>
              </a:ext>
            </a:extLst>
          </p:cNvPr>
          <p:cNvSpPr txBox="1"/>
          <p:nvPr/>
        </p:nvSpPr>
        <p:spPr>
          <a:xfrm>
            <a:off x="9499446" y="3750647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Pequeño y mediano</a:t>
            </a:r>
          </a:p>
        </p:txBody>
      </p:sp>
      <p:sp>
        <p:nvSpPr>
          <p:cNvPr id="21534" name="TextBox 21533">
            <a:extLst>
              <a:ext uri="{FF2B5EF4-FFF2-40B4-BE49-F238E27FC236}">
                <a16:creationId xmlns:a16="http://schemas.microsoft.com/office/drawing/2014/main" id="{A31C7AA6-C7F4-C199-4118-6862778708FF}"/>
              </a:ext>
            </a:extLst>
          </p:cNvPr>
          <p:cNvSpPr txBox="1"/>
          <p:nvPr/>
        </p:nvSpPr>
        <p:spPr>
          <a:xfrm>
            <a:off x="9499446" y="4562998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Mediano</a:t>
            </a:r>
          </a:p>
        </p:txBody>
      </p:sp>
      <p:sp>
        <p:nvSpPr>
          <p:cNvPr id="21535" name="TextBox 21534">
            <a:extLst>
              <a:ext uri="{FF2B5EF4-FFF2-40B4-BE49-F238E27FC236}">
                <a16:creationId xmlns:a16="http://schemas.microsoft.com/office/drawing/2014/main" id="{D46FF598-E2AE-88C0-D013-9E8553393892}"/>
              </a:ext>
            </a:extLst>
          </p:cNvPr>
          <p:cNvSpPr txBox="1"/>
          <p:nvPr/>
        </p:nvSpPr>
        <p:spPr>
          <a:xfrm>
            <a:off x="9499446" y="5442447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Grande</a:t>
            </a:r>
          </a:p>
        </p:txBody>
      </p:sp>
      <p:sp>
        <p:nvSpPr>
          <p:cNvPr id="21536" name="TextBox 21535">
            <a:extLst>
              <a:ext uri="{FF2B5EF4-FFF2-40B4-BE49-F238E27FC236}">
                <a16:creationId xmlns:a16="http://schemas.microsoft.com/office/drawing/2014/main" id="{219F31C3-5DD2-37F4-3A94-6A8313D0C9C7}"/>
              </a:ext>
            </a:extLst>
          </p:cNvPr>
          <p:cNvSpPr txBox="1"/>
          <p:nvPr/>
        </p:nvSpPr>
        <p:spPr>
          <a:xfrm>
            <a:off x="9499446" y="6260143"/>
            <a:ext cx="243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2066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6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6&quot;&gt;&lt;elem m_fUsage=&quot;1.24659000000000008690E+00&quot;&gt;&lt;m_msothmcolidx val=&quot;0&quot;/&gt;&lt;m_rgb r=&quot;BA&quot; g=&quot;F3&quot; b=&quot;40&quot;/&gt;&lt;/elem&gt;&lt;elem m_fUsage=&quot;1.00000000000000000000E+00&quot;&gt;&lt;m_msothmcolidx val=&quot;0&quot;/&gt;&lt;m_rgb r=&quot;F9&quot; g=&quot;CA&quot; b=&quot;35&quot;/&gt;&lt;/elem&gt;&lt;elem m_fUsage=&quot;9.00000000000000022204E-01&quot;&gt;&lt;m_msothmcolidx val=&quot;0&quot;/&gt;&lt;m_rgb r=&quot;63&quot; g=&quot;D1&quot; b=&quot;67&quot;/&gt;&lt;/elem&gt;&lt;elem m_fUsage=&quot;8.10000000000000053291E-01&quot;&gt;&lt;m_msothmcolidx val=&quot;0&quot;/&gt;&lt;m_rgb r=&quot;ED&quot; g=&quot;49&quot; b=&quot;5F&quot;/&gt;&lt;/elem&gt;&lt;elem m_fUsage=&quot;7.29000000000000092371E-01&quot;&gt;&lt;m_msothmcolidx val=&quot;0&quot;/&gt;&lt;m_rgb r=&quot;F6&quot; g=&quot;DE&quot; b=&quot;32&quot;/&gt;&lt;/elem&gt;&lt;elem m_fUsage=&quot;5.31441000000000163261E-01&quot;&gt;&lt;m_msothmcolidx val=&quot;0&quot;/&gt;&lt;m_rgb r=&quot;C4&quot; g=&quot;48&quot; b=&quot;43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QYXeBFJz2hQvoltng9R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534</Words>
  <Application>Microsoft Macintosh PowerPoint</Application>
  <PresentationFormat>Widescreen</PresentationFormat>
  <Paragraphs>167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Malgun Gothic</vt:lpstr>
      <vt:lpstr>Aharoni</vt:lpstr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Sebastian Neira González</dc:creator>
  <cp:lastModifiedBy>Álvaro David López Chávez</cp:lastModifiedBy>
  <cp:revision>2</cp:revision>
  <dcterms:created xsi:type="dcterms:W3CDTF">2023-05-06T16:38:26Z</dcterms:created>
  <dcterms:modified xsi:type="dcterms:W3CDTF">2023-05-07T17:55:42Z</dcterms:modified>
</cp:coreProperties>
</file>