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6858000" cx="9906000"/>
  <p:notesSz cx="9906000" cy="6858000"/>
  <p:embeddedFontLst>
    <p:embeddedFont>
      <p:font typeface="Libre Franklin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iLOO9qkKv9kG9V+dEeb1e5sozq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8C5313-5740-42B2-8FC5-0F4AFEB8000F}">
  <a:tblStyle styleId="{9F8C5313-5740-42B2-8FC5-0F4AFEB8000F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11" Type="http://schemas.openxmlformats.org/officeDocument/2006/relationships/slide" Target="slides/slide4.xml"/><Relationship Id="rId22" Type="http://customschemas.google.com/relationships/presentationmetadata" Target="metadata"/><Relationship Id="rId10" Type="http://schemas.openxmlformats.org/officeDocument/2006/relationships/slide" Target="slides/slide3.xml"/><Relationship Id="rId21" Type="http://schemas.openxmlformats.org/officeDocument/2006/relationships/font" Target="fonts/LibreFranklin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LibreFranklin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LibreFranklin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8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651325" y="514350"/>
            <a:ext cx="6604325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1114425" y="685800"/>
            <a:ext cx="780097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1114425" y="2286000"/>
            <a:ext cx="780097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 title="Background Shape"/>
          <p:cNvSpPr/>
          <p:nvPr/>
        </p:nvSpPr>
        <p:spPr>
          <a:xfrm>
            <a:off x="0" y="376"/>
            <a:ext cx="43091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1"/>
          <p:cNvSpPr txBox="1"/>
          <p:nvPr>
            <p:ph type="title"/>
          </p:nvPr>
        </p:nvSpPr>
        <p:spPr>
          <a:xfrm>
            <a:off x="588169" y="685800"/>
            <a:ext cx="3132773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/>
          <p:nvPr>
            <p:ph idx="2" type="pic"/>
          </p:nvPr>
        </p:nvSpPr>
        <p:spPr>
          <a:xfrm>
            <a:off x="4494847" y="2"/>
            <a:ext cx="5411153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588169" y="2855968"/>
            <a:ext cx="3132773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588169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1792330" y="6453386"/>
            <a:ext cx="1928611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030052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21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1" title="Divider Bar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1114425" y="685800"/>
            <a:ext cx="780097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" type="body"/>
          </p:nvPr>
        </p:nvSpPr>
        <p:spPr>
          <a:xfrm rot="5400000">
            <a:off x="3228975" y="180977"/>
            <a:ext cx="3571875" cy="780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0" type="dt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1" type="ftr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 rot="5400000">
            <a:off x="5640173" y="2438180"/>
            <a:ext cx="5243244" cy="1615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 rot="5400000">
            <a:off x="1593587" y="144993"/>
            <a:ext cx="5243244" cy="6201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0" type="dt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ctrTitle"/>
          </p:nvPr>
        </p:nvSpPr>
        <p:spPr>
          <a:xfrm>
            <a:off x="1238250" y="1124530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75"/>
              <a:buFont typeface="Calibri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1950"/>
              <a:buNone/>
              <a:defRPr sz="195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275"/>
              <a:buNone/>
              <a:defRPr sz="227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sz="1950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sz="1625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sz="1625"/>
            </a:lvl5pPr>
            <a:lvl6pPr lvl="5" algn="ctr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sz="1625"/>
            </a:lvl6pPr>
            <a:lvl7pPr lvl="6" algn="ctr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sz="1625"/>
            </a:lvl7pPr>
            <a:lvl8pPr lvl="7" algn="ctr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sz="1625"/>
            </a:lvl8pPr>
            <a:lvl9pPr lvl="8" algn="ctr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sz="1625"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686666" y="1828801"/>
            <a:ext cx="85439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675878" y="1712423"/>
            <a:ext cx="8543925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75"/>
              <a:buFont typeface="Calibri"/>
              <a:buNone/>
              <a:defRPr b="0"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675878" y="4552634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rgbClr val="3F3F3F"/>
              </a:buClr>
              <a:buSzPts val="1950"/>
              <a:buNone/>
              <a:defRPr sz="195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463"/>
              <a:buNone/>
              <a:defRPr sz="146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138"/>
              <a:buNone/>
              <a:defRPr sz="1138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138"/>
              <a:buNone/>
              <a:defRPr sz="1138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138"/>
              <a:buNone/>
              <a:defRPr sz="1138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138"/>
              <a:buNone/>
              <a:defRPr sz="1138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138"/>
              <a:buNone/>
              <a:defRPr sz="1138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28"/>
              </a:spcBef>
              <a:spcAft>
                <a:spcPts val="0"/>
              </a:spcAft>
              <a:buClr>
                <a:srgbClr val="888888"/>
              </a:buClr>
              <a:buSzPts val="1138"/>
              <a:buNone/>
              <a:defRPr sz="1138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686666" y="1828801"/>
            <a:ext cx="421005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2" type="body"/>
          </p:nvPr>
        </p:nvSpPr>
        <p:spPr>
          <a:xfrm>
            <a:off x="5014913" y="1828801"/>
            <a:ext cx="421005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>
  <p:cSld name="Comparação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686665" y="1681851"/>
            <a:ext cx="4189413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b="1" sz="1950"/>
            </a:lvl1pPr>
            <a:lvl2pPr indent="-2286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b="1" sz="1625"/>
            </a:lvl2pPr>
            <a:lvl3pPr indent="-2286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None/>
              <a:defRPr b="1" sz="1463"/>
            </a:lvl3pPr>
            <a:lvl4pPr indent="-2286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686665" y="2507551"/>
            <a:ext cx="4189413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3" type="body"/>
          </p:nvPr>
        </p:nvSpPr>
        <p:spPr>
          <a:xfrm>
            <a:off x="5014913" y="1681851"/>
            <a:ext cx="421005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  <a:defRPr b="1" sz="1950"/>
            </a:lvl1pPr>
            <a:lvl2pPr indent="-2286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None/>
              <a:defRPr b="1" sz="1625"/>
            </a:lvl2pPr>
            <a:lvl3pPr indent="-2286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None/>
              <a:defRPr b="1" sz="1463"/>
            </a:lvl3pPr>
            <a:lvl4pPr indent="-2286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4pPr>
            <a:lvl5pPr indent="-2286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5pPr>
            <a:lvl6pPr indent="-228600" lvl="5" marL="27432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6pPr>
            <a:lvl7pPr indent="-228600" lvl="6" marL="32004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7pPr>
            <a:lvl8pPr indent="-228600" lvl="7" marL="3657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8pPr>
            <a:lvl9pPr indent="-228600" lvl="8" marL="41148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9pPr>
          </a:lstStyle>
          <a:p/>
        </p:txBody>
      </p:sp>
      <p:sp>
        <p:nvSpPr>
          <p:cNvPr id="133" name="Google Shape;133;p29"/>
          <p:cNvSpPr txBox="1"/>
          <p:nvPr>
            <p:ph idx="4" type="body"/>
          </p:nvPr>
        </p:nvSpPr>
        <p:spPr>
          <a:xfrm>
            <a:off x="5014913" y="2507551"/>
            <a:ext cx="4210051" cy="368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29"/>
          <p:cNvSpPr txBox="1"/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strips dir="r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p30"/>
          <p:cNvSpPr txBox="1"/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strips dir="r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1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1114425" y="685800"/>
            <a:ext cx="780097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683514" y="457201"/>
            <a:ext cx="3194685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4210050" y="990600"/>
            <a:ext cx="5014913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  <a:defRPr sz="2600"/>
            </a:lvl1pPr>
            <a:lvl2pPr indent="-373062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275"/>
              <a:buChar char="●"/>
              <a:defRPr sz="2275"/>
            </a:lvl2pPr>
            <a:lvl3pPr indent="-352425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  <a:defRPr sz="1950"/>
            </a:lvl3pPr>
            <a:lvl4pPr indent="-331787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  <a:defRPr sz="1625"/>
            </a:lvl4pPr>
            <a:lvl5pPr indent="-331787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  <a:defRPr sz="1625"/>
            </a:lvl5pPr>
            <a:lvl6pPr indent="-331787" lvl="5" marL="274320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  <a:defRPr sz="1625"/>
            </a:lvl6pPr>
            <a:lvl7pPr indent="-331787" lvl="6" marL="320040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  <a:defRPr sz="1625"/>
            </a:lvl7pPr>
            <a:lvl8pPr indent="-331787" lvl="7" marL="365760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  <a:defRPr sz="1625"/>
            </a:lvl8pPr>
            <a:lvl9pPr indent="-331787" lvl="8" marL="4114800" algn="l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625"/>
              <a:buChar char="●"/>
              <a:defRPr sz="1625"/>
            </a:lvl9pPr>
          </a:lstStyle>
          <a:p/>
        </p:txBody>
      </p:sp>
      <p:sp>
        <p:nvSpPr>
          <p:cNvPr id="150" name="Google Shape;150;p32"/>
          <p:cNvSpPr txBox="1"/>
          <p:nvPr>
            <p:ph idx="2" type="body"/>
          </p:nvPr>
        </p:nvSpPr>
        <p:spPr>
          <a:xfrm>
            <a:off x="683514" y="2057399"/>
            <a:ext cx="3194685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/>
            </a:lvl2pPr>
            <a:lvl3pPr indent="-2286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3pPr>
            <a:lvl4pPr indent="-2286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4pPr>
            <a:lvl5pPr indent="-2286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5pPr>
            <a:lvl6pPr indent="-228600" lvl="5" marL="27432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6pPr>
            <a:lvl7pPr indent="-228600" lvl="6" marL="32004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7pPr>
            <a:lvl8pPr indent="-228600" lvl="7" marL="36576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8pPr>
            <a:lvl9pPr indent="-228600" lvl="8" marL="41148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9pPr>
          </a:lstStyle>
          <a:p/>
        </p:txBody>
      </p:sp>
      <p:sp>
        <p:nvSpPr>
          <p:cNvPr id="151" name="Google Shape;151;p32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683514" y="457200"/>
            <a:ext cx="319468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3"/>
          <p:cNvSpPr/>
          <p:nvPr>
            <p:ph idx="2" type="pic"/>
          </p:nvPr>
        </p:nvSpPr>
        <p:spPr>
          <a:xfrm>
            <a:off x="4210050" y="990600"/>
            <a:ext cx="5014913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683514" y="2057400"/>
            <a:ext cx="3194685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 sz="975"/>
            </a:lvl2pPr>
            <a:lvl3pPr indent="-2286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813"/>
              <a:buNone/>
              <a:defRPr sz="813"/>
            </a:lvl3pPr>
            <a:lvl4pPr indent="-2286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4pPr>
            <a:lvl5pPr indent="-2286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5pPr>
            <a:lvl6pPr indent="-228600" lvl="5" marL="27432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6pPr>
            <a:lvl7pPr indent="-228600" lvl="6" marL="32004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7pPr>
            <a:lvl8pPr indent="-228600" lvl="7" marL="36576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8pPr>
            <a:lvl9pPr indent="-228600" lvl="8" marL="4114800" algn="l">
              <a:spcBef>
                <a:spcPts val="146"/>
              </a:spcBef>
              <a:spcAft>
                <a:spcPts val="0"/>
              </a:spcAft>
              <a:buClr>
                <a:schemeClr val="dk1"/>
              </a:buClr>
              <a:buSzPts val="731"/>
              <a:buNone/>
              <a:defRPr sz="731"/>
            </a:lvl9pPr>
          </a:lstStyle>
          <a:p/>
        </p:txBody>
      </p:sp>
      <p:sp>
        <p:nvSpPr>
          <p:cNvPr id="158" name="Google Shape;158;p33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 rot="5400000">
            <a:off x="2782960" y="-267493"/>
            <a:ext cx="4351337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 rot="5400000">
            <a:off x="5251052" y="2198290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" type="body"/>
          </p:nvPr>
        </p:nvSpPr>
        <p:spPr>
          <a:xfrm rot="5400000">
            <a:off x="917178" y="124222"/>
            <a:ext cx="5811837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893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ctrTitle"/>
          </p:nvPr>
        </p:nvSpPr>
        <p:spPr>
          <a:xfrm>
            <a:off x="1556041" y="1788454"/>
            <a:ext cx="679349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subTitle"/>
          </p:nvPr>
        </p:nvSpPr>
        <p:spPr>
          <a:xfrm>
            <a:off x="2177425" y="3956281"/>
            <a:ext cx="5550735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7" name="Google Shape;27;p14"/>
          <p:cNvSpPr txBox="1"/>
          <p:nvPr>
            <p:ph idx="10" type="dt"/>
          </p:nvPr>
        </p:nvSpPr>
        <p:spPr>
          <a:xfrm>
            <a:off x="611697" y="6453386"/>
            <a:ext cx="130645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2099545" y="6453386"/>
            <a:ext cx="570649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7987430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pSp>
        <p:nvGrpSpPr>
          <p:cNvPr id="30" name="Google Shape;30;p14"/>
          <p:cNvGrpSpPr/>
          <p:nvPr/>
        </p:nvGrpSpPr>
        <p:grpSpPr>
          <a:xfrm>
            <a:off x="611697" y="744470"/>
            <a:ext cx="8672721" cy="5349671"/>
            <a:chOff x="564643" y="744469"/>
            <a:chExt cx="8005589" cy="5349671"/>
          </a:xfrm>
        </p:grpSpPr>
        <p:sp>
          <p:nvSpPr>
            <p:cNvPr id="31" name="Google Shape;31;p14"/>
            <p:cNvSpPr/>
            <p:nvPr/>
          </p:nvSpPr>
          <p:spPr>
            <a:xfrm>
              <a:off x="6113972" y="1685652"/>
              <a:ext cx="2456260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 rot="10800000">
              <a:off x="564643" y="744469"/>
              <a:ext cx="2456505" cy="4408488"/>
            </a:xfrm>
            <a:custGeom>
              <a:rect b="b" l="l" r="r" t="t"/>
              <a:pathLst>
                <a:path extrusionOk="0" h="10000" w="10001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621583" y="1301362"/>
            <a:ext cx="781053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  <a:defRPr sz="60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621583" y="4216328"/>
            <a:ext cx="7810539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600363" y="6453386"/>
            <a:ext cx="131820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2099754" y="6453386"/>
            <a:ext cx="570649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7987430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15"/>
          <p:cNvSpPr/>
          <p:nvPr/>
        </p:nvSpPr>
        <p:spPr>
          <a:xfrm>
            <a:off x="6623470" y="1685652"/>
            <a:ext cx="2660948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0" name="Google Shape;40;p15" title="Crop Mark"/>
          <p:cNvSpPr/>
          <p:nvPr/>
        </p:nvSpPr>
        <p:spPr>
          <a:xfrm>
            <a:off x="6623470" y="1685652"/>
            <a:ext cx="2660948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1114425" y="685800"/>
            <a:ext cx="780097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1114425" y="2286001"/>
            <a:ext cx="3613827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5301890" y="2286001"/>
            <a:ext cx="3613827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1114425" y="685800"/>
            <a:ext cx="780097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1114425" y="2340230"/>
            <a:ext cx="36138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1114425" y="3305209"/>
            <a:ext cx="3613826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5301573" y="2349754"/>
            <a:ext cx="361382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17"/>
          <p:cNvSpPr txBox="1"/>
          <p:nvPr>
            <p:ph idx="4" type="body"/>
          </p:nvPr>
        </p:nvSpPr>
        <p:spPr>
          <a:xfrm>
            <a:off x="5301573" y="3305209"/>
            <a:ext cx="3613827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1114425" y="685800"/>
            <a:ext cx="780097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idx="10" type="dt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1" type="ftr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2" type="sldNum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 title="Background Shape"/>
          <p:cNvSpPr/>
          <p:nvPr/>
        </p:nvSpPr>
        <p:spPr>
          <a:xfrm>
            <a:off x="0" y="376"/>
            <a:ext cx="43091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0"/>
          <p:cNvSpPr txBox="1"/>
          <p:nvPr>
            <p:ph type="title"/>
          </p:nvPr>
        </p:nvSpPr>
        <p:spPr>
          <a:xfrm>
            <a:off x="588169" y="685800"/>
            <a:ext cx="3132773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5083016" y="685801"/>
            <a:ext cx="4234815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 sz="1350"/>
            </a:lvl3pPr>
            <a:lvl4pPr indent="-314325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 sz="1350"/>
            </a:lvl4pPr>
            <a:lvl5pPr indent="-3048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20"/>
          <p:cNvSpPr txBox="1"/>
          <p:nvPr>
            <p:ph idx="2" type="body"/>
          </p:nvPr>
        </p:nvSpPr>
        <p:spPr>
          <a:xfrm>
            <a:off x="588169" y="2856344"/>
            <a:ext cx="3132773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588169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1792330" y="6453386"/>
            <a:ext cx="1928611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030052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0" title="Divider Bar"/>
          <p:cNvSpPr/>
          <p:nvPr/>
        </p:nvSpPr>
        <p:spPr>
          <a:xfrm>
            <a:off x="4309110" y="376"/>
            <a:ext cx="185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>
    <p:strips dir="rd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1114425" y="685800"/>
            <a:ext cx="780097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1114425" y="2286000"/>
            <a:ext cx="780097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1129903" y="6453386"/>
            <a:ext cx="97871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2351021" y="6453386"/>
            <a:ext cx="51031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7696599" y="6453386"/>
            <a:ext cx="129698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" name="Google Shape;11;p11"/>
          <p:cNvSpPr/>
          <p:nvPr/>
        </p:nvSpPr>
        <p:spPr>
          <a:xfrm>
            <a:off x="388452" y="376"/>
            <a:ext cx="185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1" title="Side bar"/>
          <p:cNvSpPr/>
          <p:nvPr/>
        </p:nvSpPr>
        <p:spPr>
          <a:xfrm>
            <a:off x="388452" y="376"/>
            <a:ext cx="185738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strips dir="rd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686666" y="365760"/>
            <a:ext cx="854392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5"/>
              <a:buFont typeface="Calibri"/>
              <a:buNone/>
              <a:defRPr b="0" i="0" sz="3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686666" y="1828801"/>
            <a:ext cx="85439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3062" lvl="0" marL="457200" marR="0" rtl="0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275"/>
              <a:buFont typeface="Noto Sans Symbols"/>
              <a:buChar char="●"/>
              <a:defRPr b="0" i="0" sz="22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●"/>
              <a:defRPr b="0" i="0" sz="19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1787" lvl="2" marL="13716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25"/>
              <a:buFont typeface="Noto Sans Symbols"/>
              <a:buChar char="●"/>
              <a:defRPr b="0" i="0" sz="16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1500" lvl="3" marL="18288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Noto Sans Symbols"/>
              <a:buChar char="●"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1500" lvl="4" marL="2286000" marR="0" rtl="0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463"/>
              <a:buFont typeface="Noto Sans Symbols"/>
              <a:buChar char="●"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1500" lvl="5" marL="27432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3"/>
              <a:buFont typeface="Noto Sans Symbols"/>
              <a:buChar char="●"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1500" lvl="6" marL="32004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3"/>
              <a:buFont typeface="Noto Sans Symbols"/>
              <a:buChar char="●"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1500" lvl="7" marL="36576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3"/>
              <a:buFont typeface="Noto Sans Symbols"/>
              <a:buChar char="●"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1500" lvl="8" marL="4114800" marR="0" rtl="0" algn="l">
              <a:spcBef>
                <a:spcPts val="293"/>
              </a:spcBef>
              <a:spcAft>
                <a:spcPts val="0"/>
              </a:spcAft>
              <a:buClr>
                <a:schemeClr val="dk1"/>
              </a:buClr>
              <a:buSzPts val="1463"/>
              <a:buFont typeface="Noto Sans Symbols"/>
              <a:buChar char="●"/>
              <a:defRPr b="0" i="0" sz="146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24"/>
          <p:cNvSpPr txBox="1"/>
          <p:nvPr>
            <p:ph idx="10" type="dt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9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4"/>
          <p:cNvSpPr txBox="1"/>
          <p:nvPr>
            <p:ph idx="11" type="ftr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893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7001741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89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89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89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89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89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89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89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89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893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strips dir="rd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"/>
          <p:cNvSpPr txBox="1"/>
          <p:nvPr/>
        </p:nvSpPr>
        <p:spPr>
          <a:xfrm>
            <a:off x="2171699" y="257231"/>
            <a:ext cx="5562602" cy="566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300990" lvl="0" marL="12700" marR="5080" rtl="0" algn="ctr">
              <a:lnSpc>
                <a:spcPct val="96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ETEC PROF. HORÁCIO AUGUSTO DA SILVEIRA </a:t>
            </a:r>
            <a:endParaRPr/>
          </a:p>
          <a:p>
            <a:pPr indent="300990" lvl="0" marL="12700" marR="5080" rtl="0" algn="ctr">
              <a:lnSpc>
                <a:spcPct val="96111"/>
              </a:lnSpc>
              <a:spcBef>
                <a:spcPts val="515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CENTRO PAULA SOUZA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 txBox="1"/>
          <p:nvPr>
            <p:ph type="title"/>
          </p:nvPr>
        </p:nvSpPr>
        <p:spPr>
          <a:xfrm>
            <a:off x="681036" y="1388092"/>
            <a:ext cx="85440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953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ETIM - </a:t>
            </a: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Eletronica</a:t>
            </a: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 txBox="1"/>
          <p:nvPr/>
        </p:nvSpPr>
        <p:spPr>
          <a:xfrm>
            <a:off x="814700" y="2675368"/>
            <a:ext cx="8276594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ENVASADORA AUTOMÁTICA </a:t>
            </a:r>
            <a:endParaRPr b="0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5105397" y="4491532"/>
            <a:ext cx="4419600" cy="1163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Orientadores</a:t>
            </a: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Msc. Helton Almeida dos Santos</a:t>
            </a:r>
            <a:b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Profa. Roseli Cshunderlick	 </a:t>
            </a:r>
            <a:b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533400" y="4469013"/>
            <a:ext cx="5392102" cy="1950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0">
            <a:spAutoFit/>
          </a:bodyPr>
          <a:lstStyle/>
          <a:p>
            <a:pPr indent="0" lvl="0" marL="1270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299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Álvaro Barboza Dayle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just">
              <a:lnSpc>
                <a:spcPct val="102299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Dian Carlos Sales Batista</a:t>
            </a:r>
            <a:endParaRPr/>
          </a:p>
          <a:p>
            <a:pPr indent="0" lvl="0" marL="12700" marR="5080" rtl="0" algn="just">
              <a:lnSpc>
                <a:spcPct val="102299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Gabriel Alexandrino de Macedo</a:t>
            </a:r>
            <a:endParaRPr/>
          </a:p>
          <a:p>
            <a:pPr indent="0" lvl="0" marL="12700" marR="5080" rtl="0" algn="just">
              <a:lnSpc>
                <a:spcPct val="102299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Guilherme Carvalho do Nascimento</a:t>
            </a:r>
            <a:endParaRPr/>
          </a:p>
          <a:p>
            <a:pPr indent="0" lvl="0" marL="12700" marR="5080" rtl="0" algn="just">
              <a:lnSpc>
                <a:spcPct val="102299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Vinícius Bispo Santana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>
            <p:ph type="title"/>
          </p:nvPr>
        </p:nvSpPr>
        <p:spPr>
          <a:xfrm>
            <a:off x="1052513" y="990600"/>
            <a:ext cx="7800975" cy="1495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400"/>
              <a:buFont typeface="Arial"/>
              <a:buNone/>
            </a:pPr>
            <a:r>
              <a:rPr b="1" lang="pt-BR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Agradecemos a atenção!</a:t>
            </a:r>
            <a:endParaRPr b="1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0"/>
          <p:cNvSpPr txBox="1"/>
          <p:nvPr>
            <p:ph idx="1" type="body"/>
          </p:nvPr>
        </p:nvSpPr>
        <p:spPr>
          <a:xfrm>
            <a:off x="533400" y="3352800"/>
            <a:ext cx="8839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None/>
            </a:pPr>
            <a:r>
              <a:rPr lang="pt-BR" sz="36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       Estamos abertos a perguntas.</a:t>
            </a:r>
            <a:endParaRPr sz="3600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 txBox="1"/>
          <p:nvPr/>
        </p:nvSpPr>
        <p:spPr>
          <a:xfrm>
            <a:off x="1276121" y="2090172"/>
            <a:ext cx="73537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indústria vem se modernizando dia após dia, processos que antes  eram demorados, hoje são realizados de formas muito mais rápidas e eficientes gerando mais lucro em pouco tempo.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projeto busca facilitar o processo de envase de bebidas em linhas de produções manuais de pequena escala, proporcionando facilidade, simplicidade e economia de gastos.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 txBox="1"/>
          <p:nvPr/>
        </p:nvSpPr>
        <p:spPr>
          <a:xfrm>
            <a:off x="1730188" y="314980"/>
            <a:ext cx="640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/>
          </a:p>
        </p:txBody>
      </p:sp>
    </p:spTree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"/>
          <p:cNvSpPr txBox="1"/>
          <p:nvPr/>
        </p:nvSpPr>
        <p:spPr>
          <a:xfrm>
            <a:off x="1872071" y="76200"/>
            <a:ext cx="640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DIAGRAMA DE BLOCOS</a:t>
            </a:r>
            <a:endParaRPr b="1" i="0" sz="2800" u="none" cap="none" strike="noStrike">
              <a:solidFill>
                <a:srgbClr val="17365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452" y="599420"/>
            <a:ext cx="5558037" cy="6134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>
            <p:ph type="title"/>
          </p:nvPr>
        </p:nvSpPr>
        <p:spPr>
          <a:xfrm>
            <a:off x="3869690" y="113029"/>
            <a:ext cx="2048510" cy="52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Libre Franklin"/>
              <a:buNone/>
            </a:pPr>
            <a:r>
              <a:rPr lang="pt-BR" sz="3300">
                <a:solidFill>
                  <a:srgbClr val="FFFFFF"/>
                </a:solidFill>
              </a:rPr>
              <a:t>VALORES</a:t>
            </a:r>
            <a:endParaRPr sz="3300"/>
          </a:p>
        </p:txBody>
      </p:sp>
      <p:sp>
        <p:nvSpPr>
          <p:cNvPr id="204" name="Google Shape;204;p4"/>
          <p:cNvSpPr/>
          <p:nvPr/>
        </p:nvSpPr>
        <p:spPr>
          <a:xfrm>
            <a:off x="1521460" y="49276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25500">
            <a:solidFill>
              <a:srgbClr val="375C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3138170" y="586867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25500">
            <a:solidFill>
              <a:srgbClr val="375C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3119120" y="398399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25500">
            <a:solidFill>
              <a:srgbClr val="375C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" name="Google Shape;207;p4"/>
          <p:cNvSpPr/>
          <p:nvPr/>
        </p:nvSpPr>
        <p:spPr>
          <a:xfrm>
            <a:off x="4735829" y="492760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25500">
            <a:solidFill>
              <a:srgbClr val="375C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8" name="Google Shape;208;p4"/>
          <p:cNvSpPr/>
          <p:nvPr/>
        </p:nvSpPr>
        <p:spPr>
          <a:xfrm>
            <a:off x="4735829" y="304037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25500">
            <a:solidFill>
              <a:srgbClr val="375C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6353809" y="398145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25500">
            <a:solidFill>
              <a:srgbClr val="375C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6332220" y="209803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25500">
            <a:solidFill>
              <a:srgbClr val="375C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7950200" y="3040379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cap="flat" cmpd="sng" w="25500">
            <a:solidFill>
              <a:srgbClr val="375C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1752600" y="118129"/>
            <a:ext cx="640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FLUXOGRAMA </a:t>
            </a:r>
            <a:endParaRPr/>
          </a:p>
        </p:txBody>
      </p:sp>
      <p:pic>
        <p:nvPicPr>
          <p:cNvPr id="213" name="Google Shape;2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656" y="118129"/>
            <a:ext cx="5050410" cy="673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7106" y="0"/>
            <a:ext cx="3214942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/>
        </p:nvSpPr>
        <p:spPr>
          <a:xfrm>
            <a:off x="1783976" y="261610"/>
            <a:ext cx="640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/>
          </a:p>
        </p:txBody>
      </p:sp>
      <p:pic>
        <p:nvPicPr>
          <p:cNvPr id="220" name="Google Shape;2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722" y="1269000"/>
            <a:ext cx="7854557" cy="4320000"/>
          </a:xfrm>
          <a:prstGeom prst="rect">
            <a:avLst/>
          </a:prstGeom>
          <a:noFill/>
          <a:ln cap="flat" cmpd="sng" w="571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5"/>
          <p:cNvSpPr txBox="1"/>
          <p:nvPr/>
        </p:nvSpPr>
        <p:spPr>
          <a:xfrm>
            <a:off x="1494681" y="5791200"/>
            <a:ext cx="69166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Executar em uma versão do Microsoft PowerPoint atualizada.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 txBox="1"/>
          <p:nvPr/>
        </p:nvSpPr>
        <p:spPr>
          <a:xfrm>
            <a:off x="1961029" y="0"/>
            <a:ext cx="640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CRONOGRAMA</a:t>
            </a:r>
            <a:endParaRPr/>
          </a:p>
        </p:txBody>
      </p:sp>
      <p:graphicFrame>
        <p:nvGraphicFramePr>
          <p:cNvPr id="227" name="Google Shape;227;p6"/>
          <p:cNvGraphicFramePr/>
          <p:nvPr/>
        </p:nvGraphicFramePr>
        <p:xfrm>
          <a:off x="1371600" y="60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{9F8C5313-5740-42B2-8FC5-0F4AFEB8000F}</a:tableStyleId>
              </a:tblPr>
              <a:tblGrid>
                <a:gridCol w="1524000"/>
              </a:tblGrid>
              <a:tr h="27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FFC000"/>
                    </a:solidFill>
                  </a:tcPr>
                </a:tc>
              </a:tr>
              <a:tr h="27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Expectativa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6"/>
          <p:cNvGraphicFramePr/>
          <p:nvPr/>
        </p:nvGraphicFramePr>
        <p:xfrm>
          <a:off x="3352800" y="601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{9F8C5313-5740-42B2-8FC5-0F4AFEB8000F}</a:tableStyleId>
              </a:tblPr>
              <a:tblGrid>
                <a:gridCol w="1600200"/>
              </a:tblGrid>
              <a:tr h="27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/>
                        <a:t> 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rgbClr val="244061"/>
                    </a:solidFill>
                  </a:tcPr>
                </a:tc>
              </a:tr>
              <a:tr h="317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 u="none" cap="none" strike="noStrike"/>
                        <a:t>Realizado</a:t>
                      </a:r>
                      <a:endParaRPr b="0" i="0" sz="2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29" name="Google Shape;2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742332"/>
            <a:ext cx="8305800" cy="50369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>
    <p:strips dir="rd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/>
        </p:nvSpPr>
        <p:spPr>
          <a:xfrm>
            <a:off x="1906836" y="17929"/>
            <a:ext cx="640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CUSTO</a:t>
            </a:r>
            <a:endParaRPr/>
          </a:p>
        </p:txBody>
      </p:sp>
      <p:graphicFrame>
        <p:nvGraphicFramePr>
          <p:cNvPr id="235" name="Google Shape;235;p7"/>
          <p:cNvGraphicFramePr/>
          <p:nvPr/>
        </p:nvGraphicFramePr>
        <p:xfrm>
          <a:off x="914400" y="541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{9F8C5313-5740-42B2-8FC5-0F4AFEB8000F}</a:tableStyleId>
              </a:tblPr>
              <a:tblGrid>
                <a:gridCol w="2663300"/>
                <a:gridCol w="1908700"/>
              </a:tblGrid>
              <a:tr h="21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Salário – Hora 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R$ 8,63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3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Tempo trabalhado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90 horas</a:t>
                      </a:r>
                      <a:endParaRPr b="1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1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Salário individual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R$ 776,70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239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Salário Total</a:t>
                      </a:r>
                      <a:endParaRPr b="1" sz="1400" u="none" cap="none" strike="noStrike">
                        <a:solidFill>
                          <a:srgbClr val="2440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R$ 3.883,50</a:t>
                      </a:r>
                      <a:endParaRPr b="1" sz="1400" u="none" cap="none" strike="noStrike">
                        <a:solidFill>
                          <a:srgbClr val="2440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6" name="Google Shape;236;p7"/>
          <p:cNvGraphicFramePr/>
          <p:nvPr/>
        </p:nvGraphicFramePr>
        <p:xfrm>
          <a:off x="876300" y="5411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{9F8C5313-5740-42B2-8FC5-0F4AFEB8000F}</a:tableStyleId>
              </a:tblPr>
              <a:tblGrid>
                <a:gridCol w="4969700"/>
                <a:gridCol w="1527150"/>
                <a:gridCol w="1656575"/>
              </a:tblGrid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Produto</a:t>
                      </a:r>
                      <a:endParaRPr b="1" i="0" sz="1600" u="none" cap="none" strike="noStrike">
                        <a:solidFill>
                          <a:srgbClr val="2440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Quantidade</a:t>
                      </a:r>
                      <a:endParaRPr b="1" i="0" sz="1400" u="none" cap="none" strike="noStrike">
                        <a:solidFill>
                          <a:srgbClr val="2440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Valor Total (R$)</a:t>
                      </a:r>
                      <a:endParaRPr b="1" i="0" sz="1400" u="none" cap="none" strike="noStrike">
                        <a:solidFill>
                          <a:srgbClr val="2440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ctr">
                    <a:solidFill>
                      <a:schemeClr val="lt1"/>
                    </a:solidFill>
                  </a:tcPr>
                </a:tc>
              </a:tr>
              <a:tr h="238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Arduino Uno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R$ 50,00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ctr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Motor DC com caixa de redução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R$ 69,80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Bombinha hidráulica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R$ 25,00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Motor de passo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R$ 30,77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Jumpers macho/macho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R$ 11,90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Jumpers fêmea/fêmea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R$ 11,90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Fonte de Alimentação 12v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R$ 9,00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Fonte de Alimentação 9v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R$ 6,50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Fonte de Alimentação 5v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R$ 8,00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Sensores de infravermelho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R$ 30,00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Módulo Relé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R$ 26,90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Componentes 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R$ 7,00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Fios (8m)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R$ 13,30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Mangueira (2m)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R$ 4,50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Engrenagens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R$ 6,60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Kit Abraçadeiras flex 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R$ 4,99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231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Kit Abraçadeiras de nylon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R$ 10,00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  <a:tr h="330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TOTAL</a:t>
                      </a:r>
                      <a:endParaRPr b="1" i="0" sz="1400" u="none" cap="none" strike="noStrike">
                        <a:solidFill>
                          <a:srgbClr val="2440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26</a:t>
                      </a:r>
                      <a:endParaRPr b="1" i="0" sz="1400" u="none" cap="none" strike="noStrike">
                        <a:solidFill>
                          <a:srgbClr val="2440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R$ 326,16</a:t>
                      </a:r>
                      <a:endParaRPr b="1" i="0" sz="1400" u="none" cap="none" strike="noStrike">
                        <a:solidFill>
                          <a:srgbClr val="2440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875" marB="0" marR="7875" marL="7875" anchor="b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p7"/>
          <p:cNvGraphicFramePr/>
          <p:nvPr/>
        </p:nvGraphicFramePr>
        <p:xfrm>
          <a:off x="5943600" y="541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{9F8C5313-5740-42B2-8FC5-0F4AFEB8000F}</a:tableStyleId>
              </a:tblPr>
              <a:tblGrid>
                <a:gridCol w="1676400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Preço do projeto </a:t>
                      </a:r>
                      <a:endParaRPr sz="1400" u="none" cap="none" strike="noStrike">
                        <a:solidFill>
                          <a:srgbClr val="2440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R$ 4.209,66</a:t>
                      </a:r>
                      <a:endParaRPr b="1" sz="1400" u="none" cap="none" strike="noStrike">
                        <a:solidFill>
                          <a:srgbClr val="24406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/>
          <p:nvPr/>
        </p:nvSpPr>
        <p:spPr>
          <a:xfrm>
            <a:off x="1761565" y="261610"/>
            <a:ext cx="640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CONCLUSÃO</a:t>
            </a:r>
            <a:endParaRPr/>
          </a:p>
        </p:txBody>
      </p:sp>
      <p:sp>
        <p:nvSpPr>
          <p:cNvPr id="243" name="Google Shape;243;p8"/>
          <p:cNvSpPr txBox="1"/>
          <p:nvPr/>
        </p:nvSpPr>
        <p:spPr>
          <a:xfrm>
            <a:off x="1276121" y="2519082"/>
            <a:ext cx="735375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Foi desenvolvida uma máquina automatizada que tornou possível envasar garrafas de dois tamanhos diferentes</a:t>
            </a:r>
            <a:r>
              <a:rPr b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 a necessidade de reinicializações, isso irá facilitar e simplificar a produção e o envase de bebidas em pequena escala.</a:t>
            </a:r>
            <a:endParaRPr/>
          </a:p>
        </p:txBody>
      </p:sp>
    </p:spTree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 txBox="1"/>
          <p:nvPr/>
        </p:nvSpPr>
        <p:spPr>
          <a:xfrm>
            <a:off x="1828800" y="304800"/>
            <a:ext cx="6372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SUGESTÕES</a:t>
            </a:r>
            <a:endParaRPr/>
          </a:p>
        </p:txBody>
      </p:sp>
      <p:sp>
        <p:nvSpPr>
          <p:cNvPr id="249" name="Google Shape;249;p9"/>
          <p:cNvSpPr txBox="1"/>
          <p:nvPr/>
        </p:nvSpPr>
        <p:spPr>
          <a:xfrm>
            <a:off x="737419" y="1351508"/>
            <a:ext cx="9144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Instalar novos sensores.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(Capacitivos ou ultrassônicos para detecções mais precisas).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Substituir os motores.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(Com maior torque para melhorar desempenho no projeto).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Efetuar a troca da bomba de líquidos</a:t>
            </a:r>
            <a:r>
              <a:rPr lang="pt-BR" sz="2400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(Tornará o envase mais rápido).</a:t>
            </a:r>
            <a:endParaRPr sz="2400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Aprimorar a programação.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(Tornando possível o envase de </a:t>
            </a:r>
            <a:r>
              <a:rPr lang="pt-BR" sz="2400">
                <a:solidFill>
                  <a:schemeClr val="dk1"/>
                </a:solidFill>
              </a:rPr>
              <a:t>várias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garrafas seguidas).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Utilizar </a:t>
            </a:r>
            <a:r>
              <a:rPr b="1" lang="pt-BR" sz="2400">
                <a:solidFill>
                  <a:srgbClr val="244061"/>
                </a:solidFill>
              </a:rPr>
              <a:t>materiais</a:t>
            </a:r>
            <a:r>
              <a:rPr b="1" lang="pt-BR" sz="24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mais resistentes na estrutura.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(Materiais apropriados para uso industrial).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2400"/>
              <a:buFont typeface="Arial"/>
              <a:buChar char="•"/>
            </a:pPr>
            <a:r>
              <a:rPr b="1" lang="pt-BR" sz="2400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rPr>
              <a:t>Envasar uma maior quantidade de tamanhos de garrafas.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xmlns:r="http://schemas.openxmlformats.org/officeDocument/2006/relationships" name="HDOfficeLightV0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2018-11-12T12:57:38Z</dcterms:created>
  <dc:creator>ETECHAS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2016-12-17T00:00:00Z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2018-11-12T00:00:00Z</vt:filetime>
  </property>
</Properties>
</file>