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4" r:id="rId10"/>
    <p:sldId id="263" r:id="rId11"/>
    <p:sldId id="266" r:id="rId12"/>
    <p:sldId id="270" r:id="rId13"/>
    <p:sldId id="273" r:id="rId14"/>
    <p:sldId id="268" r:id="rId15"/>
    <p:sldId id="269" r:id="rId16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5/7/2015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7201" y="3200766"/>
            <a:ext cx="8229600" cy="783689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 marL="511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3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5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7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58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0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4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modify</a:t>
            </a:r>
            <a:r>
              <a:rPr lang="es-ES_tradnl" dirty="0" smtClean="0"/>
              <a:t> </a:t>
            </a:r>
            <a:r>
              <a:rPr lang="es-ES_tradnl" dirty="0" err="1" smtClean="0"/>
              <a:t>subtitle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4277860"/>
            <a:ext cx="8229599" cy="391692"/>
          </a:xfrm>
        </p:spPr>
        <p:txBody>
          <a:bodyPr anchor="t">
            <a:normAutofit/>
          </a:bodyPr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smtClean="0"/>
              <a:t>Date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677" y="4865780"/>
            <a:ext cx="8228649" cy="137098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 err="1" smtClean="0"/>
              <a:t>Edit</a:t>
            </a:r>
            <a:r>
              <a:rPr lang="es-ES" dirty="0" smtClean="0"/>
              <a:t>: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, </a:t>
            </a:r>
            <a:r>
              <a:rPr lang="es-ES" dirty="0" err="1" smtClean="0"/>
              <a:t>Title</a:t>
            </a:r>
            <a:r>
              <a:rPr lang="es-ES" dirty="0" smtClean="0"/>
              <a:t>, E-mail </a:t>
            </a:r>
            <a:r>
              <a:rPr lang="es-ES" dirty="0" err="1" smtClean="0"/>
              <a:t>followed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[</a:t>
            </a:r>
            <a:r>
              <a:rPr lang="es-ES" dirty="0" err="1" smtClean="0"/>
              <a:t>Enter</a:t>
            </a:r>
            <a:r>
              <a:rPr lang="es-ES" dirty="0" smtClean="0"/>
              <a:t> </a:t>
            </a:r>
            <a:r>
              <a:rPr lang="es-ES" dirty="0" err="1" smtClean="0"/>
              <a:t>key</a:t>
            </a:r>
            <a:r>
              <a:rPr lang="es-ES" dirty="0" smtClean="0"/>
              <a:t>] </a:t>
            </a:r>
            <a:endParaRPr lang="es-ES" dirty="0"/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12" hasCustomPrompt="1"/>
          </p:nvPr>
        </p:nvSpPr>
        <p:spPr>
          <a:xfrm>
            <a:off x="457677" y="1927171"/>
            <a:ext cx="8228649" cy="1272942"/>
          </a:xfrm>
        </p:spPr>
        <p:txBody>
          <a:bodyPr anchor="b">
            <a:normAutofit/>
          </a:bodyPr>
          <a:lstStyle>
            <a:lvl1pPr marL="0" indent="0" algn="r">
              <a:buNone/>
              <a:defRPr sz="2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edit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792027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7"/>
          <p:cNvSpPr>
            <a:spLocks noGrp="1"/>
          </p:cNvSpPr>
          <p:nvPr>
            <p:ph type="sldNum" sz="quarter" idx="10"/>
          </p:nvPr>
        </p:nvSpPr>
        <p:spPr>
          <a:xfrm>
            <a:off x="6552770" y="6357038"/>
            <a:ext cx="2133554" cy="364206"/>
          </a:xfrm>
          <a:prstGeom prst="rect">
            <a:avLst/>
          </a:prstGeom>
        </p:spPr>
        <p:txBody>
          <a:bodyPr/>
          <a:lstStyle/>
          <a:p>
            <a:fld id="{7C7F9813-845B-CF4F-8BCE-8B0A09AD2D14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7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2" y="1600202"/>
            <a:ext cx="8229602" cy="4525963"/>
          </a:xfrm>
        </p:spPr>
        <p:txBody>
          <a:bodyPr>
            <a:normAutofit/>
          </a:bodyPr>
          <a:lstStyle>
            <a:lvl1pPr marL="300620" marR="0" indent="-300620" algn="l" defTabSz="5118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3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s-ES" dirty="0" smtClean="0"/>
              <a:t>Page </a:t>
            </a:r>
            <a:r>
              <a:rPr lang="es-ES" dirty="0" err="1" smtClean="0"/>
              <a:t>Title</a:t>
            </a:r>
            <a:endParaRPr lang="es-ES" dirty="0" smtClean="0"/>
          </a:p>
          <a:p>
            <a:pPr lvl="0"/>
            <a:r>
              <a:rPr lang="es-ES" dirty="0" smtClean="0"/>
              <a:t>Page </a:t>
            </a:r>
            <a:r>
              <a:rPr lang="es-ES" dirty="0" err="1" smtClean="0"/>
              <a:t>Title</a:t>
            </a:r>
            <a:endParaRPr lang="es-ES" dirty="0" smtClean="0"/>
          </a:p>
          <a:p>
            <a:pPr lvl="0"/>
            <a:r>
              <a:rPr lang="es-ES" dirty="0" smtClean="0"/>
              <a:t>Page </a:t>
            </a:r>
            <a:r>
              <a:rPr lang="es-ES" dirty="0" err="1" smtClean="0"/>
              <a:t>Title</a:t>
            </a:r>
            <a:endParaRPr lang="es-ES" dirty="0" smtClean="0"/>
          </a:p>
          <a:p>
            <a:pPr lvl="0"/>
            <a:r>
              <a:rPr lang="es-ES" dirty="0" smtClean="0"/>
              <a:t>Page </a:t>
            </a:r>
            <a:r>
              <a:rPr lang="es-ES" dirty="0" err="1" smtClean="0"/>
              <a:t>Title</a:t>
            </a:r>
            <a:endParaRPr lang="es-ES" dirty="0" smtClean="0"/>
          </a:p>
          <a:p>
            <a:pPr lvl="0"/>
            <a:r>
              <a:rPr lang="es-ES" dirty="0" smtClean="0"/>
              <a:t>Page </a:t>
            </a:r>
            <a:r>
              <a:rPr lang="es-ES" dirty="0" err="1" smtClean="0"/>
              <a:t>Title</a:t>
            </a:r>
            <a:endParaRPr lang="es-ES" dirty="0" smtClean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6724" y="497802"/>
            <a:ext cx="8229600" cy="295779"/>
          </a:xfrm>
        </p:spPr>
        <p:txBody>
          <a:bodyPr anchor="t">
            <a:noAutofit/>
          </a:bodyPr>
          <a:lstStyle>
            <a:lvl1pPr marL="0" marR="0" indent="0" algn="r" defTabSz="5118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/>
            </a:lvl1pPr>
          </a:lstStyle>
          <a:p>
            <a:pPr marL="0" marR="0" lvl="0" indent="0" defTabSz="5118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s-ES_tradnl" dirty="0" err="1" smtClean="0"/>
              <a:t>Type</a:t>
            </a:r>
            <a:r>
              <a:rPr lang="es-ES_tradnl" dirty="0" smtClean="0"/>
              <a:t> “Index”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5BA5D9-4BC3-D54C-9109-64B9B3F4A012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ILQOFAgaXE" TargetMode="External"/><Relationship Id="rId2" Type="http://schemas.openxmlformats.org/officeDocument/2006/relationships/hyperlink" Target="http://www.w3schools.com/angular/angular_intro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odeproject.com/Articles/803294/Part-Introduction-to-AngularJ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pair.com/angularjs/posts/testing-angular-with-karma" TargetMode="External"/><Relationship Id="rId2" Type="http://schemas.openxmlformats.org/officeDocument/2006/relationships/hyperlink" Target="http://www.smashingmagazine.com/2014/10/07/introduction-to-unit-testing-in-angularj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2b1vcg_XSR8&amp;feature=youtu.be" TargetMode="External"/><Relationship Id="rId4" Type="http://schemas.openxmlformats.org/officeDocument/2006/relationships/hyperlink" Target="http://private-42e7d-monitoring4.apiary-mock.com/ap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2015-04-30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Alvaro</a:t>
            </a:r>
            <a:r>
              <a:rPr lang="es-ES_tradnl" dirty="0" smtClean="0"/>
              <a:t> García</a:t>
            </a:r>
          </a:p>
          <a:p>
            <a:r>
              <a:rPr lang="es-ES_tradnl" dirty="0" smtClean="0"/>
              <a:t>@</a:t>
            </a:r>
            <a:r>
              <a:rPr lang="es-ES_tradnl" dirty="0" err="1" smtClean="0"/>
              <a:t>alvarobiz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 smtClean="0"/>
              <a:t>Angular JS + </a:t>
            </a:r>
            <a:r>
              <a:rPr lang="es-ES_tradnl" dirty="0" err="1" smtClean="0"/>
              <a:t>Backend</a:t>
            </a:r>
            <a:r>
              <a:rPr lang="es-ES_tradnl" dirty="0" smtClean="0"/>
              <a:t> </a:t>
            </a:r>
            <a:r>
              <a:rPr lang="es-ES_tradnl" dirty="0" err="1" smtClean="0"/>
              <a:t>connection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angular.codeschool.com</a:t>
            </a:r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AngularJS</a:t>
            </a:r>
            <a:r>
              <a:rPr lang="es-ES_tradnl" dirty="0" smtClean="0"/>
              <a:t>: </a:t>
            </a:r>
            <a:r>
              <a:rPr lang="es-ES_tradnl" dirty="0" err="1" smtClean="0"/>
              <a:t>how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learn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563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https://angularjs.org/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4700" dirty="0" err="1" smtClean="0"/>
              <a:t>How</a:t>
            </a:r>
            <a:r>
              <a:rPr lang="es-ES_tradnl" sz="4700" dirty="0" smtClean="0"/>
              <a:t> can I use </a:t>
            </a:r>
            <a:r>
              <a:rPr lang="es-ES_tradnl" sz="4700" dirty="0" err="1" smtClean="0"/>
              <a:t>this</a:t>
            </a:r>
            <a:r>
              <a:rPr lang="es-ES_tradnl" sz="4700" dirty="0" smtClean="0"/>
              <a:t>?</a:t>
            </a:r>
          </a:p>
          <a:p>
            <a:pPr lvl="1" indent="-300620">
              <a:buFont typeface="Arial" pitchFamily="34" charset="0"/>
              <a:buChar char="•"/>
            </a:pPr>
            <a:r>
              <a:rPr lang="es-ES_tradnl" sz="4700" dirty="0" err="1" smtClean="0">
                <a:solidFill>
                  <a:schemeClr val="accent4"/>
                </a:solidFill>
              </a:rPr>
              <a:t>Read</a:t>
            </a:r>
            <a:r>
              <a:rPr lang="es-ES_tradnl" sz="4700" dirty="0" smtClean="0">
                <a:solidFill>
                  <a:schemeClr val="accent4"/>
                </a:solidFill>
              </a:rPr>
              <a:t> a bit</a:t>
            </a:r>
          </a:p>
          <a:p>
            <a:pPr lvl="1" indent="-300620">
              <a:buFont typeface="Arial" pitchFamily="34" charset="0"/>
              <a:buChar char="•"/>
            </a:pPr>
            <a:r>
              <a:rPr lang="es-ES_tradnl" sz="4700" dirty="0" err="1" smtClean="0">
                <a:solidFill>
                  <a:schemeClr val="accent4"/>
                </a:solidFill>
              </a:rPr>
              <a:t>See</a:t>
            </a:r>
            <a:r>
              <a:rPr lang="es-ES_tradnl" sz="4700" dirty="0" smtClean="0">
                <a:solidFill>
                  <a:schemeClr val="accent4"/>
                </a:solidFill>
              </a:rPr>
              <a:t> </a:t>
            </a:r>
            <a:r>
              <a:rPr lang="es-ES_tradnl" sz="4700" dirty="0" err="1" smtClean="0">
                <a:solidFill>
                  <a:schemeClr val="accent4"/>
                </a:solidFill>
              </a:rPr>
              <a:t>the</a:t>
            </a:r>
            <a:r>
              <a:rPr lang="es-ES_tradnl" sz="4700" dirty="0" smtClean="0">
                <a:solidFill>
                  <a:schemeClr val="accent4"/>
                </a:solidFill>
              </a:rPr>
              <a:t> </a:t>
            </a:r>
            <a:r>
              <a:rPr lang="es-ES_tradnl" sz="4700" dirty="0" err="1" smtClean="0">
                <a:solidFill>
                  <a:schemeClr val="accent4"/>
                </a:solidFill>
              </a:rPr>
              <a:t>examples</a:t>
            </a:r>
            <a:endParaRPr lang="es-ES_tradnl" sz="4700" dirty="0" smtClean="0">
              <a:solidFill>
                <a:schemeClr val="accent4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_tradnl" sz="4700" dirty="0" err="1" smtClean="0"/>
              <a:t>See</a:t>
            </a:r>
            <a:r>
              <a:rPr lang="es-ES_tradnl" sz="4700" dirty="0" smtClean="0"/>
              <a:t> </a:t>
            </a:r>
            <a:r>
              <a:rPr lang="es-ES_tradnl" sz="4700" dirty="0" err="1" smtClean="0"/>
              <a:t>the</a:t>
            </a:r>
            <a:r>
              <a:rPr lang="es-ES_tradnl" sz="4700" dirty="0" smtClean="0"/>
              <a:t> demo</a:t>
            </a:r>
            <a:endParaRPr lang="es-ES_tradnl" sz="4700" dirty="0" smtClean="0">
              <a:solidFill>
                <a:schemeClr val="accent4"/>
              </a:solidFill>
            </a:endParaRPr>
          </a:p>
          <a:p>
            <a:pPr>
              <a:buFont typeface="Arial" pitchFamily="34" charset="0"/>
              <a:buChar char="•"/>
            </a:pPr>
            <a:endParaRPr lang="es-ES_tradnl" sz="4000" dirty="0" smtClean="0"/>
          </a:p>
          <a:p>
            <a:pPr>
              <a:buFont typeface="Arial" pitchFamily="34" charset="0"/>
              <a:buChar char="•"/>
            </a:pPr>
            <a:endParaRPr lang="es-ES_tradnl" sz="4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AngularJS</a:t>
            </a:r>
            <a:r>
              <a:rPr lang="es-ES_tradnl" dirty="0" smtClean="0"/>
              <a:t>: </a:t>
            </a:r>
            <a:r>
              <a:rPr lang="en-US" dirty="0" smtClean="0"/>
              <a:t>how to use it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s-ES_tradnl" sz="4800" dirty="0" err="1" smtClean="0"/>
              <a:t>Npm</a:t>
            </a:r>
            <a:r>
              <a:rPr lang="es-ES_tradnl" sz="4800" dirty="0" smtClean="0"/>
              <a:t>: </a:t>
            </a:r>
            <a:r>
              <a:rPr lang="es-ES_tradnl" sz="4800" dirty="0" err="1" smtClean="0"/>
              <a:t>node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package</a:t>
            </a:r>
            <a:r>
              <a:rPr lang="es-ES_tradnl" sz="4800" dirty="0" smtClean="0"/>
              <a:t> manager </a:t>
            </a:r>
            <a:r>
              <a:rPr lang="es-ES_tradnl" sz="4800" dirty="0" err="1" smtClean="0"/>
              <a:t>for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javascript</a:t>
            </a:r>
            <a:r>
              <a:rPr lang="es-ES_tradnl" sz="4800" dirty="0" smtClean="0"/>
              <a:t> (~: </a:t>
            </a:r>
            <a:r>
              <a:rPr lang="es-ES_tradnl" sz="4800" dirty="0" err="1" smtClean="0"/>
              <a:t>ivy</a:t>
            </a:r>
            <a:r>
              <a:rPr lang="es-ES_tradnl" sz="4800" dirty="0" smtClean="0"/>
              <a:t>, </a:t>
            </a:r>
            <a:r>
              <a:rPr lang="es-ES_tradnl" sz="4800" dirty="0" err="1" smtClean="0"/>
              <a:t>maven</a:t>
            </a:r>
            <a:r>
              <a:rPr lang="es-ES_tradnl" sz="4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s-ES_tradnl" sz="4800" dirty="0" err="1" smtClean="0"/>
              <a:t>Grunt</a:t>
            </a:r>
            <a:r>
              <a:rPr lang="es-ES_tradnl" sz="4800" dirty="0" smtClean="0"/>
              <a:t>: a </a:t>
            </a:r>
            <a:r>
              <a:rPr lang="es-ES_tradnl" sz="4800" dirty="0" err="1" smtClean="0"/>
              <a:t>javascript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task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runner</a:t>
            </a:r>
            <a:r>
              <a:rPr lang="es-ES_tradnl" sz="4800" dirty="0" smtClean="0"/>
              <a:t> (~: </a:t>
            </a:r>
            <a:r>
              <a:rPr lang="es-ES_tradnl" sz="4800" dirty="0" err="1" smtClean="0"/>
              <a:t>ant</a:t>
            </a:r>
            <a:r>
              <a:rPr lang="es-ES_tradnl" sz="4800" dirty="0" smtClean="0"/>
              <a:t>, </a:t>
            </a:r>
            <a:r>
              <a:rPr lang="es-ES_tradnl" sz="4800" dirty="0" err="1" smtClean="0"/>
              <a:t>maven</a:t>
            </a:r>
            <a:r>
              <a:rPr lang="es-ES_tradnl" sz="4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s-ES_tradnl" sz="4800" dirty="0" err="1" smtClean="0"/>
              <a:t>Bower</a:t>
            </a:r>
            <a:r>
              <a:rPr lang="es-ES_tradnl" sz="4800" dirty="0" smtClean="0"/>
              <a:t>: </a:t>
            </a:r>
            <a:r>
              <a:rPr lang="es-ES_tradnl" sz="4800" dirty="0" err="1" smtClean="0"/>
              <a:t>another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package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management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system</a:t>
            </a:r>
            <a:endParaRPr lang="es-ES_tradnl" sz="4800" dirty="0" smtClean="0"/>
          </a:p>
          <a:p>
            <a:pPr>
              <a:buFont typeface="Arial" pitchFamily="34" charset="0"/>
              <a:buChar char="•"/>
            </a:pPr>
            <a:endParaRPr lang="en-US" sz="4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AngularJS</a:t>
            </a:r>
            <a:r>
              <a:rPr lang="es-ES_tradnl" dirty="0" smtClean="0"/>
              <a:t>: </a:t>
            </a:r>
            <a:r>
              <a:rPr lang="en-US" dirty="0" smtClean="0"/>
              <a:t>tools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s-ES_tradnl" sz="4000" dirty="0" smtClean="0"/>
          </a:p>
          <a:p>
            <a:pPr>
              <a:buFont typeface="Arial" pitchFamily="34" charset="0"/>
              <a:buChar char="•"/>
            </a:pPr>
            <a:endParaRPr lang="es-ES_tradnl" sz="4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Show me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n-US" dirty="0"/>
          </a:p>
        </p:txBody>
      </p:sp>
      <p:pic>
        <p:nvPicPr>
          <p:cNvPr id="5" name="Picture 4" descr="demo-time.jpg"/>
          <p:cNvPicPr>
            <a:picLocks noChangeAspect="1"/>
          </p:cNvPicPr>
          <p:nvPr/>
        </p:nvPicPr>
        <p:blipFill>
          <a:blip r:embed="rId2"/>
          <a:srcRect l="10477" t="-8328" r="5892" b="1428"/>
          <a:stretch>
            <a:fillRect/>
          </a:stretch>
        </p:blipFill>
        <p:spPr>
          <a:xfrm>
            <a:off x="609600" y="1371600"/>
            <a:ext cx="793531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hlinkClick r:id="rId2"/>
              </a:rPr>
              <a:t>http://www.w3schools.com/angular/angular_intro.asp</a:t>
            </a:r>
            <a:endParaRPr lang="en-US" sz="4800" dirty="0" smtClean="0"/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hlinkClick r:id="rId3"/>
              </a:rPr>
              <a:t>https://www.youtube.com/watch?v=8ILQOFAgaXE</a:t>
            </a:r>
            <a:endParaRPr lang="en-US" sz="4800" dirty="0" smtClean="0"/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hlinkClick r:id="rId4"/>
              </a:rPr>
              <a:t>http://www.codeproject.com/Articles/803294/Part-Introduction-to-AngularJS</a:t>
            </a:r>
            <a:endParaRPr lang="en-US" sz="4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AngularJS</a:t>
            </a:r>
            <a:r>
              <a:rPr lang="es-ES_tradnl" dirty="0" smtClean="0"/>
              <a:t>: </a:t>
            </a:r>
            <a:r>
              <a:rPr lang="en-US" dirty="0" smtClean="0"/>
              <a:t>useful links - introduction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hlinkClick r:id="rId2"/>
              </a:rPr>
              <a:t>http://www.smashingmagazine.com/2014/10/07/introduction-to-unit-testing-in-angularjs/</a:t>
            </a:r>
            <a:endParaRPr lang="en-US" sz="4800" dirty="0" smtClean="0"/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hlinkClick r:id="rId3"/>
              </a:rPr>
              <a:t>https://www.airpair.com/angularjs/posts/testing-angular-with-karma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>
                <a:hlinkClick r:id="rId4"/>
              </a:rPr>
              <a:t>http://private-42e7d-monitoring4.apiary-mock.com/app</a:t>
            </a:r>
            <a:endParaRPr lang="en-US" sz="4800" dirty="0" smtClean="0"/>
          </a:p>
          <a:p>
            <a:pPr>
              <a:buFont typeface="Arial" pitchFamily="34" charset="0"/>
              <a:buChar char="•"/>
            </a:pPr>
            <a:r>
              <a:rPr lang="en-US" sz="4800" dirty="0" smtClean="0"/>
              <a:t>and, finally, the link for TDD By Example in UI (</a:t>
            </a:r>
            <a:r>
              <a:rPr lang="en-US" sz="4800" dirty="0" err="1" smtClean="0"/>
              <a:t>javascript</a:t>
            </a:r>
            <a:r>
              <a:rPr lang="en-US" sz="4800" dirty="0" smtClean="0"/>
              <a:t>) is here:  </a:t>
            </a:r>
            <a:r>
              <a:rPr lang="en-US" sz="4800" dirty="0" smtClean="0">
                <a:hlinkClick r:id="rId5"/>
              </a:rPr>
              <a:t>https://www.youtube.com/watch?v=2b1vcg_XSR8&amp;feature=youtu.be</a:t>
            </a:r>
            <a:r>
              <a:rPr lang="en-US" sz="4800" dirty="0" smtClean="0"/>
              <a:t>​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AngularJS</a:t>
            </a:r>
            <a:r>
              <a:rPr lang="es-ES_tradnl" dirty="0" smtClean="0"/>
              <a:t>: </a:t>
            </a:r>
            <a:r>
              <a:rPr lang="en-US" dirty="0" smtClean="0"/>
              <a:t>useful links – TDD + testing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5" name="Content Placeholder 4" descr="the-french-connec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0"/>
            <a:ext cx="5013828" cy="683082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7" name="Content Placeholder 6" descr="fe-be-separ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066800"/>
            <a:ext cx="6398603" cy="536416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Front-</a:t>
            </a:r>
            <a:r>
              <a:rPr lang="es-ES_tradnl" dirty="0" err="1" smtClean="0"/>
              <a:t>end</a:t>
            </a:r>
            <a:r>
              <a:rPr lang="es-ES_tradnl" dirty="0" smtClean="0"/>
              <a:t> &amp; Back-</a:t>
            </a:r>
            <a:r>
              <a:rPr lang="es-ES_tradnl" dirty="0" err="1" smtClean="0"/>
              <a:t>end</a:t>
            </a:r>
            <a:r>
              <a:rPr lang="es-ES_tradnl" dirty="0" smtClean="0"/>
              <a:t> </a:t>
            </a:r>
            <a:r>
              <a:rPr lang="es-ES_tradnl" dirty="0" err="1" smtClean="0"/>
              <a:t>separation</a:t>
            </a:r>
            <a:r>
              <a:rPr lang="es-ES_tradnl" dirty="0" smtClean="0"/>
              <a:t>: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4</a:t>
            </a:fld>
            <a:endParaRPr lang="es-ES_tradnl"/>
          </a:p>
        </p:txBody>
      </p:sp>
      <p:pic>
        <p:nvPicPr>
          <p:cNvPr id="6" name="Content Placeholder 5" descr="fe-be-separation-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14" y="1920324"/>
            <a:ext cx="8228572" cy="388571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Front-</a:t>
            </a:r>
            <a:r>
              <a:rPr lang="es-ES_tradnl" dirty="0" err="1" smtClean="0"/>
              <a:t>end</a:t>
            </a:r>
            <a:r>
              <a:rPr lang="es-ES_tradnl" dirty="0" smtClean="0"/>
              <a:t> &amp; Back-</a:t>
            </a:r>
            <a:r>
              <a:rPr lang="es-ES_tradnl" dirty="0" err="1" smtClean="0"/>
              <a:t>end</a:t>
            </a:r>
            <a:r>
              <a:rPr lang="es-ES_tradnl" dirty="0" smtClean="0"/>
              <a:t> </a:t>
            </a:r>
            <a:r>
              <a:rPr lang="es-ES_tradnl" dirty="0" err="1" smtClean="0"/>
              <a:t>separation</a:t>
            </a:r>
            <a:r>
              <a:rPr lang="es-ES_tradnl" dirty="0" smtClean="0"/>
              <a:t>: </a:t>
            </a:r>
            <a:r>
              <a:rPr lang="es-ES_tradnl" dirty="0" err="1" smtClean="0"/>
              <a:t>now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00200" y="5181600"/>
            <a:ext cx="914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6248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AngularJS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5</a:t>
            </a:fld>
            <a:endParaRPr lang="es-ES_tradnl"/>
          </a:p>
        </p:txBody>
      </p:sp>
      <p:pic>
        <p:nvPicPr>
          <p:cNvPr id="6" name="Content Placeholder 5" descr="Json-response-examp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96" y="1295399"/>
            <a:ext cx="7896704" cy="505597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REST Back-</a:t>
            </a:r>
            <a:r>
              <a:rPr lang="es-ES_tradnl" dirty="0" err="1" smtClean="0"/>
              <a:t>end</a:t>
            </a:r>
            <a:r>
              <a:rPr lang="es-ES_tradnl" dirty="0" smtClean="0"/>
              <a:t> </a:t>
            </a:r>
            <a:r>
              <a:rPr lang="es-ES_tradnl" dirty="0" err="1" smtClean="0"/>
              <a:t>separation</a:t>
            </a:r>
            <a:r>
              <a:rPr lang="es-ES_tradnl" dirty="0" smtClean="0"/>
              <a:t>: </a:t>
            </a:r>
            <a:r>
              <a:rPr lang="es-ES_tradnl" dirty="0" err="1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6</a:t>
            </a:fld>
            <a:endParaRPr lang="es-ES_tradnl"/>
          </a:p>
        </p:txBody>
      </p:sp>
      <p:pic>
        <p:nvPicPr>
          <p:cNvPr id="6" name="Content Placeholder 5" descr="AngularJS-lar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0"/>
            <a:ext cx="8295125" cy="233909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Enter</a:t>
            </a:r>
            <a:r>
              <a:rPr lang="es-ES_tradnl" dirty="0" smtClean="0"/>
              <a:t> </a:t>
            </a:r>
            <a:r>
              <a:rPr lang="es-ES_tradnl" dirty="0" err="1" smtClean="0"/>
              <a:t>AngularJS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563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https://angularjs.org/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4000" dirty="0" err="1" smtClean="0"/>
              <a:t>What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is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it</a:t>
            </a:r>
            <a:r>
              <a:rPr lang="es-ES_tradnl" sz="4000" dirty="0" smtClean="0"/>
              <a:t>?</a:t>
            </a:r>
          </a:p>
          <a:p>
            <a:pPr marL="748525" lvl="2" indent="-300620"/>
            <a:r>
              <a:rPr lang="es-ES_tradnl" sz="4000" dirty="0" smtClean="0">
                <a:solidFill>
                  <a:schemeClr val="accent4"/>
                </a:solidFill>
              </a:rPr>
              <a:t>Framework </a:t>
            </a:r>
            <a:r>
              <a:rPr lang="es-ES_tradnl" sz="4000" dirty="0" err="1" smtClean="0">
                <a:solidFill>
                  <a:schemeClr val="accent4"/>
                </a:solidFill>
              </a:rPr>
              <a:t>for</a:t>
            </a:r>
            <a:r>
              <a:rPr lang="es-ES_tradnl" sz="4000" dirty="0" smtClean="0">
                <a:solidFill>
                  <a:schemeClr val="accent4"/>
                </a:solidFill>
              </a:rPr>
              <a:t> </a:t>
            </a:r>
            <a:r>
              <a:rPr lang="es-ES_tradnl" sz="4000" dirty="0" err="1" smtClean="0">
                <a:solidFill>
                  <a:schemeClr val="accent4"/>
                </a:solidFill>
              </a:rPr>
              <a:t>applications</a:t>
            </a:r>
            <a:r>
              <a:rPr lang="es-ES_tradnl" sz="4000" dirty="0" smtClean="0">
                <a:solidFill>
                  <a:schemeClr val="accent4"/>
                </a:solidFill>
              </a:rPr>
              <a:t> </a:t>
            </a:r>
            <a:r>
              <a:rPr lang="es-ES_tradnl" sz="4000" dirty="0" err="1" smtClean="0">
                <a:solidFill>
                  <a:schemeClr val="accent4"/>
                </a:solidFill>
              </a:rPr>
              <a:t>that</a:t>
            </a:r>
            <a:r>
              <a:rPr lang="es-ES_tradnl" sz="4000" dirty="0" smtClean="0">
                <a:solidFill>
                  <a:schemeClr val="accent4"/>
                </a:solidFill>
              </a:rPr>
              <a:t> </a:t>
            </a:r>
            <a:r>
              <a:rPr lang="es-ES_tradnl" sz="4000" dirty="0" err="1" smtClean="0">
                <a:solidFill>
                  <a:schemeClr val="accent4"/>
                </a:solidFill>
              </a:rPr>
              <a:t>run</a:t>
            </a:r>
            <a:r>
              <a:rPr lang="es-ES_tradnl" sz="4000" dirty="0" smtClean="0">
                <a:solidFill>
                  <a:schemeClr val="accent4"/>
                </a:solidFill>
              </a:rPr>
              <a:t> in </a:t>
            </a:r>
            <a:r>
              <a:rPr lang="es-ES_tradnl" sz="4000" dirty="0" err="1" smtClean="0">
                <a:solidFill>
                  <a:schemeClr val="accent4"/>
                </a:solidFill>
              </a:rPr>
              <a:t>the</a:t>
            </a:r>
            <a:r>
              <a:rPr lang="es-ES_tradnl" sz="4000" dirty="0" smtClean="0">
                <a:solidFill>
                  <a:schemeClr val="accent4"/>
                </a:solidFill>
              </a:rPr>
              <a:t> browser</a:t>
            </a:r>
          </a:p>
          <a:p>
            <a:pPr marL="748525" lvl="2" indent="-300620"/>
            <a:r>
              <a:rPr lang="es-ES_tradnl" sz="4000" dirty="0" err="1" smtClean="0">
                <a:solidFill>
                  <a:schemeClr val="accent4"/>
                </a:solidFill>
              </a:rPr>
              <a:t>Written</a:t>
            </a:r>
            <a:r>
              <a:rPr lang="es-ES_tradnl" sz="4000" dirty="0" smtClean="0">
                <a:solidFill>
                  <a:schemeClr val="accent4"/>
                </a:solidFill>
              </a:rPr>
              <a:t> in </a:t>
            </a:r>
            <a:r>
              <a:rPr lang="es-ES_tradnl" sz="4000" dirty="0" err="1" smtClean="0">
                <a:solidFill>
                  <a:schemeClr val="accent4"/>
                </a:solidFill>
              </a:rPr>
              <a:t>javascript</a:t>
            </a:r>
            <a:endParaRPr lang="es-ES_tradnl" sz="4000" dirty="0" smtClean="0">
              <a:solidFill>
                <a:schemeClr val="accent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AngularJS</a:t>
            </a:r>
            <a:r>
              <a:rPr lang="es-ES_tradnl" dirty="0" smtClean="0"/>
              <a:t>: </a:t>
            </a:r>
            <a:r>
              <a:rPr lang="en-US" dirty="0" smtClean="0"/>
              <a:t>Characteristics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8</a:t>
            </a:fld>
            <a:endParaRPr lang="es-ES_tradnl"/>
          </a:p>
        </p:txBody>
      </p:sp>
      <p:pic>
        <p:nvPicPr>
          <p:cNvPr id="8" name="Content Placeholder 7" descr="js-the-good-part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762000"/>
            <a:ext cx="3857653" cy="505946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943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http://www.amazon.com/JavaScript-Good-Parts-Douglas-Crockford/dp/0596517742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F9813-845B-CF4F-8BCE-8B0A09AD2D14}" type="slidenum">
              <a:rPr lang="es-ES_tradnl" smtClean="0"/>
              <a:pPr/>
              <a:t>9</a:t>
            </a:fld>
            <a:endParaRPr lang="es-ES_tradnl"/>
          </a:p>
        </p:txBody>
      </p:sp>
      <p:pic>
        <p:nvPicPr>
          <p:cNvPr id="7" name="Content Placeholder 6" descr="dr-strangelov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19200"/>
            <a:ext cx="6096000" cy="44767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60198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Strangelove or: How I Learned to Stop Worrying and Love the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</TotalTime>
  <Words>185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Slide 1</vt:lpstr>
      <vt:lpstr>Slide 2</vt:lpstr>
      <vt:lpstr>Front-end &amp; Back-end separation: the past</vt:lpstr>
      <vt:lpstr>Front-end &amp; Back-end separation: now</vt:lpstr>
      <vt:lpstr>REST Back-end separation: example</vt:lpstr>
      <vt:lpstr>Enter AngularJS</vt:lpstr>
      <vt:lpstr>AngularJS: Characteristics</vt:lpstr>
      <vt:lpstr>Javascript</vt:lpstr>
      <vt:lpstr>Javascript</vt:lpstr>
      <vt:lpstr>AngularJS: how to learn it</vt:lpstr>
      <vt:lpstr>AngularJS: how to use it</vt:lpstr>
      <vt:lpstr>AngularJS: tools</vt:lpstr>
      <vt:lpstr>Show me the code</vt:lpstr>
      <vt:lpstr>AngularJS: useful links - introduction</vt:lpstr>
      <vt:lpstr>AngularJS: useful links – TDD + testing</vt:lpstr>
    </vt:vector>
  </TitlesOfParts>
  <Company>SCYTL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Scytl</cp:lastModifiedBy>
  <cp:revision>8</cp:revision>
  <dcterms:created xsi:type="dcterms:W3CDTF">2015-04-30T12:20:21Z</dcterms:created>
  <dcterms:modified xsi:type="dcterms:W3CDTF">2015-05-07T09:09:42Z</dcterms:modified>
</cp:coreProperties>
</file>