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7"/>
  </p:notesMasterIdLst>
  <p:sldIdLst>
    <p:sldId id="258" r:id="rId2"/>
    <p:sldId id="406" r:id="rId3"/>
    <p:sldId id="409" r:id="rId4"/>
    <p:sldId id="408" r:id="rId5"/>
    <p:sldId id="40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80322"/>
  </p:normalViewPr>
  <p:slideViewPr>
    <p:cSldViewPr snapToGrid="0">
      <p:cViewPr varScale="1">
        <p:scale>
          <a:sx n="71" d="100"/>
          <a:sy n="71" d="100"/>
        </p:scale>
        <p:origin x="2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E5DFD-F7BF-A742-BB61-2B151C8124C4}" type="datetimeFigureOut">
              <a:rPr lang="en-US" smtClean="0"/>
              <a:t>12/12/22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DAD3F-2768-AC42-A5BB-AC00C7B6C705}" type="slidenum">
              <a:rPr lang="en-US" smtClean="0"/>
              <a:t>‹#›</a:t>
            </a:fld>
            <a:endParaRPr lang="en-US"/>
          </a:p>
        </p:txBody>
      </p:sp>
    </p:spTree>
    <p:extLst>
      <p:ext uri="{BB962C8B-B14F-4D97-AF65-F5344CB8AC3E}">
        <p14:creationId xmlns:p14="http://schemas.microsoft.com/office/powerpoint/2010/main" val="277448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Ross has been a strategic investor on behalf of Sumitomo Corporation for 13yrs.  In that role Ross navigates emerging tech to be applied to one of the largest company portfolios in the world from cattle to mining to data and banking Ross has to have a keen eye for applied technologies.  In addition, he sits on the MIT Sandbox Innovation fund’s board helping improve student’s startup ideas.</a:t>
            </a:r>
          </a:p>
        </p:txBody>
      </p:sp>
      <p:sp>
        <p:nvSpPr>
          <p:cNvPr id="4" name="Slide Number Placeholder 3"/>
          <p:cNvSpPr>
            <a:spLocks noGrp="1"/>
          </p:cNvSpPr>
          <p:nvPr>
            <p:ph type="sldNum" sz="quarter" idx="5"/>
          </p:nvPr>
        </p:nvSpPr>
        <p:spPr/>
        <p:txBody>
          <a:bodyPr/>
          <a:lstStyle/>
          <a:p>
            <a:fld id="{AD4DAD3F-2768-AC42-A5BB-AC00C7B6C705}" type="slidenum">
              <a:rPr lang="en-US" smtClean="0"/>
              <a:t>3</a:t>
            </a:fld>
            <a:endParaRPr lang="en-US"/>
          </a:p>
        </p:txBody>
      </p:sp>
    </p:spTree>
    <p:extLst>
      <p:ext uri="{BB962C8B-B14F-4D97-AF65-F5344CB8AC3E}">
        <p14:creationId xmlns:p14="http://schemas.microsoft.com/office/powerpoint/2010/main" val="3610706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 </a:t>
            </a:r>
            <a:r>
              <a:rPr lang="en-US" dirty="0" err="1"/>
              <a:t>Switchenko</a:t>
            </a:r>
            <a:r>
              <a:rPr lang="en-US" dirty="0"/>
              <a:t> has built a data driven career thoughtfully applying data to business operations.  She was recently promoted to VP at Plymouth Rock Assurance where she drives innovation in customer solutions understanding the intersection of data and operations.</a:t>
            </a:r>
          </a:p>
        </p:txBody>
      </p:sp>
      <p:sp>
        <p:nvSpPr>
          <p:cNvPr id="4" name="Slide Number Placeholder 3"/>
          <p:cNvSpPr>
            <a:spLocks noGrp="1"/>
          </p:cNvSpPr>
          <p:nvPr>
            <p:ph type="sldNum" sz="quarter" idx="5"/>
          </p:nvPr>
        </p:nvSpPr>
        <p:spPr/>
        <p:txBody>
          <a:bodyPr/>
          <a:lstStyle/>
          <a:p>
            <a:fld id="{AD4DAD3F-2768-AC42-A5BB-AC00C7B6C705}" type="slidenum">
              <a:rPr lang="en-US" smtClean="0"/>
              <a:t>4</a:t>
            </a:fld>
            <a:endParaRPr lang="en-US"/>
          </a:p>
        </p:txBody>
      </p:sp>
    </p:spTree>
    <p:extLst>
      <p:ext uri="{BB962C8B-B14F-4D97-AF65-F5344CB8AC3E}">
        <p14:creationId xmlns:p14="http://schemas.microsoft.com/office/powerpoint/2010/main" val="159926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Liu is a Senior Product Manager within AWS.  He has worked on a multitude of projects within amazon including dedicated cloud solutions, amazon devices (</a:t>
            </a:r>
            <a:r>
              <a:rPr lang="en-US" dirty="0" err="1"/>
              <a:t>alexa</a:t>
            </a:r>
            <a:r>
              <a:rPr lang="en-US" dirty="0"/>
              <a:t>), amazon go – cashier-less checkout and also within the customer service organization.  As a PM James helps articulate user needs in functional specifications for the engineering team to execute upon.  In all these roles he advocates for user experience and when possible supports </a:t>
            </a:r>
            <a:r>
              <a:rPr lang="en-US"/>
              <a:t>his requirements with data.</a:t>
            </a:r>
          </a:p>
        </p:txBody>
      </p:sp>
      <p:sp>
        <p:nvSpPr>
          <p:cNvPr id="4" name="Slide Number Placeholder 3"/>
          <p:cNvSpPr>
            <a:spLocks noGrp="1"/>
          </p:cNvSpPr>
          <p:nvPr>
            <p:ph type="sldNum" sz="quarter" idx="5"/>
          </p:nvPr>
        </p:nvSpPr>
        <p:spPr/>
        <p:txBody>
          <a:bodyPr/>
          <a:lstStyle/>
          <a:p>
            <a:fld id="{AD4DAD3F-2768-AC42-A5BB-AC00C7B6C705}" type="slidenum">
              <a:rPr lang="en-US" smtClean="0"/>
              <a:t>5</a:t>
            </a:fld>
            <a:endParaRPr lang="en-US"/>
          </a:p>
        </p:txBody>
      </p:sp>
    </p:spTree>
    <p:extLst>
      <p:ext uri="{BB962C8B-B14F-4D97-AF65-F5344CB8AC3E}">
        <p14:creationId xmlns:p14="http://schemas.microsoft.com/office/powerpoint/2010/main" val="574102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solidFill>
                  <a:prstClr val="black">
                    <a:tint val="75000"/>
                  </a:prstClr>
                </a:solidFill>
              </a:rPr>
              <a:pPr/>
              <a:t>12/12/22</a:t>
            </a:fld>
            <a:endParaRPr 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214557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solidFill>
                  <a:prstClr val="black">
                    <a:tint val="75000"/>
                  </a:prstClr>
                </a:solidFill>
              </a:rPr>
              <a:pPr/>
              <a:t>12/12/22</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tint val="75000"/>
                  </a:prstClr>
                </a:solidFill>
              </a:rPr>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solidFill>
                  <a:prstClr val="black">
                    <a:tint val="75000"/>
                  </a:prstClr>
                </a:solidFill>
              </a:rPr>
              <a:pPr/>
              <a:t>12/12/22</a:t>
            </a:fld>
            <a:endParaRPr lang="en-US">
              <a:solidFill>
                <a:prstClr val="black">
                  <a:tint val="75000"/>
                </a:prstClr>
              </a:solidFill>
            </a:endParaRP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solidFill>
                  <a:prstClr val="black"/>
                </a:solidFill>
              </a:rPr>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4121094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solidFill>
                  <a:prstClr val="black">
                    <a:tint val="75000"/>
                  </a:prstClr>
                </a:solidFill>
              </a:rPr>
              <a:pPr/>
              <a:t>‹#›</a:t>
            </a:fld>
            <a:endParaRPr lang="en-US">
              <a:solidFill>
                <a:prstClr val="black">
                  <a:tint val="75000"/>
                </a:prstClr>
              </a:solidFill>
            </a:endParaRPr>
          </a:p>
        </p:txBody>
      </p:sp>
      <p:sp>
        <p:nvSpPr>
          <p:cNvPr id="7" name="Slide Number Placeholder 8"/>
          <p:cNvSpPr txBox="1">
            <a:spLocks/>
          </p:cNvSpPr>
          <p:nvPr userDrawn="1"/>
        </p:nvSpPr>
        <p:spPr>
          <a:xfrm>
            <a:off x="8382000" y="6446838"/>
            <a:ext cx="685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alpha val="99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32D78A-10B3-4DCD-84B7-9E85168884D1}" type="slidenum">
              <a:rPr lang="en-US" smtClean="0">
                <a:solidFill>
                  <a:prstClr val="white">
                    <a:alpha val="99000"/>
                  </a:prstClr>
                </a:solidFill>
              </a:rPr>
              <a:pPr/>
              <a:t>‹#›</a:t>
            </a:fld>
            <a:endParaRPr lang="en-US">
              <a:solidFill>
                <a:prstClr val="white">
                  <a:alpha val="99000"/>
                </a:prstClr>
              </a:solidFill>
            </a:endParaRPr>
          </a:p>
        </p:txBody>
      </p:sp>
      <p:sp>
        <p:nvSpPr>
          <p:cNvPr id="6" name="Text Placeholder 5"/>
          <p:cNvSpPr>
            <a:spLocks noGrp="1"/>
          </p:cNvSpPr>
          <p:nvPr>
            <p:ph type="body" sz="quarter" idx="12" hasCustomPrompt="1"/>
          </p:nvPr>
        </p:nvSpPr>
        <p:spPr>
          <a:xfrm>
            <a:off x="374176" y="990600"/>
            <a:ext cx="8312624" cy="5181600"/>
          </a:xfrm>
          <a:prstGeom prst="rect">
            <a:avLst/>
          </a:prstGeom>
        </p:spPr>
        <p:txBody>
          <a:bodyPr/>
          <a:lstStyle>
            <a:lvl1pPr>
              <a:defRPr sz="2400">
                <a:solidFill>
                  <a:srgbClr val="043170">
                    <a:alpha val="99000"/>
                  </a:srgbClr>
                </a:solidFill>
                <a:latin typeface="Arial" panose="020B0604020202020204" pitchFamily="34" charset="0"/>
                <a:cs typeface="Arial" panose="020B0604020202020204" pitchFamily="34" charset="0"/>
              </a:defRPr>
            </a:lvl1pPr>
            <a:lvl2pPr>
              <a:defRPr sz="2000">
                <a:solidFill>
                  <a:srgbClr val="043170">
                    <a:alpha val="99000"/>
                  </a:srgbClr>
                </a:solidFill>
                <a:latin typeface="Arial" panose="020B0604020202020204" pitchFamily="34" charset="0"/>
                <a:cs typeface="Arial" panose="020B0604020202020204" pitchFamily="34" charset="0"/>
              </a:defRPr>
            </a:lvl2pPr>
            <a:lvl3pPr>
              <a:defRPr sz="1800">
                <a:solidFill>
                  <a:srgbClr val="043170">
                    <a:alpha val="99000"/>
                  </a:srgbClr>
                </a:solidFill>
                <a:latin typeface="Arial" panose="020B0604020202020204" pitchFamily="34" charset="0"/>
                <a:cs typeface="Arial" panose="020B0604020202020204" pitchFamily="34" charset="0"/>
              </a:defRPr>
            </a:lvl3pPr>
            <a:lvl4pPr>
              <a:defRPr sz="1600">
                <a:solidFill>
                  <a:srgbClr val="043170">
                    <a:alpha val="99000"/>
                  </a:srgbClr>
                </a:solidFill>
                <a:latin typeface="Arial" panose="020B0604020202020204" pitchFamily="34" charset="0"/>
                <a:cs typeface="Arial" panose="020B0604020202020204" pitchFamily="34" charset="0"/>
              </a:defRPr>
            </a:lvl4pPr>
            <a:lvl5pPr>
              <a:defRPr sz="1600">
                <a:solidFill>
                  <a:srgbClr val="043170">
                    <a:alpha val="99000"/>
                  </a:srgbClr>
                </a:solidFill>
                <a:latin typeface="Arial" panose="020B0604020202020204" pitchFamily="34" charset="0"/>
                <a:cs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3"/>
          </p:nvPr>
        </p:nvSpPr>
        <p:spPr/>
        <p:txBody>
          <a:bodyPr/>
          <a:lstStyle/>
          <a:p>
            <a:fld id="{0D5B9A0F-CCD0-4348-8112-2A1A806F4019}" type="datetime1">
              <a:rPr lang="en-US" smtClean="0">
                <a:solidFill>
                  <a:prstClr val="black">
                    <a:tint val="75000"/>
                  </a:prstClr>
                </a:solidFill>
              </a:rPr>
              <a:pPr/>
              <a:t>12/12/22</a:t>
            </a:fld>
            <a:endParaRPr lang="en-US" dirty="0">
              <a:solidFill>
                <a:prstClr val="black">
                  <a:tint val="75000"/>
                </a:prstClr>
              </a:solidFill>
            </a:endParaRPr>
          </a:p>
        </p:txBody>
      </p:sp>
      <p:sp>
        <p:nvSpPr>
          <p:cNvPr id="11" name="Title 10"/>
          <p:cNvSpPr>
            <a:spLocks noGrp="1"/>
          </p:cNvSpPr>
          <p:nvPr>
            <p:ph type="title" hasCustomPrompt="1"/>
          </p:nvPr>
        </p:nvSpPr>
        <p:spPr>
          <a:xfrm>
            <a:off x="381000" y="274637"/>
            <a:ext cx="8305800" cy="487363"/>
          </a:xfrm>
          <a:prstGeom prst="rect">
            <a:avLst/>
          </a:prstGeom>
        </p:spPr>
        <p:txBody>
          <a:bodyPr anchor="ctr"/>
          <a:lstStyle>
            <a:lvl1pPr algn="l">
              <a:defRPr sz="2200">
                <a:solidFill>
                  <a:srgbClr val="043170">
                    <a:alpha val="99000"/>
                  </a:srgbClr>
                </a:solidFill>
                <a:latin typeface="Arial" panose="020B0604020202020204" pitchFamily="34" charset="0"/>
                <a:cs typeface="Arial" panose="020B0604020202020204" pitchFamily="34" charset="0"/>
              </a:defRPr>
            </a:lvl1pPr>
          </a:lstStyle>
          <a:p>
            <a:r>
              <a:rPr lang="en-US" dirty="0"/>
              <a:t>Click to add slide title</a:t>
            </a:r>
          </a:p>
        </p:txBody>
      </p:sp>
      <p:cxnSp>
        <p:nvCxnSpPr>
          <p:cNvPr id="13" name="Straight Connector 12"/>
          <p:cNvCxnSpPr/>
          <p:nvPr userDrawn="1"/>
        </p:nvCxnSpPr>
        <p:spPr>
          <a:xfrm>
            <a:off x="381000" y="8382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280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sz="480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solidFill>
                  <a:prstClr val="black">
                    <a:tint val="75000"/>
                  </a:prstClr>
                </a:solidFill>
              </a:rPr>
              <a:pPr/>
              <a:t>12/12/22</a:t>
            </a:fld>
            <a:endParaRPr lang="en-US" dirty="0">
              <a:solidFill>
                <a:prstClr val="black">
                  <a:tint val="75000"/>
                </a:prstClr>
              </a:solidFill>
            </a:endParaRPr>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01986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solidFill>
                  <a:prstClr val="black">
                    <a:tint val="75000"/>
                  </a:prstClr>
                </a:solidFill>
              </a:rPr>
              <a:pPr/>
              <a:t>12/12/22</a:t>
            </a:fld>
            <a:endParaRPr lang="en-US">
              <a:solidFill>
                <a:prstClr val="black">
                  <a:tint val="75000"/>
                </a:prstClr>
              </a:solidFill>
            </a:endParaRP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91993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solidFill>
                  <a:prstClr val="black">
                    <a:tint val="75000"/>
                  </a:prstClr>
                </a:solidFill>
              </a:rPr>
              <a:pPr/>
              <a:t>12/12/22</a:t>
            </a:fld>
            <a:endParaRPr lang="en-US">
              <a:solidFill>
                <a:prstClr val="black">
                  <a:tint val="75000"/>
                </a:prstClr>
              </a:solidFill>
            </a:endParaRP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151698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solidFill>
                  <a:prstClr val="black">
                    <a:tint val="75000"/>
                  </a:prstClr>
                </a:solidFill>
              </a:rPr>
              <a:pPr/>
              <a:t>12/12/22</a:t>
            </a:fld>
            <a:endParaRPr lang="en-US">
              <a:solidFill>
                <a:prstClr val="black">
                  <a:tint val="75000"/>
                </a:prstClr>
              </a:solidFill>
            </a:endParaRPr>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366381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solidFill>
                  <a:prstClr val="black">
                    <a:tint val="75000"/>
                  </a:prstClr>
                </a:solidFill>
              </a:rPr>
              <a:pPr/>
              <a:t>12/12/22</a:t>
            </a:fld>
            <a:endParaRPr lang="en-US">
              <a:solidFill>
                <a:prstClr val="black">
                  <a:tint val="75000"/>
                </a:prstClr>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tint val="75000"/>
                  </a:prstClr>
                </a:solidFill>
              </a:rPr>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85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solidFill>
                  <a:prstClr val="black">
                    <a:tint val="75000"/>
                  </a:prstClr>
                </a:solidFill>
              </a:rPr>
              <a:pPr/>
              <a:t>12/12/22</a:t>
            </a:fld>
            <a:endParaRPr lang="en-US">
              <a:solidFill>
                <a:prstClr val="black">
                  <a:tint val="75000"/>
                </a:prstClr>
              </a:solidFill>
            </a:endParaRPr>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42034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solidFill>
                  <a:prstClr val="black">
                    <a:tint val="75000"/>
                  </a:prstClr>
                </a:solidFill>
              </a:rPr>
              <a:pPr/>
              <a:t>12/12/22</a:t>
            </a:fld>
            <a:endParaRPr lang="en-US">
              <a:solidFill>
                <a:prstClr val="black">
                  <a:tint val="75000"/>
                </a:prstClr>
              </a:solidFill>
            </a:endParaRPr>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142599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solidFill>
                  <a:prstClr val="black">
                    <a:tint val="75000"/>
                  </a:prstClr>
                </a:solidFill>
              </a:rPr>
              <a:pPr/>
              <a:t>12/12/22</a:t>
            </a:fld>
            <a:endParaRPr lang="en-US">
              <a:solidFill>
                <a:prstClr val="black">
                  <a:tint val="75000"/>
                </a:prstClr>
              </a:solidFill>
            </a:endParaRP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382509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solidFill>
                  <a:prstClr val="black">
                    <a:tint val="75000"/>
                  </a:prstClr>
                </a:solidFill>
              </a:rPr>
              <a:pPr/>
              <a:t>12/12/22</a:t>
            </a:fld>
            <a:endParaRPr lang="en-US">
              <a:solidFill>
                <a:prstClr val="black">
                  <a:tint val="75000"/>
                </a:prstClr>
              </a:solidFill>
            </a:endParaRP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 S-96</a:t>
            </a:r>
          </a:p>
        </p:txBody>
      </p:sp>
    </p:spTree>
    <p:extLst>
      <p:ext uri="{BB962C8B-B14F-4D97-AF65-F5344CB8AC3E}">
        <p14:creationId xmlns:p14="http://schemas.microsoft.com/office/powerpoint/2010/main" val="174653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solidFill>
                  <a:prstClr val="black">
                    <a:tint val="75000"/>
                  </a:prstClr>
                </a:solidFill>
              </a:rPr>
              <a:pPr/>
              <a:t>12/12/22</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Kwartler CSCI-96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solidFill>
                  <a:prstClr val="black">
                    <a:tint val="75000"/>
                  </a:prstClr>
                </a:solidFill>
              </a:rPr>
              <a:pPr/>
              <a:t>‹#›</a:t>
            </a:fld>
            <a:endParaRPr lang="en-US">
              <a:solidFill>
                <a:prstClr val="black">
                  <a:tint val="75000"/>
                </a:prstClr>
              </a:solidFill>
            </a:endParaRP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02214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Guest Speakers</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solidFill>
                  <a:prstClr val="black">
                    <a:tint val="75000"/>
                  </a:prstClr>
                </a:solidFill>
              </a:rPr>
              <a:pPr/>
              <a:t>12/12/22</a:t>
            </a:fld>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solidFill>
                  <a:prstClr val="black">
                    <a:tint val="75000"/>
                  </a:prstClr>
                </a:solidFill>
              </a:rPr>
              <a:pPr/>
              <a:t>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p:txBody>
          <a:bodyPr/>
          <a:lstStyle/>
          <a:p>
            <a:r>
              <a:rPr lang="en-US" dirty="0">
                <a:solidFill>
                  <a:prstClr val="black">
                    <a:tint val="75000"/>
                  </a:prstClr>
                </a:solidFill>
              </a:rPr>
              <a:t>Kwartler CSCI 96</a:t>
            </a:r>
          </a:p>
        </p:txBody>
      </p:sp>
    </p:spTree>
    <p:extLst>
      <p:ext uri="{BB962C8B-B14F-4D97-AF65-F5344CB8AC3E}">
        <p14:creationId xmlns:p14="http://schemas.microsoft.com/office/powerpoint/2010/main" val="119077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441042"/>
              </p:ext>
            </p:extLst>
          </p:nvPr>
        </p:nvGraphicFramePr>
        <p:xfrm>
          <a:off x="614363" y="1111250"/>
          <a:ext cx="7915275" cy="316992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b="1" dirty="0">
                        <a:solidFill>
                          <a:schemeClr val="accent1"/>
                        </a:solidFill>
                      </a:endParaRPr>
                    </a:p>
                  </a:txBody>
                  <a:tcPr/>
                </a:tc>
                <a:tc>
                  <a:txBody>
                    <a:bodyPr/>
                    <a:lstStyle/>
                    <a:p>
                      <a:pPr algn="ctr"/>
                      <a:endParaRPr lang="en-US" sz="2000" b="1" dirty="0">
                        <a:solidFill>
                          <a:schemeClr val="accent1"/>
                        </a:solidFill>
                      </a:endParaRPr>
                    </a:p>
                  </a:txBody>
                  <a:tcPr/>
                </a:tc>
                <a:tc>
                  <a:txBody>
                    <a:bodyPr/>
                    <a:lstStyle/>
                    <a:p>
                      <a:r>
                        <a:rPr lang="en-US" sz="2000" kern="1200" dirty="0">
                          <a:solidFill>
                            <a:schemeClr val="dk1"/>
                          </a:solidFill>
                          <a:latin typeface="+mn-lt"/>
                          <a:ea typeface="+mn-ea"/>
                          <a:cs typeface="+mn-cs"/>
                        </a:rPr>
                        <a:t>Ross </a:t>
                      </a:r>
                      <a:r>
                        <a:rPr lang="en-US" sz="2000" kern="1200" dirty="0" err="1">
                          <a:solidFill>
                            <a:schemeClr val="dk1"/>
                          </a:solidFill>
                          <a:latin typeface="+mn-lt"/>
                          <a:ea typeface="+mn-ea"/>
                          <a:cs typeface="+mn-cs"/>
                        </a:rPr>
                        <a:t>Leav</a:t>
                      </a:r>
                      <a:r>
                        <a:rPr lang="en-US" sz="2000" kern="1200" dirty="0">
                          <a:solidFill>
                            <a:schemeClr val="dk1"/>
                          </a:solidFill>
                          <a:latin typeface="+mn-lt"/>
                          <a:ea typeface="+mn-ea"/>
                          <a:cs typeface="+mn-cs"/>
                        </a:rPr>
                        <a:t> Presidio Ventures</a:t>
                      </a:r>
                    </a:p>
                  </a:txBody>
                  <a:tcPr/>
                </a:tc>
                <a:extLst>
                  <a:ext uri="{0D108BD9-81ED-4DB2-BD59-A6C34878D82A}">
                    <a16:rowId xmlns:a16="http://schemas.microsoft.com/office/drawing/2014/main" val="10001"/>
                  </a:ext>
                </a:extLst>
              </a:tr>
              <a:tr h="370840">
                <a:tc>
                  <a:txBody>
                    <a:bodyPr/>
                    <a:lstStyle/>
                    <a:p>
                      <a:pPr algn="ctr"/>
                      <a:endParaRPr lang="en-US" sz="2000" dirty="0"/>
                    </a:p>
                  </a:txBody>
                  <a:tcPr/>
                </a:tc>
                <a:tc>
                  <a:txBody>
                    <a:bodyPr/>
                    <a:lstStyle/>
                    <a:p>
                      <a:pPr algn="ctr"/>
                      <a:endParaRPr lang="en-US" sz="2000" dirty="0"/>
                    </a:p>
                  </a:txBody>
                  <a:tcPr/>
                </a:tc>
                <a:tc>
                  <a:txBody>
                    <a:bodyPr/>
                    <a:lstStyle/>
                    <a:p>
                      <a:r>
                        <a:rPr lang="en-US" sz="2000" kern="1200" dirty="0">
                          <a:solidFill>
                            <a:schemeClr val="dk1"/>
                          </a:solidFill>
                          <a:latin typeface="+mn-lt"/>
                          <a:ea typeface="+mn-ea"/>
                          <a:cs typeface="+mn-cs"/>
                        </a:rPr>
                        <a:t>Rachel </a:t>
                      </a:r>
                      <a:r>
                        <a:rPr lang="en-US" sz="2000" kern="1200" dirty="0" err="1">
                          <a:solidFill>
                            <a:schemeClr val="dk1"/>
                          </a:solidFill>
                          <a:latin typeface="+mn-lt"/>
                          <a:ea typeface="+mn-ea"/>
                          <a:cs typeface="+mn-cs"/>
                        </a:rPr>
                        <a:t>Switchenko</a:t>
                      </a:r>
                      <a:r>
                        <a:rPr lang="en-US" sz="2000" kern="1200" dirty="0">
                          <a:solidFill>
                            <a:schemeClr val="dk1"/>
                          </a:solidFill>
                          <a:latin typeface="+mn-lt"/>
                          <a:ea typeface="+mn-ea"/>
                          <a:cs typeface="+mn-cs"/>
                        </a:rPr>
                        <a:t> Plymouth Rock Assurance</a:t>
                      </a:r>
                    </a:p>
                  </a:txBody>
                  <a:tcPr/>
                </a:tc>
                <a:extLst>
                  <a:ext uri="{0D108BD9-81ED-4DB2-BD59-A6C34878D82A}">
                    <a16:rowId xmlns:a16="http://schemas.microsoft.com/office/drawing/2014/main" val="10002"/>
                  </a:ext>
                </a:extLst>
              </a:tr>
              <a:tr h="370840">
                <a:tc>
                  <a:txBody>
                    <a:bodyPr/>
                    <a:lstStyle/>
                    <a:p>
                      <a:pPr algn="ctr"/>
                      <a:endParaRPr lang="en-US" sz="2000" dirty="0"/>
                    </a:p>
                  </a:txBody>
                  <a:tcPr/>
                </a:tc>
                <a:tc>
                  <a:txBody>
                    <a:bodyPr/>
                    <a:lstStyle/>
                    <a:p>
                      <a:pPr algn="ctr"/>
                      <a:endParaRPr lang="en-US" sz="2000" dirty="0"/>
                    </a:p>
                  </a:txBody>
                  <a:tcPr/>
                </a:tc>
                <a:tc>
                  <a:txBody>
                    <a:bodyPr/>
                    <a:lstStyle/>
                    <a:p>
                      <a:r>
                        <a:rPr lang="en-US" sz="2000" dirty="0"/>
                        <a:t>James Liu Amazon Web Services</a:t>
                      </a:r>
                    </a:p>
                  </a:txBody>
                  <a:tcPr/>
                </a:tc>
                <a:extLst>
                  <a:ext uri="{0D108BD9-81ED-4DB2-BD59-A6C34878D82A}">
                    <a16:rowId xmlns:a16="http://schemas.microsoft.com/office/drawing/2014/main" val="10003"/>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12/12/22</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414266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929E-168B-8026-7246-F91058D0EA4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A8234F7B-796C-09FE-F2B2-C504FCC7E96B}"/>
              </a:ext>
            </a:extLst>
          </p:cNvPr>
          <p:cNvSpPr>
            <a:spLocks noGrp="1"/>
          </p:cNvSpPr>
          <p:nvPr>
            <p:ph type="dt" sz="half" idx="10"/>
          </p:nvPr>
        </p:nvSpPr>
        <p:spPr/>
        <p:txBody>
          <a:bodyPr/>
          <a:lstStyle/>
          <a:p>
            <a:fld id="{D753EFC8-4232-4598-94F6-94C0EBAFC469}" type="datetime1">
              <a:rPr lang="en-US" smtClean="0">
                <a:solidFill>
                  <a:prstClr val="black">
                    <a:tint val="75000"/>
                  </a:prstClr>
                </a:solidFill>
              </a:rPr>
              <a:pPr/>
              <a:t>12/12/22</a:t>
            </a:fld>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DDB7C908-D328-EA9A-8DD4-779C5C014471}"/>
              </a:ext>
            </a:extLst>
          </p:cNvPr>
          <p:cNvSpPr>
            <a:spLocks noGrp="1"/>
          </p:cNvSpPr>
          <p:nvPr>
            <p:ph type="sldNum" sz="quarter" idx="12"/>
          </p:nvPr>
        </p:nvSpPr>
        <p:spPr/>
        <p:txBody>
          <a:bodyPr/>
          <a:lstStyle/>
          <a:p>
            <a:fld id="{37290FF7-652B-4475-AEAB-8B1A5D23AE09}" type="slidenum">
              <a:rPr lang="en-US" smtClean="0">
                <a:solidFill>
                  <a:prstClr val="black">
                    <a:tint val="75000"/>
                  </a:prstClr>
                </a:solidFill>
              </a:rPr>
              <a:pPr/>
              <a:t>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E631CEB0-ADDD-F6BD-A0F9-3B6084208F71}"/>
              </a:ext>
            </a:extLst>
          </p:cNvPr>
          <p:cNvSpPr>
            <a:spLocks noGrp="1"/>
          </p:cNvSpPr>
          <p:nvPr>
            <p:ph type="ftr" sz="quarter" idx="3"/>
          </p:nvPr>
        </p:nvSpPr>
        <p:spPr/>
        <p:txBody>
          <a:bodyPr/>
          <a:lstStyle/>
          <a:p>
            <a:r>
              <a:rPr lang="en-US">
                <a:solidFill>
                  <a:prstClr val="black">
                    <a:tint val="75000"/>
                  </a:prstClr>
                </a:solidFill>
              </a:rPr>
              <a:t>Kwartler CSCI S-96</a:t>
            </a:r>
            <a:endParaRPr lang="en-US" dirty="0">
              <a:solidFill>
                <a:prstClr val="black">
                  <a:tint val="75000"/>
                </a:prstClr>
              </a:solidFill>
            </a:endParaRPr>
          </a:p>
        </p:txBody>
      </p:sp>
      <p:pic>
        <p:nvPicPr>
          <p:cNvPr id="7" name="Picture 6">
            <a:extLst>
              <a:ext uri="{FF2B5EF4-FFF2-40B4-BE49-F238E27FC236}">
                <a16:creationId xmlns:a16="http://schemas.microsoft.com/office/drawing/2014/main" id="{F578BFC0-F1FE-8C00-844A-A3855B3B0159}"/>
              </a:ext>
            </a:extLst>
          </p:cNvPr>
          <p:cNvPicPr>
            <a:picLocks noChangeAspect="1"/>
          </p:cNvPicPr>
          <p:nvPr/>
        </p:nvPicPr>
        <p:blipFill>
          <a:blip r:embed="rId3"/>
          <a:stretch>
            <a:fillRect/>
          </a:stretch>
        </p:blipFill>
        <p:spPr>
          <a:xfrm>
            <a:off x="1365433" y="1469431"/>
            <a:ext cx="6413134" cy="3919137"/>
          </a:xfrm>
          <a:prstGeom prst="rect">
            <a:avLst/>
          </a:prstGeom>
        </p:spPr>
      </p:pic>
    </p:spTree>
    <p:extLst>
      <p:ext uri="{BB962C8B-B14F-4D97-AF65-F5344CB8AC3E}">
        <p14:creationId xmlns:p14="http://schemas.microsoft.com/office/powerpoint/2010/main" val="38934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7023-C94E-F64A-3F3E-A5482B94D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FEAABA-F683-2E67-627D-54C9B4F75A5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D28FD0F-F74D-EC69-38D3-9221A7BE7E22}"/>
              </a:ext>
            </a:extLst>
          </p:cNvPr>
          <p:cNvSpPr>
            <a:spLocks noGrp="1"/>
          </p:cNvSpPr>
          <p:nvPr>
            <p:ph type="dt" sz="half" idx="10"/>
          </p:nvPr>
        </p:nvSpPr>
        <p:spPr/>
        <p:txBody>
          <a:bodyPr/>
          <a:lstStyle/>
          <a:p>
            <a:fld id="{D753EFC8-4232-4598-94F6-94C0EBAFC469}" type="datetime1">
              <a:rPr lang="en-US" smtClean="0">
                <a:solidFill>
                  <a:prstClr val="black">
                    <a:tint val="75000"/>
                  </a:prstClr>
                </a:solidFill>
              </a:rPr>
              <a:pPr/>
              <a:t>12/12/22</a:t>
            </a:fld>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685EAC1A-7EB7-A641-1C22-BDB4BA148A0A}"/>
              </a:ext>
            </a:extLst>
          </p:cNvPr>
          <p:cNvSpPr>
            <a:spLocks noGrp="1"/>
          </p:cNvSpPr>
          <p:nvPr>
            <p:ph type="sldNum" sz="quarter" idx="12"/>
          </p:nvPr>
        </p:nvSpPr>
        <p:spPr/>
        <p:txBody>
          <a:bodyPr/>
          <a:lstStyle/>
          <a:p>
            <a:fld id="{37290FF7-652B-4475-AEAB-8B1A5D23AE09}" type="slidenum">
              <a:rPr lang="en-US" smtClean="0">
                <a:solidFill>
                  <a:prstClr val="black">
                    <a:tint val="75000"/>
                  </a:prstClr>
                </a:solidFill>
              </a:rPr>
              <a:pPr/>
              <a:t>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E596EC0-4DBC-2069-E9F8-C48C0164D31D}"/>
              </a:ext>
            </a:extLst>
          </p:cNvPr>
          <p:cNvSpPr>
            <a:spLocks noGrp="1"/>
          </p:cNvSpPr>
          <p:nvPr>
            <p:ph type="ftr" sz="quarter" idx="3"/>
          </p:nvPr>
        </p:nvSpPr>
        <p:spPr/>
        <p:txBody>
          <a:bodyPr/>
          <a:lstStyle/>
          <a:p>
            <a:r>
              <a:rPr lang="en-US">
                <a:solidFill>
                  <a:prstClr val="black">
                    <a:tint val="75000"/>
                  </a:prstClr>
                </a:solidFill>
              </a:rPr>
              <a:t>Kwartler CSCI S-96</a:t>
            </a:r>
            <a:endParaRPr lang="en-US" dirty="0">
              <a:solidFill>
                <a:prstClr val="black">
                  <a:tint val="75000"/>
                </a:prstClr>
              </a:solidFill>
            </a:endParaRPr>
          </a:p>
        </p:txBody>
      </p:sp>
      <p:pic>
        <p:nvPicPr>
          <p:cNvPr id="7" name="Picture 6">
            <a:extLst>
              <a:ext uri="{FF2B5EF4-FFF2-40B4-BE49-F238E27FC236}">
                <a16:creationId xmlns:a16="http://schemas.microsoft.com/office/drawing/2014/main" id="{A5E55572-4E5D-2D39-6219-DF042EDCCEC1}"/>
              </a:ext>
            </a:extLst>
          </p:cNvPr>
          <p:cNvPicPr>
            <a:picLocks noChangeAspect="1"/>
          </p:cNvPicPr>
          <p:nvPr/>
        </p:nvPicPr>
        <p:blipFill>
          <a:blip r:embed="rId3"/>
          <a:stretch>
            <a:fillRect/>
          </a:stretch>
        </p:blipFill>
        <p:spPr>
          <a:xfrm>
            <a:off x="1362815" y="1467831"/>
            <a:ext cx="6418370" cy="3922337"/>
          </a:xfrm>
          <a:prstGeom prst="rect">
            <a:avLst/>
          </a:prstGeom>
        </p:spPr>
      </p:pic>
    </p:spTree>
    <p:extLst>
      <p:ext uri="{BB962C8B-B14F-4D97-AF65-F5344CB8AC3E}">
        <p14:creationId xmlns:p14="http://schemas.microsoft.com/office/powerpoint/2010/main" val="83420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21E2-ADC7-013F-59E2-3D6A150109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FE7173-EAFA-49BC-994A-5911ACADFF8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5E32332-BC25-6407-AE56-39F8F2D476B3}"/>
              </a:ext>
            </a:extLst>
          </p:cNvPr>
          <p:cNvSpPr>
            <a:spLocks noGrp="1"/>
          </p:cNvSpPr>
          <p:nvPr>
            <p:ph type="dt" sz="half" idx="10"/>
          </p:nvPr>
        </p:nvSpPr>
        <p:spPr/>
        <p:txBody>
          <a:bodyPr/>
          <a:lstStyle/>
          <a:p>
            <a:fld id="{D753EFC8-4232-4598-94F6-94C0EBAFC469}" type="datetime1">
              <a:rPr lang="en-US" smtClean="0">
                <a:solidFill>
                  <a:prstClr val="black">
                    <a:tint val="75000"/>
                  </a:prstClr>
                </a:solidFill>
              </a:rPr>
              <a:pPr/>
              <a:t>12/12/22</a:t>
            </a:fld>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59FAB998-3881-DE51-87FC-7089CCF64C97}"/>
              </a:ext>
            </a:extLst>
          </p:cNvPr>
          <p:cNvSpPr>
            <a:spLocks noGrp="1"/>
          </p:cNvSpPr>
          <p:nvPr>
            <p:ph type="sldNum" sz="quarter" idx="12"/>
          </p:nvPr>
        </p:nvSpPr>
        <p:spPr/>
        <p:txBody>
          <a:bodyPr/>
          <a:lstStyle/>
          <a:p>
            <a:fld id="{37290FF7-652B-4475-AEAB-8B1A5D23AE09}" type="slidenum">
              <a:rPr lang="en-US" smtClean="0">
                <a:solidFill>
                  <a:prstClr val="black">
                    <a:tint val="75000"/>
                  </a:prstClr>
                </a:solidFill>
              </a:rPr>
              <a:pPr/>
              <a:t>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A81A57BF-FAAC-E8D0-2040-2DF8482D6008}"/>
              </a:ext>
            </a:extLst>
          </p:cNvPr>
          <p:cNvSpPr>
            <a:spLocks noGrp="1"/>
          </p:cNvSpPr>
          <p:nvPr>
            <p:ph type="ftr" sz="quarter" idx="3"/>
          </p:nvPr>
        </p:nvSpPr>
        <p:spPr/>
        <p:txBody>
          <a:bodyPr/>
          <a:lstStyle/>
          <a:p>
            <a:r>
              <a:rPr lang="en-US">
                <a:solidFill>
                  <a:prstClr val="black">
                    <a:tint val="75000"/>
                  </a:prstClr>
                </a:solidFill>
              </a:rPr>
              <a:t>Kwartler CSCI S-96</a:t>
            </a:r>
            <a:endParaRPr lang="en-US" dirty="0">
              <a:solidFill>
                <a:prstClr val="black">
                  <a:tint val="75000"/>
                </a:prstClr>
              </a:solidFill>
            </a:endParaRPr>
          </a:p>
        </p:txBody>
      </p:sp>
      <p:pic>
        <p:nvPicPr>
          <p:cNvPr id="7" name="Picture 6">
            <a:extLst>
              <a:ext uri="{FF2B5EF4-FFF2-40B4-BE49-F238E27FC236}">
                <a16:creationId xmlns:a16="http://schemas.microsoft.com/office/drawing/2014/main" id="{78A8AD46-7B67-0BDE-7D14-9CE1323A7047}"/>
              </a:ext>
            </a:extLst>
          </p:cNvPr>
          <p:cNvPicPr>
            <a:picLocks noChangeAspect="1"/>
          </p:cNvPicPr>
          <p:nvPr/>
        </p:nvPicPr>
        <p:blipFill>
          <a:blip r:embed="rId3"/>
          <a:stretch>
            <a:fillRect/>
          </a:stretch>
        </p:blipFill>
        <p:spPr>
          <a:xfrm>
            <a:off x="1364247" y="1468706"/>
            <a:ext cx="6415506" cy="3920587"/>
          </a:xfrm>
          <a:prstGeom prst="rect">
            <a:avLst/>
          </a:prstGeom>
        </p:spPr>
      </p:pic>
    </p:spTree>
    <p:extLst>
      <p:ext uri="{BB962C8B-B14F-4D97-AF65-F5344CB8AC3E}">
        <p14:creationId xmlns:p14="http://schemas.microsoft.com/office/powerpoint/2010/main" val="2076458628"/>
      </p:ext>
    </p:extLst>
  </p:cSld>
  <p:clrMapOvr>
    <a:masterClrMapping/>
  </p:clrMapOvr>
</p:sld>
</file>

<file path=ppt/theme/theme1.xml><?xml version="1.0" encoding="utf-8"?>
<a:theme xmlns:a="http://schemas.openxmlformats.org/drawingml/2006/main" name="2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11154</TotalTime>
  <Words>239</Words>
  <Application>Microsoft Macintosh PowerPoint</Application>
  <PresentationFormat>On-screen Show (4:3)</PresentationFormat>
  <Paragraphs>29</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Rockwell</vt:lpstr>
      <vt:lpstr>2_Office Theme</vt:lpstr>
      <vt:lpstr>Guest Speakers</vt:lpstr>
      <vt:lpstr>Agenda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Ethics With a Strong Data Focus</dc:title>
  <dc:creator>Edward Kwartler</dc:creator>
  <cp:lastModifiedBy>Kwartler, Edward</cp:lastModifiedBy>
  <cp:revision>67</cp:revision>
  <dcterms:created xsi:type="dcterms:W3CDTF">2018-06-21T02:33:00Z</dcterms:created>
  <dcterms:modified xsi:type="dcterms:W3CDTF">2022-12-12T18:01:12Z</dcterms:modified>
</cp:coreProperties>
</file>