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433" r:id="rId2"/>
    <p:sldId id="430" r:id="rId3"/>
    <p:sldId id="432" r:id="rId4"/>
    <p:sldId id="434" r:id="rId5"/>
    <p:sldId id="435" r:id="rId6"/>
    <p:sldId id="836" r:id="rId7"/>
    <p:sldId id="837" r:id="rId8"/>
    <p:sldId id="831" r:id="rId9"/>
    <p:sldId id="838" r:id="rId10"/>
    <p:sldId id="839" r:id="rId11"/>
    <p:sldId id="840" r:id="rId12"/>
    <p:sldId id="842" r:id="rId13"/>
    <p:sldId id="846" r:id="rId14"/>
    <p:sldId id="849" r:id="rId15"/>
    <p:sldId id="850" r:id="rId16"/>
    <p:sldId id="851" r:id="rId17"/>
    <p:sldId id="860" r:id="rId18"/>
    <p:sldId id="845" r:id="rId19"/>
    <p:sldId id="861" r:id="rId20"/>
    <p:sldId id="862" r:id="rId21"/>
    <p:sldId id="863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2" autoAdjust="0"/>
    <p:restoredTop sz="91156" autoAdjust="0"/>
  </p:normalViewPr>
  <p:slideViewPr>
    <p:cSldViewPr snapToGrid="0">
      <p:cViewPr varScale="1">
        <p:scale>
          <a:sx n="112" d="100"/>
          <a:sy n="112" d="100"/>
        </p:scale>
        <p:origin x="1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913-C242-96BE-C00868DB297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913-C242-96BE-C00868DB297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913-C242-96BE-C00868DB297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913-C242-96BE-C00868DB297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913-C242-96BE-C00868DB297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913-C242-96BE-C00868DB297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913-C242-96BE-C00868DB2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932312"/>
        <c:axId val="305929960"/>
      </c:scatterChart>
      <c:valAx>
        <c:axId val="305932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29960"/>
        <c:crosses val="autoZero"/>
        <c:crossBetween val="midCat"/>
      </c:valAx>
      <c:valAx>
        <c:axId val="305929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32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DE5-4042-8C7A-B2EEE316588E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DE5-4042-8C7A-B2EEE316588E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DE5-4042-8C7A-B2EEE316588E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DE5-4042-8C7A-B2EEE316588E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DE5-4042-8C7A-B2EEE316588E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DE5-4042-8C7A-B2EEE316588E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DE5-4042-8C7A-B2EEE3165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784"/>
        <c:axId val="383910528"/>
      </c:scatterChart>
      <c:valAx>
        <c:axId val="383907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528"/>
        <c:crosses val="autoZero"/>
        <c:crossBetween val="midCat"/>
      </c:valAx>
      <c:valAx>
        <c:axId val="383910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C34E-854B-97D5-C6A511542639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C34E-854B-97D5-C6A511542639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C34E-854B-97D5-C6A511542639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C34E-854B-97D5-C6A511542639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C34E-854B-97D5-C6A511542639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34E-854B-97D5-C6A511542639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C34E-854B-97D5-C6A511542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176"/>
        <c:axId val="383912096"/>
      </c:scatterChart>
      <c:valAx>
        <c:axId val="3839081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096"/>
        <c:crosses val="autoZero"/>
        <c:crossBetween val="midCat"/>
      </c:valAx>
      <c:valAx>
        <c:axId val="38391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7B53-F149-A739-6AFAD58EA58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7B53-F149-A739-6AFAD58EA58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7B53-F149-A739-6AFAD58EA58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7B53-F149-A739-6AFAD58EA58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7B53-F149-A739-6AFAD58EA58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B53-F149-A739-6AFAD58EA58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7B53-F149-A739-6AFAD58EA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392"/>
        <c:axId val="383910136"/>
      </c:scatterChart>
      <c:valAx>
        <c:axId val="383907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136"/>
        <c:crosses val="autoZero"/>
        <c:crossBetween val="midCat"/>
      </c:valAx>
      <c:valAx>
        <c:axId val="383910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2878-E148-86CA-262AC2413AC1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2878-E148-86CA-262AC2413AC1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2878-E148-86CA-262AC2413AC1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2878-E148-86CA-262AC2413AC1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2878-E148-86CA-262AC2413AC1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878-E148-86CA-262AC2413AC1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2878-E148-86CA-262AC2413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960"/>
        <c:axId val="383911704"/>
      </c:scatterChart>
      <c:valAx>
        <c:axId val="3839089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1704"/>
        <c:crosses val="autoZero"/>
        <c:crossBetween val="midCat"/>
      </c:valAx>
      <c:valAx>
        <c:axId val="383911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96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8EE7-1840-AAF2-920C47DEE30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8EE7-1840-AAF2-920C47DEE30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8EE7-1840-AAF2-920C47DEE30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8EE7-1840-AAF2-920C47DEE30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8EE7-1840-AAF2-920C47DEE30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EE7-1840-AAF2-920C47DEE30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8EE7-1840-AAF2-920C47DEE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12488"/>
        <c:axId val="383912880"/>
      </c:scatterChart>
      <c:valAx>
        <c:axId val="383912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880"/>
        <c:crosses val="autoZero"/>
        <c:crossBetween val="midCat"/>
      </c:valAx>
      <c:valAx>
        <c:axId val="38391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FD01-0E4B-866E-B2A657663F1A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FD01-0E4B-866E-B2A657663F1A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FD01-0E4B-866E-B2A657663F1A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FD01-0E4B-866E-B2A657663F1A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FD01-0E4B-866E-B2A657663F1A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D01-0E4B-866E-B2A657663F1A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FD01-0E4B-866E-B2A657663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6608"/>
        <c:axId val="383907000"/>
      </c:scatterChart>
      <c:valAx>
        <c:axId val="383906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000"/>
        <c:crosses val="autoZero"/>
        <c:crossBetween val="midCat"/>
      </c:valAx>
      <c:valAx>
        <c:axId val="383907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6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3991-E045-A269-5E4AE57820AD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3991-E045-A269-5E4AE57820AD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3991-E045-A269-5E4AE57820AD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3991-E045-A269-5E4AE57820AD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3991-E045-A269-5E4AE57820AD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991-E045-A269-5E4AE57820AD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3991-E045-A269-5E4AE5782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08856"/>
        <c:axId val="384813168"/>
      </c:scatterChart>
      <c:valAx>
        <c:axId val="384808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3168"/>
        <c:crosses val="autoZero"/>
        <c:crossBetween val="midCat"/>
      </c:valAx>
      <c:valAx>
        <c:axId val="38481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08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5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4/28/24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4/28/24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4/28/24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4/28/24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4/28/24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4/28/24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4/28/24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4/28/24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9F1E-ABE0-8E5B-4266-2ACC90DC4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B6580-C4E2-0FCC-2064-1E557C67C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2D8F3-0670-DA21-2849-A5B8239E1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02970-7080-5620-EF10-62B667F2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D2B9A-5611-C5DB-96A5-39848B826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6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365126"/>
            <a:ext cx="8215805" cy="591477"/>
          </a:xfrm>
        </p:spPr>
        <p:txBody>
          <a:bodyPr/>
          <a:lstStyle/>
          <a:p>
            <a:r>
              <a:rPr lang="en-US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0590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centroid placement</a:t>
            </a:r>
          </a:p>
        </p:txBody>
      </p:sp>
    </p:spTree>
    <p:extLst>
      <p:ext uri="{BB962C8B-B14F-4D97-AF65-F5344CB8AC3E}">
        <p14:creationId xmlns:p14="http://schemas.microsoft.com/office/powerpoint/2010/main" val="158063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1627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55324" y="2254471"/>
            <a:ext cx="2758966" cy="10720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56690" y="3405352"/>
            <a:ext cx="709448" cy="5833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59422" y="2065285"/>
            <a:ext cx="2522481" cy="12612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Calculate the distance from each point to each centroid</a:t>
            </a:r>
          </a:p>
        </p:txBody>
      </p:sp>
    </p:spTree>
    <p:extLst>
      <p:ext uri="{BB962C8B-B14F-4D97-AF65-F5344CB8AC3E}">
        <p14:creationId xmlns:p14="http://schemas.microsoft.com/office/powerpoint/2010/main" val="1165116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0590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56690" y="3389586"/>
            <a:ext cx="740979" cy="59909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Pts assigned to closest centroid.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5325" y="3042746"/>
            <a:ext cx="12023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047186" y="2459421"/>
            <a:ext cx="1008993" cy="16396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20760" y="4204139"/>
            <a:ext cx="1202317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“1”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9CC5B-CAAC-C25F-4781-B7DB699CE564}"/>
              </a:ext>
            </a:extLst>
          </p:cNvPr>
          <p:cNvSpPr txBox="1"/>
          <p:nvPr/>
        </p:nvSpPr>
        <p:spPr>
          <a:xfrm>
            <a:off x="2785243" y="2280747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E41425-E633-F765-B589-2DE1216751BA}"/>
              </a:ext>
            </a:extLst>
          </p:cNvPr>
          <p:cNvCxnSpPr>
            <a:cxnSpLocks/>
          </p:cNvCxnSpPr>
          <p:nvPr/>
        </p:nvCxnSpPr>
        <p:spPr>
          <a:xfrm flipH="1" flipV="1">
            <a:off x="2223244" y="2091437"/>
            <a:ext cx="349627" cy="25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84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0590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Calculate the MEAN AVERAGE distance among assigned pts to centroid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5243" y="2280747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5946" y="2779988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38703" y="2128345"/>
            <a:ext cx="331076" cy="22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522483" y="1954924"/>
            <a:ext cx="1466193" cy="1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6181" y="2070541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91862" y="2364828"/>
            <a:ext cx="12612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DA34AA-A1D7-804C-9E71-F727FBB6E0AA}"/>
              </a:ext>
            </a:extLst>
          </p:cNvPr>
          <p:cNvCxnSpPr>
            <a:cxnSpLocks/>
          </p:cNvCxnSpPr>
          <p:nvPr/>
        </p:nvCxnSpPr>
        <p:spPr>
          <a:xfrm>
            <a:off x="3368255" y="2933269"/>
            <a:ext cx="504498" cy="71088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F2B718-93CF-5A5E-C452-58F0133CC6CC}"/>
              </a:ext>
            </a:extLst>
          </p:cNvPr>
          <p:cNvCxnSpPr>
            <a:cxnSpLocks/>
          </p:cNvCxnSpPr>
          <p:nvPr/>
        </p:nvCxnSpPr>
        <p:spPr>
          <a:xfrm flipH="1">
            <a:off x="4246181" y="3332925"/>
            <a:ext cx="705002" cy="32171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1A9833-23E7-6FC0-CAFC-4DBE7003DEC0}"/>
              </a:ext>
            </a:extLst>
          </p:cNvPr>
          <p:cNvCxnSpPr>
            <a:cxnSpLocks/>
          </p:cNvCxnSpPr>
          <p:nvPr/>
        </p:nvCxnSpPr>
        <p:spPr>
          <a:xfrm flipH="1">
            <a:off x="4246181" y="3552497"/>
            <a:ext cx="499551" cy="20791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3994F-ABAD-018C-E061-4788DF9E8A4C}"/>
              </a:ext>
            </a:extLst>
          </p:cNvPr>
          <p:cNvCxnSpPr>
            <a:cxnSpLocks/>
          </p:cNvCxnSpPr>
          <p:nvPr/>
        </p:nvCxnSpPr>
        <p:spPr>
          <a:xfrm>
            <a:off x="3206191" y="3809678"/>
            <a:ext cx="635612" cy="1658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77AD89-BDCB-2913-FAC9-B31D6CC27A02}"/>
              </a:ext>
            </a:extLst>
          </p:cNvPr>
          <p:cNvCxnSpPr>
            <a:cxnSpLocks/>
          </p:cNvCxnSpPr>
          <p:nvPr/>
        </p:nvCxnSpPr>
        <p:spPr>
          <a:xfrm flipV="1">
            <a:off x="3028950" y="4051684"/>
            <a:ext cx="655544" cy="16838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195EBB-19B1-B65B-2CC6-D3B884A1E90B}"/>
              </a:ext>
            </a:extLst>
          </p:cNvPr>
          <p:cNvCxnSpPr>
            <a:cxnSpLocks/>
          </p:cNvCxnSpPr>
          <p:nvPr/>
        </p:nvCxnSpPr>
        <p:spPr>
          <a:xfrm flipV="1">
            <a:off x="3637436" y="4031434"/>
            <a:ext cx="170068" cy="170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818FF8-1975-1F3A-3D03-86C6116DF776}"/>
              </a:ext>
            </a:extLst>
          </p:cNvPr>
          <p:cNvCxnSpPr>
            <a:cxnSpLocks/>
          </p:cNvCxnSpPr>
          <p:nvPr/>
        </p:nvCxnSpPr>
        <p:spPr>
          <a:xfrm>
            <a:off x="2522483" y="3642721"/>
            <a:ext cx="1199987" cy="6628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05BFCF-24EA-BE93-922B-EB9F5D0B3E12}"/>
              </a:ext>
            </a:extLst>
          </p:cNvPr>
          <p:cNvCxnSpPr>
            <a:cxnSpLocks/>
          </p:cNvCxnSpPr>
          <p:nvPr/>
        </p:nvCxnSpPr>
        <p:spPr>
          <a:xfrm flipV="1">
            <a:off x="2238703" y="3985991"/>
            <a:ext cx="1388437" cy="13061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40E45E-3671-2B41-0B34-3D7382A37E82}"/>
              </a:ext>
            </a:extLst>
          </p:cNvPr>
          <p:cNvCxnSpPr>
            <a:cxnSpLocks/>
          </p:cNvCxnSpPr>
          <p:nvPr/>
        </p:nvCxnSpPr>
        <p:spPr>
          <a:xfrm flipH="1">
            <a:off x="4372304" y="3537686"/>
            <a:ext cx="782999" cy="20602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0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0589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Move the centroid to the average distance among all assigned points 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/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1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254766"/>
            <a:ext cx="8215805" cy="591477"/>
          </a:xfrm>
        </p:spPr>
        <p:txBody>
          <a:bodyPr/>
          <a:lstStyle/>
          <a:p>
            <a:r>
              <a:rPr lang="en-US" sz="2800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1625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 reassignment affects the </a:t>
            </a:r>
            <a:r>
              <a:rPr lang="en-US" dirty="0" err="1"/>
              <a:t>avg</a:t>
            </a:r>
            <a:r>
              <a:rPr lang="en-US" dirty="0"/>
              <a:t> distances so the process repeats…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54924" y="2191407"/>
            <a:ext cx="788276" cy="69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11669" y="2222938"/>
            <a:ext cx="189186" cy="1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405352" y="2096814"/>
            <a:ext cx="567558" cy="1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90041" y="2286000"/>
            <a:ext cx="220717" cy="5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94539" y="2569779"/>
            <a:ext cx="3294992" cy="2207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Since “3” moved, this </a:t>
            </a:r>
            <a:r>
              <a:rPr lang="en-US" sz="1400" dirty="0" err="1"/>
              <a:t>pt</a:t>
            </a:r>
            <a:r>
              <a:rPr lang="en-US" sz="1400" dirty="0"/>
              <a:t> is assigned to “2” </a:t>
            </a:r>
          </a:p>
        </p:txBody>
      </p:sp>
      <p:sp>
        <p:nvSpPr>
          <p:cNvPr id="28" name="Oval 27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B8E4C93-71C3-0547-AB65-0ED3F5165AEA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00351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1625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90878" cy="2364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The new </a:t>
            </a:r>
            <a:r>
              <a:rPr lang="en-US" sz="1100" dirty="0" err="1"/>
              <a:t>pt</a:t>
            </a:r>
            <a:r>
              <a:rPr lang="en-US" sz="11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58510" y="2301766"/>
            <a:ext cx="47297" cy="23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37739" y="4004441"/>
            <a:ext cx="409902" cy="4099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F37BD09-EDAD-0D46-8C25-6B29C6600404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7E934A-D7FA-7544-8996-762AD0212066}"/>
              </a:ext>
            </a:extLst>
          </p:cNvPr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07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0590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743278" cy="2783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The new </a:t>
            </a:r>
            <a:r>
              <a:rPr lang="en-US" sz="1100" dirty="0" err="1"/>
              <a:t>pt</a:t>
            </a:r>
            <a:r>
              <a:rPr lang="en-US" sz="11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DF44FC0D-55B5-AF41-B782-3820EF2CBC13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BDAFAD-9C7F-304A-B91C-AAD23F5190F1}"/>
              </a:ext>
            </a:extLst>
          </p:cNvPr>
          <p:cNvSpPr/>
          <p:nvPr/>
        </p:nvSpPr>
        <p:spPr>
          <a:xfrm rot="18304586">
            <a:off x="131863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AAAA4C-C52E-5345-9DFA-0EA1FE73A4DF}"/>
              </a:ext>
            </a:extLst>
          </p:cNvPr>
          <p:cNvSpPr/>
          <p:nvPr/>
        </p:nvSpPr>
        <p:spPr>
          <a:xfrm rot="19932460">
            <a:off x="336772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61DB1BC-1DBA-4F43-A0CA-46446BCC127D}"/>
              </a:ext>
            </a:extLst>
          </p:cNvPr>
          <p:cNvSpPr/>
          <p:nvPr/>
        </p:nvSpPr>
        <p:spPr>
          <a:xfrm>
            <a:off x="518685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49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0590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practitioner; multiple analytical methods can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always great)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sq-Meter of house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Because it is the mean average all data attributes must be 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numeric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(non factor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what is the average of “blue eyes” or “medium” or “first”.  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3436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9B8C4-DB66-70B3-C49B-01A845F0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6C9B12-045D-54D6-158F-5A1ED587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optimal clusters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427DB-6502-6174-113B-0C0E5D72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897C-40F9-DCD7-6D6C-BD0541350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98F47-0D46-6B28-1924-4248D45A4189}"/>
              </a:ext>
            </a:extLst>
          </p:cNvPr>
          <p:cNvSpPr txBox="1"/>
          <p:nvPr/>
        </p:nvSpPr>
        <p:spPr>
          <a:xfrm>
            <a:off x="1488141" y="1945341"/>
            <a:ext cx="669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value to be minimized measures the “compactness” of the cluster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B9B87-041D-FE0C-ED79-FB40C1DE066D}"/>
              </a:ext>
            </a:extLst>
          </p:cNvPr>
          <p:cNvSpPr/>
          <p:nvPr/>
        </p:nvSpPr>
        <p:spPr>
          <a:xfrm>
            <a:off x="170329" y="1672807"/>
            <a:ext cx="131781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WSS</a:t>
            </a:r>
          </a:p>
          <a:p>
            <a:pPr algn="ctr"/>
            <a:r>
              <a:rPr lang="en-US" sz="1200" dirty="0"/>
              <a:t>Within Cluster Sum of Squares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34ABE1-DD8C-DDDA-B132-AFFB47A71004}"/>
              </a:ext>
            </a:extLst>
          </p:cNvPr>
          <p:cNvSpPr/>
          <p:nvPr/>
        </p:nvSpPr>
        <p:spPr>
          <a:xfrm>
            <a:off x="2079812" y="3738282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A143E1-FFF9-FCC8-FEBC-80E57FC63041}"/>
              </a:ext>
            </a:extLst>
          </p:cNvPr>
          <p:cNvSpPr/>
          <p:nvPr/>
        </p:nvSpPr>
        <p:spPr>
          <a:xfrm>
            <a:off x="2223247" y="3899647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5BE80-56DD-C4D9-7759-4B7008397394}"/>
              </a:ext>
            </a:extLst>
          </p:cNvPr>
          <p:cNvSpPr/>
          <p:nvPr/>
        </p:nvSpPr>
        <p:spPr>
          <a:xfrm>
            <a:off x="1981200" y="4061011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E4632D-9DD6-FA80-9EB7-E157D0574036}"/>
              </a:ext>
            </a:extLst>
          </p:cNvPr>
          <p:cNvSpPr/>
          <p:nvPr/>
        </p:nvSpPr>
        <p:spPr>
          <a:xfrm>
            <a:off x="2232212" y="3684494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FCDD34-4FB8-FBBE-92F0-1C9D0D5E022A}"/>
              </a:ext>
            </a:extLst>
          </p:cNvPr>
          <p:cNvSpPr/>
          <p:nvPr/>
        </p:nvSpPr>
        <p:spPr>
          <a:xfrm>
            <a:off x="1945340" y="3890682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B7CDCA-ED79-4830-F631-3DB96C51E7BB}"/>
              </a:ext>
            </a:extLst>
          </p:cNvPr>
          <p:cNvSpPr/>
          <p:nvPr/>
        </p:nvSpPr>
        <p:spPr>
          <a:xfrm>
            <a:off x="2232212" y="4096870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BCA566-FF8A-C47C-EEC1-D71148F07C7B}"/>
              </a:ext>
            </a:extLst>
          </p:cNvPr>
          <p:cNvSpPr/>
          <p:nvPr/>
        </p:nvSpPr>
        <p:spPr>
          <a:xfrm>
            <a:off x="2232212" y="3890682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C72C57-F259-39DC-25E2-73379A8553C7}"/>
              </a:ext>
            </a:extLst>
          </p:cNvPr>
          <p:cNvSpPr/>
          <p:nvPr/>
        </p:nvSpPr>
        <p:spPr>
          <a:xfrm>
            <a:off x="3774147" y="3666564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DC0BC-9FA4-F1AE-A965-E90E05B7179C}"/>
              </a:ext>
            </a:extLst>
          </p:cNvPr>
          <p:cNvSpPr/>
          <p:nvPr/>
        </p:nvSpPr>
        <p:spPr>
          <a:xfrm>
            <a:off x="4661653" y="3836894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F76D75D-83BB-01C3-6693-756D89C2425A}"/>
              </a:ext>
            </a:extLst>
          </p:cNvPr>
          <p:cNvSpPr/>
          <p:nvPr/>
        </p:nvSpPr>
        <p:spPr>
          <a:xfrm>
            <a:off x="3908619" y="4294093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21D10D-878B-B706-6042-00D28E004AAF}"/>
              </a:ext>
            </a:extLst>
          </p:cNvPr>
          <p:cNvSpPr/>
          <p:nvPr/>
        </p:nvSpPr>
        <p:spPr>
          <a:xfrm>
            <a:off x="4446501" y="3621741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EBE8B1-9906-63BB-D33B-079310DAE44E}"/>
              </a:ext>
            </a:extLst>
          </p:cNvPr>
          <p:cNvSpPr/>
          <p:nvPr/>
        </p:nvSpPr>
        <p:spPr>
          <a:xfrm>
            <a:off x="4159629" y="3827929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05DB2D-926F-FC4E-3D04-F1150F0ED132}"/>
              </a:ext>
            </a:extLst>
          </p:cNvPr>
          <p:cNvSpPr/>
          <p:nvPr/>
        </p:nvSpPr>
        <p:spPr>
          <a:xfrm>
            <a:off x="4446501" y="4500283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89D9A2-3D1D-4BDB-52D8-5ABBD3C9B0A5}"/>
              </a:ext>
            </a:extLst>
          </p:cNvPr>
          <p:cNvSpPr/>
          <p:nvPr/>
        </p:nvSpPr>
        <p:spPr>
          <a:xfrm>
            <a:off x="4724407" y="3254187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02F60063-B609-930C-1ACC-CE42E673E34B}"/>
              </a:ext>
            </a:extLst>
          </p:cNvPr>
          <p:cNvSpPr/>
          <p:nvPr/>
        </p:nvSpPr>
        <p:spPr>
          <a:xfrm>
            <a:off x="2019299" y="3812870"/>
            <a:ext cx="230210" cy="230210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1290EB99-8F5A-8F50-7D9F-8F87D2D35A2B}"/>
              </a:ext>
            </a:extLst>
          </p:cNvPr>
          <p:cNvSpPr/>
          <p:nvPr/>
        </p:nvSpPr>
        <p:spPr>
          <a:xfrm>
            <a:off x="4278411" y="3785976"/>
            <a:ext cx="230210" cy="230210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8E27F8-DFA9-97AF-A42D-70E632AEC155}"/>
              </a:ext>
            </a:extLst>
          </p:cNvPr>
          <p:cNvSpPr/>
          <p:nvPr/>
        </p:nvSpPr>
        <p:spPr>
          <a:xfrm>
            <a:off x="1757081" y="3558988"/>
            <a:ext cx="753036" cy="735105"/>
          </a:xfrm>
          <a:prstGeom prst="ellipse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51C765-EBDF-7C0B-5DB8-B5143797CC02}"/>
              </a:ext>
            </a:extLst>
          </p:cNvPr>
          <p:cNvSpPr txBox="1"/>
          <p:nvPr/>
        </p:nvSpPr>
        <p:spPr>
          <a:xfrm>
            <a:off x="1613774" y="3130949"/>
            <a:ext cx="1093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92D050"/>
                </a:solidFill>
              </a:rPr>
              <a:t>Small WSS </a:t>
            </a:r>
          </a:p>
          <a:p>
            <a:pPr algn="ctr"/>
            <a:r>
              <a:rPr lang="en-US" sz="1200" i="1" dirty="0">
                <a:solidFill>
                  <a:srgbClr val="92D050"/>
                </a:solidFill>
              </a:rPr>
              <a:t>more compact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6C92418-D54A-8C30-8E3B-C229E81BE4D4}"/>
              </a:ext>
            </a:extLst>
          </p:cNvPr>
          <p:cNvSpPr/>
          <p:nvPr/>
        </p:nvSpPr>
        <p:spPr>
          <a:xfrm>
            <a:off x="3693710" y="3130949"/>
            <a:ext cx="1319246" cy="1483607"/>
          </a:xfrm>
          <a:custGeom>
            <a:avLst/>
            <a:gdLst>
              <a:gd name="connsiteX0" fmla="*/ 427819 w 1319246"/>
              <a:gd name="connsiteY0" fmla="*/ 0 h 1483607"/>
              <a:gd name="connsiteX1" fmla="*/ 1319246 w 1319246"/>
              <a:gd name="connsiteY1" fmla="*/ 0 h 1483607"/>
              <a:gd name="connsiteX2" fmla="*/ 1319246 w 1319246"/>
              <a:gd name="connsiteY2" fmla="*/ 759733 h 1483607"/>
              <a:gd name="connsiteX3" fmla="*/ 1158127 w 1319246"/>
              <a:gd name="connsiteY3" fmla="*/ 759733 h 1483607"/>
              <a:gd name="connsiteX4" fmla="*/ 1158127 w 1319246"/>
              <a:gd name="connsiteY4" fmla="*/ 1483607 h 1483607"/>
              <a:gd name="connsiteX5" fmla="*/ 100887 w 1319246"/>
              <a:gd name="connsiteY5" fmla="*/ 1483607 h 1483607"/>
              <a:gd name="connsiteX6" fmla="*/ 100887 w 1319246"/>
              <a:gd name="connsiteY6" fmla="*/ 1154179 h 1483607"/>
              <a:gd name="connsiteX7" fmla="*/ 0 w 1319246"/>
              <a:gd name="connsiteY7" fmla="*/ 1154179 h 1483607"/>
              <a:gd name="connsiteX8" fmla="*/ 0 w 1319246"/>
              <a:gd name="connsiteY8" fmla="*/ 394446 h 1483607"/>
              <a:gd name="connsiteX9" fmla="*/ 427819 w 1319246"/>
              <a:gd name="connsiteY9" fmla="*/ 394446 h 148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9246" h="1483607">
                <a:moveTo>
                  <a:pt x="427819" y="0"/>
                </a:moveTo>
                <a:lnTo>
                  <a:pt x="1319246" y="0"/>
                </a:lnTo>
                <a:lnTo>
                  <a:pt x="1319246" y="759733"/>
                </a:lnTo>
                <a:lnTo>
                  <a:pt x="1158127" y="759733"/>
                </a:lnTo>
                <a:lnTo>
                  <a:pt x="1158127" y="1483607"/>
                </a:lnTo>
                <a:lnTo>
                  <a:pt x="100887" y="1483607"/>
                </a:lnTo>
                <a:lnTo>
                  <a:pt x="100887" y="1154179"/>
                </a:lnTo>
                <a:lnTo>
                  <a:pt x="0" y="1154179"/>
                </a:lnTo>
                <a:lnTo>
                  <a:pt x="0" y="394446"/>
                </a:lnTo>
                <a:lnTo>
                  <a:pt x="427819" y="394446"/>
                </a:lnTo>
                <a:close/>
              </a:path>
            </a:pathLst>
          </a:custGeom>
          <a:noFill/>
          <a:ln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64BB32-6454-F185-2AA8-87C57D161344}"/>
              </a:ext>
            </a:extLst>
          </p:cNvPr>
          <p:cNvSpPr txBox="1"/>
          <p:nvPr/>
        </p:nvSpPr>
        <p:spPr>
          <a:xfrm>
            <a:off x="3784402" y="2697293"/>
            <a:ext cx="983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92D050"/>
                </a:solidFill>
              </a:rPr>
              <a:t>Higher WSS </a:t>
            </a:r>
          </a:p>
          <a:p>
            <a:pPr algn="ctr"/>
            <a:r>
              <a:rPr lang="en-US" sz="1200" i="1" dirty="0">
                <a:solidFill>
                  <a:srgbClr val="92D050"/>
                </a:solidFill>
              </a:rPr>
              <a:t>less compact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61D750-9888-05B6-CBFD-192B3519DB5F}"/>
              </a:ext>
            </a:extLst>
          </p:cNvPr>
          <p:cNvSpPr/>
          <p:nvPr/>
        </p:nvSpPr>
        <p:spPr>
          <a:xfrm>
            <a:off x="320040" y="5659371"/>
            <a:ext cx="8503920" cy="568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 you could keep adding clusters to reduce WSS which overfits.  The elbow method lets you examine the tradeoff of WSS by number of clusters. 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DE76DD1-0023-AAF8-612D-97270C325EB2}"/>
              </a:ext>
            </a:extLst>
          </p:cNvPr>
          <p:cNvSpPr/>
          <p:nvPr/>
        </p:nvSpPr>
        <p:spPr>
          <a:xfrm>
            <a:off x="6042218" y="3657597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7BAAD2-7A93-123A-5A99-2DA96C0C3011}"/>
              </a:ext>
            </a:extLst>
          </p:cNvPr>
          <p:cNvSpPr/>
          <p:nvPr/>
        </p:nvSpPr>
        <p:spPr>
          <a:xfrm>
            <a:off x="6929724" y="3827927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A6397D-3F6B-43D4-035B-F42D750FD8F0}"/>
              </a:ext>
            </a:extLst>
          </p:cNvPr>
          <p:cNvSpPr/>
          <p:nvPr/>
        </p:nvSpPr>
        <p:spPr>
          <a:xfrm>
            <a:off x="6176690" y="4285126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45D314-104C-69D3-E321-CEBAEA58B967}"/>
              </a:ext>
            </a:extLst>
          </p:cNvPr>
          <p:cNvSpPr/>
          <p:nvPr/>
        </p:nvSpPr>
        <p:spPr>
          <a:xfrm>
            <a:off x="6714572" y="3612774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CD43398-EC33-3B80-4901-131456B625EE}"/>
              </a:ext>
            </a:extLst>
          </p:cNvPr>
          <p:cNvSpPr/>
          <p:nvPr/>
        </p:nvSpPr>
        <p:spPr>
          <a:xfrm>
            <a:off x="6427700" y="3818962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4C8EF61-D804-90E5-9168-EDCB8A61E06C}"/>
              </a:ext>
            </a:extLst>
          </p:cNvPr>
          <p:cNvSpPr/>
          <p:nvPr/>
        </p:nvSpPr>
        <p:spPr>
          <a:xfrm>
            <a:off x="6714572" y="4491316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299664-2FBD-708C-4B19-4120A28449B1}"/>
              </a:ext>
            </a:extLst>
          </p:cNvPr>
          <p:cNvSpPr/>
          <p:nvPr/>
        </p:nvSpPr>
        <p:spPr>
          <a:xfrm>
            <a:off x="6992478" y="3245220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230E795C-7AE2-C362-8D2B-9BA7D18B9621}"/>
              </a:ext>
            </a:extLst>
          </p:cNvPr>
          <p:cNvSpPr/>
          <p:nvPr/>
        </p:nvSpPr>
        <p:spPr>
          <a:xfrm>
            <a:off x="6914036" y="3454279"/>
            <a:ext cx="230210" cy="230210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2C42E4-DAAC-3A0E-8020-D8993F1BCBA8}"/>
              </a:ext>
            </a:extLst>
          </p:cNvPr>
          <p:cNvSpPr txBox="1"/>
          <p:nvPr/>
        </p:nvSpPr>
        <p:spPr>
          <a:xfrm>
            <a:off x="6126756" y="2509031"/>
            <a:ext cx="834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92D050"/>
                </a:solidFill>
              </a:rPr>
              <a:t>Small WSS</a:t>
            </a:r>
          </a:p>
          <a:p>
            <a:pPr algn="ctr"/>
            <a:r>
              <a:rPr lang="en-US" sz="1200" i="1" dirty="0">
                <a:solidFill>
                  <a:srgbClr val="92D050"/>
                </a:solidFill>
              </a:rPr>
              <a:t>2 clusters</a:t>
            </a:r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F350F72C-8B02-C6CE-36F6-36B83C8C9202}"/>
              </a:ext>
            </a:extLst>
          </p:cNvPr>
          <p:cNvSpPr/>
          <p:nvPr/>
        </p:nvSpPr>
        <p:spPr>
          <a:xfrm>
            <a:off x="6367188" y="4135597"/>
            <a:ext cx="230210" cy="230210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9171455-EC7E-8EFC-480B-240C410BC4DC}"/>
              </a:ext>
            </a:extLst>
          </p:cNvPr>
          <p:cNvSpPr/>
          <p:nvPr/>
        </p:nvSpPr>
        <p:spPr>
          <a:xfrm rot="2929439">
            <a:off x="5707680" y="3765523"/>
            <a:ext cx="1351455" cy="710742"/>
          </a:xfrm>
          <a:prstGeom prst="ellipse">
            <a:avLst/>
          </a:prstGeom>
          <a:noFill/>
          <a:ln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13F409-1CD9-963A-3897-0BE0D2DD15A6}"/>
              </a:ext>
            </a:extLst>
          </p:cNvPr>
          <p:cNvSpPr/>
          <p:nvPr/>
        </p:nvSpPr>
        <p:spPr>
          <a:xfrm rot="2929439">
            <a:off x="6279969" y="3220733"/>
            <a:ext cx="1351455" cy="710742"/>
          </a:xfrm>
          <a:prstGeom prst="ellipse">
            <a:avLst/>
          </a:prstGeom>
          <a:noFill/>
          <a:ln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0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9" grpId="0" animBg="1"/>
      <p:bldP spid="30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1"/>
      <p:bldP spid="42" grpId="0" animBg="1"/>
      <p:bldP spid="43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5153" y="365126"/>
            <a:ext cx="8300197" cy="591477"/>
          </a:xfrm>
        </p:spPr>
        <p:txBody>
          <a:bodyPr/>
          <a:lstStyle/>
          <a:p>
            <a:r>
              <a:rPr lang="en-US" dirty="0"/>
              <a:t>Supervised Learning: Classification &amp;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/>
          <p:cNvGrpSpPr/>
          <p:nvPr/>
        </p:nvGrpSpPr>
        <p:grpSpPr>
          <a:xfrm>
            <a:off x="325016" y="3206413"/>
            <a:ext cx="980217" cy="916620"/>
            <a:chOff x="4044175" y="930800"/>
            <a:chExt cx="806099" cy="730199"/>
          </a:xfrm>
        </p:grpSpPr>
        <p:sp>
          <p:nvSpPr>
            <p:cNvPr id="9" name="Shape 281"/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/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/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/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/>
          <p:cNvSpPr txBox="1"/>
          <p:nvPr/>
        </p:nvSpPr>
        <p:spPr>
          <a:xfrm>
            <a:off x="395900" y="2319692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/>
          <p:cNvSpPr txBox="1"/>
          <p:nvPr/>
        </p:nvSpPr>
        <p:spPr>
          <a:xfrm>
            <a:off x="2488677" y="2319692"/>
            <a:ext cx="11843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/>
          <p:cNvSpPr txBox="1"/>
          <p:nvPr/>
        </p:nvSpPr>
        <p:spPr>
          <a:xfrm>
            <a:off x="0" y="4507849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/>
          <p:cNvSpPr txBox="1"/>
          <p:nvPr/>
        </p:nvSpPr>
        <p:spPr>
          <a:xfrm>
            <a:off x="2209942" y="45078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/>
          <p:cNvSpPr txBox="1"/>
          <p:nvPr/>
        </p:nvSpPr>
        <p:spPr>
          <a:xfrm>
            <a:off x="7154613" y="4507850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Use the model to make predictions for the target label on the new data.  </a:t>
            </a:r>
          </a:p>
        </p:txBody>
      </p:sp>
      <p:sp>
        <p:nvSpPr>
          <p:cNvPr id="18" name="Shape 290"/>
          <p:cNvSpPr txBox="1"/>
          <p:nvPr/>
        </p:nvSpPr>
        <p:spPr>
          <a:xfrm>
            <a:off x="7133564" y="2319692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20" name="Shape 292"/>
          <p:cNvSpPr txBox="1"/>
          <p:nvPr/>
        </p:nvSpPr>
        <p:spPr>
          <a:xfrm>
            <a:off x="4073209" y="2319691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1" name="Shape 293"/>
          <p:cNvSpPr txBox="1"/>
          <p:nvPr/>
        </p:nvSpPr>
        <p:spPr>
          <a:xfrm>
            <a:off x="4117909" y="3061733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2" name="Shape 294"/>
          <p:cNvSpPr txBox="1"/>
          <p:nvPr/>
        </p:nvSpPr>
        <p:spPr>
          <a:xfrm>
            <a:off x="4117909" y="3468946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4" name="Shape 296"/>
          <p:cNvSpPr/>
          <p:nvPr/>
        </p:nvSpPr>
        <p:spPr>
          <a:xfrm>
            <a:off x="1444187" y="3206513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5" name="Shape 2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3347602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3125850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Shape 299"/>
          <p:cNvGrpSpPr/>
          <p:nvPr/>
        </p:nvGrpSpPr>
        <p:grpSpPr>
          <a:xfrm>
            <a:off x="7001844" y="2971801"/>
            <a:ext cx="1869736" cy="1124344"/>
            <a:chOff x="7143751" y="2114551"/>
            <a:chExt cx="1869736" cy="1124344"/>
          </a:xfrm>
        </p:grpSpPr>
        <p:grpSp>
          <p:nvGrpSpPr>
            <p:cNvPr id="28" name="Shape 300"/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2" name="Shape 301"/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2"/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Shape 303"/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5" name="Shape 304"/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9" name="Shape 3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" name="Shape 306"/>
            <p:cNvCxnSpPr>
              <a:endCxn id="31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1" name="Shape 307"/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6" name="Shape 308"/>
          <p:cNvCxnSpPr/>
          <p:nvPr/>
        </p:nvCxnSpPr>
        <p:spPr>
          <a:xfrm>
            <a:off x="334750" y="4499899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AF5BB282-784A-9545-A223-B1D6B8956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1214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E8DA6-4445-A30B-C0C4-B1243B28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4673E8-A88B-8D7C-6652-2CEDAC3D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K with the Elbow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A5364-8F90-6153-355C-C309D891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F9B78-3AF6-408B-BE86-2049F6751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C8FD0-0DED-43BC-FF1B-069B0EFF4947}"/>
              </a:ext>
            </a:extLst>
          </p:cNvPr>
          <p:cNvSpPr/>
          <p:nvPr/>
        </p:nvSpPr>
        <p:spPr>
          <a:xfrm>
            <a:off x="320040" y="5659371"/>
            <a:ext cx="8503920" cy="568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new cluster decreases the WSS but at some point the changes in WSS decreases.</a:t>
            </a:r>
          </a:p>
        </p:txBody>
      </p:sp>
      <p:pic>
        <p:nvPicPr>
          <p:cNvPr id="1026" name="Picture 2" descr="Elbow Method for optimal value of k in KMeans - GeeksforGeeks">
            <a:extLst>
              <a:ext uri="{FF2B5EF4-FFF2-40B4-BE49-F238E27FC236}">
                <a16:creationId xmlns:a16="http://schemas.microsoft.com/office/drawing/2014/main" id="{1C78054B-138A-B108-F5B1-E164BE4C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10" y="1084738"/>
            <a:ext cx="5320179" cy="423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E14C38-5C7E-2560-190C-E52CEC9524D8}"/>
              </a:ext>
            </a:extLst>
          </p:cNvPr>
          <p:cNvSpPr txBox="1"/>
          <p:nvPr/>
        </p:nvSpPr>
        <p:spPr>
          <a:xfrm>
            <a:off x="3028950" y="2160494"/>
            <a:ext cx="232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decease in WSS </a:t>
            </a:r>
          </a:p>
          <a:p>
            <a:r>
              <a:rPr lang="en-US" dirty="0"/>
              <a:t>“cluster compactness”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B3D04-5704-0BEF-08DF-9922482BBB19}"/>
              </a:ext>
            </a:extLst>
          </p:cNvPr>
          <p:cNvSpPr txBox="1"/>
          <p:nvPr/>
        </p:nvSpPr>
        <p:spPr>
          <a:xfrm>
            <a:off x="3406589" y="3553108"/>
            <a:ext cx="32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Decreasing rate of WSS decrease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00B55-DFF8-B7C5-4F47-4B616A446828}"/>
              </a:ext>
            </a:extLst>
          </p:cNvPr>
          <p:cNvSpPr txBox="1"/>
          <p:nvPr/>
        </p:nvSpPr>
        <p:spPr>
          <a:xfrm>
            <a:off x="4571999" y="4189602"/>
            <a:ext cx="42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little WSS change for each new cluster</a:t>
            </a:r>
          </a:p>
        </p:txBody>
      </p:sp>
    </p:spTree>
    <p:extLst>
      <p:ext uri="{BB962C8B-B14F-4D97-AF65-F5344CB8AC3E}">
        <p14:creationId xmlns:p14="http://schemas.microsoft.com/office/powerpoint/2010/main" val="273997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C7EFB-DB70-1D43-4E48-80B07A2D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A0CEDB-8000-0CB1-3D16-8671A327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</a:t>
            </a:r>
            <a:r>
              <a:rPr lang="en-US"/>
              <a:t>_</a:t>
            </a:r>
            <a:r>
              <a:rPr lang="en-US" dirty="0" err="1"/>
              <a:t>kmean_clustering.R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7D99F-2FA9-5CE3-AB5E-E4040E55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3866D-09FD-DE43-2892-56AA756FA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pic>
        <p:nvPicPr>
          <p:cNvPr id="2050" name="Picture 2" descr="ML time 😈😈😈😈 : r/okbuddyphd">
            <a:extLst>
              <a:ext uri="{FF2B5EF4-FFF2-40B4-BE49-F238E27FC236}">
                <a16:creationId xmlns:a16="http://schemas.microsoft.com/office/drawing/2014/main" id="{E80C2234-C643-D5C8-B197-AFAE9E69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33367"/>
            <a:ext cx="4117404" cy="40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B1B8C-DBF3-CFF2-062F-0EFDB7667BE6}"/>
              </a:ext>
            </a:extLst>
          </p:cNvPr>
          <p:cNvSpPr txBox="1"/>
          <p:nvPr/>
        </p:nvSpPr>
        <p:spPr>
          <a:xfrm>
            <a:off x="454596" y="1897380"/>
            <a:ext cx="3957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K-Means for customer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Elbow Method to choose the optimal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the cluster identities to new records by measuring new record distances to the identified cluster centroids.</a:t>
            </a:r>
          </a:p>
        </p:txBody>
      </p:sp>
    </p:spTree>
    <p:extLst>
      <p:ext uri="{BB962C8B-B14F-4D97-AF65-F5344CB8AC3E}">
        <p14:creationId xmlns:p14="http://schemas.microsoft.com/office/powerpoint/2010/main" val="251468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59" y="365126"/>
            <a:ext cx="8327091" cy="591477"/>
          </a:xfrm>
        </p:spPr>
        <p:txBody>
          <a:bodyPr/>
          <a:lstStyle/>
          <a:p>
            <a:r>
              <a:rPr lang="en-US" dirty="0"/>
              <a:t>Unsupervised Learning: Find meaningful groups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7" name="Shape 239"/>
          <p:cNvSpPr txBox="1"/>
          <p:nvPr/>
        </p:nvSpPr>
        <p:spPr>
          <a:xfrm>
            <a:off x="206000" y="1136109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Trying to find hidden structure in unlabelled data.</a:t>
            </a:r>
          </a:p>
        </p:txBody>
      </p:sp>
      <p:sp>
        <p:nvSpPr>
          <p:cNvPr id="8" name="Shape 240"/>
          <p:cNvSpPr txBox="1"/>
          <p:nvPr/>
        </p:nvSpPr>
        <p:spPr>
          <a:xfrm>
            <a:off x="206100" y="1585585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observing”, “Look at my data and tell me about it”</a:t>
            </a:r>
          </a:p>
        </p:txBody>
      </p:sp>
      <p:grpSp>
        <p:nvGrpSpPr>
          <p:cNvPr id="9" name="Shape 231"/>
          <p:cNvGrpSpPr/>
          <p:nvPr/>
        </p:nvGrpSpPr>
        <p:grpSpPr>
          <a:xfrm>
            <a:off x="7286625" y="3000376"/>
            <a:ext cx="1220007" cy="1095796"/>
            <a:chOff x="4044183" y="930773"/>
            <a:chExt cx="806091" cy="730296"/>
          </a:xfrm>
        </p:grpSpPr>
        <p:sp>
          <p:nvSpPr>
            <p:cNvPr id="10" name="Shape 232"/>
            <p:cNvSpPr/>
            <p:nvPr/>
          </p:nvSpPr>
          <p:spPr>
            <a:xfrm>
              <a:off x="4044183" y="1376474"/>
              <a:ext cx="136499" cy="28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33"/>
            <p:cNvSpPr/>
            <p:nvPr/>
          </p:nvSpPr>
          <p:spPr>
            <a:xfrm>
              <a:off x="4267373" y="930773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34"/>
            <p:cNvSpPr/>
            <p:nvPr/>
          </p:nvSpPr>
          <p:spPr>
            <a:xfrm>
              <a:off x="4490585" y="1190669"/>
              <a:ext cx="136499" cy="47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Shape 235"/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4" name="Shape 241"/>
          <p:cNvGrpSpPr/>
          <p:nvPr/>
        </p:nvGrpSpPr>
        <p:grpSpPr>
          <a:xfrm>
            <a:off x="325016" y="2971800"/>
            <a:ext cx="1218034" cy="1151233"/>
            <a:chOff x="4044175" y="930800"/>
            <a:chExt cx="806099" cy="730199"/>
          </a:xfrm>
        </p:grpSpPr>
        <p:sp>
          <p:nvSpPr>
            <p:cNvPr id="15" name="Shape 242"/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243"/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244"/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" name="Shape 245"/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9" name="Shape 2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7710" y="3093304"/>
            <a:ext cx="1580884" cy="1718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47"/>
          <p:cNvSpPr txBox="1"/>
          <p:nvPr/>
        </p:nvSpPr>
        <p:spPr>
          <a:xfrm>
            <a:off x="395900" y="2276832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22" name="Shape 249"/>
          <p:cNvSpPr txBox="1"/>
          <p:nvPr/>
        </p:nvSpPr>
        <p:spPr>
          <a:xfrm>
            <a:off x="2436563" y="2276831"/>
            <a:ext cx="11353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grpSp>
        <p:nvGrpSpPr>
          <p:cNvPr id="23" name="Shape 250"/>
          <p:cNvGrpSpPr/>
          <p:nvPr/>
        </p:nvGrpSpPr>
        <p:grpSpPr>
          <a:xfrm>
            <a:off x="2282220" y="2893485"/>
            <a:ext cx="1461105" cy="1248962"/>
            <a:chOff x="2006350" y="2235900"/>
            <a:chExt cx="829924" cy="709425"/>
          </a:xfrm>
        </p:grpSpPr>
        <p:sp>
          <p:nvSpPr>
            <p:cNvPr id="24" name="Shape 251"/>
            <p:cNvSpPr/>
            <p:nvPr/>
          </p:nvSpPr>
          <p:spPr>
            <a:xfrm>
              <a:off x="2253075" y="2462250"/>
              <a:ext cx="364199" cy="364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2"/>
            <p:cNvSpPr/>
            <p:nvPr/>
          </p:nvSpPr>
          <p:spPr>
            <a:xfrm>
              <a:off x="2006350" y="2235900"/>
              <a:ext cx="218999" cy="218999"/>
            </a:xfrm>
            <a:prstGeom prst="ellipse">
              <a:avLst/>
            </a:prstGeom>
            <a:solidFill>
              <a:srgbClr val="3C8ACA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Shape 253"/>
            <p:cNvSpPr/>
            <p:nvPr/>
          </p:nvSpPr>
          <p:spPr>
            <a:xfrm>
              <a:off x="2391850" y="2264237"/>
              <a:ext cx="162299" cy="162299"/>
            </a:xfrm>
            <a:prstGeom prst="ellipse">
              <a:avLst/>
            </a:prstGeom>
            <a:solidFill>
              <a:srgbClr val="0F243E">
                <a:alpha val="74900"/>
              </a:srgbClr>
            </a:solidFill>
            <a:ln w="9525" cap="flat" cmpd="sng">
              <a:solidFill>
                <a:srgbClr val="AEAEA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Shape 254"/>
            <p:cNvSpPr/>
            <p:nvPr/>
          </p:nvSpPr>
          <p:spPr>
            <a:xfrm>
              <a:off x="2657825" y="2412575"/>
              <a:ext cx="162299" cy="162299"/>
            </a:xfrm>
            <a:prstGeom prst="ellipse">
              <a:avLst/>
            </a:prstGeom>
            <a:solidFill>
              <a:srgbClr val="D55F27"/>
            </a:solidFill>
            <a:ln w="9525" cap="flat" cmpd="sng">
              <a:solidFill>
                <a:srgbClr val="3D89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55"/>
            <p:cNvSpPr/>
            <p:nvPr/>
          </p:nvSpPr>
          <p:spPr>
            <a:xfrm>
              <a:off x="2017468" y="2567425"/>
              <a:ext cx="102899" cy="102899"/>
            </a:xfrm>
            <a:prstGeom prst="ellipse">
              <a:avLst/>
            </a:prstGeom>
            <a:solidFill>
              <a:srgbClr val="9E9E9E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" name="Shape 256"/>
            <p:cNvSpPr/>
            <p:nvPr/>
          </p:nvSpPr>
          <p:spPr>
            <a:xfrm>
              <a:off x="2617275" y="2713725"/>
              <a:ext cx="218999" cy="218999"/>
            </a:xfrm>
            <a:prstGeom prst="ellipse">
              <a:avLst/>
            </a:prstGeom>
            <a:solidFill>
              <a:srgbClr val="0F243E"/>
            </a:solidFill>
            <a:ln w="9525" cap="flat" cmpd="sng">
              <a:solidFill>
                <a:srgbClr val="3C8A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" name="Shape 257"/>
            <p:cNvSpPr/>
            <p:nvPr/>
          </p:nvSpPr>
          <p:spPr>
            <a:xfrm>
              <a:off x="2120385" y="2810325"/>
              <a:ext cx="135000" cy="135000"/>
            </a:xfrm>
            <a:prstGeom prst="ellipse">
              <a:avLst/>
            </a:prstGeom>
            <a:solidFill>
              <a:srgbClr val="3D89C9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1" name="Shape 258"/>
          <p:cNvSpPr txBox="1"/>
          <p:nvPr/>
        </p:nvSpPr>
        <p:spPr>
          <a:xfrm>
            <a:off x="206001" y="467549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</a:t>
            </a:r>
          </a:p>
        </p:txBody>
      </p:sp>
      <p:sp>
        <p:nvSpPr>
          <p:cNvPr id="32" name="Shape 259"/>
          <p:cNvSpPr txBox="1"/>
          <p:nvPr/>
        </p:nvSpPr>
        <p:spPr>
          <a:xfrm>
            <a:off x="2092313" y="467549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Clustering e.g. K-Means, Hierarchical Clustering, Cosine Similarity </a:t>
            </a:r>
            <a:r>
              <a:rPr lang="en" sz="1200" i="1" dirty="0" err="1">
                <a:latin typeface="Open Sans"/>
                <a:ea typeface="Open Sans"/>
                <a:cs typeface="Open Sans"/>
                <a:sym typeface="Open Sans"/>
              </a:rPr>
              <a:t>etc</a:t>
            </a:r>
            <a:endParaRPr lang="en" sz="1200" i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Shape 260"/>
          <p:cNvSpPr txBox="1"/>
          <p:nvPr/>
        </p:nvSpPr>
        <p:spPr>
          <a:xfrm>
            <a:off x="6911400" y="4675490"/>
            <a:ext cx="2102087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In new data find the customers/observations that most likely are part of a particular cluster.</a:t>
            </a:r>
          </a:p>
        </p:txBody>
      </p:sp>
      <p:sp>
        <p:nvSpPr>
          <p:cNvPr id="34" name="Shape 261"/>
          <p:cNvSpPr txBox="1"/>
          <p:nvPr/>
        </p:nvSpPr>
        <p:spPr>
          <a:xfrm>
            <a:off x="7343775" y="2276832"/>
            <a:ext cx="14798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35" name="Shape 262"/>
          <p:cNvSpPr/>
          <p:nvPr/>
        </p:nvSpPr>
        <p:spPr>
          <a:xfrm>
            <a:off x="7882924" y="3398995"/>
            <a:ext cx="306554" cy="294405"/>
          </a:xfrm>
          <a:prstGeom prst="ellipse">
            <a:avLst/>
          </a:prstGeom>
          <a:solidFill>
            <a:srgbClr val="D55F27"/>
          </a:solidFill>
          <a:ln w="9525" cap="flat" cmpd="sng">
            <a:solidFill>
              <a:srgbClr val="3D89C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" name="Shape 264"/>
          <p:cNvSpPr txBox="1"/>
          <p:nvPr/>
        </p:nvSpPr>
        <p:spPr>
          <a:xfrm>
            <a:off x="4201801" y="2276831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38" name="Shape 265"/>
          <p:cNvSpPr txBox="1"/>
          <p:nvPr/>
        </p:nvSpPr>
        <p:spPr>
          <a:xfrm>
            <a:off x="4201801" y="2748906"/>
            <a:ext cx="2620199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-Find customer segments for specific marketing campaigns.</a:t>
            </a:r>
          </a:p>
        </p:txBody>
      </p:sp>
      <p:sp>
        <p:nvSpPr>
          <p:cNvPr id="39" name="Shape 266"/>
          <p:cNvSpPr txBox="1"/>
          <p:nvPr/>
        </p:nvSpPr>
        <p:spPr>
          <a:xfrm>
            <a:off x="4201801" y="3203743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-Identify locations for cell towers based on population density and area characteristics.</a:t>
            </a:r>
          </a:p>
        </p:txBody>
      </p:sp>
      <p:sp>
        <p:nvSpPr>
          <p:cNvPr id="40" name="Shape 267"/>
          <p:cNvSpPr txBox="1"/>
          <p:nvPr/>
        </p:nvSpPr>
        <p:spPr>
          <a:xfrm>
            <a:off x="4201801" y="378706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Analysis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Topic modeling of articles</a:t>
            </a:r>
          </a:p>
        </p:txBody>
      </p:sp>
      <p:sp>
        <p:nvSpPr>
          <p:cNvPr id="41" name="Shape 268"/>
          <p:cNvSpPr/>
          <p:nvPr/>
        </p:nvSpPr>
        <p:spPr>
          <a:xfrm>
            <a:off x="8082281" y="3636616"/>
            <a:ext cx="452924" cy="434975"/>
          </a:xfrm>
          <a:prstGeom prst="ellipse">
            <a:avLst/>
          </a:prstGeom>
          <a:solidFill>
            <a:srgbClr val="0F243E">
              <a:alpha val="74900"/>
            </a:srgbClr>
          </a:solidFill>
          <a:ln w="9525" cap="flat" cmpd="sng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" name="Shape 269"/>
          <p:cNvSpPr/>
          <p:nvPr/>
        </p:nvSpPr>
        <p:spPr>
          <a:xfrm>
            <a:off x="7602393" y="3741422"/>
            <a:ext cx="239717" cy="230217"/>
          </a:xfrm>
          <a:prstGeom prst="ellipse">
            <a:avLst/>
          </a:prstGeom>
          <a:solidFill>
            <a:srgbClr val="3D89C9"/>
          </a:solidFill>
          <a:ln w="9525" cap="flat" cmpd="sng">
            <a:solidFill>
              <a:srgbClr val="0F24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3" name="Shape 270"/>
          <p:cNvCxnSpPr/>
          <p:nvPr/>
        </p:nvCxnSpPr>
        <p:spPr>
          <a:xfrm>
            <a:off x="334750" y="4499899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FDDCA0BC-26A1-ED40-B313-94BD306FF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47539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2" grpId="0"/>
      <p:bldP spid="33" grpId="0"/>
      <p:bldP spid="34" grpId="0"/>
      <p:bldP spid="35" grpId="0" animBg="1"/>
      <p:bldP spid="37" grpId="0"/>
      <p:bldP spid="38" grpId="0"/>
      <p:bldP spid="39" grpId="0"/>
      <p:bldP spid="40" grpId="0"/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2EC9D5-2977-A0D7-0576-71157FB6C82B}"/>
              </a:ext>
            </a:extLst>
          </p:cNvPr>
          <p:cNvSpPr/>
          <p:nvPr/>
        </p:nvSpPr>
        <p:spPr>
          <a:xfrm>
            <a:off x="2761128" y="1890430"/>
            <a:ext cx="6006353" cy="35320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28A62-3636-9D65-CFD9-B7A2663C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15BB51-77DD-D39A-D133-CF9DC443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Unsupervised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2A248-B103-6FDA-FC94-2A8F514F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6D65-EFDA-3018-3609-A4E48FCE4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56A239E9-1F7E-4B5B-D457-B9C9E2ED1316}"/>
              </a:ext>
            </a:extLst>
          </p:cNvPr>
          <p:cNvSpPr/>
          <p:nvPr/>
        </p:nvSpPr>
        <p:spPr>
          <a:xfrm>
            <a:off x="252131" y="1890430"/>
            <a:ext cx="4114800" cy="353209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 learning is a type of machine learning dealing with unlabeled data.  It explores the underlying structure in the data to form groups (clusters) without a specific guided outcome.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46FDF-CEEA-CA3C-6E4D-A9122F4582EE}"/>
              </a:ext>
            </a:extLst>
          </p:cNvPr>
          <p:cNvSpPr txBox="1"/>
          <p:nvPr/>
        </p:nvSpPr>
        <p:spPr>
          <a:xfrm>
            <a:off x="4347864" y="2640814"/>
            <a:ext cx="44386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Patterns and relationships can be complex and hard to uncover, unsupervised learning helps identify patterns that may have gone unnoticed.</a:t>
            </a:r>
          </a:p>
          <a:p>
            <a:r>
              <a:rPr lang="en-US" sz="1200" dirty="0">
                <a:solidFill>
                  <a:schemeClr val="bg1"/>
                </a:solidFill>
              </a:rPr>
              <a:t>Challenges: best often depends on specifics of the data and business problem, hard to make meaningful sense for a business person, traditionally harder to calculate ROI for an unsupervised project.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6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7BD43-7F53-3763-990D-3510D026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D604C6-29CE-D772-0813-D673EA4B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EC997-8C13-C68C-C4A1-786FEAA9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0EA74-4479-7198-F56E-D7C887374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7B98A2-2297-E3A7-0EC7-D7121DE046E9}"/>
              </a:ext>
            </a:extLst>
          </p:cNvPr>
          <p:cNvSpPr/>
          <p:nvPr/>
        </p:nvSpPr>
        <p:spPr>
          <a:xfrm>
            <a:off x="304800" y="1353671"/>
            <a:ext cx="3128682" cy="573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 Segmentation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A45C05-16FA-B3AE-D9BE-D8B6B7DB6648}"/>
              </a:ext>
            </a:extLst>
          </p:cNvPr>
          <p:cNvSpPr/>
          <p:nvPr/>
        </p:nvSpPr>
        <p:spPr>
          <a:xfrm>
            <a:off x="5163670" y="3142129"/>
            <a:ext cx="3128682" cy="573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Anomaly Detection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8B9398-BEF6-A664-9D0A-548F8A5E689D}"/>
              </a:ext>
            </a:extLst>
          </p:cNvPr>
          <p:cNvSpPr/>
          <p:nvPr/>
        </p:nvSpPr>
        <p:spPr>
          <a:xfrm>
            <a:off x="304800" y="3142128"/>
            <a:ext cx="3128682" cy="573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Reduction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96BF1E-B122-41DB-99EB-CA3BE68C5375}"/>
              </a:ext>
            </a:extLst>
          </p:cNvPr>
          <p:cNvSpPr/>
          <p:nvPr/>
        </p:nvSpPr>
        <p:spPr>
          <a:xfrm>
            <a:off x="5163670" y="1262526"/>
            <a:ext cx="3128682" cy="573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Recommendation Systems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85B7D-7745-6E99-81C9-78630380AB71}"/>
              </a:ext>
            </a:extLst>
          </p:cNvPr>
          <p:cNvSpPr/>
          <p:nvPr/>
        </p:nvSpPr>
        <p:spPr>
          <a:xfrm>
            <a:off x="304800" y="4930588"/>
            <a:ext cx="3128682" cy="573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EB13DD-FD6C-12E8-DE7B-82C447A8F127}"/>
              </a:ext>
            </a:extLst>
          </p:cNvPr>
          <p:cNvSpPr txBox="1"/>
          <p:nvPr/>
        </p:nvSpPr>
        <p:spPr>
          <a:xfrm>
            <a:off x="304800" y="5524166"/>
            <a:ext cx="312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Topic modeling such as LDA to extract subjects from customer reviews, support tickets etc.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331C6B-E060-A083-EC87-BE0223183ECD}"/>
              </a:ext>
            </a:extLst>
          </p:cNvPr>
          <p:cNvSpPr txBox="1"/>
          <p:nvPr/>
        </p:nvSpPr>
        <p:spPr>
          <a:xfrm>
            <a:off x="5163669" y="1911357"/>
            <a:ext cx="3128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User-based, or collaborative filtering help identify next ideal suggestion for a customer’s habits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6C4F7E-58C5-DC85-82FB-F9D6A8FE9DB1}"/>
              </a:ext>
            </a:extLst>
          </p:cNvPr>
          <p:cNvSpPr txBox="1"/>
          <p:nvPr/>
        </p:nvSpPr>
        <p:spPr>
          <a:xfrm>
            <a:off x="304799" y="1911357"/>
            <a:ext cx="3128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Examining customer databases and features to identify groups/personas for targeted messaging and promotions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A4DDC-7DC8-E3F2-F45E-CD46C522F40C}"/>
              </a:ext>
            </a:extLst>
          </p:cNvPr>
          <p:cNvSpPr txBox="1"/>
          <p:nvPr/>
        </p:nvSpPr>
        <p:spPr>
          <a:xfrm>
            <a:off x="304798" y="3735706"/>
            <a:ext cx="3128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a cluster assignment to an observation as a form of feature engineering within a supervised learning workflow.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9CF91C-729B-E742-467C-1A98FC134258}"/>
              </a:ext>
            </a:extLst>
          </p:cNvPr>
          <p:cNvSpPr txBox="1"/>
          <p:nvPr/>
        </p:nvSpPr>
        <p:spPr>
          <a:xfrm>
            <a:off x="5163668" y="3735706"/>
            <a:ext cx="312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Identify a small and unusual cohort within data i.e. transaction, network traffic etc.</a:t>
            </a:r>
          </a:p>
        </p:txBody>
      </p:sp>
    </p:spTree>
    <p:extLst>
      <p:ext uri="{BB962C8B-B14F-4D97-AF65-F5344CB8AC3E}">
        <p14:creationId xmlns:p14="http://schemas.microsoft.com/office/powerpoint/2010/main" val="62835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3 Clusters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0590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6160F0-0A42-5503-3E8C-E7C054308329}"/>
              </a:ext>
            </a:extLst>
          </p:cNvPr>
          <p:cNvSpPr/>
          <p:nvPr/>
        </p:nvSpPr>
        <p:spPr>
          <a:xfrm rot="16200000">
            <a:off x="138330" y="3459785"/>
            <a:ext cx="936122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EC280-AD08-82E6-EEEE-EA59EA37C741}"/>
              </a:ext>
            </a:extLst>
          </p:cNvPr>
          <p:cNvSpPr/>
          <p:nvPr/>
        </p:nvSpPr>
        <p:spPr>
          <a:xfrm>
            <a:off x="4072169" y="5732840"/>
            <a:ext cx="936122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19412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Clustering*: Intuition for 3 clusters…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0588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490174"/>
              </p:ext>
            </p:extLst>
          </p:nvPr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>
          <a:xfrm>
            <a:off x="491791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304586">
            <a:off x="104969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9932460">
            <a:off x="309878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46260" y="3846786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price &amp; </a:t>
            </a:r>
          </a:p>
          <a:p>
            <a:pPr algn="ctr"/>
            <a:r>
              <a:rPr lang="en-US" sz="1200" dirty="0"/>
              <a:t>Low sales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8482" y="1602827"/>
            <a:ext cx="932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price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3627" y="2511972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Mid price &amp; </a:t>
            </a:r>
          </a:p>
          <a:p>
            <a:pPr algn="ctr"/>
            <a:r>
              <a:rPr lang="en-US" sz="1200" dirty="0"/>
              <a:t>Mid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AEF62F-D632-1F2C-8CA8-7A6E960223CE}"/>
              </a:ext>
            </a:extLst>
          </p:cNvPr>
          <p:cNvSpPr txBox="1"/>
          <p:nvPr/>
        </p:nvSpPr>
        <p:spPr>
          <a:xfrm>
            <a:off x="1452282" y="6079352"/>
            <a:ext cx="7691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/>
              <a:t>*remember there are MANY types of unsupervised algorithm choices; this is just one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7864EE-7D4F-6979-8091-A6AAA08585DD}"/>
              </a:ext>
            </a:extLst>
          </p:cNvPr>
          <p:cNvSpPr/>
          <p:nvPr/>
        </p:nvSpPr>
        <p:spPr>
          <a:xfrm rot="16200000">
            <a:off x="138330" y="3459785"/>
            <a:ext cx="936122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442F4E-A6E2-80A4-16B3-F6BF8E4A93E0}"/>
              </a:ext>
            </a:extLst>
          </p:cNvPr>
          <p:cNvSpPr/>
          <p:nvPr/>
        </p:nvSpPr>
        <p:spPr>
          <a:xfrm>
            <a:off x="4072169" y="5732840"/>
            <a:ext cx="936122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116523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409903" y="4341181"/>
          <a:ext cx="53308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858268" imgH="544757" progId="Word.Document.12">
                  <p:embed/>
                </p:oleObj>
              </mc:Choice>
              <mc:Fallback>
                <p:oleObj name="Document" r:id="rId2" imgW="2858268" imgH="544757" progId="Word.Document.12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03" y="4341181"/>
                        <a:ext cx="53308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0590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3714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Scale each vector to so one unit of measure doesn’t dominate </a:t>
            </a:r>
            <a:r>
              <a:rPr lang="en-US" sz="1600" u="sng" dirty="0" err="1"/>
              <a:t>ie</a:t>
            </a:r>
            <a:r>
              <a:rPr lang="en-US" sz="1600" u="sng" dirty="0"/>
              <a:t> # of rooms in a house vs </a:t>
            </a:r>
            <a:r>
              <a:rPr lang="en-US" sz="1600" u="sng" dirty="0" err="1"/>
              <a:t>sq</a:t>
            </a:r>
            <a:r>
              <a:rPr lang="en-US" sz="1600" u="sng" dirty="0"/>
              <a:t>-Meter of house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1026" name="Picture 2" descr="Image result for math ain't nobody got time for th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160" y="3487775"/>
            <a:ext cx="1965873" cy="224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08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r="19961" b="10631"/>
          <a:stretch/>
        </p:blipFill>
        <p:spPr bwMode="auto">
          <a:xfrm>
            <a:off x="4587767" y="2079176"/>
            <a:ext cx="3601860" cy="265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Refresher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30590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2" descr="http://www.math-salamanders.com/image-files/right-angle-triangle-label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" y="3057098"/>
            <a:ext cx="20574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Triangle 7"/>
          <p:cNvSpPr/>
          <p:nvPr/>
        </p:nvSpPr>
        <p:spPr>
          <a:xfrm rot="5400000" flipH="1">
            <a:off x="6870234" y="3258325"/>
            <a:ext cx="445401" cy="866633"/>
          </a:xfrm>
          <a:prstGeom prst="rt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25847" y="3482947"/>
            <a:ext cx="30649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7356" y="3832409"/>
            <a:ext cx="29527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73809" y="3347897"/>
            <a:ext cx="30008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89186" y="1437325"/>
            <a:ext cx="4035973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Remember Pythagorean Theorem?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29842" y="1956431"/>
            <a:ext cx="3868340" cy="420521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</a:t>
            </a:r>
            <a:r>
              <a:rPr lang="en-US" baseline="30000"/>
              <a:t>2</a:t>
            </a:r>
            <a:r>
              <a:rPr lang="en-US"/>
              <a:t>+B</a:t>
            </a:r>
            <a:r>
              <a:rPr lang="en-US" baseline="30000"/>
              <a:t>2</a:t>
            </a:r>
            <a:r>
              <a:rPr lang="en-US"/>
              <a:t>=C</a:t>
            </a:r>
            <a:r>
              <a:rPr lang="en-US" baseline="30000"/>
              <a:t>2</a:t>
            </a:r>
            <a:endParaRPr lang="en-US" baseline="3000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4424855" y="1437325"/>
            <a:ext cx="4308996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 Data</a:t>
            </a:r>
          </a:p>
        </p:txBody>
      </p:sp>
    </p:spTree>
    <p:extLst>
      <p:ext uri="{BB962C8B-B14F-4D97-AF65-F5344CB8AC3E}">
        <p14:creationId xmlns:p14="http://schemas.microsoft.com/office/powerpoint/2010/main" val="349622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24849</TotalTime>
  <Words>1163</Words>
  <Application>Microsoft Macintosh PowerPoint</Application>
  <PresentationFormat>On-screen Show (4:3)</PresentationFormat>
  <Paragraphs>234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Open Sans</vt:lpstr>
      <vt:lpstr>Wingdings 2</vt:lpstr>
      <vt:lpstr>Office Theme</vt:lpstr>
      <vt:lpstr>Document</vt:lpstr>
      <vt:lpstr>Unsupervised Learning</vt:lpstr>
      <vt:lpstr>Supervised Learning: Classification &amp; Prediction</vt:lpstr>
      <vt:lpstr>Unsupervised Learning: Find meaningful groups</vt:lpstr>
      <vt:lpstr>Benefits of Unsupervised Learning</vt:lpstr>
      <vt:lpstr>Business Applications</vt:lpstr>
      <vt:lpstr>ID 3 Clusters</vt:lpstr>
      <vt:lpstr>K-Means Clustering*: Intuition for 3 clusters…</vt:lpstr>
      <vt:lpstr>K-Means Unsupervised</vt:lpstr>
      <vt:lpstr>Quick Refresher</vt:lpstr>
      <vt:lpstr>K Means</vt:lpstr>
      <vt:lpstr>K Means</vt:lpstr>
      <vt:lpstr>K Means</vt:lpstr>
      <vt:lpstr>K Means</vt:lpstr>
      <vt:lpstr>K Means</vt:lpstr>
      <vt:lpstr>K Means</vt:lpstr>
      <vt:lpstr>K Means</vt:lpstr>
      <vt:lpstr>K Means</vt:lpstr>
      <vt:lpstr>K-Means Unsupervised</vt:lpstr>
      <vt:lpstr>Choosing the optimal clusters</vt:lpstr>
      <vt:lpstr>Choosing K with the Elbow Method</vt:lpstr>
      <vt:lpstr>Open A_kmean_clustering.R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Ted Kwartler</cp:lastModifiedBy>
  <cp:revision>146</cp:revision>
  <cp:lastPrinted>2018-07-10T22:02:33Z</cp:lastPrinted>
  <dcterms:created xsi:type="dcterms:W3CDTF">2018-05-11T14:06:45Z</dcterms:created>
  <dcterms:modified xsi:type="dcterms:W3CDTF">2024-04-29T00:33:41Z</dcterms:modified>
</cp:coreProperties>
</file>