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97" r:id="rId2"/>
    <p:sldId id="298" r:id="rId3"/>
    <p:sldId id="333" r:id="rId4"/>
    <p:sldId id="334" r:id="rId5"/>
    <p:sldId id="300" r:id="rId6"/>
    <p:sldId id="335" r:id="rId7"/>
    <p:sldId id="336" r:id="rId8"/>
    <p:sldId id="337" r:id="rId9"/>
    <p:sldId id="338" r:id="rId10"/>
    <p:sldId id="363" r:id="rId11"/>
    <p:sldId id="339" r:id="rId12"/>
    <p:sldId id="341" r:id="rId13"/>
    <p:sldId id="340" r:id="rId14"/>
    <p:sldId id="342" r:id="rId15"/>
    <p:sldId id="343" r:id="rId16"/>
    <p:sldId id="344" r:id="rId17"/>
    <p:sldId id="302" r:id="rId18"/>
    <p:sldId id="303" r:id="rId19"/>
    <p:sldId id="345" r:id="rId20"/>
    <p:sldId id="304" r:id="rId21"/>
    <p:sldId id="305" r:id="rId22"/>
    <p:sldId id="306" r:id="rId23"/>
    <p:sldId id="307" r:id="rId24"/>
    <p:sldId id="346" r:id="rId25"/>
    <p:sldId id="366" r:id="rId26"/>
    <p:sldId id="347" r:id="rId27"/>
    <p:sldId id="367" r:id="rId28"/>
    <p:sldId id="308" r:id="rId29"/>
    <p:sldId id="368" r:id="rId30"/>
    <p:sldId id="369" r:id="rId31"/>
    <p:sldId id="370" r:id="rId32"/>
    <p:sldId id="371" r:id="rId33"/>
    <p:sldId id="372" r:id="rId34"/>
    <p:sldId id="358" r:id="rId35"/>
    <p:sldId id="359" r:id="rId36"/>
    <p:sldId id="360" r:id="rId37"/>
    <p:sldId id="309" r:id="rId38"/>
    <p:sldId id="311" r:id="rId39"/>
    <p:sldId id="313" r:id="rId40"/>
    <p:sldId id="314" r:id="rId41"/>
    <p:sldId id="316" r:id="rId42"/>
    <p:sldId id="350" r:id="rId43"/>
    <p:sldId id="318" r:id="rId44"/>
    <p:sldId id="319" r:id="rId45"/>
    <p:sldId id="320" r:id="rId46"/>
    <p:sldId id="321" r:id="rId47"/>
    <p:sldId id="322" r:id="rId48"/>
    <p:sldId id="323" r:id="rId49"/>
    <p:sldId id="324" r:id="rId50"/>
    <p:sldId id="365" r:id="rId51"/>
    <p:sldId id="351" r:id="rId52"/>
    <p:sldId id="331" r:id="rId53"/>
    <p:sldId id="33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946" autoAdjust="0"/>
  </p:normalViewPr>
  <p:slideViewPr>
    <p:cSldViewPr snapToGrid="0">
      <p:cViewPr varScale="1">
        <p:scale>
          <a:sx n="115" d="100"/>
          <a:sy n="115" d="100"/>
        </p:scale>
        <p:origin x="840"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12/4/23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2</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Earlier bike lock &amp; balloons</a:t>
            </a:r>
            <a:r>
              <a:rPr lang="en-US" baseline="0" dirty="0">
                <a:ea typeface="ＭＳ Ｐゴシック" pitchFamily="34" charset="-128"/>
              </a:rPr>
              <a:t> in relationship to cake mix &amp; candles, lift is exploring how often bike locks or balloon are purchased naturally outside of cake mix and candles.</a:t>
            </a:r>
            <a:endParaRPr lang="en-US" dirty="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34</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37</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38</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39</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40</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41</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43</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pitchFamily="34" charset="-128"/>
              </a:rPr>
              <a:t>Like correlation coefficient, except do not subtract the means</a:t>
            </a:r>
          </a:p>
          <a:p>
            <a:r>
              <a:rPr lang="en-US" altLang="en-US" dirty="0">
                <a:ea typeface="ＭＳ Ｐゴシック" pitchFamily="34" charset="-128"/>
              </a:rPr>
              <a:t>“</a:t>
            </a:r>
            <a:r>
              <a:rPr lang="en-US" dirty="0">
                <a:ea typeface="ＭＳ Ｐゴシック" pitchFamily="34" charset="-128"/>
              </a:rPr>
              <a:t>Cold start</a:t>
            </a:r>
            <a:r>
              <a:rPr lang="en-US" altLang="en-US" dirty="0">
                <a:ea typeface="ＭＳ Ｐゴシック" pitchFamily="34" charset="-128"/>
              </a:rPr>
              <a:t>”</a:t>
            </a:r>
            <a:r>
              <a:rPr lang="en-US" dirty="0">
                <a:ea typeface="ＭＳ Ｐゴシック" pitchFamily="34" charset="-128"/>
              </a:rPr>
              <a:t> problem:  For users with just one item, or items with just one neighbor, neither cosine similarity nor correlation produces useful metric</a:t>
            </a:r>
          </a:p>
          <a:p>
            <a:r>
              <a:rPr lang="en-US" dirty="0">
                <a:ea typeface="ＭＳ Ｐゴシック" pitchFamily="34" charset="-128"/>
              </a:rPr>
              <a:t>Binary matrix?  Must use all the data, not just the co-rated items.</a:t>
            </a:r>
          </a:p>
          <a:p>
            <a:pPr lvl="1"/>
            <a:r>
              <a:rPr lang="en-US" dirty="0">
                <a:ea typeface="ＭＳ Ｐゴシック" pitchFamily="34" charset="-128"/>
              </a:rPr>
              <a:t>This can add useful info – in the Netflix contest, information about which movies users chose to rate was informative</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49</a:t>
            </a:fld>
            <a:endParaRPr lang="en-US"/>
          </a:p>
        </p:txBody>
      </p:sp>
    </p:spTree>
    <p:extLst>
      <p:ext uri="{BB962C8B-B14F-4D97-AF65-F5344CB8AC3E}">
        <p14:creationId xmlns:p14="http://schemas.microsoft.com/office/powerpoint/2010/main" val="4140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5</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17</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18</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20</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21</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22</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23</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28</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12/4/23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12/4/23</a:t>
            </a:fld>
            <a:endParaRPr lang="en-US"/>
          </a:p>
        </p:txBody>
      </p:sp>
      <p:sp>
        <p:nvSpPr>
          <p:cNvPr id="5" name="Footer Placeholder 4"/>
          <p:cNvSpPr>
            <a:spLocks noGrp="1"/>
          </p:cNvSpPr>
          <p:nvPr>
            <p:ph type="ftr" sz="quarter" idx="11"/>
          </p:nvPr>
        </p:nvSpPr>
        <p:spPr/>
        <p:txBody>
          <a:bodyPr/>
          <a:lstStyle/>
          <a:p>
            <a:r>
              <a:rPr lang="en-US" dirty="0"/>
              <a:t>Kwartler </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12/4/23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12/4/23</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12/4/23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12/4/23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12/4/23</a:t>
            </a:fld>
            <a:endParaRPr lang="en-US"/>
          </a:p>
        </p:txBody>
      </p:sp>
      <p:sp>
        <p:nvSpPr>
          <p:cNvPr id="8" name="Footer Placeholder 7"/>
          <p:cNvSpPr>
            <a:spLocks noGrp="1"/>
          </p:cNvSpPr>
          <p:nvPr>
            <p:ph type="ftr" sz="quarter" idx="11"/>
          </p:nvPr>
        </p:nvSpPr>
        <p:spPr/>
        <p:txBody>
          <a:bodyPr/>
          <a:lstStyle/>
          <a:p>
            <a:r>
              <a:rPr lang="en-US" dirty="0"/>
              <a:t>Kwartler </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12/4/23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12/4/23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12/4/23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12/4/23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12/4/23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Recommendation Engines</a:t>
            </a:r>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12/4/23</a:t>
            </a:fld>
            <a:endParaRPr lang="en-US"/>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3"/>
          </p:nvPr>
        </p:nvSpPr>
        <p:spPr/>
        <p:txBody>
          <a:bodyPr/>
          <a:lstStyle/>
          <a:p>
            <a:r>
              <a:rPr lang="en-US" dirty="0"/>
              <a:t>Kwartler </a:t>
            </a:r>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salsa </a:t>
            </a:r>
            <a:r>
              <a:rPr lang="en-US" dirty="0">
                <a:solidFill>
                  <a:schemeClr val="accent6"/>
                </a:solidFill>
              </a:rPr>
              <a:t>then they will seek out and purchase </a:t>
            </a:r>
            <a:r>
              <a:rPr lang="en-US" u="sng" dirty="0">
                <a:solidFill>
                  <a:schemeClr val="accent6"/>
                </a:solidFill>
              </a:rPr>
              <a:t>tortilla chips</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01078"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{salsa, tortilla chips}</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
        <p:nvSpPr>
          <p:cNvPr id="19" name="Rectangle 18"/>
          <p:cNvSpPr/>
          <p:nvPr/>
        </p:nvSpPr>
        <p:spPr>
          <a:xfrm>
            <a:off x="314325" y="5272093"/>
            <a:ext cx="8629649"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this is transaction based, there is really no 1</a:t>
            </a:r>
            <a:r>
              <a:rPr lang="en-US" baseline="30000" dirty="0"/>
              <a:t>st</a:t>
            </a:r>
            <a:r>
              <a:rPr lang="en-US" dirty="0"/>
              <a:t> item to determine the antecedent/consequent order.  As a result, the items are a set which can be reordered into two rules.</a:t>
            </a:r>
          </a:p>
        </p:txBody>
      </p:sp>
    </p:spTree>
    <p:extLst>
      <p:ext uri="{BB962C8B-B14F-4D97-AF65-F5344CB8AC3E}">
        <p14:creationId xmlns:p14="http://schemas.microsoft.com/office/powerpoint/2010/main" val="363044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t>If a patient has poor circulation then check oxygen levels.</a:t>
            </a:r>
          </a:p>
        </p:txBody>
      </p:sp>
    </p:spTree>
    <p:extLst>
      <p:ext uri="{BB962C8B-B14F-4D97-AF65-F5344CB8AC3E}">
        <p14:creationId xmlns:p14="http://schemas.microsoft.com/office/powerpoint/2010/main" val="31053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solidFill>
                  <a:srgbClr val="FF0000"/>
                </a:solidFill>
              </a:rPr>
              <a:t>If a patient has poor circulation </a:t>
            </a:r>
            <a:r>
              <a:rPr lang="en-US" sz="2400" dirty="0">
                <a:solidFill>
                  <a:schemeClr val="accent6"/>
                </a:solidFill>
              </a:rPr>
              <a:t>then check oxygen levels</a:t>
            </a:r>
            <a:r>
              <a:rPr lang="en-US" sz="2400" dirty="0"/>
              <a:t>.</a:t>
            </a:r>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a:t>{ poor circulation, oxygen levels} </a:t>
            </a:r>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listens to Imagine Dragons then they may listen to AWOL-Nation &amp; 21 Pilots</a:t>
            </a:r>
          </a:p>
        </p:txBody>
      </p:sp>
    </p:spTree>
    <p:extLst>
      <p:ext uri="{BB962C8B-B14F-4D97-AF65-F5344CB8AC3E}">
        <p14:creationId xmlns:p14="http://schemas.microsoft.com/office/powerpoint/2010/main" val="227662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a:solidFill>
                  <a:srgbClr val="FF0000"/>
                </a:solidFill>
              </a:rPr>
              <a:t>If a customer listens to Imagine Dragons </a:t>
            </a:r>
            <a:r>
              <a:rPr lang="en-US" sz="2400" dirty="0">
                <a:solidFill>
                  <a:schemeClr val="accent6"/>
                </a:solidFill>
              </a:rPr>
              <a:t>then they may listen to AWOL-Nation &amp; 21 Pilots</a:t>
            </a: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a:t>{ Imagine Dragons, AWOL-Nation, 21 Pilots} </a:t>
            </a:r>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Tree>
    <p:extLst>
      <p:ext uri="{BB962C8B-B14F-4D97-AF65-F5344CB8AC3E}">
        <p14:creationId xmlns:p14="http://schemas.microsoft.com/office/powerpoint/2010/main" val="28296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WRONG!</a:t>
            </a:r>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a:t>{ BREAD, meat, cheese, BREAD} </a:t>
            </a:r>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a:t>Not Disjoint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12/4/23</a:t>
            </a:fld>
            <a:endParaRPr lang="en-US"/>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1820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a:ea typeface="ＭＳ Ｐゴシック" pitchFamily="34" charset="-128"/>
              </a:rPr>
              <a:t>Transaction 1 supports several rules, such as </a:t>
            </a:r>
          </a:p>
          <a:p>
            <a:pPr lvl="1" eaLnBrk="1" hangingPunct="1"/>
            <a:r>
              <a:rPr lang="en-US" altLang="en-US" dirty="0">
                <a:ea typeface="ＭＳ Ｐゴシック" pitchFamily="34" charset="-128"/>
              </a:rPr>
              <a:t>“</a:t>
            </a:r>
            <a:r>
              <a:rPr lang="en-US" dirty="0">
                <a:ea typeface="ＭＳ Ｐゴシック" pitchFamily="34" charset="-128"/>
              </a:rPr>
              <a:t>If red, then white</a:t>
            </a:r>
            <a:r>
              <a:rPr lang="en-US" altLang="en-US" dirty="0">
                <a:ea typeface="ＭＳ Ｐゴシック" pitchFamily="34" charset="-128"/>
              </a:rPr>
              <a:t>”</a:t>
            </a:r>
            <a:r>
              <a:rPr lang="en-US" dirty="0">
                <a:ea typeface="ＭＳ Ｐゴシック" pitchFamily="34" charset="-128"/>
              </a:rPr>
              <a:t> (</a:t>
            </a:r>
            <a:r>
              <a:rPr lang="en-US" altLang="en-US" dirty="0">
                <a:ea typeface="ＭＳ Ｐゴシック" pitchFamily="34" charset="-128"/>
              </a:rPr>
              <a:t>“</a:t>
            </a:r>
            <a:r>
              <a:rPr lang="en-US" dirty="0">
                <a:ea typeface="ＭＳ Ｐゴシック" pitchFamily="34" charset="-128"/>
              </a:rPr>
              <a:t>If a red faceplate is purchased, then so is a white one</a:t>
            </a:r>
            <a:r>
              <a:rPr lang="en-US" altLang="en-US" dirty="0">
                <a:ea typeface="ＭＳ Ｐゴシック" pitchFamily="34" charset="-128"/>
              </a:rPr>
              <a:t>”</a:t>
            </a:r>
            <a:r>
              <a:rPr lang="en-US" dirty="0">
                <a:ea typeface="ＭＳ Ｐゴシック" pitchFamily="34" charset="-128"/>
              </a:rPr>
              <a:t>)</a:t>
            </a:r>
          </a:p>
          <a:p>
            <a:pPr lvl="1" eaLnBrk="1" hangingPunct="1"/>
            <a:r>
              <a:rPr lang="en-US" altLang="en-US" dirty="0">
                <a:ea typeface="ＭＳ Ｐゴシック" pitchFamily="34" charset="-128"/>
              </a:rPr>
              <a:t>“</a:t>
            </a:r>
            <a:r>
              <a:rPr lang="en-US" dirty="0">
                <a:ea typeface="ＭＳ Ｐゴシック" pitchFamily="34" charset="-128"/>
              </a:rPr>
              <a:t>If white, then red</a:t>
            </a:r>
            <a:r>
              <a:rPr lang="en-US" altLang="en-US" dirty="0">
                <a:ea typeface="ＭＳ Ｐゴシック" pitchFamily="34" charset="-128"/>
              </a:rPr>
              <a:t>”</a:t>
            </a:r>
            <a:endParaRPr lang="en-US" dirty="0">
              <a:ea typeface="ＭＳ Ｐゴシック" pitchFamily="34" charset="-128"/>
            </a:endParaRPr>
          </a:p>
          <a:p>
            <a:pPr lvl="1" eaLnBrk="1" hangingPunct="1"/>
            <a:r>
              <a:rPr lang="en-US" altLang="en-US" dirty="0">
                <a:ea typeface="ＭＳ Ｐゴシック" pitchFamily="34" charset="-128"/>
              </a:rPr>
              <a:t>“</a:t>
            </a:r>
            <a:r>
              <a:rPr lang="en-US" dirty="0">
                <a:ea typeface="ＭＳ Ｐゴシック" pitchFamily="34" charset="-128"/>
              </a:rPr>
              <a:t>If red and white, then green</a:t>
            </a:r>
            <a:r>
              <a:rPr lang="en-US" altLang="en-US" dirty="0">
                <a:ea typeface="ＭＳ Ｐゴシック" pitchFamily="34" charset="-128"/>
              </a:rPr>
              <a:t>”</a:t>
            </a:r>
          </a:p>
          <a:p>
            <a:pPr lvl="1" eaLnBrk="1" hangingPunct="1"/>
            <a:r>
              <a:rPr lang="en-US" dirty="0">
                <a:ea typeface="ＭＳ Ｐゴシック" pitchFamily="34" charset="-128"/>
              </a:rPr>
              <a:t>“if green and white then red”</a:t>
            </a:r>
          </a:p>
          <a:p>
            <a:pPr lvl="1" eaLnBrk="1" hangingPunct="1"/>
            <a:r>
              <a:rPr lang="en-US" dirty="0">
                <a:ea typeface="ＭＳ Ｐゴシック" pitchFamily="34" charset="-128"/>
              </a:rPr>
              <a:t>+ several more</a:t>
            </a:r>
          </a:p>
          <a:p>
            <a:pPr eaLnBrk="1" hangingPunct="1">
              <a:buFont typeface="Wingdings 2" pitchFamily="18" charset="2"/>
              <a:buNone/>
            </a:pPr>
            <a:r>
              <a:rPr lang="en-US" dirty="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4650417"/>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800" dirty="0"/>
              <a:t>Rules on Rules on Rules…10 transactions yet many possibilities</a:t>
            </a:r>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19</a:t>
            </a:fld>
            <a:endParaRPr lang="en-US"/>
          </a:p>
        </p:txBody>
      </p:sp>
      <p:sp>
        <p:nvSpPr>
          <p:cNvPr id="6" name="Footer Placeholder 5"/>
          <p:cNvSpPr>
            <a:spLocks noGrp="1"/>
          </p:cNvSpPr>
          <p:nvPr>
            <p:ph type="ftr" sz="quarter" idx="3"/>
          </p:nvPr>
        </p:nvSpPr>
        <p:spPr/>
        <p:txBody>
          <a:bodyPr/>
          <a:lstStyle/>
          <a:p>
            <a:r>
              <a:rPr lang="en-US" dirty="0"/>
              <a:t>Kwartler </a:t>
            </a:r>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a:t>{</a:t>
            </a:r>
            <a:r>
              <a:rPr lang="en-US" dirty="0">
                <a:solidFill>
                  <a:srgbClr val="FF0000"/>
                </a:solidFill>
              </a:rPr>
              <a:t>red</a:t>
            </a:r>
            <a:r>
              <a:rPr lang="en-US" dirty="0"/>
              <a:t>, white}</a:t>
            </a:r>
          </a:p>
          <a:p>
            <a:r>
              <a:rPr lang="en-US" dirty="0"/>
              <a:t>{</a:t>
            </a:r>
            <a:r>
              <a:rPr lang="en-US" dirty="0">
                <a:solidFill>
                  <a:srgbClr val="FF0000"/>
                </a:solidFill>
              </a:rPr>
              <a:t>red</a:t>
            </a:r>
            <a:r>
              <a:rPr lang="en-US" dirty="0"/>
              <a:t>, white, green}</a:t>
            </a:r>
          </a:p>
          <a:p>
            <a:r>
              <a:rPr lang="en-US" dirty="0"/>
              <a:t>{</a:t>
            </a:r>
            <a:r>
              <a:rPr lang="en-US" dirty="0">
                <a:solidFill>
                  <a:srgbClr val="FF0000"/>
                </a:solidFill>
              </a:rPr>
              <a:t>white</a:t>
            </a:r>
            <a:r>
              <a:rPr lang="en-US" dirty="0"/>
              <a:t>, red}</a:t>
            </a:r>
          </a:p>
          <a:p>
            <a:r>
              <a:rPr lang="en-US" dirty="0"/>
              <a:t>{</a:t>
            </a:r>
            <a:r>
              <a:rPr lang="en-US" dirty="0">
                <a:solidFill>
                  <a:srgbClr val="FF0000"/>
                </a:solidFill>
              </a:rPr>
              <a:t>white</a:t>
            </a:r>
            <a:r>
              <a:rPr lang="en-US" dirty="0"/>
              <a:t>, green}</a:t>
            </a:r>
          </a:p>
          <a:p>
            <a:r>
              <a:rPr lang="en-US" dirty="0"/>
              <a:t>{</a:t>
            </a:r>
            <a:r>
              <a:rPr lang="en-US" dirty="0">
                <a:solidFill>
                  <a:srgbClr val="FF0000"/>
                </a:solidFill>
              </a:rPr>
              <a:t>red</a:t>
            </a:r>
            <a:r>
              <a:rPr lang="en-US" dirty="0"/>
              <a:t>, green}</a:t>
            </a:r>
          </a:p>
          <a:p>
            <a:r>
              <a:rPr lang="en-US" dirty="0"/>
              <a:t>{</a:t>
            </a:r>
            <a:r>
              <a:rPr lang="en-US" dirty="0">
                <a:solidFill>
                  <a:srgbClr val="FF0000"/>
                </a:solidFill>
              </a:rPr>
              <a:t>green</a:t>
            </a:r>
            <a:r>
              <a:rPr lang="en-US" dirty="0"/>
              <a:t>, …}</a:t>
            </a:r>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a:t>Single Antecedent</a:t>
            </a:r>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a:t>Double Antecedent</a:t>
            </a:r>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green}</a:t>
            </a:r>
          </a:p>
          <a:p>
            <a:r>
              <a:rPr lang="en-US" dirty="0"/>
              <a:t>{</a:t>
            </a:r>
            <a:r>
              <a:rPr lang="en-US" dirty="0">
                <a:solidFill>
                  <a:srgbClr val="FF0000"/>
                </a:solidFill>
              </a:rPr>
              <a:t>white</a:t>
            </a:r>
            <a:r>
              <a:rPr lang="en-US" dirty="0"/>
              <a:t>, </a:t>
            </a:r>
            <a:r>
              <a:rPr lang="en-US" dirty="0">
                <a:solidFill>
                  <a:srgbClr val="FF0000"/>
                </a:solidFill>
              </a:rPr>
              <a:t>green</a:t>
            </a:r>
            <a:r>
              <a:rPr lang="en-US" dirty="0"/>
              <a:t>, red}</a:t>
            </a:r>
          </a:p>
          <a:p>
            <a:r>
              <a:rPr lang="en-US" dirty="0"/>
              <a:t>{</a:t>
            </a:r>
            <a:r>
              <a:rPr lang="en-US" dirty="0">
                <a:solidFill>
                  <a:srgbClr val="FF0000"/>
                </a:solidFill>
              </a:rPr>
              <a:t>red,</a:t>
            </a:r>
            <a:r>
              <a:rPr lang="en-US" dirty="0"/>
              <a:t> </a:t>
            </a:r>
            <a:r>
              <a:rPr lang="en-US" dirty="0">
                <a:solidFill>
                  <a:srgbClr val="FF0000"/>
                </a:solidFill>
              </a:rPr>
              <a:t>green</a:t>
            </a:r>
            <a:r>
              <a:rPr lang="en-US" dirty="0"/>
              <a:t>, white}</a:t>
            </a:r>
          </a:p>
        </p:txBody>
      </p:sp>
      <p:sp>
        <p:nvSpPr>
          <p:cNvPr id="15" name="TextBox 14"/>
          <p:cNvSpPr txBox="1"/>
          <p:nvPr/>
        </p:nvSpPr>
        <p:spPr>
          <a:xfrm>
            <a:off x="5614689" y="4204192"/>
            <a:ext cx="1848391" cy="369332"/>
          </a:xfrm>
          <a:prstGeom prst="rect">
            <a:avLst/>
          </a:prstGeom>
          <a:noFill/>
        </p:spPr>
        <p:txBody>
          <a:bodyPr wrap="none" rtlCol="0">
            <a:spAutoFit/>
          </a:bodyPr>
          <a:lstStyle/>
          <a:p>
            <a:r>
              <a:rPr lang="en-US" u="sng" dirty="0"/>
              <a:t>Triple Antecedent</a:t>
            </a:r>
          </a:p>
        </p:txBody>
      </p:sp>
      <p:sp>
        <p:nvSpPr>
          <p:cNvPr id="16" name="TextBox 15"/>
          <p:cNvSpPr txBox="1"/>
          <p:nvPr/>
        </p:nvSpPr>
        <p:spPr>
          <a:xfrm>
            <a:off x="5614689" y="4504444"/>
            <a:ext cx="2455609" cy="369332"/>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a:t>
            </a:r>
            <a:r>
              <a:rPr lang="en-US" dirty="0">
                <a:solidFill>
                  <a:srgbClr val="FF0000"/>
                </a:solidFill>
              </a:rPr>
              <a:t>blue</a:t>
            </a:r>
            <a:r>
              <a:rPr lang="en-US" dirty="0"/>
              <a:t>, green}</a:t>
            </a:r>
          </a:p>
        </p:txBody>
      </p:sp>
      <p:sp>
        <p:nvSpPr>
          <p:cNvPr id="23" name="Oval 22"/>
          <p:cNvSpPr/>
          <p:nvPr/>
        </p:nvSpPr>
        <p:spPr>
          <a:xfrm>
            <a:off x="350520" y="522732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1000" y="467868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63A89E-5E93-234A-8829-4EC8A0E3249D}"/>
              </a:ext>
            </a:extLst>
          </p:cNvPr>
          <p:cNvSpPr txBox="1"/>
          <p:nvPr/>
        </p:nvSpPr>
        <p:spPr>
          <a:xfrm>
            <a:off x="3812147" y="5782613"/>
            <a:ext cx="4686860" cy="369332"/>
          </a:xfrm>
          <a:prstGeom prst="rect">
            <a:avLst/>
          </a:prstGeom>
          <a:noFill/>
        </p:spPr>
        <p:txBody>
          <a:bodyPr wrap="none" rtlCol="0">
            <a:spAutoFit/>
          </a:bodyPr>
          <a:lstStyle/>
          <a:p>
            <a:r>
              <a:rPr lang="en-US" i="1" dirty="0"/>
              <a:t>Haven’t even gotten to orange, blue, and yellow.</a:t>
            </a:r>
          </a:p>
        </p:txBody>
      </p:sp>
    </p:spTree>
    <p:extLst>
      <p:ext uri="{BB962C8B-B14F-4D97-AF65-F5344CB8AC3E}">
        <p14:creationId xmlns:p14="http://schemas.microsoft.com/office/powerpoint/2010/main" val="165729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a:ea typeface="ＭＳ Ｐゴシック" pitchFamily="34" charset="-128"/>
              </a:rPr>
              <a:t>Study of </a:t>
            </a:r>
            <a:r>
              <a:rPr lang="en-US" altLang="en-US" dirty="0">
                <a:ea typeface="ＭＳ Ｐゴシック" pitchFamily="34" charset="-128"/>
              </a:rPr>
              <a:t>“</a:t>
            </a:r>
            <a:r>
              <a:rPr lang="en-US" dirty="0">
                <a:ea typeface="ＭＳ Ｐゴシック" pitchFamily="34" charset="-128"/>
              </a:rPr>
              <a:t>what goes with what</a:t>
            </a:r>
            <a:r>
              <a:rPr lang="en-US" altLang="en-US" dirty="0">
                <a:ea typeface="ＭＳ Ｐゴシック" pitchFamily="34" charset="-128"/>
              </a:rPr>
              <a:t>”</a:t>
            </a:r>
            <a:endParaRPr lang="en-US" dirty="0">
              <a:ea typeface="ＭＳ Ｐゴシック" pitchFamily="34" charset="-128"/>
            </a:endParaRPr>
          </a:p>
          <a:p>
            <a:pPr marL="742950" lvl="1" indent="-285750" eaLnBrk="1" hangingPunct="1"/>
            <a:r>
              <a:rPr lang="en-US" altLang="en-US" sz="2200" dirty="0">
                <a:ea typeface="ＭＳ Ｐゴシック" pitchFamily="34" charset="-128"/>
              </a:rPr>
              <a:t>“</a:t>
            </a:r>
            <a:r>
              <a:rPr lang="en-US" sz="2200" dirty="0">
                <a:ea typeface="ＭＳ Ｐゴシック" pitchFamily="34" charset="-128"/>
              </a:rPr>
              <a:t>Customers who bought X also bought Y</a:t>
            </a:r>
            <a:r>
              <a:rPr lang="en-US" altLang="en-US" sz="2200" dirty="0">
                <a:ea typeface="ＭＳ Ｐゴシック" pitchFamily="34" charset="-128"/>
              </a:rPr>
              <a:t>”</a:t>
            </a:r>
            <a:endParaRPr lang="en-US" sz="2200"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Transaction-based or event-based</a:t>
            </a:r>
          </a:p>
          <a:p>
            <a:pPr lvl="1"/>
            <a:r>
              <a:rPr lang="en-US" dirty="0">
                <a:ea typeface="ＭＳ Ｐゴシック" pitchFamily="34" charset="-128"/>
              </a:rPr>
              <a:t>Customer A bought peanut butter and bread.</a:t>
            </a:r>
          </a:p>
          <a:p>
            <a:pPr lvl="1"/>
            <a:r>
              <a:rPr lang="en-US" dirty="0">
                <a:ea typeface="ＭＳ Ｐゴシック" pitchFamily="34" charset="-128"/>
              </a:rPr>
              <a:t>When someone has body aches, and fever they also have chills</a:t>
            </a:r>
          </a:p>
          <a:p>
            <a:pPr lvl="1"/>
            <a:endParaRPr lang="en-US" dirty="0">
              <a:ea typeface="ＭＳ Ｐゴシック" pitchFamily="34" charset="-128"/>
            </a:endParaRPr>
          </a:p>
          <a:p>
            <a:pPr eaLnBrk="1" hangingPunct="1"/>
            <a:r>
              <a:rPr lang="en-US" dirty="0">
                <a:ea typeface="ＭＳ Ｐゴシック" pitchFamily="34" charset="-128"/>
              </a:rPr>
              <a:t>Also called </a:t>
            </a:r>
            <a:r>
              <a:rPr lang="en-US" altLang="en-US" dirty="0">
                <a:ea typeface="ＭＳ Ｐゴシック" pitchFamily="34" charset="-128"/>
              </a:rPr>
              <a:t>“</a:t>
            </a:r>
            <a:r>
              <a:rPr lang="en-US" dirty="0">
                <a:ea typeface="ＭＳ Ｐゴシック" pitchFamily="34" charset="-128"/>
              </a:rPr>
              <a:t>market basket analysis</a:t>
            </a:r>
            <a:r>
              <a:rPr lang="en-US" altLang="en-US" dirty="0">
                <a:ea typeface="ＭＳ Ｐゴシック" pitchFamily="34" charset="-128"/>
              </a:rPr>
              <a:t>”</a:t>
            </a:r>
            <a:r>
              <a:rPr lang="en-US" dirty="0">
                <a:ea typeface="ＭＳ Ｐゴシック" pitchFamily="34" charset="-128"/>
              </a:rPr>
              <a:t> and </a:t>
            </a:r>
            <a:r>
              <a:rPr lang="en-US" altLang="en-US" dirty="0">
                <a:ea typeface="ＭＳ Ｐゴシック" pitchFamily="34" charset="-128"/>
              </a:rPr>
              <a:t>“</a:t>
            </a:r>
            <a:r>
              <a:rPr lang="en-US" dirty="0">
                <a:ea typeface="ＭＳ Ｐゴシック" pitchFamily="34" charset="-128"/>
              </a:rPr>
              <a:t>affinity analysis</a:t>
            </a:r>
            <a:r>
              <a:rPr lang="en-US" altLang="en-US" dirty="0">
                <a:ea typeface="ＭＳ Ｐゴシック" pitchFamily="34" charset="-128"/>
              </a:rPr>
              <a:t>”</a:t>
            </a:r>
          </a:p>
          <a:p>
            <a:pPr eaLnBrk="1" hangingPunct="1"/>
            <a:endParaRPr lang="en-US" dirty="0">
              <a:ea typeface="ＭＳ Ｐゴシック" pitchFamily="34" charset="-128"/>
            </a:endParaRPr>
          </a:p>
          <a:p>
            <a:pPr eaLnBrk="1" hangingPunct="1"/>
            <a:r>
              <a:rPr lang="en-US" dirty="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12/4/23</a:t>
            </a:fld>
            <a:endParaRPr lang="en-US"/>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5375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a:ea typeface="ＭＳ Ｐゴシック" pitchFamily="34" charset="-128"/>
              </a:rPr>
              <a:t>Ideally, we want to create all possible combinations of items</a:t>
            </a:r>
          </a:p>
          <a:p>
            <a:pPr eaLnBrk="1" hangingPunct="1"/>
            <a:endParaRPr lang="en-US" dirty="0">
              <a:ea typeface="ＭＳ Ｐゴシック" pitchFamily="34" charset="-128"/>
            </a:endParaRPr>
          </a:p>
          <a:p>
            <a:pPr eaLnBrk="1" hangingPunct="1"/>
            <a:r>
              <a:rPr lang="en-US" b="1" dirty="0">
                <a:ea typeface="ＭＳ Ｐゴシック" pitchFamily="34" charset="-128"/>
              </a:rPr>
              <a:t>Problem:</a:t>
            </a:r>
            <a:r>
              <a:rPr lang="en-US" dirty="0">
                <a:ea typeface="ＭＳ Ｐゴシック" pitchFamily="34" charset="-128"/>
              </a:rPr>
              <a:t> computation time grows exponentially as # items increases</a:t>
            </a:r>
          </a:p>
          <a:p>
            <a:pPr eaLnBrk="1" hangingPunct="1"/>
            <a:endParaRPr lang="en-US" dirty="0">
              <a:ea typeface="ＭＳ Ｐゴシック" pitchFamily="34" charset="-128"/>
            </a:endParaRPr>
          </a:p>
          <a:p>
            <a:pPr eaLnBrk="1" hangingPunct="1"/>
            <a:r>
              <a:rPr lang="en-US" b="1" dirty="0">
                <a:ea typeface="ＭＳ Ｐゴシック" pitchFamily="34" charset="-128"/>
              </a:rPr>
              <a:t>Solution:</a:t>
            </a:r>
            <a:r>
              <a:rPr lang="en-US" dirty="0">
                <a:ea typeface="ＭＳ Ｐゴシック" pitchFamily="34" charset="-128"/>
              </a:rPr>
              <a:t> consider only </a:t>
            </a:r>
            <a:r>
              <a:rPr lang="en-US" altLang="en-US" dirty="0">
                <a:ea typeface="ＭＳ Ｐゴシック" pitchFamily="34" charset="-128"/>
              </a:rPr>
              <a:t>“</a:t>
            </a:r>
            <a:r>
              <a:rPr lang="en-US" dirty="0">
                <a:ea typeface="ＭＳ Ｐゴシック" pitchFamily="34" charset="-128"/>
              </a:rPr>
              <a:t>frequent item sets</a:t>
            </a:r>
            <a:r>
              <a:rPr lang="en-US" altLang="en-US" dirty="0">
                <a:ea typeface="ＭＳ Ｐゴシック" pitchFamily="34" charset="-128"/>
              </a:rPr>
              <a:t>”</a:t>
            </a:r>
            <a:endParaRPr lang="en-US"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Criterion for frequent: </a:t>
            </a:r>
            <a:r>
              <a:rPr lang="en-US" i="1" dirty="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Focusing on frequent item sets keeps your rules from finding pockets of associations that have little evidence or business value. </a:t>
            </a:r>
          </a:p>
          <a:p>
            <a:pPr algn="ctr"/>
            <a:endParaRPr lang="en-US" dirty="0"/>
          </a:p>
          <a:p>
            <a:pPr algn="ctr"/>
            <a:r>
              <a:rPr lang="en-US" dirty="0"/>
              <a:t>E.g. If a person buys bread at Wal-Mart, then they will also buy a bike lock…sure that happens but likely not as often as other consequent items like peanut butter and jelly.</a:t>
            </a:r>
          </a:p>
        </p:txBody>
      </p:sp>
    </p:spTree>
    <p:extLst>
      <p:ext uri="{BB962C8B-B14F-4D97-AF65-F5344CB8AC3E}">
        <p14:creationId xmlns:p14="http://schemas.microsoft.com/office/powerpoint/2010/main" val="100559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a:latin typeface="Franklin Gothic Book" charset="0"/>
              </a:rPr>
              <a:t>Support for an itemset</a:t>
            </a:r>
            <a:r>
              <a:rPr lang="en-US" sz="2000" u="sng" dirty="0">
                <a:latin typeface="Franklin Gothic Book" charset="0"/>
              </a:rPr>
              <a:t> </a:t>
            </a:r>
            <a:r>
              <a:rPr lang="en-US" sz="2000" dirty="0">
                <a:latin typeface="Franklin Gothic Book" charset="0"/>
              </a:rPr>
              <a:t>= # of transactions that include an item set</a:t>
            </a:r>
          </a:p>
          <a:p>
            <a:pPr eaLnBrk="1" hangingPunct="1">
              <a:buFont typeface="Wingdings 2" charset="0"/>
              <a:buChar char=""/>
              <a:defRPr/>
            </a:pPr>
            <a:r>
              <a:rPr lang="en-US" sz="2000" dirty="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a:latin typeface="Franklin Gothic Book" charset="0"/>
              </a:rPr>
              <a:t>Support for a rule</a:t>
            </a:r>
            <a:r>
              <a:rPr lang="en-US" sz="2000" u="sng" dirty="0">
                <a:latin typeface="Franklin Gothic Book" charset="0"/>
              </a:rPr>
              <a:t> </a:t>
            </a:r>
            <a:r>
              <a:rPr lang="en-US" sz="2000" dirty="0">
                <a:latin typeface="Franklin Gothic Book" charset="0"/>
              </a:rPr>
              <a:t>= # of transactions that include both the antecedent </a:t>
            </a:r>
            <a:r>
              <a:rPr lang="en-US" sz="2000" i="1" dirty="0">
                <a:latin typeface="Franklin Gothic Book" charset="0"/>
              </a:rPr>
              <a:t>and</a:t>
            </a:r>
            <a:r>
              <a:rPr lang="en-US" sz="2000" dirty="0">
                <a:latin typeface="Franklin Gothic Book" charset="0"/>
              </a:rPr>
              <a:t> the consequent</a:t>
            </a: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a:solidFill>
                  <a:schemeClr val="bg1"/>
                </a:solidFill>
              </a:rPr>
              <a:t>Number of transactions with Item Set</a:t>
            </a: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a:solidFill>
                  <a:schemeClr val="bg1"/>
                </a:solidFill>
              </a:rPr>
              <a:t>Total Number of Transactions</a:t>
            </a: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a:solidFill>
                  <a:schemeClr val="bg1"/>
                </a:solidFill>
              </a:rPr>
              <a:t>SUPPORT = </a:t>
            </a:r>
          </a:p>
        </p:txBody>
      </p:sp>
    </p:spTree>
    <p:extLst>
      <p:ext uri="{BB962C8B-B14F-4D97-AF65-F5344CB8AC3E}">
        <p14:creationId xmlns:p14="http://schemas.microsoft.com/office/powerpoint/2010/main" val="43622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a:ea typeface="ＭＳ Ｐゴシック" pitchFamily="34" charset="-128"/>
              </a:rPr>
              <a:t>For </a:t>
            </a:r>
            <a:r>
              <a:rPr lang="en-US" i="1" dirty="0">
                <a:ea typeface="ＭＳ Ｐゴシック" pitchFamily="34" charset="-128"/>
              </a:rPr>
              <a:t>k</a:t>
            </a:r>
            <a:r>
              <a:rPr lang="en-US" dirty="0">
                <a:ea typeface="ＭＳ Ｐゴシック" pitchFamily="34" charset="-128"/>
              </a:rPr>
              <a:t> products…</a:t>
            </a:r>
          </a:p>
          <a:p>
            <a:pPr marL="381000" indent="-381000" eaLnBrk="1" hangingPunct="1">
              <a:buFont typeface="Wingdings 2" pitchFamily="18" charset="2"/>
              <a:buAutoNum type="arabicPeriod"/>
            </a:pPr>
            <a:r>
              <a:rPr lang="en-US" dirty="0">
                <a:ea typeface="ＭＳ Ｐゴシック" pitchFamily="34" charset="-128"/>
              </a:rPr>
              <a:t>User sets a minimum support criterion</a:t>
            </a:r>
          </a:p>
          <a:p>
            <a:pPr marL="381000" indent="-381000" eaLnBrk="1" hangingPunct="1">
              <a:buFont typeface="Wingdings 2" pitchFamily="18" charset="2"/>
              <a:buAutoNum type="arabicPeriod"/>
            </a:pPr>
            <a:r>
              <a:rPr lang="en-US" dirty="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2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3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Continue up through </a:t>
            </a:r>
            <a:r>
              <a:rPr lang="en-US" i="1" dirty="0">
                <a:ea typeface="ＭＳ Ｐゴシック" pitchFamily="34" charset="-128"/>
              </a:rPr>
              <a:t>k</a:t>
            </a:r>
            <a:r>
              <a:rPr lang="en-US" dirty="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Iteratively by calculating the sec run of 2+ item sets (if white, then red) you learn about frequencies as you find more complex item sets.  If item sets don’t have support in the prior run, they won’t have support in later runs.</a:t>
            </a:r>
          </a:p>
        </p:txBody>
      </p:sp>
    </p:spTree>
    <p:extLst>
      <p:ext uri="{BB962C8B-B14F-4D97-AF65-F5344CB8AC3E}">
        <p14:creationId xmlns:p14="http://schemas.microsoft.com/office/powerpoint/2010/main" val="385782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24</a:t>
            </a:fld>
            <a:endParaRPr lang="en-US"/>
          </a:p>
        </p:txBody>
      </p:sp>
      <p:sp>
        <p:nvSpPr>
          <p:cNvPr id="6" name="Footer Placeholder 5"/>
          <p:cNvSpPr>
            <a:spLocks noGrp="1"/>
          </p:cNvSpPr>
          <p:nvPr>
            <p:ph type="ftr" sz="quarter" idx="3"/>
          </p:nvPr>
        </p:nvSpPr>
        <p:spPr/>
        <p:txBody>
          <a:bodyPr/>
          <a:lstStyle/>
          <a:p>
            <a:r>
              <a:rPr lang="en-US" dirty="0"/>
              <a:t>Kwartler </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1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dirty="0"/>
              <a:t>Kwartler </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sp>
        <p:nvSpPr>
          <p:cNvPr id="3" name="Rectangle 2"/>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30% </a:t>
            </a:r>
          </a:p>
        </p:txBody>
      </p:sp>
      <p:sp>
        <p:nvSpPr>
          <p:cNvPr id="10" name="TextBox 9"/>
          <p:cNvSpPr txBox="1"/>
          <p:nvPr/>
        </p:nvSpPr>
        <p:spPr>
          <a:xfrm>
            <a:off x="5468471" y="2133600"/>
            <a:ext cx="2229265"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{Red} 5/10</a:t>
            </a:r>
          </a:p>
          <a:p>
            <a:pPr marL="285750" indent="-285750">
              <a:buFont typeface="Arial" panose="020B0604020202020204" pitchFamily="34" charset="0"/>
              <a:buChar char="•"/>
            </a:pPr>
            <a:r>
              <a:rPr lang="en-US" sz="2400" dirty="0"/>
              <a:t>{White} 8/10</a:t>
            </a:r>
          </a:p>
          <a:p>
            <a:pPr marL="285750" indent="-285750">
              <a:buFont typeface="Arial" panose="020B0604020202020204" pitchFamily="34" charset="0"/>
              <a:buChar char="•"/>
            </a:pPr>
            <a:r>
              <a:rPr lang="en-US" sz="2400" strike="sngStrike" dirty="0"/>
              <a:t>{Green} 2/10</a:t>
            </a:r>
          </a:p>
          <a:p>
            <a:pPr marL="285750" indent="-285750">
              <a:buFont typeface="Arial" panose="020B0604020202020204" pitchFamily="34" charset="0"/>
              <a:buChar char="•"/>
            </a:pPr>
            <a:r>
              <a:rPr lang="en-US" sz="2400" dirty="0"/>
              <a:t>{Orange} 3/10</a:t>
            </a:r>
          </a:p>
          <a:p>
            <a:pPr marL="285750" indent="-285750">
              <a:buFont typeface="Arial" panose="020B0604020202020204" pitchFamily="34" charset="0"/>
              <a:buChar char="•"/>
            </a:pPr>
            <a:r>
              <a:rPr lang="en-US" sz="2400" dirty="0"/>
              <a:t>{Blue} 4/10</a:t>
            </a:r>
          </a:p>
          <a:p>
            <a:pPr marL="285750" indent="-285750">
              <a:buFont typeface="Arial" panose="020B0604020202020204" pitchFamily="34" charset="0"/>
              <a:buChar char="•"/>
            </a:pPr>
            <a:r>
              <a:rPr lang="en-US" sz="2400" strike="sngStrike" dirty="0"/>
              <a:t>{Yellow} 1/10</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787936" y="31858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95456" y="15094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510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dirty="0"/>
              <a:t>Kwartler </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With </a:t>
            </a:r>
            <a:r>
              <a:rPr lang="en-US" sz="1400" dirty="0" err="1"/>
              <a:t>apriori</a:t>
            </a:r>
            <a:r>
              <a:rPr lang="en-US" sz="1400" dirty="0"/>
              <a:t> </a:t>
            </a:r>
            <a:r>
              <a:rPr lang="en-US" sz="1400" dirty="0" err="1"/>
              <a:t>critreon</a:t>
            </a:r>
            <a:r>
              <a:rPr lang="en-US" sz="1400" dirty="0"/>
              <a:t> at 30% {red, white} and {white, orange} would move to look for 3 item sets. </a:t>
            </a:r>
          </a:p>
          <a:p>
            <a:pPr algn="ctr"/>
            <a:r>
              <a:rPr lang="en-US" sz="1400" dirty="0"/>
              <a:t>However if our support criterion is 40% we wouldn’t explore {white, orange …} because its support is 30%</a:t>
            </a:r>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16A646B-E448-E743-A550-EB56619C7574}"/>
              </a:ext>
            </a:extLst>
          </p:cNvPr>
          <p:cNvSpPr txBox="1"/>
          <p:nvPr/>
        </p:nvSpPr>
        <p:spPr>
          <a:xfrm>
            <a:off x="5468471" y="2133600"/>
            <a:ext cx="3564014" cy="1815882"/>
          </a:xfrm>
          <a:prstGeom prst="rect">
            <a:avLst/>
          </a:prstGeom>
          <a:noFill/>
        </p:spPr>
        <p:txBody>
          <a:bodyPr wrap="square" rtlCol="0">
            <a:spAutoFit/>
          </a:bodyPr>
          <a:lstStyle/>
          <a:p>
            <a:pPr marL="285750" indent="-285750">
              <a:buFont typeface="Arial" panose="020B0604020202020204" pitchFamily="34" charset="0"/>
              <a:buChar char="•"/>
            </a:pPr>
            <a:r>
              <a:rPr lang="en-US" sz="2400" dirty="0"/>
              <a:t>{Red/White} 3/10</a:t>
            </a:r>
          </a:p>
          <a:p>
            <a:pPr marL="285750" indent="-285750">
              <a:buFont typeface="Arial" panose="020B0604020202020204" pitchFamily="34" charset="0"/>
              <a:buChar char="•"/>
            </a:pPr>
            <a:r>
              <a:rPr lang="en-US" sz="2400" dirty="0"/>
              <a:t>{White/Orange} 3/10</a:t>
            </a:r>
          </a:p>
          <a:p>
            <a:pPr marL="285750" indent="-285750">
              <a:buFont typeface="Arial" panose="020B0604020202020204" pitchFamily="34" charset="0"/>
              <a:buChar char="•"/>
            </a:pPr>
            <a:r>
              <a:rPr lang="en-US" sz="2400" dirty="0"/>
              <a:t>{White/Blue} 4/10</a:t>
            </a:r>
          </a:p>
          <a:p>
            <a:pPr marL="285750" indent="-285750">
              <a:buFont typeface="Arial" panose="020B0604020202020204" pitchFamily="34" charset="0"/>
              <a:buChar char="•"/>
            </a:pPr>
            <a:r>
              <a:rPr lang="en-US" sz="2400" dirty="0"/>
              <a:t>{red/blue} 3/10 </a:t>
            </a:r>
          </a:p>
          <a:p>
            <a:pPr lvl="1"/>
            <a:r>
              <a:rPr lang="en-US" sz="1600" i="1" dirty="0"/>
              <a:t>(too many to ovals but it’s there)</a:t>
            </a:r>
            <a:endParaRPr lang="en-US" sz="1600" i="1" strike="sngStrike" dirty="0"/>
          </a:p>
        </p:txBody>
      </p:sp>
      <p:cxnSp>
        <p:nvCxnSpPr>
          <p:cNvPr id="8" name="Straight Connector 7">
            <a:extLst>
              <a:ext uri="{FF2B5EF4-FFF2-40B4-BE49-F238E27FC236}">
                <a16:creationId xmlns:a16="http://schemas.microsoft.com/office/drawing/2014/main" id="{43057EF2-ACBB-F45E-0B6D-7121CDD325BF}"/>
              </a:ext>
            </a:extLst>
          </p:cNvPr>
          <p:cNvCxnSpPr>
            <a:cxnSpLocks/>
          </p:cNvCxnSpPr>
          <p:nvPr/>
        </p:nvCxnSpPr>
        <p:spPr>
          <a:xfrm>
            <a:off x="3226884" y="1670589"/>
            <a:ext cx="4864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2ECCAC-EB29-9788-D536-16F02D2DD13B}"/>
              </a:ext>
            </a:extLst>
          </p:cNvPr>
          <p:cNvCxnSpPr>
            <a:cxnSpLocks/>
          </p:cNvCxnSpPr>
          <p:nvPr/>
        </p:nvCxnSpPr>
        <p:spPr>
          <a:xfrm>
            <a:off x="3992601" y="3350706"/>
            <a:ext cx="4864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D318E5D-73A8-B46E-1370-42090499FAB5}"/>
              </a:ext>
            </a:extLst>
          </p:cNvPr>
          <p:cNvCxnSpPr>
            <a:cxnSpLocks/>
          </p:cNvCxnSpPr>
          <p:nvPr/>
        </p:nvCxnSpPr>
        <p:spPr>
          <a:xfrm>
            <a:off x="1691733" y="3805459"/>
            <a:ext cx="4864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4DFDF3A-AE10-B38A-541A-A90609FBF865}"/>
              </a:ext>
            </a:extLst>
          </p:cNvPr>
          <p:cNvSpPr/>
          <p:nvPr/>
        </p:nvSpPr>
        <p:spPr>
          <a:xfrm>
            <a:off x="1510563" y="2698137"/>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6" name="Oval 15">
            <a:extLst>
              <a:ext uri="{FF2B5EF4-FFF2-40B4-BE49-F238E27FC236}">
                <a16:creationId xmlns:a16="http://schemas.microsoft.com/office/drawing/2014/main" id="{B11EDDEB-9A76-719D-D2C6-DAA5EBAC95D8}"/>
              </a:ext>
            </a:extLst>
          </p:cNvPr>
          <p:cNvSpPr/>
          <p:nvPr/>
        </p:nvSpPr>
        <p:spPr>
          <a:xfrm>
            <a:off x="2298581" y="3185073"/>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7" name="Oval 16">
            <a:extLst>
              <a:ext uri="{FF2B5EF4-FFF2-40B4-BE49-F238E27FC236}">
                <a16:creationId xmlns:a16="http://schemas.microsoft.com/office/drawing/2014/main" id="{1A9F89CC-1E4C-5818-C9BA-43A1B8AB9C7E}"/>
              </a:ext>
            </a:extLst>
          </p:cNvPr>
          <p:cNvSpPr/>
          <p:nvPr/>
        </p:nvSpPr>
        <p:spPr>
          <a:xfrm>
            <a:off x="2306017" y="3426681"/>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8" name="Oval 17">
            <a:extLst>
              <a:ext uri="{FF2B5EF4-FFF2-40B4-BE49-F238E27FC236}">
                <a16:creationId xmlns:a16="http://schemas.microsoft.com/office/drawing/2014/main" id="{3439A30C-4BB4-1923-2F38-3F501D3B085C}"/>
              </a:ext>
            </a:extLst>
          </p:cNvPr>
          <p:cNvSpPr/>
          <p:nvPr/>
        </p:nvSpPr>
        <p:spPr>
          <a:xfrm>
            <a:off x="1521719" y="1984456"/>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25267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2" grpId="0" animBg="1"/>
      <p:bldP spid="12" grpId="1" animBg="1"/>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dirty="0"/>
              <a:t>Kwartler </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13" name="Oval 12"/>
          <p:cNvSpPr/>
          <p:nvPr/>
        </p:nvSpPr>
        <p:spPr>
          <a:xfrm>
            <a:off x="1502888" y="3173448"/>
            <a:ext cx="2229867" cy="31815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3 item sets have&gt;30% support</a:t>
            </a:r>
          </a:p>
        </p:txBody>
      </p:sp>
      <p:sp>
        <p:nvSpPr>
          <p:cNvPr id="20" name="Oval 19"/>
          <p:cNvSpPr/>
          <p:nvPr/>
        </p:nvSpPr>
        <p:spPr>
          <a:xfrm>
            <a:off x="1555277" y="3440148"/>
            <a:ext cx="2177478" cy="30166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2225104" cy="333206"/>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30% </a:t>
            </a:r>
          </a:p>
        </p:txBody>
      </p:sp>
      <p:sp>
        <p:nvSpPr>
          <p:cNvPr id="25" name="TextBox 24"/>
          <p:cNvSpPr txBox="1"/>
          <p:nvPr/>
        </p:nvSpPr>
        <p:spPr>
          <a:xfrm>
            <a:off x="5468471" y="2133600"/>
            <a:ext cx="3543919" cy="830997"/>
          </a:xfrm>
          <a:prstGeom prst="rect">
            <a:avLst/>
          </a:prstGeom>
          <a:noFill/>
        </p:spPr>
        <p:txBody>
          <a:bodyPr wrap="none" rtlCol="0">
            <a:spAutoFit/>
          </a:bodyPr>
          <a:lstStyle/>
          <a:p>
            <a:pPr marL="285750" indent="-285750">
              <a:buFont typeface="Arial" panose="020B0604020202020204" pitchFamily="34" charset="0"/>
              <a:buChar char="•"/>
            </a:pPr>
            <a:r>
              <a:rPr lang="en-US" sz="2400" strike="sngStrike" dirty="0"/>
              <a:t>{red/white/orange} 1/10</a:t>
            </a:r>
          </a:p>
          <a:p>
            <a:pPr marL="285750" indent="-285750">
              <a:buFont typeface="Arial" panose="020B0604020202020204" pitchFamily="34" charset="0"/>
              <a:buChar char="•"/>
            </a:pPr>
            <a:r>
              <a:rPr lang="en-US" sz="2400" strike="sngStrike" dirty="0"/>
              <a:t>{red/white/blue} 2/10</a:t>
            </a:r>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333AF82-4A1F-2E85-7AAF-B5A5D17DBEED}"/>
              </a:ext>
            </a:extLst>
          </p:cNvPr>
          <p:cNvCxnSpPr>
            <a:cxnSpLocks/>
          </p:cNvCxnSpPr>
          <p:nvPr/>
        </p:nvCxnSpPr>
        <p:spPr>
          <a:xfrm>
            <a:off x="3992601" y="3350706"/>
            <a:ext cx="4864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6B22C3-77D3-33CD-B843-69342C703E28}"/>
              </a:ext>
            </a:extLst>
          </p:cNvPr>
          <p:cNvCxnSpPr>
            <a:cxnSpLocks/>
          </p:cNvCxnSpPr>
          <p:nvPr/>
        </p:nvCxnSpPr>
        <p:spPr>
          <a:xfrm>
            <a:off x="1702884" y="3810338"/>
            <a:ext cx="4864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B2B43F-03B8-1A77-7728-F6C7A6BFF593}"/>
              </a:ext>
            </a:extLst>
          </p:cNvPr>
          <p:cNvCxnSpPr>
            <a:cxnSpLocks/>
          </p:cNvCxnSpPr>
          <p:nvPr/>
        </p:nvCxnSpPr>
        <p:spPr>
          <a:xfrm>
            <a:off x="3226883" y="1676738"/>
            <a:ext cx="48647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5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657225" y="1795462"/>
            <a:ext cx="2971800" cy="2847976"/>
          </a:xfrm>
        </p:spPr>
        <p:txBody>
          <a:bodyPr>
            <a:normAutofit/>
          </a:bodyPr>
          <a:lstStyle/>
          <a:p>
            <a:pPr marL="0" indent="0" eaLnBrk="1" hangingPunct="1">
              <a:buFont typeface="Wingdings 2" pitchFamily="18" charset="2"/>
              <a:buNone/>
              <a:defRPr/>
            </a:pPr>
            <a:r>
              <a:rPr lang="en-US" b="1" i="1" dirty="0">
                <a:latin typeface="+mj-lt"/>
                <a:ea typeface="+mn-ea"/>
                <a:cs typeface="+mn-cs"/>
              </a:rPr>
              <a:t>Confidence</a:t>
            </a:r>
            <a:r>
              <a:rPr lang="en-US" b="1" dirty="0">
                <a:latin typeface="+mj-lt"/>
                <a:ea typeface="+mn-ea"/>
                <a:cs typeface="+mn-cs"/>
              </a:rPr>
              <a:t>:</a:t>
            </a:r>
            <a:r>
              <a:rPr lang="en-US" dirty="0">
                <a:latin typeface="+mj-lt"/>
                <a:ea typeface="+mn-ea"/>
                <a:cs typeface="+mn-cs"/>
              </a:rPr>
              <a:t> the % of antecedent transactions that also have the consequent item set</a:t>
            </a:r>
          </a:p>
          <a:p>
            <a:pPr marL="0" indent="0" eaLnBrk="1" hangingPunct="1">
              <a:buNone/>
              <a:defRPr/>
            </a:pPr>
            <a:endParaRPr lang="en-US" dirty="0">
              <a:latin typeface="+mj-lt"/>
              <a:ea typeface="+mn-ea"/>
              <a:cs typeface="+mn-cs"/>
            </a:endParaRPr>
          </a:p>
        </p:txBody>
      </p:sp>
      <p:sp>
        <p:nvSpPr>
          <p:cNvPr id="2" name="Rectangle 1"/>
          <p:cNvSpPr/>
          <p:nvPr/>
        </p:nvSpPr>
        <p:spPr>
          <a:xfrm>
            <a:off x="1014413" y="5300662"/>
            <a:ext cx="731520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confident are you that the </a:t>
            </a:r>
            <a:r>
              <a:rPr lang="en-US" b="1" i="1" u="sng" dirty="0"/>
              <a:t>antecedent</a:t>
            </a:r>
            <a:r>
              <a:rPr lang="en-US" dirty="0"/>
              <a:t> isn’t just naturally occurring. </a:t>
            </a:r>
          </a:p>
        </p:txBody>
      </p:sp>
      <p:pic>
        <p:nvPicPr>
          <p:cNvPr id="1026" name="Picture 2" descr="Image result for confide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84" y="1630363"/>
            <a:ext cx="4300016"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a:t>Suppose you have 100,000 transactions.</a:t>
            </a:r>
          </a:p>
        </p:txBody>
      </p:sp>
    </p:spTree>
    <p:extLst>
      <p:ext uri="{BB962C8B-B14F-4D97-AF65-F5344CB8AC3E}">
        <p14:creationId xmlns:p14="http://schemas.microsoft.com/office/powerpoint/2010/main" val="198901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What are some recommendation systems you have encountered?</a:t>
            </a:r>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3</a:t>
            </a:fld>
            <a:endParaRPr lang="en-US"/>
          </a:p>
        </p:txBody>
      </p:sp>
      <p:sp>
        <p:nvSpPr>
          <p:cNvPr id="6" name="Footer Placeholder 5"/>
          <p:cNvSpPr>
            <a:spLocks noGrp="1"/>
          </p:cNvSpPr>
          <p:nvPr>
            <p:ph type="ftr" sz="quarter" idx="3"/>
          </p:nvPr>
        </p:nvSpPr>
        <p:spPr/>
        <p:txBody>
          <a:bodyPr/>
          <a:lstStyle/>
          <a:p>
            <a:r>
              <a:rPr lang="en-US" dirty="0"/>
              <a:t>Kwartler </a:t>
            </a:r>
          </a:p>
        </p:txBody>
      </p:sp>
    </p:spTree>
    <p:extLst>
      <p:ext uri="{BB962C8B-B14F-4D97-AF65-F5344CB8AC3E}">
        <p14:creationId xmlns:p14="http://schemas.microsoft.com/office/powerpoint/2010/main" val="268590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KPI Example – Baseline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814387" y="1199309"/>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2383765"/>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2063905"/>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2336140"/>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2226603"/>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85838" y="4827222"/>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218530" y="4688723"/>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45854" y="4743739"/>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3727076"/>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3545715"/>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3679451"/>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356991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88590" y="4643719"/>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E59567BD-D47F-30CF-9030-72A663BF5BAF}"/>
              </a:ext>
            </a:extLst>
          </p:cNvPr>
          <p:cNvSpPr/>
          <p:nvPr/>
        </p:nvSpPr>
        <p:spPr>
          <a:xfrm>
            <a:off x="603145" y="5599757"/>
            <a:ext cx="7962004"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one are we more confident in if we were to make a recommendation?</a:t>
            </a:r>
          </a:p>
        </p:txBody>
      </p:sp>
    </p:spTree>
    <p:extLst>
      <p:ext uri="{BB962C8B-B14F-4D97-AF65-F5344CB8AC3E}">
        <p14:creationId xmlns:p14="http://schemas.microsoft.com/office/powerpoint/2010/main" val="14321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SUPPORT – </a:t>
            </a:r>
            <a:r>
              <a:rPr lang="en-US" i="1" dirty="0"/>
              <a:t>frequency among all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814387" y="984161"/>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1881746"/>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1561886"/>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1834121"/>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172458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67909" y="3859043"/>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128884" y="3720544"/>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27925" y="3775560"/>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2956122"/>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2810619"/>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2908497"/>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279896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70661" y="367554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rot="16200000">
            <a:off x="84063" y="5683816"/>
            <a:ext cx="944490" cy="646331"/>
          </a:xfrm>
          <a:prstGeom prst="rect">
            <a:avLst/>
          </a:prstGeom>
          <a:noFill/>
        </p:spPr>
        <p:txBody>
          <a:bodyPr wrap="none" rtlCol="0">
            <a:spAutoFit/>
          </a:bodyPr>
          <a:lstStyle/>
          <a:p>
            <a:pPr algn="ctr"/>
            <a:r>
              <a:rPr lang="en-US" u="sng" dirty="0"/>
              <a:t>Balloon </a:t>
            </a:r>
          </a:p>
          <a:p>
            <a:pPr algn="ctr"/>
            <a:r>
              <a:rPr lang="en-US" u="sng" dirty="0"/>
              <a:t>Support</a:t>
            </a:r>
          </a:p>
        </p:txBody>
      </p:sp>
      <p:sp>
        <p:nvSpPr>
          <p:cNvPr id="20" name="TextBox 19"/>
          <p:cNvSpPr txBox="1"/>
          <p:nvPr/>
        </p:nvSpPr>
        <p:spPr>
          <a:xfrm rot="16200000">
            <a:off x="37560" y="4688448"/>
            <a:ext cx="1049262" cy="646331"/>
          </a:xfrm>
          <a:prstGeom prst="rect">
            <a:avLst/>
          </a:prstGeom>
          <a:noFill/>
        </p:spPr>
        <p:txBody>
          <a:bodyPr wrap="none" rtlCol="0">
            <a:spAutoFit/>
          </a:bodyPr>
          <a:lstStyle/>
          <a:p>
            <a:pPr algn="ctr"/>
            <a:r>
              <a:rPr lang="en-US" u="sng" dirty="0"/>
              <a:t>Bike Lock</a:t>
            </a:r>
          </a:p>
          <a:p>
            <a:pPr algn="ctr"/>
            <a:r>
              <a:rPr lang="en-US" u="sng" dirty="0"/>
              <a:t>Support</a:t>
            </a:r>
          </a:p>
        </p:txBody>
      </p:sp>
      <p:sp>
        <p:nvSpPr>
          <p:cNvPr id="21" name="TextBox 20"/>
          <p:cNvSpPr txBox="1"/>
          <p:nvPr/>
        </p:nvSpPr>
        <p:spPr>
          <a:xfrm>
            <a:off x="1762677" y="5624801"/>
            <a:ext cx="1808700" cy="369332"/>
          </a:xfrm>
          <a:prstGeom prst="rect">
            <a:avLst/>
          </a:prstGeom>
          <a:noFill/>
        </p:spPr>
        <p:txBody>
          <a:bodyPr wrap="none" rtlCol="0">
            <a:spAutoFit/>
          </a:bodyPr>
          <a:lstStyle/>
          <a:p>
            <a:r>
              <a:rPr lang="en-US" dirty="0"/>
              <a:t>500 Transactions</a:t>
            </a:r>
          </a:p>
        </p:txBody>
      </p:sp>
      <p:sp>
        <p:nvSpPr>
          <p:cNvPr id="22" name="TextBox 21"/>
          <p:cNvSpPr txBox="1"/>
          <p:nvPr/>
        </p:nvSpPr>
        <p:spPr>
          <a:xfrm>
            <a:off x="5944152" y="5577176"/>
            <a:ext cx="2207656" cy="369332"/>
          </a:xfrm>
          <a:prstGeom prst="rect">
            <a:avLst/>
          </a:prstGeom>
          <a:noFill/>
        </p:spPr>
        <p:txBody>
          <a:bodyPr wrap="none" rtlCol="0">
            <a:spAutoFit/>
          </a:bodyPr>
          <a:lstStyle/>
          <a:p>
            <a:r>
              <a:rPr lang="en-US" dirty="0"/>
              <a:t>500 / 100,000 or .005</a:t>
            </a:r>
          </a:p>
        </p:txBody>
      </p:sp>
      <p:sp>
        <p:nvSpPr>
          <p:cNvPr id="23" name="Division 22"/>
          <p:cNvSpPr/>
          <p:nvPr/>
        </p:nvSpPr>
        <p:spPr>
          <a:xfrm>
            <a:off x="5053564" y="5386673"/>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771642" y="4665577"/>
            <a:ext cx="1755802" cy="369332"/>
          </a:xfrm>
          <a:prstGeom prst="rect">
            <a:avLst/>
          </a:prstGeom>
          <a:noFill/>
        </p:spPr>
        <p:txBody>
          <a:bodyPr wrap="none" rtlCol="0">
            <a:spAutoFit/>
          </a:bodyPr>
          <a:lstStyle/>
          <a:p>
            <a:r>
              <a:rPr lang="en-US" dirty="0"/>
              <a:t>100 Transactions</a:t>
            </a:r>
          </a:p>
        </p:txBody>
      </p:sp>
      <p:sp>
        <p:nvSpPr>
          <p:cNvPr id="25" name="TextBox 24"/>
          <p:cNvSpPr txBox="1"/>
          <p:nvPr/>
        </p:nvSpPr>
        <p:spPr>
          <a:xfrm>
            <a:off x="5953117" y="4617952"/>
            <a:ext cx="2207656" cy="369332"/>
          </a:xfrm>
          <a:prstGeom prst="rect">
            <a:avLst/>
          </a:prstGeom>
          <a:noFill/>
        </p:spPr>
        <p:txBody>
          <a:bodyPr wrap="none" rtlCol="0">
            <a:spAutoFit/>
          </a:bodyPr>
          <a:lstStyle/>
          <a:p>
            <a:r>
              <a:rPr lang="en-US" dirty="0"/>
              <a:t>100 / 100,000 or .001</a:t>
            </a:r>
          </a:p>
        </p:txBody>
      </p:sp>
      <p:sp>
        <p:nvSpPr>
          <p:cNvPr id="26" name="Division 25"/>
          <p:cNvSpPr/>
          <p:nvPr/>
        </p:nvSpPr>
        <p:spPr>
          <a:xfrm>
            <a:off x="5062529" y="4427449"/>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animBg="1"/>
      <p:bldP spid="24" grpId="0"/>
      <p:bldP spid="25" grpId="0"/>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a:xfrm>
            <a:off x="224173" y="365126"/>
            <a:ext cx="8695654" cy="591477"/>
          </a:xfrm>
        </p:spPr>
        <p:txBody>
          <a:bodyPr/>
          <a:lstStyle/>
          <a:p>
            <a:r>
              <a:rPr lang="en-US" dirty="0"/>
              <a:t>CONFIDENCE </a:t>
            </a:r>
            <a:r>
              <a:rPr lang="en-US" i="1" dirty="0"/>
              <a:t>– better than natural occurrence</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7" name="TextBox 6"/>
          <p:cNvSpPr txBox="1"/>
          <p:nvPr/>
        </p:nvSpPr>
        <p:spPr>
          <a:xfrm>
            <a:off x="1039627" y="1774172"/>
            <a:ext cx="3129831" cy="307777"/>
          </a:xfrm>
          <a:prstGeom prst="rect">
            <a:avLst/>
          </a:prstGeom>
          <a:noFill/>
        </p:spPr>
        <p:txBody>
          <a:bodyPr wrap="none" rtlCol="0">
            <a:spAutoFit/>
          </a:bodyPr>
          <a:lstStyle/>
          <a:p>
            <a:r>
              <a:rPr lang="en-US" sz="1400" dirty="0"/>
              <a:t>If </a:t>
            </a:r>
            <a:r>
              <a:rPr lang="en-US" sz="1400" u="sng" dirty="0"/>
              <a:t>candles, cake mix</a:t>
            </a:r>
            <a:r>
              <a:rPr lang="en-US" sz="1400" dirty="0"/>
              <a:t>, then any other item</a:t>
            </a:r>
          </a:p>
        </p:txBody>
      </p:sp>
      <p:sp>
        <p:nvSpPr>
          <p:cNvPr id="8" name="TextBox 7"/>
          <p:cNvSpPr txBox="1"/>
          <p:nvPr/>
        </p:nvSpPr>
        <p:spPr>
          <a:xfrm rot="16200000">
            <a:off x="127648" y="1546645"/>
            <a:ext cx="1033808" cy="738664"/>
          </a:xfrm>
          <a:prstGeom prst="rect">
            <a:avLst/>
          </a:prstGeom>
          <a:noFill/>
        </p:spPr>
        <p:txBody>
          <a:bodyPr wrap="none" rtlCol="0">
            <a:spAutoFit/>
          </a:bodyPr>
          <a:lstStyle/>
          <a:p>
            <a:pPr algn="ctr"/>
            <a:r>
              <a:rPr lang="en-US" sz="1400" u="sng" dirty="0"/>
              <a:t>Number of </a:t>
            </a:r>
          </a:p>
          <a:p>
            <a:pPr algn="ctr"/>
            <a:r>
              <a:rPr lang="en-US" sz="1400" u="sng" dirty="0"/>
              <a:t>Antecedent</a:t>
            </a:r>
          </a:p>
          <a:p>
            <a:pPr algn="ctr"/>
            <a:r>
              <a:rPr lang="en-US" sz="1400" u="sng" dirty="0"/>
              <a:t>Rules</a:t>
            </a:r>
          </a:p>
        </p:txBody>
      </p:sp>
      <p:sp>
        <p:nvSpPr>
          <p:cNvPr id="9" name="TextBox 8"/>
          <p:cNvSpPr txBox="1"/>
          <p:nvPr/>
        </p:nvSpPr>
        <p:spPr>
          <a:xfrm>
            <a:off x="6178371" y="1726547"/>
            <a:ext cx="1501950" cy="307777"/>
          </a:xfrm>
          <a:prstGeom prst="rect">
            <a:avLst/>
          </a:prstGeom>
          <a:noFill/>
        </p:spPr>
        <p:txBody>
          <a:bodyPr wrap="none" rtlCol="0">
            <a:spAutoFit/>
          </a:bodyPr>
          <a:lstStyle/>
          <a:p>
            <a:r>
              <a:rPr lang="en-US" sz="1400" dirty="0"/>
              <a:t>5000 Transactions</a:t>
            </a:r>
          </a:p>
        </p:txBody>
      </p:sp>
      <p:sp>
        <p:nvSpPr>
          <p:cNvPr id="10" name="Equal 9"/>
          <p:cNvSpPr/>
          <p:nvPr/>
        </p:nvSpPr>
        <p:spPr>
          <a:xfrm>
            <a:off x="4344721" y="1724584"/>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TextBox 10"/>
          <p:cNvSpPr txBox="1"/>
          <p:nvPr/>
        </p:nvSpPr>
        <p:spPr>
          <a:xfrm>
            <a:off x="967909" y="3339098"/>
            <a:ext cx="2602892" cy="307777"/>
          </a:xfrm>
          <a:prstGeom prst="rect">
            <a:avLst/>
          </a:prstGeom>
          <a:noFill/>
        </p:spPr>
        <p:txBody>
          <a:bodyPr wrap="none" rtlCol="0">
            <a:spAutoFit/>
          </a:bodyPr>
          <a:lstStyle/>
          <a:p>
            <a:r>
              <a:rPr lang="en-US" sz="1400" u="sng" dirty="0"/>
              <a:t>If candles, cake mix</a:t>
            </a:r>
            <a:r>
              <a:rPr lang="en-US" sz="1400" dirty="0"/>
              <a:t>, then balloon</a:t>
            </a:r>
          </a:p>
        </p:txBody>
      </p:sp>
      <p:sp>
        <p:nvSpPr>
          <p:cNvPr id="12" name="TextBox 11"/>
          <p:cNvSpPr txBox="1"/>
          <p:nvPr/>
        </p:nvSpPr>
        <p:spPr>
          <a:xfrm rot="16200000">
            <a:off x="213042" y="3262154"/>
            <a:ext cx="776175" cy="523220"/>
          </a:xfrm>
          <a:prstGeom prst="rect">
            <a:avLst/>
          </a:prstGeom>
          <a:noFill/>
        </p:spPr>
        <p:txBody>
          <a:bodyPr wrap="none" rtlCol="0">
            <a:spAutoFit/>
          </a:bodyPr>
          <a:lstStyle/>
          <a:p>
            <a:pPr algn="ctr"/>
            <a:r>
              <a:rPr lang="en-US" sz="1400" u="sng" dirty="0"/>
              <a:t>Balloon </a:t>
            </a:r>
          </a:p>
          <a:p>
            <a:pPr algn="ctr"/>
            <a:r>
              <a:rPr lang="en-US" sz="1400" u="sng" dirty="0"/>
              <a:t>Rule</a:t>
            </a:r>
          </a:p>
        </p:txBody>
      </p:sp>
      <p:sp>
        <p:nvSpPr>
          <p:cNvPr id="13" name="TextBox 12"/>
          <p:cNvSpPr txBox="1"/>
          <p:nvPr/>
        </p:nvSpPr>
        <p:spPr>
          <a:xfrm>
            <a:off x="6027925" y="3255615"/>
            <a:ext cx="1410579" cy="307777"/>
          </a:xfrm>
          <a:prstGeom prst="rect">
            <a:avLst/>
          </a:prstGeom>
          <a:noFill/>
        </p:spPr>
        <p:txBody>
          <a:bodyPr wrap="none" rtlCol="0">
            <a:spAutoFit/>
          </a:bodyPr>
          <a:lstStyle/>
          <a:p>
            <a:r>
              <a:rPr lang="en-US" sz="1400" dirty="0"/>
              <a:t>500 Transactions</a:t>
            </a:r>
          </a:p>
        </p:txBody>
      </p:sp>
      <p:sp>
        <p:nvSpPr>
          <p:cNvPr id="14" name="TextBox 13"/>
          <p:cNvSpPr txBox="1"/>
          <p:nvPr/>
        </p:nvSpPr>
        <p:spPr>
          <a:xfrm>
            <a:off x="985838" y="2597541"/>
            <a:ext cx="2690095" cy="307777"/>
          </a:xfrm>
          <a:prstGeom prst="rect">
            <a:avLst/>
          </a:prstGeom>
          <a:noFill/>
        </p:spPr>
        <p:txBody>
          <a:bodyPr wrap="none" rtlCol="0">
            <a:spAutoFit/>
          </a:bodyPr>
          <a:lstStyle/>
          <a:p>
            <a:r>
              <a:rPr lang="en-US" sz="1400" dirty="0"/>
              <a:t>If </a:t>
            </a:r>
            <a:r>
              <a:rPr lang="en-US" sz="1400" u="sng" dirty="0"/>
              <a:t>candles, cake mix</a:t>
            </a:r>
            <a:r>
              <a:rPr lang="en-US" sz="1400" dirty="0"/>
              <a:t>, then bike lock</a:t>
            </a:r>
          </a:p>
        </p:txBody>
      </p:sp>
      <p:sp>
        <p:nvSpPr>
          <p:cNvPr id="15" name="TextBox 14"/>
          <p:cNvSpPr txBox="1"/>
          <p:nvPr/>
        </p:nvSpPr>
        <p:spPr>
          <a:xfrm rot="16200000">
            <a:off x="162279" y="2513593"/>
            <a:ext cx="856966" cy="523220"/>
          </a:xfrm>
          <a:prstGeom prst="rect">
            <a:avLst/>
          </a:prstGeom>
          <a:noFill/>
        </p:spPr>
        <p:txBody>
          <a:bodyPr wrap="none" rtlCol="0">
            <a:spAutoFit/>
          </a:bodyPr>
          <a:lstStyle/>
          <a:p>
            <a:pPr algn="ctr"/>
            <a:r>
              <a:rPr lang="en-US" sz="1400" u="sng" dirty="0"/>
              <a:t>Bike Lock</a:t>
            </a:r>
          </a:p>
          <a:p>
            <a:pPr algn="ctr"/>
            <a:r>
              <a:rPr lang="en-US" sz="1400" u="sng" dirty="0"/>
              <a:t>Rule</a:t>
            </a:r>
          </a:p>
        </p:txBody>
      </p:sp>
      <p:sp>
        <p:nvSpPr>
          <p:cNvPr id="16" name="TextBox 15"/>
          <p:cNvSpPr txBox="1"/>
          <p:nvPr/>
        </p:nvSpPr>
        <p:spPr>
          <a:xfrm>
            <a:off x="6124582" y="2549916"/>
            <a:ext cx="1410579" cy="307777"/>
          </a:xfrm>
          <a:prstGeom prst="rect">
            <a:avLst/>
          </a:prstGeom>
          <a:noFill/>
        </p:spPr>
        <p:txBody>
          <a:bodyPr wrap="none" rtlCol="0">
            <a:spAutoFit/>
          </a:bodyPr>
          <a:lstStyle/>
          <a:p>
            <a:r>
              <a:rPr lang="en-US" sz="1400" dirty="0"/>
              <a:t>100 Transactions</a:t>
            </a:r>
          </a:p>
        </p:txBody>
      </p:sp>
      <p:sp>
        <p:nvSpPr>
          <p:cNvPr id="17" name="Equal 16"/>
          <p:cNvSpPr/>
          <p:nvPr/>
        </p:nvSpPr>
        <p:spPr>
          <a:xfrm>
            <a:off x="4344721" y="2476631"/>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Equal 17"/>
          <p:cNvSpPr/>
          <p:nvPr/>
        </p:nvSpPr>
        <p:spPr>
          <a:xfrm>
            <a:off x="4344721" y="3228678"/>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cxnSp>
        <p:nvCxnSpPr>
          <p:cNvPr id="30" name="Straight Connector 29"/>
          <p:cNvCxnSpPr/>
          <p:nvPr/>
        </p:nvCxnSpPr>
        <p:spPr>
          <a:xfrm flipH="1">
            <a:off x="385482" y="2366682"/>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85482" y="3146611"/>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85482" y="3953435"/>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85482" y="5387796"/>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19177" y="4544004"/>
            <a:ext cx="1755802" cy="369332"/>
          </a:xfrm>
          <a:prstGeom prst="rect">
            <a:avLst/>
          </a:prstGeom>
          <a:noFill/>
        </p:spPr>
        <p:txBody>
          <a:bodyPr wrap="none" rtlCol="0">
            <a:spAutoFit/>
          </a:bodyPr>
          <a:lstStyle/>
          <a:p>
            <a:r>
              <a:rPr lang="en-US" dirty="0"/>
              <a:t>100 Transactions</a:t>
            </a:r>
          </a:p>
        </p:txBody>
      </p:sp>
      <p:sp>
        <p:nvSpPr>
          <p:cNvPr id="36" name="TextBox 35"/>
          <p:cNvSpPr txBox="1"/>
          <p:nvPr/>
        </p:nvSpPr>
        <p:spPr>
          <a:xfrm rot="16200000">
            <a:off x="58161" y="4467060"/>
            <a:ext cx="1009187" cy="523220"/>
          </a:xfrm>
          <a:prstGeom prst="rect">
            <a:avLst/>
          </a:prstGeom>
          <a:noFill/>
        </p:spPr>
        <p:txBody>
          <a:bodyPr wrap="none" rtlCol="0">
            <a:spAutoFit/>
          </a:bodyPr>
          <a:lstStyle/>
          <a:p>
            <a:pPr algn="ctr"/>
            <a:r>
              <a:rPr lang="en-US" sz="1400" u="sng" dirty="0"/>
              <a:t>Bike Lock </a:t>
            </a:r>
          </a:p>
          <a:p>
            <a:pPr algn="ctr"/>
            <a:r>
              <a:rPr lang="en-US" sz="1400" u="sng" dirty="0"/>
              <a:t>Confidence</a:t>
            </a:r>
          </a:p>
        </p:txBody>
      </p:sp>
      <p:sp>
        <p:nvSpPr>
          <p:cNvPr id="37" name="TextBox 36"/>
          <p:cNvSpPr txBox="1"/>
          <p:nvPr/>
        </p:nvSpPr>
        <p:spPr>
          <a:xfrm>
            <a:off x="5859554" y="4544004"/>
            <a:ext cx="1856598" cy="369332"/>
          </a:xfrm>
          <a:prstGeom prst="rect">
            <a:avLst/>
          </a:prstGeom>
          <a:noFill/>
        </p:spPr>
        <p:txBody>
          <a:bodyPr wrap="none" rtlCol="0">
            <a:spAutoFit/>
          </a:bodyPr>
          <a:lstStyle/>
          <a:p>
            <a:r>
              <a:rPr lang="en-US" dirty="0"/>
              <a:t>100 / 5,000 or .02</a:t>
            </a:r>
          </a:p>
        </p:txBody>
      </p:sp>
      <p:sp>
        <p:nvSpPr>
          <p:cNvPr id="40" name="Division 39"/>
          <p:cNvSpPr/>
          <p:nvPr/>
        </p:nvSpPr>
        <p:spPr>
          <a:xfrm>
            <a:off x="4333746" y="4476231"/>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1046072" y="5628732"/>
            <a:ext cx="1755802" cy="369332"/>
          </a:xfrm>
          <a:prstGeom prst="rect">
            <a:avLst/>
          </a:prstGeom>
          <a:noFill/>
        </p:spPr>
        <p:txBody>
          <a:bodyPr wrap="none" rtlCol="0">
            <a:spAutoFit/>
          </a:bodyPr>
          <a:lstStyle/>
          <a:p>
            <a:r>
              <a:rPr lang="en-US" dirty="0"/>
              <a:t>500 Transactions</a:t>
            </a:r>
          </a:p>
        </p:txBody>
      </p:sp>
      <p:sp>
        <p:nvSpPr>
          <p:cNvPr id="42" name="TextBox 41"/>
          <p:cNvSpPr txBox="1"/>
          <p:nvPr/>
        </p:nvSpPr>
        <p:spPr>
          <a:xfrm rot="16200000">
            <a:off x="85056" y="5551788"/>
            <a:ext cx="1009187" cy="523220"/>
          </a:xfrm>
          <a:prstGeom prst="rect">
            <a:avLst/>
          </a:prstGeom>
          <a:noFill/>
        </p:spPr>
        <p:txBody>
          <a:bodyPr wrap="none" rtlCol="0">
            <a:spAutoFit/>
          </a:bodyPr>
          <a:lstStyle/>
          <a:p>
            <a:pPr algn="ctr"/>
            <a:r>
              <a:rPr lang="en-US" sz="1400" u="sng" dirty="0"/>
              <a:t>Balloon </a:t>
            </a:r>
          </a:p>
          <a:p>
            <a:pPr algn="ctr"/>
            <a:r>
              <a:rPr lang="en-US" sz="1400" u="sng" dirty="0"/>
              <a:t>Confidence</a:t>
            </a:r>
          </a:p>
        </p:txBody>
      </p:sp>
      <p:sp>
        <p:nvSpPr>
          <p:cNvPr id="43" name="TextBox 42"/>
          <p:cNvSpPr txBox="1"/>
          <p:nvPr/>
        </p:nvSpPr>
        <p:spPr>
          <a:xfrm>
            <a:off x="5886449" y="5628732"/>
            <a:ext cx="1856598" cy="369332"/>
          </a:xfrm>
          <a:prstGeom prst="rect">
            <a:avLst/>
          </a:prstGeom>
          <a:noFill/>
        </p:spPr>
        <p:txBody>
          <a:bodyPr wrap="none" rtlCol="0">
            <a:spAutoFit/>
          </a:bodyPr>
          <a:lstStyle/>
          <a:p>
            <a:r>
              <a:rPr lang="en-US" dirty="0"/>
              <a:t>500 / 5,000 or </a:t>
            </a:r>
            <a:r>
              <a:rPr lang="en-US" dirty="0">
                <a:highlight>
                  <a:srgbClr val="FFFF00"/>
                </a:highlight>
              </a:rPr>
              <a:t>.10</a:t>
            </a:r>
          </a:p>
        </p:txBody>
      </p:sp>
      <p:sp>
        <p:nvSpPr>
          <p:cNvPr id="44" name="Division 43"/>
          <p:cNvSpPr/>
          <p:nvPr/>
        </p:nvSpPr>
        <p:spPr>
          <a:xfrm>
            <a:off x="4360641" y="5560959"/>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2139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40" grpId="0" animBg="1"/>
      <p:bldP spid="41" grpId="0"/>
      <p:bldP spid="42" grpId="0"/>
      <p:bldP spid="43" grpId="0"/>
      <p:bldP spid="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a:t>Kwartler </a:t>
            </a:r>
          </a:p>
        </p:txBody>
      </p:sp>
      <p:graphicFrame>
        <p:nvGraphicFramePr>
          <p:cNvPr id="6" name="Table 5"/>
          <p:cNvGraphicFramePr>
            <a:graphicFrameLocks noGrp="1"/>
          </p:cNvGraphicFramePr>
          <p:nvPr>
            <p:extLst>
              <p:ext uri="{D42A27DB-BD31-4B8C-83A1-F6EECF244321}">
                <p14:modId xmlns:p14="http://schemas.microsoft.com/office/powerpoint/2010/main" val="1117516297"/>
              </p:ext>
            </p:extLst>
          </p:nvPr>
        </p:nvGraphicFramePr>
        <p:xfrm>
          <a:off x="914400" y="1651000"/>
          <a:ext cx="6290437" cy="1038860"/>
        </p:xfrm>
        <a:graphic>
          <a:graphicData uri="http://schemas.openxmlformats.org/drawingml/2006/table">
            <a:tbl>
              <a:tblPr firstRow="1" bandRow="1">
                <a:tableStyleId>{5C22544A-7EE6-4342-B048-85BDC9FD1C3A}</a:tableStyleId>
              </a:tblPr>
              <a:tblGrid>
                <a:gridCol w="2226437">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algn="ctr"/>
                      <a:r>
                        <a:rPr lang="en-US" dirty="0"/>
                        <a:t>Item Set</a:t>
                      </a:r>
                    </a:p>
                  </a:txBody>
                  <a:tcPr/>
                </a:tc>
                <a:tc>
                  <a:txBody>
                    <a:bodyPr/>
                    <a:lstStyle/>
                    <a:p>
                      <a:pPr algn="ctr"/>
                      <a:r>
                        <a:rPr lang="en-US" dirty="0"/>
                        <a:t>Support</a:t>
                      </a:r>
                    </a:p>
                  </a:txBody>
                  <a:tcPr/>
                </a:tc>
                <a:tc>
                  <a:txBody>
                    <a:bodyPr/>
                    <a:lstStyle/>
                    <a:p>
                      <a:pPr algn="ctr"/>
                      <a:r>
                        <a:rPr lang="en-US" dirty="0"/>
                        <a:t>Confidence</a:t>
                      </a:r>
                    </a:p>
                  </a:txBody>
                  <a:tcPr/>
                </a:tc>
                <a:extLst>
                  <a:ext uri="{0D108BD9-81ED-4DB2-BD59-A6C34878D82A}">
                    <a16:rowId xmlns:a16="http://schemas.microsoft.com/office/drawing/2014/main" val="10000"/>
                  </a:ext>
                </a:extLst>
              </a:tr>
              <a:tr h="370840">
                <a:tc>
                  <a:txBody>
                    <a:bodyPr/>
                    <a:lstStyle/>
                    <a:p>
                      <a:pPr algn="ctr"/>
                      <a:r>
                        <a:rPr lang="en-US" dirty="0"/>
                        <a:t>{candles, cake mix, bike lock}</a:t>
                      </a:r>
                    </a:p>
                  </a:txBody>
                  <a:tcPr/>
                </a:tc>
                <a:tc>
                  <a:txBody>
                    <a:bodyPr/>
                    <a:lstStyle/>
                    <a:p>
                      <a:pPr algn="ctr"/>
                      <a:r>
                        <a:rPr lang="en-US" dirty="0"/>
                        <a:t>.001</a:t>
                      </a:r>
                    </a:p>
                  </a:txBody>
                  <a:tcPr/>
                </a:tc>
                <a:tc>
                  <a:txBody>
                    <a:bodyPr/>
                    <a:lstStyle/>
                    <a:p>
                      <a:pPr algn="ctr"/>
                      <a:r>
                        <a:rPr lang="en-US" dirty="0"/>
                        <a:t>.02</a:t>
                      </a:r>
                    </a:p>
                  </a:txBody>
                  <a:tcPr/>
                </a:tc>
                <a:extLst>
                  <a:ext uri="{0D108BD9-81ED-4DB2-BD59-A6C34878D82A}">
                    <a16:rowId xmlns:a16="http://schemas.microsoft.com/office/drawing/2014/main" val="10001"/>
                  </a:ext>
                </a:extLst>
              </a:tr>
              <a:tr h="370840">
                <a:tc>
                  <a:txBody>
                    <a:bodyPr/>
                    <a:lstStyle/>
                    <a:p>
                      <a:pPr algn="ctr"/>
                      <a:r>
                        <a:rPr lang="en-US" dirty="0"/>
                        <a:t>{candles, cake</a:t>
                      </a:r>
                      <a:r>
                        <a:rPr lang="en-US" baseline="0" dirty="0"/>
                        <a:t> mix, balloon}</a:t>
                      </a:r>
                      <a:endParaRPr lang="en-US" dirty="0"/>
                    </a:p>
                  </a:txBody>
                  <a:tcPr/>
                </a:tc>
                <a:tc>
                  <a:txBody>
                    <a:bodyPr/>
                    <a:lstStyle/>
                    <a:p>
                      <a:pPr algn="ctr"/>
                      <a:r>
                        <a:rPr lang="en-US" dirty="0"/>
                        <a:t>.005</a:t>
                      </a:r>
                    </a:p>
                  </a:txBody>
                  <a:tcPr/>
                </a:tc>
                <a:tc>
                  <a:txBody>
                    <a:bodyPr/>
                    <a:lstStyle/>
                    <a:p>
                      <a:pPr algn="ctr"/>
                      <a:r>
                        <a:rPr lang="en-US" dirty="0"/>
                        <a:t>.10</a:t>
                      </a:r>
                    </a:p>
                  </a:txBody>
                  <a:tcPr/>
                </a:tc>
                <a:extLst>
                  <a:ext uri="{0D108BD9-81ED-4DB2-BD59-A6C34878D82A}">
                    <a16:rowId xmlns:a16="http://schemas.microsoft.com/office/drawing/2014/main" val="10002"/>
                  </a:ext>
                </a:extLst>
              </a:tr>
            </a:tbl>
          </a:graphicData>
        </a:graphic>
      </p:graphicFrame>
      <p:sp>
        <p:nvSpPr>
          <p:cNvPr id="46" name="Rectangle 45"/>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have low support, meaning its an infrequent purchase.  BUT when it does happen the confidence is higher that balloons will be purchased.</a:t>
            </a:r>
          </a:p>
        </p:txBody>
      </p:sp>
    </p:spTree>
    <p:extLst>
      <p:ext uri="{BB962C8B-B14F-4D97-AF65-F5344CB8AC3E}">
        <p14:creationId xmlns:p14="http://schemas.microsoft.com/office/powerpoint/2010/main" val="1503733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773430" y="1512570"/>
            <a:ext cx="3786188" cy="773430"/>
          </a:xfrm>
        </p:spPr>
        <p:txBody>
          <a:bodyPr>
            <a:normAutofit/>
          </a:bodyPr>
          <a:lstStyle/>
          <a:p>
            <a:pPr marL="0" indent="0" eaLnBrk="1" hangingPunct="1">
              <a:buFont typeface="Wingdings 2" pitchFamily="18" charset="2"/>
              <a:buNone/>
              <a:defRPr/>
            </a:pPr>
            <a:r>
              <a:rPr lang="en-US" b="1" dirty="0">
                <a:latin typeface="+mj-lt"/>
                <a:ea typeface="+mn-ea"/>
                <a:cs typeface="+mn-cs"/>
              </a:rPr>
              <a:t>Lift</a:t>
            </a:r>
            <a:r>
              <a:rPr lang="en-US" dirty="0">
                <a:latin typeface="+mj-lt"/>
                <a:ea typeface="+mn-ea"/>
                <a:cs typeface="+mn-cs"/>
              </a:rPr>
              <a:t> = </a:t>
            </a:r>
            <a:r>
              <a:rPr lang="en-US" i="1" dirty="0">
                <a:latin typeface="+mj-lt"/>
                <a:ea typeface="+mn-ea"/>
                <a:cs typeface="+mn-cs"/>
              </a:rPr>
              <a:t>confidence</a:t>
            </a:r>
            <a:r>
              <a:rPr lang="en-US" dirty="0">
                <a:latin typeface="+mj-lt"/>
                <a:ea typeface="+mn-ea"/>
                <a:cs typeface="+mn-cs"/>
              </a:rPr>
              <a:t>/(</a:t>
            </a:r>
            <a:r>
              <a:rPr lang="en-US" i="1" dirty="0">
                <a:solidFill>
                  <a:schemeClr val="accent1"/>
                </a:solidFill>
                <a:latin typeface="+mj-lt"/>
                <a:ea typeface="+mn-ea"/>
                <a:cs typeface="+mn-cs"/>
              </a:rPr>
              <a:t>benchmark confidence</a:t>
            </a:r>
            <a:r>
              <a:rPr lang="en-US" dirty="0">
                <a:latin typeface="+mj-lt"/>
                <a:ea typeface="+mn-ea"/>
                <a:cs typeface="+mn-cs"/>
              </a:rPr>
              <a:t>)</a:t>
            </a:r>
          </a:p>
        </p:txBody>
      </p:sp>
      <p:pic>
        <p:nvPicPr>
          <p:cNvPr id="2050" name="Picture 2" descr="Image result for lif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585912"/>
            <a:ext cx="2743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naturally buy or select the </a:t>
            </a:r>
            <a:r>
              <a:rPr lang="en-US" b="1" i="1" u="sng" dirty="0"/>
              <a:t>consequent</a:t>
            </a:r>
            <a:r>
              <a:rPr lang="en-US" dirty="0"/>
              <a:t> at some rate, how much better is this specific item set?</a:t>
            </a:r>
          </a:p>
        </p:txBody>
      </p:sp>
      <p:sp>
        <p:nvSpPr>
          <p:cNvPr id="6" name="Content Placeholder 2">
            <a:extLst>
              <a:ext uri="{FF2B5EF4-FFF2-40B4-BE49-F238E27FC236}">
                <a16:creationId xmlns:a16="http://schemas.microsoft.com/office/drawing/2014/main" id="{07E178E5-ABFE-F447-8DBB-938F5606723A}"/>
              </a:ext>
            </a:extLst>
          </p:cNvPr>
          <p:cNvSpPr txBox="1">
            <a:spLocks/>
          </p:cNvSpPr>
          <p:nvPr/>
        </p:nvSpPr>
        <p:spPr>
          <a:xfrm>
            <a:off x="773430" y="2522220"/>
            <a:ext cx="3786188" cy="1021080"/>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2" pitchFamily="18" charset="2"/>
              <a:buNone/>
              <a:defRPr/>
            </a:pPr>
            <a:r>
              <a:rPr lang="en-US" b="1" i="1" dirty="0">
                <a:solidFill>
                  <a:schemeClr val="accent1"/>
                </a:solidFill>
                <a:latin typeface="+mj-lt"/>
              </a:rPr>
              <a:t>Benchmark confidence</a:t>
            </a:r>
            <a:r>
              <a:rPr lang="en-US" b="1" dirty="0">
                <a:solidFill>
                  <a:schemeClr val="accent1"/>
                </a:solidFill>
                <a:latin typeface="+mj-lt"/>
              </a:rPr>
              <a:t> </a:t>
            </a:r>
            <a:r>
              <a:rPr lang="en-US" dirty="0">
                <a:latin typeface="+mj-lt"/>
              </a:rPr>
              <a:t>= transactions with consequent as % of all transactions </a:t>
            </a:r>
            <a:r>
              <a:rPr lang="en-US" i="1" dirty="0">
                <a:latin typeface="+mj-lt"/>
              </a:rPr>
              <a:t>i.e. naturally occurring purchases of an item</a:t>
            </a:r>
          </a:p>
        </p:txBody>
      </p:sp>
      <p:sp>
        <p:nvSpPr>
          <p:cNvPr id="7" name="Content Placeholder 2">
            <a:extLst>
              <a:ext uri="{FF2B5EF4-FFF2-40B4-BE49-F238E27FC236}">
                <a16:creationId xmlns:a16="http://schemas.microsoft.com/office/drawing/2014/main" id="{004B00A2-6B25-7546-B1E5-3356C340A786}"/>
              </a:ext>
            </a:extLst>
          </p:cNvPr>
          <p:cNvSpPr txBox="1">
            <a:spLocks/>
          </p:cNvSpPr>
          <p:nvPr/>
        </p:nvSpPr>
        <p:spPr>
          <a:xfrm>
            <a:off x="773430" y="3726180"/>
            <a:ext cx="3786188" cy="168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2" pitchFamily="18" charset="2"/>
              <a:buNone/>
              <a:defRPr/>
            </a:pPr>
            <a:r>
              <a:rPr lang="en-US" dirty="0">
                <a:latin typeface="+mj-lt"/>
              </a:rPr>
              <a:t>Lift &gt; 1 indicates a rule that is useful in finding consequent items sets (i.e., more useful than just selecting transactions randomly)</a:t>
            </a:r>
          </a:p>
        </p:txBody>
      </p:sp>
    </p:spTree>
    <p:extLst>
      <p:ext uri="{BB962C8B-B14F-4D97-AF65-F5344CB8AC3E}">
        <p14:creationId xmlns:p14="http://schemas.microsoft.com/office/powerpoint/2010/main" val="10698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814387" y="1057265"/>
            <a:ext cx="3999556" cy="523220"/>
          </a:xfrm>
          <a:prstGeom prst="rect">
            <a:avLst/>
          </a:prstGeom>
          <a:noFill/>
        </p:spPr>
        <p:txBody>
          <a:bodyPr wrap="none" rtlCol="0">
            <a:spAutoFit/>
          </a:bodyPr>
          <a:lstStyle/>
          <a:p>
            <a:r>
              <a:rPr lang="en-US" sz="2800" u="sng" dirty="0" err="1"/>
              <a:t>Ballooon</a:t>
            </a:r>
            <a:r>
              <a:rPr lang="en-US" sz="2800" u="sng" dirty="0"/>
              <a:t> confidence is 0.1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a:t>Now you know confidence is .1.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a:t>For balloon purchases, how much better than the average occurrence is the rule?</a:t>
            </a:r>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a:t>Lift </a:t>
            </a:r>
          </a:p>
        </p:txBody>
      </p:sp>
      <p:sp>
        <p:nvSpPr>
          <p:cNvPr id="14" name="TextBox 13"/>
          <p:cNvSpPr txBox="1"/>
          <p:nvPr/>
        </p:nvSpPr>
        <p:spPr>
          <a:xfrm>
            <a:off x="7418362" y="3667130"/>
            <a:ext cx="1580672" cy="1200329"/>
          </a:xfrm>
          <a:prstGeom prst="rect">
            <a:avLst/>
          </a:prstGeom>
          <a:noFill/>
        </p:spPr>
        <p:txBody>
          <a:bodyPr wrap="square" rtlCol="0">
            <a:spAutoFit/>
          </a:bodyPr>
          <a:lstStyle/>
          <a:p>
            <a:pPr algn="ctr"/>
            <a:r>
              <a:rPr lang="en-US" dirty="0">
                <a:highlight>
                  <a:srgbClr val="FFFF00"/>
                </a:highlight>
              </a:rPr>
              <a:t>.1 Confidence from before</a:t>
            </a:r>
          </a:p>
          <a:p>
            <a:pPr algn="ctr"/>
            <a:r>
              <a:rPr lang="en-US" dirty="0"/>
              <a:t> / .006 =</a:t>
            </a:r>
          </a:p>
          <a:p>
            <a:pPr algn="ctr"/>
            <a:r>
              <a:rPr lang="en-US" dirty="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rule is providing lift over the natural propensity to purchase balloons.  </a:t>
            </a:r>
          </a:p>
        </p:txBody>
      </p:sp>
    </p:spTree>
    <p:extLst>
      <p:ext uri="{BB962C8B-B14F-4D97-AF65-F5344CB8AC3E}">
        <p14:creationId xmlns:p14="http://schemas.microsoft.com/office/powerpoint/2010/main" val="942626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a:ea typeface="ＭＳ Ｐゴシック" pitchFamily="34" charset="-128"/>
              </a:rPr>
              <a:t>Generate all rules that meet specified support &amp; confidence</a:t>
            </a:r>
          </a:p>
          <a:p>
            <a:pPr marL="742950" lvl="1" indent="-342900" eaLnBrk="1" hangingPunct="1">
              <a:buFont typeface="+mj-lt"/>
              <a:buAutoNum type="arabicPeriod"/>
            </a:pPr>
            <a:r>
              <a:rPr lang="en-US" dirty="0">
                <a:ea typeface="ＭＳ Ｐゴシック" pitchFamily="34" charset="-128"/>
              </a:rPr>
              <a:t>Find frequent item sets (those with sufficient support – see previous)</a:t>
            </a:r>
          </a:p>
          <a:p>
            <a:pPr marL="1085850" lvl="2" indent="-342900"/>
            <a:r>
              <a:rPr lang="en-US" dirty="0">
                <a:ea typeface="ＭＳ Ｐゴシック" pitchFamily="34" charset="-128"/>
              </a:rPr>
              <a:t>Avoids investigating possible all rules (a priori algorithm)</a:t>
            </a:r>
          </a:p>
          <a:p>
            <a:pPr marL="742950" lvl="1" indent="-342900" eaLnBrk="1" hangingPunct="1">
              <a:buFont typeface="+mj-lt"/>
              <a:buAutoNum type="arabicPeriod"/>
            </a:pPr>
            <a:r>
              <a:rPr lang="en-US" dirty="0">
                <a:ea typeface="ＭＳ Ｐゴシック" pitchFamily="34" charset="-128"/>
              </a:rPr>
              <a:t>From the frequent item sets, generate rules with sufficient confidence &amp; lift</a:t>
            </a:r>
          </a:p>
          <a:p>
            <a:pPr marL="1085850" lvl="2" indent="-342900"/>
            <a:r>
              <a:rPr lang="en-US" dirty="0">
                <a:ea typeface="ＭＳ Ｐゴシック" pitchFamily="34" charset="-128"/>
              </a:rPr>
              <a:t>Only use rules that you are confident have antecedents that occur more than natural (confidence)</a:t>
            </a:r>
          </a:p>
          <a:p>
            <a:pPr marL="1085850" lvl="2" indent="-342900"/>
            <a:r>
              <a:rPr lang="en-US" dirty="0">
                <a:ea typeface="ＭＳ Ｐゴシック" pitchFamily="34" charset="-128"/>
              </a:rPr>
              <a:t>Only use rules where the antecedent / consequent relationship is stronger than (lift) how often the consequent occurs  </a:t>
            </a:r>
          </a:p>
          <a:p>
            <a:pPr marL="571500" lvl="1" eaLnBrk="1" hangingPunct="1"/>
            <a:endParaRPr lang="en-US" dirty="0">
              <a:ea typeface="ＭＳ Ｐゴシック" pitchFamily="34" charset="-128"/>
            </a:endParaRPr>
          </a:p>
          <a:p>
            <a:pPr marL="571500" lvl="1"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a:latin typeface="Courier New" pitchFamily="49" charset="0"/>
                <a:cs typeface="Courier New" pitchFamily="49" charset="0"/>
              </a:rPr>
              <a:t>     lhs              </a:t>
            </a:r>
            <a:r>
              <a:rPr lang="en-US" sz="1300" dirty="0" err="1">
                <a:latin typeface="Courier New" pitchFamily="49" charset="0"/>
                <a:cs typeface="Courier New" pitchFamily="49" charset="0"/>
              </a:rPr>
              <a:t>rhs</a:t>
            </a:r>
            <a:r>
              <a:rPr lang="en-US" sz="1300" dirty="0">
                <a:latin typeface="Courier New" pitchFamily="49" charset="0"/>
                <a:cs typeface="Courier New" pitchFamily="49" charset="0"/>
              </a:rPr>
              <a:t> 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=&gt; {Green} 0.2    0.5    2.500000</a:t>
            </a:r>
          </a:p>
          <a:p>
            <a:r>
              <a:rPr lang="en-US" sz="1300" dirty="0">
                <a:latin typeface="Courier New" pitchFamily="49" charset="0"/>
                <a:cs typeface="Courier New" pitchFamily="49" charset="0"/>
              </a:rPr>
              <a:t>5 {Green}        =&gt; {Red}   0.2    1.0    1.666667</a:t>
            </a: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   0.2    1.0    1.666667</a:t>
            </a:r>
          </a:p>
          <a:p>
            <a:r>
              <a:rPr lang="en-US" sz="1300" dirty="0">
                <a:latin typeface="Courier New" pitchFamily="49" charset="0"/>
                <a:cs typeface="Courier New" pitchFamily="49" charset="0"/>
              </a:rPr>
              <a:t>4 {Orange}       =&gt; {White} 0.2    1.0    1.428571</a:t>
            </a:r>
          </a:p>
          <a:p>
            <a:r>
              <a:rPr lang="en-US" sz="1300" dirty="0">
                <a:latin typeface="Courier New" pitchFamily="49" charset="0"/>
                <a:cs typeface="Courier New" pitchFamily="49" charset="0"/>
              </a:rPr>
              <a:t>6 {Green}        =&gt; {White} 0.2    1.0    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=&gt; {White} 0.2    1.0    1.428571</a:t>
            </a: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2663" y="5086350"/>
            <a:ext cx="88875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a:t>Support</a:t>
            </a:r>
            <a:r>
              <a:rPr lang="en-US" dirty="0"/>
              <a:t>: red, white, green occurs 2 out of 10 times (0.20)</a:t>
            </a:r>
          </a:p>
          <a:p>
            <a:pPr marL="285750" indent="-285750">
              <a:buFont typeface="Arial" panose="020B0604020202020204" pitchFamily="34" charset="0"/>
              <a:buChar char="•"/>
            </a:pPr>
            <a:r>
              <a:rPr lang="en-US" b="1" u="sng" dirty="0"/>
              <a:t>Confidence</a:t>
            </a:r>
            <a:r>
              <a:rPr lang="en-US" dirty="0"/>
              <a:t>: 50% of the time, red/white will result with green.</a:t>
            </a:r>
          </a:p>
          <a:p>
            <a:pPr marL="285750" indent="-285750">
              <a:buFont typeface="Arial" panose="020B0604020202020204" pitchFamily="34" charset="0"/>
              <a:buChar char="•"/>
            </a:pPr>
            <a:r>
              <a:rPr lang="en-US" b="1" u="sng" dirty="0"/>
              <a:t>Lift</a:t>
            </a:r>
            <a:r>
              <a:rPr lang="en-US" dirty="0"/>
              <a:t>: Red/white will result in green 2.5 times more often than green and any other colors.</a:t>
            </a:r>
          </a:p>
        </p:txBody>
      </p:sp>
    </p:spTree>
    <p:extLst>
      <p:ext uri="{BB962C8B-B14F-4D97-AF65-F5344CB8AC3E}">
        <p14:creationId xmlns:p14="http://schemas.microsoft.com/office/powerpoint/2010/main" val="83815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Many business profit by having exceptional recommendation analysis.</a:t>
            </a:r>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dirty="0"/>
              <a:t>Kwartler </a:t>
            </a:r>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dirty="0">
                <a:ea typeface="ＭＳ Ｐゴシック" pitchFamily="34" charset="-128"/>
              </a:rPr>
              <a:t>Support</a:t>
            </a:r>
            <a:r>
              <a:rPr lang="en-US" dirty="0">
                <a:ea typeface="ＭＳ Ｐゴシック" pitchFamily="34" charset="-128"/>
              </a:rPr>
              <a:t> measures overall occurrence</a:t>
            </a:r>
          </a:p>
          <a:p>
            <a:pPr eaLnBrk="1" hangingPunct="1"/>
            <a:endParaRPr lang="en-US" dirty="0">
              <a:ea typeface="ＭＳ Ｐゴシック" pitchFamily="34" charset="-128"/>
            </a:endParaRPr>
          </a:p>
          <a:p>
            <a:r>
              <a:rPr lang="en-US" i="1" dirty="0">
                <a:ea typeface="ＭＳ Ｐゴシック" pitchFamily="34" charset="-128"/>
              </a:rPr>
              <a:t>Confidence</a:t>
            </a:r>
            <a:r>
              <a:rPr lang="en-US" dirty="0">
                <a:ea typeface="ＭＳ Ｐゴシック" pitchFamily="34" charset="-128"/>
              </a:rPr>
              <a:t> shows the rate at which consequents will be found given an antecedent</a:t>
            </a:r>
          </a:p>
          <a:p>
            <a:endParaRPr lang="en-US" dirty="0">
              <a:ea typeface="ＭＳ Ｐゴシック" pitchFamily="34" charset="-128"/>
            </a:endParaRPr>
          </a:p>
          <a:p>
            <a:r>
              <a:rPr lang="en-US" i="1" dirty="0">
                <a:ea typeface="ＭＳ Ｐゴシック" pitchFamily="34" charset="-128"/>
              </a:rPr>
              <a:t>Lift ratio </a:t>
            </a:r>
            <a:r>
              <a:rPr lang="en-US" dirty="0">
                <a:ea typeface="ＭＳ Ｐゴシック" pitchFamily="34" charset="-128"/>
              </a:rPr>
              <a:t>shows how effective the rule is in finding consequents above or below the natural selection of the consequence</a:t>
            </a:r>
          </a:p>
          <a:p>
            <a:endParaRPr lang="en-US" dirty="0">
              <a:ea typeface="ＭＳ Ｐゴシック" pitchFamily="34" charset="-128"/>
            </a:endParaRPr>
          </a:p>
          <a:p>
            <a:pPr eaLnBrk="1" hangingPunct="1"/>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471488" y="1938339"/>
            <a:ext cx="4988059" cy="2190750"/>
          </a:xfrm>
          <a:prstGeom prst="rect">
            <a:avLst/>
          </a:prstGeom>
          <a:noFill/>
          <a:ln w="9525">
            <a:noFill/>
            <a:miter lim="800000"/>
            <a:headEnd/>
            <a:tailEnd/>
          </a:ln>
        </p:spPr>
      </p:pic>
      <p:pic>
        <p:nvPicPr>
          <p:cNvPr id="3074" name="Picture 2" descr="Image result for book recommendation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84308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3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Practice! Open </a:t>
            </a:r>
            <a:r>
              <a:rPr lang="en-US" dirty="0" err="1"/>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42</a:t>
            </a:fld>
            <a:endParaRPr lang="en-US"/>
          </a:p>
        </p:txBody>
      </p:sp>
      <p:sp>
        <p:nvSpPr>
          <p:cNvPr id="6" name="Footer Placeholder 5"/>
          <p:cNvSpPr>
            <a:spLocks noGrp="1"/>
          </p:cNvSpPr>
          <p:nvPr>
            <p:ph type="ftr" sz="quarter" idx="3"/>
          </p:nvPr>
        </p:nvSpPr>
        <p:spPr/>
        <p:txBody>
          <a:bodyPr/>
          <a:lstStyle/>
          <a:p>
            <a:r>
              <a:rPr lang="en-US" dirty="0"/>
              <a:t>Kwartler </a:t>
            </a:r>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extLst>
                    <a:ext uri="{9D8B030D-6E8A-4147-A177-3AD203B41FA5}">
                      <a16:colId xmlns:a16="http://schemas.microsoft.com/office/drawing/2014/main" val="20000"/>
                    </a:ext>
                  </a:extLst>
                </a:gridCol>
                <a:gridCol w="6513440">
                  <a:extLst>
                    <a:ext uri="{9D8B030D-6E8A-4147-A177-3AD203B41FA5}">
                      <a16:colId xmlns:a16="http://schemas.microsoft.com/office/drawing/2014/main" val="20001"/>
                    </a:ext>
                  </a:extLst>
                </a:gridCol>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extLst>
                  <a:ext uri="{0D108BD9-81ED-4DB2-BD59-A6C34878D82A}">
                    <a16:rowId xmlns:a16="http://schemas.microsoft.com/office/drawing/2014/main" val="10000"/>
                  </a:ext>
                </a:extLst>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1"/>
                  </a:ext>
                </a:extLst>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2"/>
                  </a:ext>
                </a:extLst>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3"/>
                  </a:ext>
                </a:extLst>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4"/>
                  </a:ext>
                </a:extLst>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5"/>
                  </a:ext>
                </a:extLst>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6"/>
                  </a:ext>
                </a:extLst>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7"/>
                  </a:ext>
                </a:extLst>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8"/>
                  </a:ext>
                </a:extLst>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9"/>
                  </a:ext>
                </a:extLst>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0"/>
                  </a:ext>
                </a:extLst>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1"/>
                  </a:ext>
                </a:extLst>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2"/>
                  </a:ext>
                </a:extLst>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3"/>
                  </a:ext>
                </a:extLst>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4"/>
                  </a:ext>
                </a:extLst>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5"/>
                  </a:ext>
                </a:extLst>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6"/>
                  </a:ext>
                </a:extLst>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7"/>
                  </a:ext>
                </a:extLst>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8"/>
                  </a:ext>
                </a:extLst>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887679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a:ea typeface="ＭＳ Ｐゴシック" pitchFamily="34" charset="-128"/>
              </a:rPr>
              <a:t>Association rules (or </a:t>
            </a:r>
            <a:r>
              <a:rPr lang="en-US" i="1">
                <a:ea typeface="ＭＳ Ｐゴシック" pitchFamily="34" charset="-128"/>
              </a:rPr>
              <a:t>affinity analysis, </a:t>
            </a:r>
            <a:r>
              <a:rPr lang="en-US">
                <a:ea typeface="ＭＳ Ｐゴシック" pitchFamily="34" charset="-128"/>
              </a:rPr>
              <a:t>or </a:t>
            </a:r>
            <a:r>
              <a:rPr lang="en-US" i="1">
                <a:ea typeface="ＭＳ Ｐゴシック" pitchFamily="34" charset="-128"/>
              </a:rPr>
              <a:t>market basket analysis</a:t>
            </a:r>
            <a:r>
              <a:rPr lang="en-US">
                <a:ea typeface="ＭＳ Ｐゴシック" pitchFamily="34" charset="-128"/>
              </a:rPr>
              <a:t>) produce rules on associations between items from a database of transactions</a:t>
            </a:r>
          </a:p>
          <a:p>
            <a:pPr eaLnBrk="1" hangingPunct="1"/>
            <a:r>
              <a:rPr lang="en-US">
                <a:ea typeface="ＭＳ Ｐゴシック" pitchFamily="34" charset="-128"/>
              </a:rPr>
              <a:t>Widely used in </a:t>
            </a:r>
            <a:r>
              <a:rPr lang="en-US" b="1">
                <a:ea typeface="ＭＳ Ｐゴシック" pitchFamily="34" charset="-128"/>
              </a:rPr>
              <a:t>recommender systems</a:t>
            </a:r>
          </a:p>
          <a:p>
            <a:pPr eaLnBrk="1" hangingPunct="1"/>
            <a:r>
              <a:rPr lang="en-US">
                <a:ea typeface="ＭＳ Ｐゴシック" pitchFamily="34" charset="-128"/>
              </a:rPr>
              <a:t>Most popular method is </a:t>
            </a:r>
            <a:r>
              <a:rPr lang="en-US" b="1">
                <a:ea typeface="ＭＳ Ｐゴシック" pitchFamily="34" charset="-128"/>
              </a:rPr>
              <a:t>Apriori algorithm</a:t>
            </a:r>
          </a:p>
          <a:p>
            <a:pPr eaLnBrk="1" hangingPunct="1"/>
            <a:r>
              <a:rPr lang="en-US">
                <a:ea typeface="ＭＳ Ｐゴシック" pitchFamily="34" charset="-128"/>
              </a:rPr>
              <a:t>To reduce computation, we consider only </a:t>
            </a:r>
            <a:r>
              <a:rPr lang="en-US" altLang="en-US">
                <a:ea typeface="ＭＳ Ｐゴシック" pitchFamily="34" charset="-128"/>
              </a:rPr>
              <a:t>“</a:t>
            </a:r>
            <a:r>
              <a:rPr lang="en-US">
                <a:ea typeface="ＭＳ Ｐゴシック" pitchFamily="34" charset="-128"/>
              </a:rPr>
              <a:t>frequent</a:t>
            </a:r>
            <a:r>
              <a:rPr lang="en-US" altLang="en-US">
                <a:ea typeface="ＭＳ Ｐゴシック" pitchFamily="34" charset="-128"/>
              </a:rPr>
              <a:t>”</a:t>
            </a:r>
            <a:r>
              <a:rPr lang="en-US">
                <a:ea typeface="ＭＳ Ｐゴシック" pitchFamily="34" charset="-128"/>
              </a:rPr>
              <a:t> item sets (=support)</a:t>
            </a:r>
          </a:p>
          <a:p>
            <a:pPr eaLnBrk="1" hangingPunct="1"/>
            <a:r>
              <a:rPr lang="en-US">
                <a:ea typeface="ＭＳ Ｐゴシック" pitchFamily="34" charset="-128"/>
              </a:rPr>
              <a:t>Performance of rules is measured by </a:t>
            </a:r>
            <a:r>
              <a:rPr lang="en-US" i="1">
                <a:ea typeface="ＭＳ Ｐゴシック" pitchFamily="34" charset="-128"/>
              </a:rPr>
              <a:t>confidence</a:t>
            </a:r>
            <a:r>
              <a:rPr lang="en-US">
                <a:ea typeface="ＭＳ Ｐゴシック" pitchFamily="34" charset="-128"/>
              </a:rPr>
              <a:t> and </a:t>
            </a:r>
            <a:r>
              <a:rPr lang="en-US" i="1">
                <a:ea typeface="ＭＳ Ｐゴシック" pitchFamily="34" charset="-128"/>
              </a:rPr>
              <a:t>lift</a:t>
            </a:r>
          </a:p>
          <a:p>
            <a:pPr eaLnBrk="1" hangingPunct="1"/>
            <a:r>
              <a:rPr lang="en-US">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a:ea typeface="ＭＳ Ｐゴシック" pitchFamily="34" charset="-128"/>
              </a:rPr>
              <a:t>User based methods</a:t>
            </a:r>
          </a:p>
          <a:p>
            <a:r>
              <a:rPr lang="en-US">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152650" y="2833687"/>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628650" y="3443287"/>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a:ea typeface="ＭＳ Ｐゴシック" pitchFamily="34" charset="-128"/>
              </a:rPr>
              <a:t>Cells are user preferences, r</a:t>
            </a:r>
            <a:r>
              <a:rPr lang="en-US" baseline="-25000">
                <a:ea typeface="ＭＳ Ｐゴシック" pitchFamily="34" charset="-128"/>
              </a:rPr>
              <a:t>ij</a:t>
            </a:r>
            <a:r>
              <a:rPr lang="en-US">
                <a:ea typeface="ＭＳ Ｐゴシック" pitchFamily="34" charset="-128"/>
              </a:rPr>
              <a:t>, for items</a:t>
            </a:r>
          </a:p>
          <a:p>
            <a:r>
              <a:rPr lang="en-US">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a:ea typeface="ＭＳ Ｐゴシック" pitchFamily="34" charset="-128"/>
              </a:rPr>
              <a:t>Each row has the user ID, the item ID, and the user</a:t>
            </a:r>
            <a:r>
              <a:rPr lang="en-US" altLang="en-US" dirty="0">
                <a:ea typeface="ＭＳ Ｐゴシック" pitchFamily="34" charset="-128"/>
              </a:rPr>
              <a:t>’</a:t>
            </a:r>
            <a:r>
              <a:rPr lang="en-US" dirty="0">
                <a:ea typeface="ＭＳ Ｐゴシック" pitchFamily="34" charset="-128"/>
              </a:rPr>
              <a:t>s rating of that item</a:t>
            </a:r>
          </a:p>
          <a:p>
            <a:pPr>
              <a:buFont typeface="Wingdings 2" pitchFamily="18" charset="2"/>
              <a:buNone/>
            </a:pPr>
            <a:endParaRPr lang="en-US" dirty="0">
              <a:ea typeface="ＭＳ Ｐゴシック" pitchFamily="34" charset="-128"/>
            </a:endParaRPr>
          </a:p>
          <a:p>
            <a:pPr>
              <a:buFont typeface="Wingdings 2" pitchFamily="18" charset="2"/>
              <a:buNone/>
            </a:pPr>
            <a:r>
              <a:rPr lang="en-US" sz="4400" dirty="0">
                <a:ea typeface="ＭＳ Ｐゴシック" pitchFamily="34" charset="-128"/>
              </a:rPr>
              <a:t>(</a:t>
            </a:r>
            <a:r>
              <a:rPr lang="en-US" sz="4400" dirty="0" err="1">
                <a:ea typeface="ＭＳ Ｐゴシック" pitchFamily="34" charset="-128"/>
              </a:rPr>
              <a:t>U</a:t>
            </a:r>
            <a:r>
              <a:rPr lang="en-US" sz="4400" baseline="-25000" dirty="0" err="1">
                <a:ea typeface="ＭＳ Ｐゴシック" pitchFamily="34" charset="-128"/>
              </a:rPr>
              <a:t>u</a:t>
            </a:r>
            <a:r>
              <a:rPr lang="en-US" sz="4400" dirty="0">
                <a:ea typeface="ＭＳ Ｐゴシック" pitchFamily="34" charset="-128"/>
              </a:rPr>
              <a:t>, I</a:t>
            </a:r>
            <a:r>
              <a:rPr lang="en-US" sz="4400" baseline="-25000" dirty="0">
                <a:ea typeface="ＭＳ Ｐゴシック" pitchFamily="34" charset="-128"/>
              </a:rPr>
              <a:t>i</a:t>
            </a:r>
            <a:r>
              <a:rPr lang="en-US" sz="4400" dirty="0">
                <a:ea typeface="ＭＳ Ｐゴシック" pitchFamily="34" charset="-128"/>
              </a:rPr>
              <a:t>, </a:t>
            </a:r>
            <a:r>
              <a:rPr lang="en-US" sz="4400" dirty="0" err="1">
                <a:ea typeface="ＭＳ Ｐゴシック" pitchFamily="34" charset="-128"/>
              </a:rPr>
              <a:t>r</a:t>
            </a:r>
            <a:r>
              <a:rPr lang="en-US" sz="4400" baseline="-25000" dirty="0" err="1">
                <a:ea typeface="ＭＳ Ｐゴシック" pitchFamily="34" charset="-128"/>
              </a:rPr>
              <a:t>ui</a:t>
            </a:r>
            <a:r>
              <a:rPr lang="en-US" sz="4400" dirty="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735113" cy="369332"/>
          </a:xfrm>
          <a:prstGeom prst="rect">
            <a:avLst/>
          </a:prstGeom>
          <a:solidFill>
            <a:schemeClr val="accent6"/>
          </a:solidFill>
        </p:spPr>
        <p:txBody>
          <a:bodyPr wrap="none" rtlCol="0">
            <a:spAutoFit/>
          </a:bodyPr>
          <a:lstStyle/>
          <a:p>
            <a:r>
              <a:rPr lang="en-US" dirty="0">
                <a:solidFill>
                  <a:schemeClr val="bg1"/>
                </a:solidFill>
              </a:rPr>
              <a:t>Triplets restructure as a longer format &amp; are more memory efficient.</a:t>
            </a:r>
          </a:p>
        </p:txBody>
      </p:sp>
    </p:spTree>
    <p:extLst>
      <p:ext uri="{BB962C8B-B14F-4D97-AF65-F5344CB8AC3E}">
        <p14:creationId xmlns:p14="http://schemas.microsoft.com/office/powerpoint/2010/main" val="515572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a:ea typeface="ＭＳ Ｐゴシック" pitchFamily="34" charset="-128"/>
              </a:rPr>
              <a:t>Start with a single user who will be the target of the recommendations</a:t>
            </a:r>
          </a:p>
          <a:p>
            <a:r>
              <a:rPr lang="en-US">
                <a:ea typeface="ＭＳ Ｐゴシック" pitchFamily="34" charset="-128"/>
              </a:rPr>
              <a:t>Find other users who are most similar, based on comparing preference vectors</a:t>
            </a:r>
          </a:p>
        </p:txBody>
      </p:sp>
      <p:sp>
        <p:nvSpPr>
          <p:cNvPr id="2" name="Rectangle 1"/>
          <p:cNvSpPr/>
          <p:nvPr/>
        </p:nvSpPr>
        <p:spPr>
          <a:xfrm>
            <a:off x="685800" y="5143500"/>
            <a:ext cx="77438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rules is a frequentist look at all items or transactions combinations.  Collaborative filtering filters for a single user to find similar user preferences or items that are similar to a single user’s ratings. </a:t>
            </a:r>
          </a:p>
        </p:txBody>
      </p:sp>
    </p:spTree>
    <p:extLst>
      <p:ext uri="{BB962C8B-B14F-4D97-AF65-F5344CB8AC3E}">
        <p14:creationId xmlns:p14="http://schemas.microsoft.com/office/powerpoint/2010/main" val="3237719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a:ea typeface="ＭＳ Ｐゴシック" pitchFamily="34" charset="-128"/>
              </a:rPr>
              <a:t>Measuring Proximity Pearson Correlation</a:t>
            </a: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a:ea typeface="ＭＳ Ｐゴシック" pitchFamily="34" charset="-128"/>
              </a:rPr>
              <a:t>Like nearest-neighbor algorithm</a:t>
            </a:r>
          </a:p>
          <a:p>
            <a:r>
              <a:rPr lang="en-US" dirty="0">
                <a:ea typeface="ＭＳ Ｐゴシック" pitchFamily="34" charset="-128"/>
              </a:rPr>
              <a:t>But Euclidean distance does not do well</a:t>
            </a:r>
          </a:p>
          <a:p>
            <a:r>
              <a:rPr lang="en-US" dirty="0">
                <a:ea typeface="ＭＳ Ｐゴシック" pitchFamily="34" charset="-128"/>
              </a:rPr>
              <a:t>Correlation proximity does better (Pearson)</a:t>
            </a:r>
          </a:p>
          <a:p>
            <a:r>
              <a:rPr lang="en-US" dirty="0">
                <a:ea typeface="ＭＳ Ｐゴシック" pitchFamily="34" charset="-128"/>
              </a:rPr>
              <a:t>For each user pair, find the co-rated items, calculate correlation between the vectors of their ratings for those items</a:t>
            </a:r>
          </a:p>
          <a:p>
            <a:endParaRPr lang="en-US" dirty="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24088" y="4000492"/>
            <a:ext cx="4562475" cy="828675"/>
          </a:xfrm>
          <a:prstGeom prst="rect">
            <a:avLst/>
          </a:prstGeom>
          <a:noFill/>
          <a:ln w="9525">
            <a:noFill/>
            <a:miter lim="800000"/>
            <a:headEnd/>
            <a:tailEnd/>
          </a:ln>
        </p:spPr>
      </p:pic>
      <p:sp>
        <p:nvSpPr>
          <p:cNvPr id="2" name="Rectangle 1"/>
          <p:cNvSpPr/>
          <p:nvPr/>
        </p:nvSpPr>
        <p:spPr>
          <a:xfrm rot="19230141">
            <a:off x="3883819" y="4343392"/>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MEH?!</a:t>
            </a:r>
          </a:p>
        </p:txBody>
      </p:sp>
    </p:spTree>
    <p:extLst>
      <p:ext uri="{BB962C8B-B14F-4D97-AF65-F5344CB8AC3E}">
        <p14:creationId xmlns:p14="http://schemas.microsoft.com/office/powerpoint/2010/main" val="361340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a:ea typeface="ＭＳ Ｐゴシック" pitchFamily="34" charset="-128"/>
              </a:rPr>
              <a:t>Proximity Measure - Cosine Similarity</a:t>
            </a:r>
          </a:p>
        </p:txBody>
      </p:sp>
      <p:grpSp>
        <p:nvGrpSpPr>
          <p:cNvPr id="4" name="Group 3"/>
          <p:cNvGrpSpPr/>
          <p:nvPr/>
        </p:nvGrpSpPr>
        <p:grpSpPr>
          <a:xfrm>
            <a:off x="367327" y="1947398"/>
            <a:ext cx="7244285" cy="3120885"/>
            <a:chOff x="500063" y="3377991"/>
            <a:chExt cx="7244285" cy="312088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3377991"/>
              <a:ext cx="6515623" cy="3120885"/>
            </a:xfrm>
            <a:prstGeom prst="rect">
              <a:avLst/>
            </a:prstGeom>
          </p:spPr>
        </p:pic>
        <p:sp>
          <p:nvSpPr>
            <p:cNvPr id="3" name="Rectangle 2"/>
            <p:cNvSpPr/>
            <p:nvPr/>
          </p:nvSpPr>
          <p:spPr>
            <a:xfrm>
              <a:off x="500063" y="3814763"/>
              <a:ext cx="1028700" cy="5572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 video” </a:t>
              </a:r>
            </a:p>
            <a:p>
              <a:pPr algn="ctr"/>
              <a:r>
                <a:rPr lang="en-US" sz="1200" dirty="0"/>
                <a:t># of LIKES</a:t>
              </a:r>
            </a:p>
          </p:txBody>
        </p:sp>
        <p:sp>
          <p:nvSpPr>
            <p:cNvPr id="7" name="Rectangle 6"/>
            <p:cNvSpPr/>
            <p:nvPr/>
          </p:nvSpPr>
          <p:spPr>
            <a:xfrm>
              <a:off x="3914775" y="5867399"/>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“dog video” # of likes</a:t>
              </a:r>
            </a:p>
          </p:txBody>
        </p:sp>
      </p:grpSp>
      <p:sp>
        <p:nvSpPr>
          <p:cNvPr id="5" name="TextBox 4"/>
          <p:cNvSpPr txBox="1"/>
          <p:nvPr/>
        </p:nvSpPr>
        <p:spPr>
          <a:xfrm>
            <a:off x="2071957" y="5161075"/>
            <a:ext cx="1388329" cy="276999"/>
          </a:xfrm>
          <a:prstGeom prst="rect">
            <a:avLst/>
          </a:prstGeom>
          <a:noFill/>
        </p:spPr>
        <p:txBody>
          <a:bodyPr wrap="none" rtlCol="0">
            <a:spAutoFit/>
          </a:bodyPr>
          <a:lstStyle/>
          <a:p>
            <a:r>
              <a:rPr lang="en-US" sz="1200" i="1" u="sng" dirty="0"/>
              <a:t>K-Means Clustering</a:t>
            </a:r>
          </a:p>
        </p:txBody>
      </p:sp>
      <p:sp>
        <p:nvSpPr>
          <p:cNvPr id="10" name="TextBox 9"/>
          <p:cNvSpPr txBox="1"/>
          <p:nvPr/>
        </p:nvSpPr>
        <p:spPr>
          <a:xfrm>
            <a:off x="5405673" y="5149645"/>
            <a:ext cx="1333057" cy="276999"/>
          </a:xfrm>
          <a:prstGeom prst="rect">
            <a:avLst/>
          </a:prstGeom>
          <a:noFill/>
        </p:spPr>
        <p:txBody>
          <a:bodyPr wrap="none" rtlCol="0">
            <a:spAutoFit/>
          </a:bodyPr>
          <a:lstStyle/>
          <a:p>
            <a:r>
              <a:rPr lang="en-US" sz="1200" i="1" u="sng" dirty="0"/>
              <a:t>Spherical K-Means</a:t>
            </a:r>
          </a:p>
        </p:txBody>
      </p:sp>
      <p:sp>
        <p:nvSpPr>
          <p:cNvPr id="6" name="TextBox 5"/>
          <p:cNvSpPr txBox="1"/>
          <p:nvPr/>
        </p:nvSpPr>
        <p:spPr>
          <a:xfrm>
            <a:off x="2064775" y="5419172"/>
            <a:ext cx="1402692" cy="276999"/>
          </a:xfrm>
          <a:prstGeom prst="rect">
            <a:avLst/>
          </a:prstGeom>
          <a:noFill/>
        </p:spPr>
        <p:txBody>
          <a:bodyPr wrap="none" rtlCol="0">
            <a:spAutoFit/>
          </a:bodyPr>
          <a:lstStyle/>
          <a:p>
            <a:r>
              <a:rPr lang="en-US" sz="1200" dirty="0"/>
              <a:t>Outliers affect </a:t>
            </a:r>
            <a:r>
              <a:rPr lang="en-US" sz="1200" dirty="0" err="1"/>
              <a:t>algo</a:t>
            </a:r>
            <a:r>
              <a:rPr lang="en-US" sz="1200" dirty="0"/>
              <a:t>.</a:t>
            </a:r>
          </a:p>
        </p:txBody>
      </p:sp>
      <p:sp>
        <p:nvSpPr>
          <p:cNvPr id="12" name="TextBox 11"/>
          <p:cNvSpPr txBox="1"/>
          <p:nvPr/>
        </p:nvSpPr>
        <p:spPr>
          <a:xfrm>
            <a:off x="5255343" y="5407742"/>
            <a:ext cx="1633717" cy="276999"/>
          </a:xfrm>
          <a:prstGeom prst="rect">
            <a:avLst/>
          </a:prstGeom>
          <a:noFill/>
        </p:spPr>
        <p:txBody>
          <a:bodyPr wrap="none" rtlCol="0">
            <a:spAutoFit/>
          </a:bodyPr>
          <a:lstStyle/>
          <a:p>
            <a:r>
              <a:rPr lang="en-US" sz="1200" dirty="0"/>
              <a:t>Outliers have no affect.</a:t>
            </a:r>
          </a:p>
        </p:txBody>
      </p:sp>
      <p:sp>
        <p:nvSpPr>
          <p:cNvPr id="13" name="Rectangle 12"/>
          <p:cNvSpPr/>
          <p:nvPr/>
        </p:nvSpPr>
        <p:spPr>
          <a:xfrm>
            <a:off x="7149587" y="4412226"/>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liked “dog videos”</a:t>
            </a:r>
          </a:p>
        </p:txBody>
      </p:sp>
      <p:sp>
        <p:nvSpPr>
          <p:cNvPr id="14" name="Rectangle 13"/>
          <p:cNvSpPr/>
          <p:nvPr/>
        </p:nvSpPr>
        <p:spPr>
          <a:xfrm>
            <a:off x="4100052" y="2278625"/>
            <a:ext cx="683648"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liked “cat videos”</a:t>
            </a:r>
          </a:p>
        </p:txBody>
      </p:sp>
      <p:sp>
        <p:nvSpPr>
          <p:cNvPr id="8" name="Rectangle 7">
            <a:extLst>
              <a:ext uri="{FF2B5EF4-FFF2-40B4-BE49-F238E27FC236}">
                <a16:creationId xmlns:a16="http://schemas.microsoft.com/office/drawing/2014/main" id="{A51E16A3-5773-DB4E-B978-3B1CD20C330A}"/>
              </a:ext>
            </a:extLst>
          </p:cNvPr>
          <p:cNvSpPr/>
          <p:nvPr/>
        </p:nvSpPr>
        <p:spPr>
          <a:xfrm>
            <a:off x="4800600" y="1394460"/>
            <a:ext cx="4046220" cy="433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167A56-28E3-E947-BAAB-450805159A34}"/>
              </a:ext>
            </a:extLst>
          </p:cNvPr>
          <p:cNvSpPr/>
          <p:nvPr/>
        </p:nvSpPr>
        <p:spPr>
          <a:xfrm>
            <a:off x="240030" y="5886450"/>
            <a:ext cx="88011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“D4” is more similar to “D2” but Euclidean space would assign them to “D1” or “D3”</a:t>
            </a:r>
          </a:p>
        </p:txBody>
      </p:sp>
    </p:spTree>
    <p:extLst>
      <p:ext uri="{BB962C8B-B14F-4D97-AF65-F5344CB8AC3E}">
        <p14:creationId xmlns:p14="http://schemas.microsoft.com/office/powerpoint/2010/main" val="121709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Major Challenge to Collaborative Filtering</a:t>
            </a:r>
          </a:p>
        </p:txBody>
      </p:sp>
      <p:sp>
        <p:nvSpPr>
          <p:cNvPr id="4" name="Slide Number Placeholder 3"/>
          <p:cNvSpPr>
            <a:spLocks noGrp="1"/>
          </p:cNvSpPr>
          <p:nvPr>
            <p:ph type="sldNum" sz="quarter" idx="12"/>
          </p:nvPr>
        </p:nvSpPr>
        <p:spPr/>
        <p:txBody>
          <a:bodyPr/>
          <a:lstStyle/>
          <a:p>
            <a:fld id="{37290FF7-652B-4475-AEAB-8B1A5D23AE09}" type="slidenum">
              <a:rPr lang="en-US" smtClean="0"/>
              <a:t>50</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932328" y="2492189"/>
            <a:ext cx="7315201" cy="1200329"/>
          </a:xfrm>
          <a:prstGeom prst="rect">
            <a:avLst/>
          </a:prstGeom>
          <a:noFill/>
        </p:spPr>
        <p:txBody>
          <a:bodyPr wrap="square" rtlCol="0">
            <a:spAutoFit/>
          </a:bodyPr>
          <a:lstStyle/>
          <a:p>
            <a:r>
              <a:rPr lang="en-US" dirty="0">
                <a:ea typeface="ＭＳ Ｐゴシック" pitchFamily="34" charset="-128"/>
              </a:rPr>
              <a:t>For users with just one item, or items with just one neighbor, neither cosine similarity nor correlation produces useful metric.  What do you do with new users?</a:t>
            </a:r>
          </a:p>
          <a:p>
            <a:endParaRPr lang="en-US" dirty="0"/>
          </a:p>
        </p:txBody>
      </p:sp>
      <p:sp>
        <p:nvSpPr>
          <p:cNvPr id="7" name="Rectangle 6"/>
          <p:cNvSpPr/>
          <p:nvPr/>
        </p:nvSpPr>
        <p:spPr>
          <a:xfrm>
            <a:off x="932329" y="1559859"/>
            <a:ext cx="7333129" cy="645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COLD START</a:t>
            </a:r>
          </a:p>
        </p:txBody>
      </p:sp>
      <p:pic>
        <p:nvPicPr>
          <p:cNvPr id="6146" name="Picture 2" descr="Image result for cold start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81" y="3276600"/>
            <a:ext cx="3959038" cy="27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3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B_CollaborativeFiltering.R</a:t>
            </a:r>
            <a:br>
              <a:rPr lang="en-US" dirty="0"/>
            </a:b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12/4/23</a:t>
            </a:fld>
            <a:endParaRPr lang="en-US" dirty="0"/>
          </a:p>
        </p:txBody>
      </p:sp>
      <p:sp>
        <p:nvSpPr>
          <p:cNvPr id="5" name="Slide Number Placeholder 4"/>
          <p:cNvSpPr>
            <a:spLocks noGrp="1"/>
          </p:cNvSpPr>
          <p:nvPr>
            <p:ph type="sldNum" sz="quarter" idx="12"/>
          </p:nvPr>
        </p:nvSpPr>
        <p:spPr/>
        <p:txBody>
          <a:bodyPr/>
          <a:lstStyle/>
          <a:p>
            <a:fld id="{37290FF7-652B-4475-AEAB-8B1A5D23AE09}" type="slidenum">
              <a:rPr lang="en-US" smtClean="0"/>
              <a:t>51</a:t>
            </a:fld>
            <a:endParaRPr lang="en-US"/>
          </a:p>
        </p:txBody>
      </p:sp>
      <p:sp>
        <p:nvSpPr>
          <p:cNvPr id="6" name="Footer Placeholder 5"/>
          <p:cNvSpPr>
            <a:spLocks noGrp="1"/>
          </p:cNvSpPr>
          <p:nvPr>
            <p:ph type="ftr" sz="quarter" idx="3"/>
          </p:nvPr>
        </p:nvSpPr>
        <p:spPr/>
        <p:txBody>
          <a:bodyPr/>
          <a:lstStyle/>
          <a:p>
            <a:r>
              <a:rPr lang="en-US" dirty="0"/>
              <a:t>Kwartler </a:t>
            </a:r>
          </a:p>
        </p:txBody>
      </p:sp>
      <p:pic>
        <p:nvPicPr>
          <p:cNvPr id="5122"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83389"/>
            <a:ext cx="3813175" cy="4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88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dirty="0">
                <a:ea typeface="ＭＳ Ｐゴシック" pitchFamily="34" charset="-128"/>
              </a:rPr>
              <a:t>User-based – for a new user, find other users who share his/her preferences, recommend the highest-rated item that new user does </a:t>
            </a:r>
            <a:r>
              <a:rPr lang="en-US" u="sng" dirty="0">
                <a:ea typeface="ＭＳ Ｐゴシック" pitchFamily="34" charset="-128"/>
              </a:rPr>
              <a:t>not</a:t>
            </a:r>
            <a:r>
              <a:rPr lang="en-US" dirty="0">
                <a:ea typeface="ＭＳ Ｐゴシック" pitchFamily="34" charset="-128"/>
              </a:rPr>
              <a:t> have.</a:t>
            </a:r>
          </a:p>
          <a:p>
            <a:endParaRPr lang="en-US" dirty="0">
              <a:ea typeface="ＭＳ Ｐゴシック" pitchFamily="34" charset="-128"/>
            </a:endParaRPr>
          </a:p>
          <a:p>
            <a:r>
              <a:rPr lang="en-US" dirty="0">
                <a:ea typeface="ＭＳ Ｐゴシック" pitchFamily="34" charset="-128"/>
              </a:rPr>
              <a:t>Item-based – for a new user considering an item, find another item that is most similar in terms of user preferences represented as previous transactions.</a:t>
            </a:r>
          </a:p>
          <a:p>
            <a:pPr lvl="1"/>
            <a:r>
              <a:rPr lang="en-US" dirty="0">
                <a:ea typeface="ＭＳ Ｐゴシック" pitchFamily="34" charset="-128"/>
              </a:rPr>
              <a:t>Ability to calculate item-item correlations in advance greatly speeds up the algorithm</a:t>
            </a:r>
          </a:p>
        </p:txBody>
      </p:sp>
      <p:pic>
        <p:nvPicPr>
          <p:cNvPr id="4"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012" y="3979248"/>
            <a:ext cx="3067891" cy="229903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12/4/23</a:t>
            </a:fld>
            <a:endParaRPr lang="en-US" dirty="0"/>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492413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dirty="0">
                <a:ea typeface="ＭＳ Ｐゴシック" pitchFamily="34" charset="-128"/>
              </a:rPr>
              <a:t>AR:  focus entirely on frequent (popular) item combinations.  Data rows are single transactions.  Ignores user dimension.  Often used in displays (what goes with what).  </a:t>
            </a:r>
          </a:p>
          <a:p>
            <a:r>
              <a:rPr lang="en-US" dirty="0">
                <a:ea typeface="ＭＳ Ｐゴシック" pitchFamily="34" charset="-128"/>
              </a:rPr>
              <a:t>CF:  focus is on user preferences.  Data rows are user purchases or ratings over time for a user or a particular item.  Can capture </a:t>
            </a:r>
            <a:r>
              <a:rPr lang="en-US" altLang="en-US" dirty="0">
                <a:ea typeface="ＭＳ Ｐゴシック" pitchFamily="34" charset="-128"/>
              </a:rPr>
              <a:t>“</a:t>
            </a:r>
            <a:r>
              <a:rPr lang="en-US" dirty="0">
                <a:ea typeface="ＭＳ Ｐゴシック" pitchFamily="34" charset="-128"/>
              </a:rPr>
              <a:t>long tail</a:t>
            </a:r>
            <a:r>
              <a:rPr lang="en-US" altLang="en-US" dirty="0">
                <a:ea typeface="ＭＳ Ｐゴシック" pitchFamily="34" charset="-128"/>
              </a:rPr>
              <a:t>”</a:t>
            </a:r>
            <a:r>
              <a:rPr lang="en-US" dirty="0">
                <a:ea typeface="ＭＳ Ｐゴシック" pitchFamily="34" charset="-128"/>
              </a:rPr>
              <a:t> of user preferences – useful for recommendations involving unusual or a large number of items </a:t>
            </a:r>
          </a:p>
          <a:p>
            <a:endParaRPr lang="en-US" dirty="0">
              <a:ea typeface="ＭＳ Ｐゴシック" pitchFamily="34" charset="-128"/>
            </a:endParaRPr>
          </a:p>
        </p:txBody>
      </p:sp>
      <p:sp>
        <p:nvSpPr>
          <p:cNvPr id="4"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12/4/23</a:t>
            </a:fld>
            <a:endParaRPr lang="en-US" dirty="0"/>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Before Data Mining </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 Based - 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a:t>“Hey </a:t>
            </a:r>
            <a:r>
              <a:rPr lang="en-US" sz="2800" dirty="0" err="1"/>
              <a:t>Lumberg</a:t>
            </a:r>
            <a:r>
              <a:rPr lang="en-US" sz="2800" dirty="0"/>
              <a:t>, you should put the salsa next to the tortilla chips in the grocery aisle.”</a:t>
            </a:r>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experience and/or intuition  or existing mental maps.</a:t>
            </a:r>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a:t>Reduces Effort</a:t>
            </a:r>
          </a:p>
          <a:p>
            <a:pPr marL="285750" indent="-285750">
              <a:buFont typeface="Arial" panose="020B0604020202020204" pitchFamily="34" charset="0"/>
              <a:buChar char="•"/>
            </a:pPr>
            <a:r>
              <a:rPr lang="en-US" dirty="0"/>
              <a:t>Fast and Cognitively Frugal</a:t>
            </a:r>
          </a:p>
        </p:txBody>
      </p:sp>
    </p:spTree>
    <p:extLst>
      <p:ext uri="{BB962C8B-B14F-4D97-AF65-F5344CB8AC3E}">
        <p14:creationId xmlns:p14="http://schemas.microsoft.com/office/powerpoint/2010/main" val="368857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With Data Mining  - Association Rules</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dirty="0"/>
              <a:t>Kwartler </a:t>
            </a:r>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Hypothesis driven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Supported by robust transaction level data</a:t>
            </a:r>
          </a:p>
        </p:txBody>
      </p:sp>
    </p:spTree>
    <p:extLst>
      <p:ext uri="{BB962C8B-B14F-4D97-AF65-F5344CB8AC3E}">
        <p14:creationId xmlns:p14="http://schemas.microsoft.com/office/powerpoint/2010/main" val="91761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 Based – Using transactional data, identify </a:t>
            </a:r>
            <a:r>
              <a:rPr lang="en-US" i="1" dirty="0"/>
              <a:t>antecedent</a:t>
            </a:r>
            <a:r>
              <a:rPr lang="en-US" dirty="0"/>
              <a:t> &amp; </a:t>
            </a:r>
            <a:r>
              <a:rPr lang="en-US" i="1" dirty="0"/>
              <a:t>consequent</a:t>
            </a:r>
            <a:r>
              <a:rPr lang="en-US" dirty="0"/>
              <a:t> item-sets.</a:t>
            </a:r>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Enabled by computers, affinity analysis can explore relationships more complex than previously possible with heuristics alone.</a:t>
            </a:r>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a:t>Increased number of relationships yielding additional consumer insight, and $$</a:t>
            </a:r>
          </a:p>
          <a:p>
            <a:pPr marL="285750" indent="-285750">
              <a:buFont typeface="Arial" panose="020B0604020202020204" pitchFamily="34" charset="0"/>
              <a:buChar char="•"/>
            </a:pPr>
            <a:r>
              <a:rPr lang="en-US" dirty="0"/>
              <a:t>DRAWBACKS</a:t>
            </a:r>
          </a:p>
          <a:p>
            <a:pPr marL="742950" lvl="1" indent="-285750">
              <a:buFont typeface="Arial" panose="020B0604020202020204" pitchFamily="34" charset="0"/>
              <a:buChar char="•"/>
            </a:pPr>
            <a:r>
              <a:rPr lang="en-US" dirty="0"/>
              <a:t>Technical Acumen</a:t>
            </a:r>
          </a:p>
          <a:p>
            <a:pPr marL="742950" lvl="1" indent="-285750">
              <a:buFont typeface="Arial" panose="020B0604020202020204" pitchFamily="34" charset="0"/>
              <a:buChar char="•"/>
            </a:pPr>
            <a:r>
              <a:rPr lang="en-US" dirty="0"/>
              <a:t>Without shortcuts, computationally intensive</a:t>
            </a:r>
          </a:p>
        </p:txBody>
      </p:sp>
    </p:spTree>
    <p:extLst>
      <p:ext uri="{BB962C8B-B14F-4D97-AF65-F5344CB8AC3E}">
        <p14:creationId xmlns:p14="http://schemas.microsoft.com/office/powerpoint/2010/main" val="330555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12/4/23</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R, we will identify many rules with antecedents and consequents.</a:t>
            </a:r>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{tortilla chips, salsa}</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Tree>
    <p:extLst>
      <p:ext uri="{BB962C8B-B14F-4D97-AF65-F5344CB8AC3E}">
        <p14:creationId xmlns:p14="http://schemas.microsoft.com/office/powerpoint/2010/main" val="312884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5" grpId="0"/>
      <p:bldP spid="16" grpId="0"/>
      <p:bldP spid="17" grpId="0"/>
      <p:bldP spid="18" grpId="0"/>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4592</TotalTime>
  <Words>3034</Words>
  <Application>Microsoft Macintosh PowerPoint</Application>
  <PresentationFormat>On-screen Show (4:3)</PresentationFormat>
  <Paragraphs>498</Paragraphs>
  <Slides>53</Slides>
  <Notes>17</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What are Association Rules?</vt:lpstr>
      <vt:lpstr>What are some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Rules…10 transactions yet many possibilities</vt:lpstr>
      <vt:lpstr>Frequent Item Sets</vt:lpstr>
      <vt:lpstr>Support</vt:lpstr>
      <vt:lpstr>Apriori Algorithm</vt:lpstr>
      <vt:lpstr>Generating Frequent Item Sets</vt:lpstr>
      <vt:lpstr>Apriori Algo</vt:lpstr>
      <vt:lpstr>Apriori Algo</vt:lpstr>
      <vt:lpstr>Apriori Algo</vt:lpstr>
      <vt:lpstr>Apriori Algo</vt:lpstr>
      <vt:lpstr>Measures of Rule Performance</vt:lpstr>
      <vt:lpstr>Confidence</vt:lpstr>
      <vt:lpstr>KPI Example – Baseline Transactions</vt:lpstr>
      <vt:lpstr>SUPPORT – frequency among all transactions</vt:lpstr>
      <vt:lpstr>CONFIDENCE – better than natural occurrence</vt:lpstr>
      <vt:lpstr>Confidence</vt:lpstr>
      <vt:lpstr>Measures of Rule Performance</vt:lpstr>
      <vt:lpstr>Lift</vt:lpstr>
      <vt:lpstr>Lift</vt:lpstr>
      <vt:lpstr>Alternate Data Format: Binary Matrix </vt:lpstr>
      <vt:lpstr>Process of Rule Selection </vt:lpstr>
      <vt:lpstr>Generating Rules in R</vt:lpstr>
      <vt:lpstr>Interpretation</vt:lpstr>
      <vt:lpstr>Example: Charles Book Club</vt:lpstr>
      <vt:lpstr>Let’s Practice! Open A_AssociationRules.R</vt:lpstr>
      <vt:lpstr>Summary – Association Rules </vt:lpstr>
      <vt:lpstr>Collaborative Filtering</vt:lpstr>
      <vt:lpstr>Item-user matrix</vt:lpstr>
      <vt:lpstr>More efficient to store as rows of triplets</vt:lpstr>
      <vt:lpstr>User-based Collaborative Filtering</vt:lpstr>
      <vt:lpstr>Measuring Proximity Pearson Correlation</vt:lpstr>
      <vt:lpstr>Proximity Measure - Cosine Similarity</vt:lpstr>
      <vt:lpstr>Major Challenge to Collaborative Filtering</vt:lpstr>
      <vt:lpstr>Open B_CollaborativeFiltering.R </vt:lpstr>
      <vt:lpstr>Summary – Collaborative Filtering</vt:lpstr>
      <vt:lpstr>Association Rules vs. Collaborative Filtering</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Ted Kwartler</cp:lastModifiedBy>
  <cp:revision>175</cp:revision>
  <dcterms:created xsi:type="dcterms:W3CDTF">2018-05-23T17:24:59Z</dcterms:created>
  <dcterms:modified xsi:type="dcterms:W3CDTF">2023-12-04T18:44:13Z</dcterms:modified>
</cp:coreProperties>
</file>