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97" r:id="rId2"/>
    <p:sldId id="298" r:id="rId3"/>
    <p:sldId id="333" r:id="rId4"/>
    <p:sldId id="334" r:id="rId5"/>
    <p:sldId id="300" r:id="rId6"/>
    <p:sldId id="335" r:id="rId7"/>
    <p:sldId id="336" r:id="rId8"/>
    <p:sldId id="337" r:id="rId9"/>
    <p:sldId id="338" r:id="rId10"/>
    <p:sldId id="363" r:id="rId11"/>
    <p:sldId id="339" r:id="rId12"/>
    <p:sldId id="341" r:id="rId13"/>
    <p:sldId id="340" r:id="rId14"/>
    <p:sldId id="342" r:id="rId15"/>
    <p:sldId id="343" r:id="rId16"/>
    <p:sldId id="344" r:id="rId17"/>
    <p:sldId id="302" r:id="rId18"/>
    <p:sldId id="303" r:id="rId19"/>
    <p:sldId id="345" r:id="rId20"/>
    <p:sldId id="304" r:id="rId21"/>
    <p:sldId id="305" r:id="rId22"/>
    <p:sldId id="306" r:id="rId23"/>
    <p:sldId id="307" r:id="rId24"/>
    <p:sldId id="346" r:id="rId25"/>
    <p:sldId id="366" r:id="rId26"/>
    <p:sldId id="347" r:id="rId27"/>
    <p:sldId id="367" r:id="rId28"/>
    <p:sldId id="308" r:id="rId29"/>
    <p:sldId id="368" r:id="rId30"/>
    <p:sldId id="369" r:id="rId31"/>
    <p:sldId id="370" r:id="rId32"/>
    <p:sldId id="371" r:id="rId33"/>
    <p:sldId id="372" r:id="rId34"/>
    <p:sldId id="358" r:id="rId35"/>
    <p:sldId id="359" r:id="rId36"/>
    <p:sldId id="360" r:id="rId37"/>
    <p:sldId id="309" r:id="rId38"/>
    <p:sldId id="311" r:id="rId39"/>
    <p:sldId id="313" r:id="rId40"/>
    <p:sldId id="314" r:id="rId41"/>
    <p:sldId id="316" r:id="rId42"/>
    <p:sldId id="350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65" r:id="rId51"/>
    <p:sldId id="351" r:id="rId52"/>
    <p:sldId id="331" r:id="rId53"/>
    <p:sldId id="33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2" autoAdjust="0"/>
    <p:restoredTop sz="94014" autoAdjust="0"/>
  </p:normalViewPr>
  <p:slideViewPr>
    <p:cSldViewPr snapToGrid="0">
      <p:cViewPr varScale="1">
        <p:scale>
          <a:sx n="116" d="100"/>
          <a:sy n="116" d="100"/>
        </p:scale>
        <p:origin x="1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3E172F-1913-404A-9000-DE8E8FB86ED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04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pitchFamily="34" charset="-128"/>
              </a:rPr>
              <a:t>Earlier bike lock &amp; balloons</a:t>
            </a:r>
            <a:r>
              <a:rPr lang="en-US" baseline="0" dirty="0">
                <a:ea typeface="ＭＳ Ｐゴシック" pitchFamily="34" charset="-128"/>
              </a:rPr>
              <a:t> in relationship to cake mix &amp; candles, lift is exploring how often bike locks or balloon are purchased naturally outside of cake mix and candles.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5D89E0-2583-464D-AD7C-9AE8D6D358F2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28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956022-89A2-45FF-BA63-3E33B4BF11D2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75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4B0476-A834-4153-93D0-F5B50AA6FE3B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80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C0B16D-BBD3-4DE0-97FF-1A17569FCF4D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43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950198-976F-4271-ADF0-F4447DF9AFA5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1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C03103-6DB4-4D8B-B957-6579F5D03369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4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826D5E-2F67-4555-95EF-0B012AA43DEF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63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Like correlation coefficient, except do not subtract the means</a:t>
            </a:r>
          </a:p>
          <a:p>
            <a:r>
              <a:rPr lang="en-US" altLang="en-US" dirty="0">
                <a:ea typeface="ＭＳ Ｐゴシック" pitchFamily="34" charset="-128"/>
              </a:rPr>
              <a:t>“</a:t>
            </a:r>
            <a:r>
              <a:rPr lang="en-US" dirty="0">
                <a:ea typeface="ＭＳ Ｐゴシック" pitchFamily="34" charset="-128"/>
              </a:rPr>
              <a:t>Cold start</a:t>
            </a:r>
            <a:r>
              <a:rPr lang="en-US" altLang="en-US" dirty="0">
                <a:ea typeface="ＭＳ Ｐゴシック" pitchFamily="34" charset="-128"/>
              </a:rPr>
              <a:t>”</a:t>
            </a:r>
            <a:r>
              <a:rPr lang="en-US" dirty="0">
                <a:ea typeface="ＭＳ Ｐゴシック" pitchFamily="34" charset="-128"/>
              </a:rPr>
              <a:t> problem:  For users with just one item, or items with just one neighbor, neither cosine similarity nor correlation produces useful metric</a:t>
            </a:r>
          </a:p>
          <a:p>
            <a:r>
              <a:rPr lang="en-US" dirty="0">
                <a:ea typeface="ＭＳ Ｐゴシック" pitchFamily="34" charset="-128"/>
              </a:rPr>
              <a:t>Binary matrix?  Must use all the data, not just the co-rated items.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This can add useful info – in the Netflix contest, information about which movies users chose to rate was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B08248-9D59-4BE2-8A5E-63FF059BECE3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24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B344E3-DC27-4F79-B01D-6F947B04FC19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41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2632DE2-1850-4922-8A99-C90016DA9875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8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89FC5D-8976-4891-850E-4E1DEC603F91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6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171879-052E-461D-B2BD-333B05A85157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96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66FC14-87FE-4797-AA6C-10C81D38E83C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4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E515CB-3FF9-46BA-A49C-2BE595037BE9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65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5D89E0-2583-464D-AD7C-9AE8D6D358F2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4/28/24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4/28/24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0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/>
              <a:t>4/28/24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4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4/28/24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4/28/24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4/28/24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4/28/24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4/28/24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 Engines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Association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604" y="1433009"/>
            <a:ext cx="8650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en-US" dirty="0">
                <a:solidFill>
                  <a:srgbClr val="FF0000"/>
                </a:solidFill>
              </a:rPr>
              <a:t>If a customer buys </a:t>
            </a:r>
            <a:r>
              <a:rPr lang="en-US" u="sng" dirty="0">
                <a:solidFill>
                  <a:srgbClr val="FF0000"/>
                </a:solidFill>
              </a:rPr>
              <a:t>salsa </a:t>
            </a:r>
            <a:r>
              <a:rPr lang="en-US" dirty="0">
                <a:solidFill>
                  <a:schemeClr val="accent6"/>
                </a:solidFill>
              </a:rPr>
              <a:t>then they will seek out and purchase </a:t>
            </a:r>
            <a:r>
              <a:rPr lang="en-US" u="sng" dirty="0">
                <a:solidFill>
                  <a:schemeClr val="accent6"/>
                </a:solidFill>
              </a:rPr>
              <a:t>tortilla chips</a:t>
            </a:r>
            <a:r>
              <a:rPr lang="en-US" dirty="0">
                <a:solidFill>
                  <a:schemeClr val="accent6"/>
                </a:solidFill>
              </a:rPr>
              <a:t>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82638" y="275099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  <a:ea typeface="ＭＳ Ｐゴシック" pitchFamily="34" charset="-128"/>
              </a:rPr>
              <a:t>“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ea typeface="ＭＳ Ｐゴシック" pitchFamily="34" charset="-128"/>
              </a:rPr>
              <a:t>”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 part = </a:t>
            </a:r>
            <a:r>
              <a:rPr lang="en-US" sz="2000" b="1" dirty="0">
                <a:solidFill>
                  <a:srgbClr val="FF0000"/>
                </a:solidFill>
                <a:ea typeface="ＭＳ Ｐゴシック" pitchFamily="34" charset="-128"/>
              </a:rPr>
              <a:t>antecedent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/>
                </a:solidFill>
                <a:ea typeface="ＭＳ Ｐゴシック" pitchFamily="34" charset="-128"/>
              </a:rPr>
              <a:t>“</a:t>
            </a:r>
            <a:r>
              <a:rPr lang="en-US" sz="2000" dirty="0">
                <a:solidFill>
                  <a:schemeClr val="accent6"/>
                </a:solidFill>
                <a:ea typeface="ＭＳ Ｐゴシック" pitchFamily="34" charset="-128"/>
              </a:rPr>
              <a:t>THEN</a:t>
            </a:r>
            <a:r>
              <a:rPr lang="en-US" altLang="en-US" sz="2000" dirty="0">
                <a:solidFill>
                  <a:schemeClr val="accent6"/>
                </a:solidFill>
                <a:ea typeface="ＭＳ Ｐゴシック" pitchFamily="34" charset="-128"/>
              </a:rPr>
              <a:t>”</a:t>
            </a:r>
            <a:r>
              <a:rPr lang="en-US" sz="2000" dirty="0">
                <a:solidFill>
                  <a:schemeClr val="accent6"/>
                </a:solidFill>
                <a:ea typeface="ＭＳ Ｐゴシック" pitchFamily="34" charset="-128"/>
              </a:rPr>
              <a:t> part = </a:t>
            </a:r>
            <a:r>
              <a:rPr lang="en-US" sz="2000" b="1" dirty="0">
                <a:solidFill>
                  <a:schemeClr val="accent6"/>
                </a:solidFill>
                <a:ea typeface="ＭＳ Ｐゴシック" pitchFamily="34" charset="-128"/>
              </a:rPr>
              <a:t>consequent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09684" y="2715904"/>
            <a:ext cx="7478973" cy="0"/>
          </a:xfrm>
          <a:prstGeom prst="line">
            <a:avLst/>
          </a:prstGeom>
          <a:ln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1833" y="4246731"/>
            <a:ext cx="7478973" cy="0"/>
          </a:xfrm>
          <a:prstGeom prst="line">
            <a:avLst/>
          </a:prstGeom>
          <a:ln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1695" y="4490112"/>
            <a:ext cx="3701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ITEMSET = {salsa, tortilla chips}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216339" y="3082373"/>
            <a:ext cx="1251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Association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 Rule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64659" y="4463071"/>
            <a:ext cx="975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Affected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Items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5342" y="3425587"/>
            <a:ext cx="780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Association rules must be “disjoint” meaning items in the antecedent &amp; consequent are not shared.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4325" y="5272093"/>
            <a:ext cx="8629649" cy="8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Because this is transaction based, there is really no 1</a:t>
            </a:r>
            <a:r>
              <a:rPr lang="en-US" baseline="30000" dirty="0"/>
              <a:t>st</a:t>
            </a:r>
            <a:r>
              <a:rPr lang="en-US" dirty="0"/>
              <a:t> item to determine the antecedent/consequent order.  As a result, the items are a set which can be reordered into two rules.</a:t>
            </a:r>
          </a:p>
        </p:txBody>
      </p:sp>
    </p:spTree>
    <p:extLst>
      <p:ext uri="{BB962C8B-B14F-4D97-AF65-F5344CB8AC3E}">
        <p14:creationId xmlns:p14="http://schemas.microsoft.com/office/powerpoint/2010/main" val="363044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antecedent &amp; consequent?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797" y="2606722"/>
            <a:ext cx="7888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a patient has poor circulation then check oxygen levels.</a:t>
            </a:r>
          </a:p>
        </p:txBody>
      </p:sp>
    </p:spTree>
    <p:extLst>
      <p:ext uri="{BB962C8B-B14F-4D97-AF65-F5344CB8AC3E}">
        <p14:creationId xmlns:p14="http://schemas.microsoft.com/office/powerpoint/2010/main" val="31053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antecedent &amp; consequent?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797" y="2606722"/>
            <a:ext cx="7888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If a patient has poor circulation </a:t>
            </a:r>
            <a:r>
              <a:rPr lang="en-US" sz="2400" dirty="0">
                <a:solidFill>
                  <a:schemeClr val="accent6"/>
                </a:solidFill>
              </a:rPr>
              <a:t>then check oxygen levels</a:t>
            </a:r>
            <a:r>
              <a:rPr lang="en-US" sz="24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66030" y="5049671"/>
            <a:ext cx="326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 poor circulation, oxygen levels}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65528" y="3030939"/>
            <a:ext cx="1037230" cy="850206"/>
            <a:chOff x="2265528" y="3030939"/>
            <a:chExt cx="1037230" cy="850206"/>
          </a:xfrm>
        </p:grpSpPr>
        <p:sp>
          <p:nvSpPr>
            <p:cNvPr id="7" name="TextBox 6"/>
            <p:cNvSpPr txBox="1"/>
            <p:nvPr/>
          </p:nvSpPr>
          <p:spPr>
            <a:xfrm>
              <a:off x="2329370" y="3604146"/>
              <a:ext cx="90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Antecedent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2265528" y="3030939"/>
              <a:ext cx="1037230" cy="50496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85309" y="3030940"/>
            <a:ext cx="1037230" cy="850205"/>
            <a:chOff x="6385309" y="3030940"/>
            <a:chExt cx="1037230" cy="850205"/>
          </a:xfrm>
        </p:grpSpPr>
        <p:sp>
          <p:nvSpPr>
            <p:cNvPr id="8" name="TextBox 7"/>
            <p:cNvSpPr txBox="1"/>
            <p:nvPr/>
          </p:nvSpPr>
          <p:spPr>
            <a:xfrm>
              <a:off x="6437194" y="3604146"/>
              <a:ext cx="9334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Consequent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6385309" y="3030940"/>
              <a:ext cx="1037230" cy="50496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766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antecedent &amp; consequent?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797" y="2606722"/>
            <a:ext cx="7888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a customer listens to Imagine Dragons then they may listen to AWOL-Nation &amp; 21 Pilots</a:t>
            </a:r>
          </a:p>
        </p:txBody>
      </p:sp>
    </p:spTree>
    <p:extLst>
      <p:ext uri="{BB962C8B-B14F-4D97-AF65-F5344CB8AC3E}">
        <p14:creationId xmlns:p14="http://schemas.microsoft.com/office/powerpoint/2010/main" val="227662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antecedent &amp; consequent?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797" y="2606722"/>
            <a:ext cx="7888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0000"/>
                </a:solidFill>
              </a:rPr>
              <a:t>If a customer listens to Imagine Dragons </a:t>
            </a:r>
            <a:r>
              <a:rPr lang="en-US" sz="2400" dirty="0">
                <a:solidFill>
                  <a:schemeClr val="accent6"/>
                </a:solidFill>
              </a:rPr>
              <a:t>then they may listen to AWOL-Nation &amp; 21 Pilots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6472" y="5431816"/>
            <a:ext cx="430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 Imagine Dragons, AWOL-Nation, 21 Pilots}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65528" y="3454027"/>
            <a:ext cx="1037230" cy="850206"/>
            <a:chOff x="2265528" y="3030939"/>
            <a:chExt cx="1037230" cy="850206"/>
          </a:xfrm>
        </p:grpSpPr>
        <p:sp>
          <p:nvSpPr>
            <p:cNvPr id="9" name="TextBox 8"/>
            <p:cNvSpPr txBox="1"/>
            <p:nvPr/>
          </p:nvSpPr>
          <p:spPr>
            <a:xfrm>
              <a:off x="2329370" y="3604146"/>
              <a:ext cx="90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Antecedent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2265528" y="3030939"/>
              <a:ext cx="1037230" cy="50496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85309" y="3454028"/>
            <a:ext cx="1037230" cy="850205"/>
            <a:chOff x="6385309" y="3030940"/>
            <a:chExt cx="1037230" cy="850205"/>
          </a:xfrm>
        </p:grpSpPr>
        <p:sp>
          <p:nvSpPr>
            <p:cNvPr id="12" name="TextBox 11"/>
            <p:cNvSpPr txBox="1"/>
            <p:nvPr/>
          </p:nvSpPr>
          <p:spPr>
            <a:xfrm>
              <a:off x="6437194" y="3604146"/>
              <a:ext cx="9334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Consequent</a:t>
              </a:r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385309" y="3030940"/>
              <a:ext cx="1037230" cy="50496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1628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antecedent &amp; consequent?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797" y="2606722"/>
            <a:ext cx="7888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a customer buys bread then they will buy cheese, meat and bread.</a:t>
            </a:r>
          </a:p>
        </p:txBody>
      </p:sp>
    </p:spTree>
    <p:extLst>
      <p:ext uri="{BB962C8B-B14F-4D97-AF65-F5344CB8AC3E}">
        <p14:creationId xmlns:p14="http://schemas.microsoft.com/office/powerpoint/2010/main" val="28296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antecedent &amp; consequent?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797" y="2606722"/>
            <a:ext cx="7888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a customer buys bread then they will buy cheese, meat and bread.</a:t>
            </a:r>
          </a:p>
        </p:txBody>
      </p:sp>
      <p:sp>
        <p:nvSpPr>
          <p:cNvPr id="7" name="Rectangle 6"/>
          <p:cNvSpPr/>
          <p:nvPr/>
        </p:nvSpPr>
        <p:spPr>
          <a:xfrm rot="19711825">
            <a:off x="2959542" y="2635941"/>
            <a:ext cx="3152633" cy="495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7916" y="4339994"/>
            <a:ext cx="317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 BREAD, meat, cheese, BREAD}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65190" y="4832452"/>
            <a:ext cx="1037230" cy="850205"/>
            <a:chOff x="6385309" y="3030940"/>
            <a:chExt cx="1037230" cy="850205"/>
          </a:xfrm>
        </p:grpSpPr>
        <p:sp>
          <p:nvSpPr>
            <p:cNvPr id="10" name="TextBox 9"/>
            <p:cNvSpPr txBox="1"/>
            <p:nvPr/>
          </p:nvSpPr>
          <p:spPr>
            <a:xfrm>
              <a:off x="6437194" y="3604146"/>
              <a:ext cx="9270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 Disjoint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6385309" y="3030940"/>
              <a:ext cx="1037230" cy="50496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881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Tiny Example: Phone Faceplates</a:t>
            </a:r>
          </a:p>
        </p:txBody>
      </p:sp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209800"/>
            <a:ext cx="43338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9" descr="http://t2.gstatic.com/images?q=tbn:ANd9GcRasFLudPijanNjGzbHGxTthZTMRRxIvFUCRqYXB8jg8E7SBTM&amp;t=1&amp;usg=__Hjh3ADf2Q9MI1bsBAGWu2XOxFHY=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438400"/>
            <a:ext cx="20383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182011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Many Rules are Possible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dirty="0">
                <a:ea typeface="ＭＳ Ｐゴシック" pitchFamily="34" charset="-128"/>
              </a:rPr>
              <a:t>Transaction 1 supports several rules, such as 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“</a:t>
            </a:r>
            <a:r>
              <a:rPr lang="en-US" dirty="0">
                <a:ea typeface="ＭＳ Ｐゴシック" pitchFamily="34" charset="-128"/>
              </a:rPr>
              <a:t>If red, then white</a:t>
            </a:r>
            <a:r>
              <a:rPr lang="en-US" altLang="en-US" dirty="0">
                <a:ea typeface="ＭＳ Ｐゴシック" pitchFamily="34" charset="-128"/>
              </a:rPr>
              <a:t>”</a:t>
            </a:r>
            <a:r>
              <a:rPr lang="en-US" dirty="0">
                <a:ea typeface="ＭＳ Ｐゴシック" pitchFamily="34" charset="-128"/>
              </a:rPr>
              <a:t> (</a:t>
            </a:r>
            <a:r>
              <a:rPr lang="en-US" altLang="en-US" dirty="0">
                <a:ea typeface="ＭＳ Ｐゴシック" pitchFamily="34" charset="-128"/>
              </a:rPr>
              <a:t>“</a:t>
            </a:r>
            <a:r>
              <a:rPr lang="en-US" dirty="0">
                <a:ea typeface="ＭＳ Ｐゴシック" pitchFamily="34" charset="-128"/>
              </a:rPr>
              <a:t>If a red faceplate is purchased, then so is a white one</a:t>
            </a:r>
            <a:r>
              <a:rPr lang="en-US" altLang="en-US" dirty="0">
                <a:ea typeface="ＭＳ Ｐゴシック" pitchFamily="34" charset="-128"/>
              </a:rPr>
              <a:t>”</a:t>
            </a:r>
            <a:r>
              <a:rPr lang="en-US" dirty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“</a:t>
            </a:r>
            <a:r>
              <a:rPr lang="en-US" dirty="0">
                <a:ea typeface="ＭＳ Ｐゴシック" pitchFamily="34" charset="-128"/>
              </a:rPr>
              <a:t>If white, then red</a:t>
            </a:r>
            <a:r>
              <a:rPr lang="en-US" altLang="en-US" dirty="0">
                <a:ea typeface="ＭＳ Ｐゴシック" pitchFamily="34" charset="-128"/>
              </a:rPr>
              <a:t>”</a:t>
            </a:r>
            <a:endParaRPr lang="en-US" dirty="0">
              <a:ea typeface="ＭＳ Ｐゴシック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“</a:t>
            </a:r>
            <a:r>
              <a:rPr lang="en-US" dirty="0">
                <a:ea typeface="ＭＳ Ｐゴシック" pitchFamily="34" charset="-128"/>
              </a:rPr>
              <a:t>If red and white, then green</a:t>
            </a:r>
            <a:r>
              <a:rPr lang="en-US" altLang="en-US" dirty="0">
                <a:ea typeface="ＭＳ Ｐゴシック" pitchFamily="34" charset="-128"/>
              </a:rPr>
              <a:t>”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“if green and white then red”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+ several more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ea typeface="ＭＳ Ｐゴシック" pitchFamily="34" charset="-128"/>
              </a:rPr>
              <a:t>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b="80556"/>
          <a:stretch/>
        </p:blipFill>
        <p:spPr bwMode="auto">
          <a:xfrm>
            <a:off x="1082722" y="4650417"/>
            <a:ext cx="4333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181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Rules on Rules on Rules…10 transactions yet many possibilities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3074" name="Picture 2" descr="Image result for rabbit hol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512" y="1252774"/>
            <a:ext cx="3643161" cy="273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096" y="1213514"/>
            <a:ext cx="43338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9433" y="4626591"/>
            <a:ext cx="19330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white}</a:t>
            </a:r>
          </a:p>
          <a:p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white, green}</a:t>
            </a:r>
          </a:p>
          <a:p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white</a:t>
            </a:r>
            <a:r>
              <a:rPr lang="en-US" dirty="0"/>
              <a:t>, red}</a:t>
            </a:r>
          </a:p>
          <a:p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white</a:t>
            </a:r>
            <a:r>
              <a:rPr lang="en-US" dirty="0"/>
              <a:t>, green}</a:t>
            </a:r>
          </a:p>
          <a:p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green}</a:t>
            </a:r>
          </a:p>
          <a:p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green</a:t>
            </a:r>
            <a:r>
              <a:rPr lang="en-US" dirty="0"/>
              <a:t>, 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955" y="4285397"/>
            <a:ext cx="188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Single Antecedent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1009" y="4219432"/>
            <a:ext cx="200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Double Antecedent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1009" y="4519684"/>
            <a:ext cx="1933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white</a:t>
            </a:r>
            <a:r>
              <a:rPr lang="en-US" dirty="0"/>
              <a:t>, green}</a:t>
            </a:r>
          </a:p>
          <a:p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white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green</a:t>
            </a:r>
            <a:r>
              <a:rPr lang="en-US" dirty="0"/>
              <a:t>, red}</a:t>
            </a:r>
          </a:p>
          <a:p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red,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green</a:t>
            </a:r>
            <a:r>
              <a:rPr lang="en-US" dirty="0"/>
              <a:t>, white}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14689" y="4204192"/>
            <a:ext cx="184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Triple Antecedent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14689" y="4504444"/>
            <a:ext cx="24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white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blue</a:t>
            </a:r>
            <a:r>
              <a:rPr lang="en-US" dirty="0"/>
              <a:t>, green}</a:t>
            </a:r>
          </a:p>
        </p:txBody>
      </p:sp>
      <p:sp>
        <p:nvSpPr>
          <p:cNvPr id="23" name="Oval 22"/>
          <p:cNvSpPr/>
          <p:nvPr/>
        </p:nvSpPr>
        <p:spPr>
          <a:xfrm>
            <a:off x="350520" y="5227320"/>
            <a:ext cx="1371600" cy="289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1000" y="4678680"/>
            <a:ext cx="1371600" cy="289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3A89E-5E93-234A-8829-4EC8A0E3249D}"/>
              </a:ext>
            </a:extLst>
          </p:cNvPr>
          <p:cNvSpPr txBox="1"/>
          <p:nvPr/>
        </p:nvSpPr>
        <p:spPr>
          <a:xfrm>
            <a:off x="3812147" y="5782613"/>
            <a:ext cx="468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Haven’t even gotten to orange, blue, and yellow.</a:t>
            </a:r>
          </a:p>
        </p:txBody>
      </p:sp>
    </p:spTree>
    <p:extLst>
      <p:ext uri="{BB962C8B-B14F-4D97-AF65-F5344CB8AC3E}">
        <p14:creationId xmlns:p14="http://schemas.microsoft.com/office/powerpoint/2010/main" val="165729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What are Association Rules?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Study of </a:t>
            </a:r>
            <a:r>
              <a:rPr lang="en-US" altLang="en-US" dirty="0">
                <a:ea typeface="ＭＳ Ｐゴシック" pitchFamily="34" charset="-128"/>
              </a:rPr>
              <a:t>“</a:t>
            </a:r>
            <a:r>
              <a:rPr lang="en-US" dirty="0">
                <a:ea typeface="ＭＳ Ｐゴシック" pitchFamily="34" charset="-128"/>
              </a:rPr>
              <a:t>what goes with what</a:t>
            </a:r>
            <a:r>
              <a:rPr lang="en-US" altLang="en-US" dirty="0">
                <a:ea typeface="ＭＳ Ｐゴシック" pitchFamily="34" charset="-128"/>
              </a:rPr>
              <a:t>”</a:t>
            </a:r>
            <a:endParaRPr lang="en-US" dirty="0">
              <a:ea typeface="ＭＳ Ｐゴシック" pitchFamily="34" charset="-128"/>
            </a:endParaRPr>
          </a:p>
          <a:p>
            <a:pPr marL="742950" lvl="1" indent="-285750" eaLnBrk="1" hangingPunct="1"/>
            <a:r>
              <a:rPr lang="en-US" altLang="en-US" sz="2200" dirty="0">
                <a:ea typeface="ＭＳ Ｐゴシック" pitchFamily="34" charset="-128"/>
              </a:rPr>
              <a:t>“</a:t>
            </a:r>
            <a:r>
              <a:rPr lang="en-US" sz="2200" dirty="0">
                <a:ea typeface="ＭＳ Ｐゴシック" pitchFamily="34" charset="-128"/>
              </a:rPr>
              <a:t>Customers who bought X also bought Y</a:t>
            </a:r>
            <a:r>
              <a:rPr lang="en-US" altLang="en-US" sz="2200" dirty="0">
                <a:ea typeface="ＭＳ Ｐゴシック" pitchFamily="34" charset="-128"/>
              </a:rPr>
              <a:t>”</a:t>
            </a:r>
            <a:endParaRPr lang="en-US" sz="2200" dirty="0">
              <a:ea typeface="ＭＳ Ｐゴシック" pitchFamily="34" charset="-128"/>
            </a:endParaRP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Transaction-based or event-based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Customer A bought peanut butter and bread.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When someone has body aches, and fever they also have chills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Also called </a:t>
            </a:r>
            <a:r>
              <a:rPr lang="en-US" altLang="en-US" dirty="0">
                <a:ea typeface="ＭＳ Ｐゴシック" pitchFamily="34" charset="-128"/>
              </a:rPr>
              <a:t>“</a:t>
            </a:r>
            <a:r>
              <a:rPr lang="en-US" dirty="0">
                <a:ea typeface="ＭＳ Ｐゴシック" pitchFamily="34" charset="-128"/>
              </a:rPr>
              <a:t>market basket analysis</a:t>
            </a:r>
            <a:r>
              <a:rPr lang="en-US" altLang="en-US" dirty="0">
                <a:ea typeface="ＭＳ Ｐゴシック" pitchFamily="34" charset="-128"/>
              </a:rPr>
              <a:t>”</a:t>
            </a:r>
            <a:r>
              <a:rPr lang="en-US" dirty="0">
                <a:ea typeface="ＭＳ Ｐゴシック" pitchFamily="34" charset="-128"/>
              </a:rPr>
              <a:t> and </a:t>
            </a:r>
            <a:r>
              <a:rPr lang="en-US" altLang="en-US" dirty="0">
                <a:ea typeface="ＭＳ Ｐゴシック" pitchFamily="34" charset="-128"/>
              </a:rPr>
              <a:t>“</a:t>
            </a:r>
            <a:r>
              <a:rPr lang="en-US" dirty="0">
                <a:ea typeface="ＭＳ Ｐゴシック" pitchFamily="34" charset="-128"/>
              </a:rPr>
              <a:t>affinity analysis</a:t>
            </a:r>
            <a:r>
              <a:rPr lang="en-US" altLang="en-US" dirty="0">
                <a:ea typeface="ＭＳ Ｐゴシック" pitchFamily="34" charset="-128"/>
              </a:rPr>
              <a:t>”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Originated with study of customer transactions databases to determine associations among items purchased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>
              <a:ea typeface="ＭＳ Ｐゴシック" pitchFamily="3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95375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Frequent Item Sets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300252" y="1345442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Ideally, we want to create all possible combinations of items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b="1" dirty="0">
                <a:ea typeface="ＭＳ Ｐゴシック" pitchFamily="34" charset="-128"/>
              </a:rPr>
              <a:t>Problem:</a:t>
            </a:r>
            <a:r>
              <a:rPr lang="en-US" dirty="0">
                <a:ea typeface="ＭＳ Ｐゴシック" pitchFamily="34" charset="-128"/>
              </a:rPr>
              <a:t> computation time grows exponentially as # items increases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b="1" dirty="0">
                <a:ea typeface="ＭＳ Ｐゴシック" pitchFamily="34" charset="-128"/>
              </a:rPr>
              <a:t>Solution:</a:t>
            </a:r>
            <a:r>
              <a:rPr lang="en-US" dirty="0">
                <a:ea typeface="ＭＳ Ｐゴシック" pitchFamily="34" charset="-128"/>
              </a:rPr>
              <a:t> consider only </a:t>
            </a:r>
            <a:r>
              <a:rPr lang="en-US" altLang="en-US" dirty="0">
                <a:ea typeface="ＭＳ Ｐゴシック" pitchFamily="34" charset="-128"/>
              </a:rPr>
              <a:t>“</a:t>
            </a:r>
            <a:r>
              <a:rPr lang="en-US" dirty="0">
                <a:ea typeface="ＭＳ Ｐゴシック" pitchFamily="34" charset="-128"/>
              </a:rPr>
              <a:t>frequent item sets</a:t>
            </a:r>
            <a:r>
              <a:rPr lang="en-US" altLang="en-US" dirty="0">
                <a:ea typeface="ＭＳ Ｐゴシック" pitchFamily="34" charset="-128"/>
              </a:rPr>
              <a:t>”</a:t>
            </a:r>
            <a:endParaRPr lang="en-US" dirty="0">
              <a:ea typeface="ＭＳ Ｐゴシック" pitchFamily="34" charset="-128"/>
            </a:endParaRP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Criterion for frequent: </a:t>
            </a:r>
            <a:r>
              <a:rPr lang="en-US" i="1" dirty="0">
                <a:ea typeface="ＭＳ Ｐゴシック" pitchFamily="34" charset="-128"/>
              </a:rPr>
              <a:t>support</a:t>
            </a:r>
          </a:p>
        </p:txBody>
      </p:sp>
      <p:sp>
        <p:nvSpPr>
          <p:cNvPr id="2" name="Rectangle 1"/>
          <p:cNvSpPr/>
          <p:nvPr/>
        </p:nvSpPr>
        <p:spPr>
          <a:xfrm>
            <a:off x="218364" y="4844955"/>
            <a:ext cx="8284192" cy="13784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Focusing on frequent item sets keeps your rules from finding pockets of associations that have little evidence or business value.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E.g. If a person buys bread at Wal-Mart, then they will also buy a bike lock…sure that happens but likely not as often as other consequent items like peanut butter and jelly.</a:t>
            </a:r>
          </a:p>
        </p:txBody>
      </p:sp>
    </p:spTree>
    <p:extLst>
      <p:ext uri="{BB962C8B-B14F-4D97-AF65-F5344CB8AC3E}">
        <p14:creationId xmlns:p14="http://schemas.microsoft.com/office/powerpoint/2010/main" val="1005599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Support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sz="quarter" idx="1"/>
          </p:nvPr>
        </p:nvSpPr>
        <p:spPr>
          <a:xfrm>
            <a:off x="4926842" y="1260143"/>
            <a:ext cx="3691719" cy="388620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 2" charset="0"/>
              <a:buNone/>
              <a:defRPr/>
            </a:pPr>
            <a:r>
              <a:rPr lang="en-US" sz="2000" i="1" u="sng" dirty="0">
                <a:latin typeface="Franklin Gothic Book" charset="0"/>
              </a:rPr>
              <a:t>Support for an itemset</a:t>
            </a:r>
            <a:r>
              <a:rPr lang="en-US" sz="2000" u="sng" dirty="0">
                <a:latin typeface="Franklin Gothic Book" charset="0"/>
              </a:rPr>
              <a:t> </a:t>
            </a:r>
            <a:r>
              <a:rPr lang="en-US" sz="2000" dirty="0">
                <a:latin typeface="Franklin Gothic Book" charset="0"/>
              </a:rPr>
              <a:t>= # of transactions that include an item set</a:t>
            </a:r>
          </a:p>
          <a:p>
            <a:pPr eaLnBrk="1" hangingPunct="1">
              <a:buFont typeface="Wingdings 2" charset="0"/>
              <a:buChar char=""/>
              <a:defRPr/>
            </a:pPr>
            <a:r>
              <a:rPr lang="en-US" sz="2000" dirty="0">
                <a:latin typeface="Franklin Gothic Book" charset="0"/>
              </a:rPr>
              <a:t>Example: support for the item set {red, white} is 4 out of 10 transactions, or 40%</a:t>
            </a:r>
          </a:p>
          <a:p>
            <a:pPr marL="0" indent="0" eaLnBrk="1" hangingPunct="1">
              <a:buFont typeface="Wingdings 2" charset="0"/>
              <a:buNone/>
              <a:defRPr/>
            </a:pPr>
            <a:endParaRPr lang="en-US" sz="2000" dirty="0">
              <a:latin typeface="Franklin Gothic Book" charset="0"/>
            </a:endParaRPr>
          </a:p>
          <a:p>
            <a:pPr marL="0" indent="0" eaLnBrk="1" hangingPunct="1">
              <a:buFont typeface="Wingdings 2" charset="0"/>
              <a:buNone/>
              <a:defRPr/>
            </a:pPr>
            <a:r>
              <a:rPr lang="en-US" sz="2000" i="1" u="sng" dirty="0">
                <a:latin typeface="Franklin Gothic Book" charset="0"/>
              </a:rPr>
              <a:t>Support for a rule</a:t>
            </a:r>
            <a:r>
              <a:rPr lang="en-US" sz="2000" u="sng" dirty="0">
                <a:latin typeface="Franklin Gothic Book" charset="0"/>
              </a:rPr>
              <a:t> </a:t>
            </a:r>
            <a:r>
              <a:rPr lang="en-US" sz="2000" dirty="0">
                <a:latin typeface="Franklin Gothic Book" charset="0"/>
              </a:rPr>
              <a:t>= # of transactions that include both the antecedent </a:t>
            </a:r>
            <a:r>
              <a:rPr lang="en-US" sz="2000" i="1" dirty="0">
                <a:latin typeface="Franklin Gothic Book" charset="0"/>
              </a:rPr>
              <a:t>and</a:t>
            </a:r>
            <a:r>
              <a:rPr lang="en-US" sz="2000" dirty="0">
                <a:latin typeface="Franklin Gothic Book" charset="0"/>
              </a:rPr>
              <a:t> the consequent</a:t>
            </a:r>
          </a:p>
          <a:p>
            <a:pPr marL="0" indent="0" eaLnBrk="1" hangingPunct="1">
              <a:buFont typeface="Wingdings 2" charset="0"/>
              <a:buChar char=""/>
              <a:defRPr/>
            </a:pPr>
            <a:endParaRPr lang="en-US" sz="2000" dirty="0">
              <a:latin typeface="Franklin Gothic Book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743" y="1268099"/>
            <a:ext cx="43338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1446663" y="1528544"/>
            <a:ext cx="1528549" cy="3002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7176" y="2240502"/>
            <a:ext cx="1528549" cy="3002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76233" y="3168550"/>
            <a:ext cx="1528549" cy="3002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17176" y="3427858"/>
            <a:ext cx="1528549" cy="3002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8364" y="5268037"/>
            <a:ext cx="8284192" cy="914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25086" y="5308981"/>
            <a:ext cx="370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Number of transactions with Item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14744" y="5747983"/>
            <a:ext cx="292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Number of Transactions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620370" y="5704766"/>
            <a:ext cx="4107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6161" y="5459106"/>
            <a:ext cx="165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SUPPORT = </a:t>
            </a:r>
          </a:p>
        </p:txBody>
      </p:sp>
    </p:spTree>
    <p:extLst>
      <p:ext uri="{BB962C8B-B14F-4D97-AF65-F5344CB8AC3E}">
        <p14:creationId xmlns:p14="http://schemas.microsoft.com/office/powerpoint/2010/main" val="436225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3"/>
          <p:cNvSpPr>
            <a:spLocks noGrp="1"/>
          </p:cNvSpPr>
          <p:nvPr>
            <p:ph type="title"/>
          </p:nvPr>
        </p:nvSpPr>
        <p:spPr>
          <a:xfrm>
            <a:off x="914400" y="25146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>
                <a:ea typeface="ＭＳ Ｐゴシック" pitchFamily="34" charset="-128"/>
              </a:rPr>
              <a:t>Apriori Algorithm</a:t>
            </a:r>
          </a:p>
        </p:txBody>
      </p:sp>
    </p:spTree>
    <p:extLst>
      <p:ext uri="{BB962C8B-B14F-4D97-AF65-F5344CB8AC3E}">
        <p14:creationId xmlns:p14="http://schemas.microsoft.com/office/powerpoint/2010/main" val="281406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Generating Frequent Item Sets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sz="quarter" idx="1"/>
          </p:nvPr>
        </p:nvSpPr>
        <p:spPr>
          <a:xfrm>
            <a:off x="559558" y="1157785"/>
            <a:ext cx="7772400" cy="4128590"/>
          </a:xfrm>
        </p:spPr>
        <p:txBody>
          <a:bodyPr>
            <a:normAutofit fontScale="92500"/>
          </a:bodyPr>
          <a:lstStyle/>
          <a:p>
            <a:pPr marL="381000" indent="-381000" eaLnBrk="1" hangingPunct="1">
              <a:buFont typeface="Wingdings 2" pitchFamily="18" charset="2"/>
              <a:buNone/>
            </a:pPr>
            <a:r>
              <a:rPr lang="en-US" dirty="0">
                <a:ea typeface="ＭＳ Ｐゴシック" pitchFamily="34" charset="-128"/>
              </a:rPr>
              <a:t>For </a:t>
            </a:r>
            <a:r>
              <a:rPr lang="en-US" i="1" dirty="0">
                <a:ea typeface="ＭＳ Ｐゴシック" pitchFamily="34" charset="-128"/>
              </a:rPr>
              <a:t>k</a:t>
            </a:r>
            <a:r>
              <a:rPr lang="en-US" dirty="0">
                <a:ea typeface="ＭＳ Ｐゴシック" pitchFamily="34" charset="-128"/>
              </a:rPr>
              <a:t> products…</a:t>
            </a:r>
          </a:p>
          <a:p>
            <a:pPr marL="381000" indent="-381000" eaLnBrk="1" hangingPunct="1">
              <a:buFont typeface="Wingdings 2" pitchFamily="18" charset="2"/>
              <a:buAutoNum type="arabicPeriod"/>
            </a:pPr>
            <a:r>
              <a:rPr lang="en-US" dirty="0">
                <a:ea typeface="ＭＳ Ｐゴシック" pitchFamily="34" charset="-128"/>
              </a:rPr>
              <a:t>User sets a minimum support criterion</a:t>
            </a:r>
          </a:p>
          <a:p>
            <a:pPr marL="381000" indent="-381000" eaLnBrk="1" hangingPunct="1">
              <a:buFont typeface="Wingdings 2" pitchFamily="18" charset="2"/>
              <a:buAutoNum type="arabicPeriod"/>
            </a:pPr>
            <a:r>
              <a:rPr lang="en-US" dirty="0">
                <a:ea typeface="ＭＳ Ｐゴシック" pitchFamily="34" charset="-128"/>
              </a:rPr>
              <a:t>Next, generate list of one-item sets </a:t>
            </a:r>
          </a:p>
          <a:p>
            <a:pPr marL="381000" indent="-381000" eaLnBrk="1" hangingPunct="1">
              <a:buFont typeface="Wingdings 2" pitchFamily="18" charset="2"/>
              <a:buAutoNum type="arabicPeriod"/>
            </a:pPr>
            <a:r>
              <a:rPr lang="en-US" u="sng" dirty="0">
                <a:ea typeface="ＭＳ Ｐゴシック" pitchFamily="34" charset="-128"/>
              </a:rPr>
              <a:t>Reduce the set of 1 items to only those meeting the support criterion</a:t>
            </a:r>
          </a:p>
          <a:p>
            <a:pPr marL="381000" indent="-381000" eaLnBrk="1" hangingPunct="1">
              <a:buFont typeface="Wingdings 2" pitchFamily="18" charset="2"/>
              <a:buAutoNum type="arabicPeriod"/>
            </a:pPr>
            <a:r>
              <a:rPr lang="en-US" dirty="0">
                <a:ea typeface="ＭＳ Ｐゴシック" pitchFamily="34" charset="-128"/>
              </a:rPr>
              <a:t>Use the reduced list of one-item sets to generate list of two-item sets, omitting any items that were previously removed.</a:t>
            </a:r>
          </a:p>
          <a:p>
            <a:pPr marL="381000" indent="-381000">
              <a:buFont typeface="Wingdings 2" pitchFamily="18" charset="2"/>
              <a:buAutoNum type="arabicPeriod"/>
            </a:pPr>
            <a:r>
              <a:rPr lang="en-US" u="sng" dirty="0">
                <a:ea typeface="ＭＳ Ｐゴシック" pitchFamily="34" charset="-128"/>
              </a:rPr>
              <a:t>Reduce the set of 2 items to only those meeting the support criterion</a:t>
            </a:r>
          </a:p>
          <a:p>
            <a:pPr marL="381000" indent="-381000" eaLnBrk="1" hangingPunct="1">
              <a:buFont typeface="Wingdings 2" pitchFamily="18" charset="2"/>
              <a:buAutoNum type="arabicPeriod"/>
            </a:pPr>
            <a:r>
              <a:rPr lang="en-US" dirty="0">
                <a:ea typeface="ＭＳ Ｐゴシック" pitchFamily="34" charset="-128"/>
              </a:rPr>
              <a:t>Use the reduced list of two-item sets to generate list of three-item sets, omitting any items that were previously removed.</a:t>
            </a:r>
          </a:p>
          <a:p>
            <a:pPr marL="381000" indent="-381000">
              <a:buFont typeface="Wingdings 2" pitchFamily="18" charset="2"/>
              <a:buAutoNum type="arabicPeriod"/>
            </a:pPr>
            <a:r>
              <a:rPr lang="en-US" u="sng" dirty="0">
                <a:ea typeface="ＭＳ Ｐゴシック" pitchFamily="34" charset="-128"/>
              </a:rPr>
              <a:t>Reduce the set of 3 items to only those meeting the support criterion</a:t>
            </a:r>
          </a:p>
          <a:p>
            <a:pPr marL="381000" indent="-381000" eaLnBrk="1" hangingPunct="1">
              <a:buFont typeface="Wingdings 2" pitchFamily="18" charset="2"/>
              <a:buAutoNum type="arabicPeriod"/>
            </a:pPr>
            <a:r>
              <a:rPr lang="en-US" dirty="0">
                <a:ea typeface="ＭＳ Ｐゴシック" pitchFamily="34" charset="-128"/>
              </a:rPr>
              <a:t>Continue up through </a:t>
            </a:r>
            <a:r>
              <a:rPr lang="en-US" i="1" dirty="0">
                <a:ea typeface="ＭＳ Ｐゴシック" pitchFamily="34" charset="-128"/>
              </a:rPr>
              <a:t>k</a:t>
            </a:r>
            <a:r>
              <a:rPr lang="en-US" dirty="0">
                <a:ea typeface="ＭＳ Ｐゴシック" pitchFamily="34" charset="-128"/>
              </a:rPr>
              <a:t>-item sets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4716" y="5272514"/>
            <a:ext cx="8284192" cy="914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Iteratively by calculating the second run of 2+ item sets {white, red} you learn about frequencies as you find more complex item sets.  If item sets don’t have support in the prior run, they won’t have support in later runs.</a:t>
            </a:r>
          </a:p>
        </p:txBody>
      </p:sp>
    </p:spTree>
    <p:extLst>
      <p:ext uri="{BB962C8B-B14F-4D97-AF65-F5344CB8AC3E}">
        <p14:creationId xmlns:p14="http://schemas.microsoft.com/office/powerpoint/2010/main" val="3857820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743" y="1268099"/>
            <a:ext cx="43338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7353" y="4394580"/>
            <a:ext cx="210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yellow then white.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69042" y="439458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 support</a:t>
            </a:r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2261006" y="4579246"/>
            <a:ext cx="1008036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17176" y="3673520"/>
            <a:ext cx="925773" cy="3252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2954" y="5336275"/>
            <a:ext cx="8284192" cy="6823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{yellow, and any other color} has no support, there is no need to check it for subsequent item sets such as {yellow, white, blue} or {yellow, white, blue, green}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769224" y="1470212"/>
            <a:ext cx="0" cy="355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318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743" y="1268099"/>
            <a:ext cx="43338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7353" y="4394580"/>
            <a:ext cx="210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yellow then white.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69042" y="439458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 support</a:t>
            </a:r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2261006" y="4579246"/>
            <a:ext cx="1008036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17176" y="3673520"/>
            <a:ext cx="925773" cy="3252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2954" y="5336275"/>
            <a:ext cx="8284192" cy="6823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{yellow, and any other color} has no support, there is no need to check it for subsequent item sets such as {yellow, white, blue} or {yellow, white, blue, green}</a:t>
            </a:r>
          </a:p>
        </p:txBody>
      </p:sp>
      <p:sp>
        <p:nvSpPr>
          <p:cNvPr id="3" name="Rectangle 2"/>
          <p:cNvSpPr/>
          <p:nvPr/>
        </p:nvSpPr>
        <p:spPr>
          <a:xfrm>
            <a:off x="5038164" y="1272989"/>
            <a:ext cx="2958353" cy="50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Criteria = 30%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8471" y="2133600"/>
            <a:ext cx="22292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{Red} 5/10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{White} 8/10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trike="sngStrike" dirty="0"/>
              <a:t>{Green} 2/10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{Orange} 3/10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{Blue} 4/10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trike="sngStrike" dirty="0"/>
              <a:t>{Yellow} 1/10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769224" y="1470212"/>
            <a:ext cx="0" cy="355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87936" y="3185840"/>
            <a:ext cx="925773" cy="3252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95456" y="1509440"/>
            <a:ext cx="925773" cy="3252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0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743" y="1268099"/>
            <a:ext cx="43338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12"/>
          <p:cNvSpPr/>
          <p:nvPr/>
        </p:nvSpPr>
        <p:spPr>
          <a:xfrm>
            <a:off x="1502889" y="3173448"/>
            <a:ext cx="1526062" cy="29840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336275"/>
            <a:ext cx="9144000" cy="6823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With </a:t>
            </a:r>
            <a:r>
              <a:rPr lang="en-US" sz="1400" dirty="0" err="1"/>
              <a:t>apriori</a:t>
            </a:r>
            <a:r>
              <a:rPr lang="en-US" sz="1400" dirty="0"/>
              <a:t> </a:t>
            </a:r>
            <a:r>
              <a:rPr lang="en-US" sz="1400" dirty="0" err="1"/>
              <a:t>critreon</a:t>
            </a:r>
            <a:r>
              <a:rPr lang="en-US" sz="1400" dirty="0"/>
              <a:t> at 30% {red, white} and {white, orange} would move to look for 3 item sets. </a:t>
            </a:r>
          </a:p>
          <a:p>
            <a:pPr algn="ctr"/>
            <a:r>
              <a:rPr lang="en-US" sz="1400" dirty="0"/>
              <a:t>However if our support criterion is 40% we wouldn’t explore {white, orange …} because its support is 30%</a:t>
            </a:r>
          </a:p>
        </p:txBody>
      </p:sp>
      <p:sp>
        <p:nvSpPr>
          <p:cNvPr id="12" name="Oval 11"/>
          <p:cNvSpPr/>
          <p:nvPr/>
        </p:nvSpPr>
        <p:spPr>
          <a:xfrm>
            <a:off x="1540989" y="1768521"/>
            <a:ext cx="1526062" cy="2984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98126" y="1525623"/>
            <a:ext cx="1526062" cy="29840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55277" y="3440148"/>
            <a:ext cx="1526062" cy="29840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507651" y="2263811"/>
            <a:ext cx="1526062" cy="29840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64789" y="2992485"/>
            <a:ext cx="1526062" cy="2222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50614" y="2278109"/>
            <a:ext cx="1526062" cy="2984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769224" y="1470212"/>
            <a:ext cx="0" cy="355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6A646B-E448-E743-A550-EB56619C7574}"/>
              </a:ext>
            </a:extLst>
          </p:cNvPr>
          <p:cNvSpPr txBox="1"/>
          <p:nvPr/>
        </p:nvSpPr>
        <p:spPr>
          <a:xfrm>
            <a:off x="5468471" y="2133600"/>
            <a:ext cx="35640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{Red/White} 3/10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{White/Orange} 3/10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{White/Blue} 4/10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{red/blue} 3/10 </a:t>
            </a:r>
          </a:p>
          <a:p>
            <a:pPr lvl="1"/>
            <a:r>
              <a:rPr lang="en-US" sz="1600" i="1" dirty="0"/>
              <a:t>(too many to ovals but it’s there)</a:t>
            </a:r>
            <a:endParaRPr lang="en-US" sz="1600" i="1" strike="sngStrik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057EF2-ACBB-F45E-0B6D-7121CDD325BF}"/>
              </a:ext>
            </a:extLst>
          </p:cNvPr>
          <p:cNvCxnSpPr>
            <a:cxnSpLocks/>
          </p:cNvCxnSpPr>
          <p:nvPr/>
        </p:nvCxnSpPr>
        <p:spPr>
          <a:xfrm>
            <a:off x="3226884" y="1670589"/>
            <a:ext cx="4864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2ECCAC-EB29-9788-D536-16F02D2DD13B}"/>
              </a:ext>
            </a:extLst>
          </p:cNvPr>
          <p:cNvCxnSpPr>
            <a:cxnSpLocks/>
          </p:cNvCxnSpPr>
          <p:nvPr/>
        </p:nvCxnSpPr>
        <p:spPr>
          <a:xfrm>
            <a:off x="3992601" y="3350706"/>
            <a:ext cx="4864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318E5D-73A8-B46E-1370-42090499FAB5}"/>
              </a:ext>
            </a:extLst>
          </p:cNvPr>
          <p:cNvCxnSpPr>
            <a:cxnSpLocks/>
          </p:cNvCxnSpPr>
          <p:nvPr/>
        </p:nvCxnSpPr>
        <p:spPr>
          <a:xfrm>
            <a:off x="1691733" y="3805459"/>
            <a:ext cx="4864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4DFDF3A-AE10-B38A-541A-A90609FBF865}"/>
              </a:ext>
            </a:extLst>
          </p:cNvPr>
          <p:cNvSpPr/>
          <p:nvPr/>
        </p:nvSpPr>
        <p:spPr>
          <a:xfrm>
            <a:off x="1510563" y="2698137"/>
            <a:ext cx="1526062" cy="29840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1EDDEB-9A76-719D-D2C6-DAA5EBAC95D8}"/>
              </a:ext>
            </a:extLst>
          </p:cNvPr>
          <p:cNvSpPr/>
          <p:nvPr/>
        </p:nvSpPr>
        <p:spPr>
          <a:xfrm>
            <a:off x="2298581" y="3185073"/>
            <a:ext cx="1526062" cy="29840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9F89CC-1E4C-5818-C9BA-43A1B8AB9C7E}"/>
              </a:ext>
            </a:extLst>
          </p:cNvPr>
          <p:cNvSpPr/>
          <p:nvPr/>
        </p:nvSpPr>
        <p:spPr>
          <a:xfrm>
            <a:off x="2306017" y="3426681"/>
            <a:ext cx="1526062" cy="29840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39A30C-4BB4-1923-2F38-3F501D3B085C}"/>
              </a:ext>
            </a:extLst>
          </p:cNvPr>
          <p:cNvSpPr/>
          <p:nvPr/>
        </p:nvSpPr>
        <p:spPr>
          <a:xfrm>
            <a:off x="1521719" y="1984456"/>
            <a:ext cx="1526062" cy="29840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5267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2" grpId="0" animBg="1"/>
      <p:bldP spid="12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743" y="1268099"/>
            <a:ext cx="43338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12"/>
          <p:cNvSpPr/>
          <p:nvPr/>
        </p:nvSpPr>
        <p:spPr>
          <a:xfrm>
            <a:off x="1502888" y="3173448"/>
            <a:ext cx="2229867" cy="31815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336275"/>
            <a:ext cx="9144000" cy="6823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 3 item sets have&gt;30% support</a:t>
            </a:r>
          </a:p>
        </p:txBody>
      </p:sp>
      <p:sp>
        <p:nvSpPr>
          <p:cNvPr id="20" name="Oval 19"/>
          <p:cNvSpPr/>
          <p:nvPr/>
        </p:nvSpPr>
        <p:spPr>
          <a:xfrm>
            <a:off x="1555277" y="3440148"/>
            <a:ext cx="2177478" cy="30166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507651" y="2263811"/>
            <a:ext cx="2225104" cy="333206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38164" y="1272989"/>
            <a:ext cx="2958353" cy="50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Criteria = 30%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68471" y="2133600"/>
            <a:ext cx="3543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trike="sngStrike" dirty="0"/>
              <a:t>{red/white/orange} 1/10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trike="sngStrike" dirty="0"/>
              <a:t>{red/white/blue} 2/10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769224" y="1470212"/>
            <a:ext cx="0" cy="355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3AF82-4A1F-2E85-7AAF-B5A5D17DBEED}"/>
              </a:ext>
            </a:extLst>
          </p:cNvPr>
          <p:cNvCxnSpPr>
            <a:cxnSpLocks/>
          </p:cNvCxnSpPr>
          <p:nvPr/>
        </p:nvCxnSpPr>
        <p:spPr>
          <a:xfrm>
            <a:off x="3992601" y="3350706"/>
            <a:ext cx="4864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6B22C3-77D3-33CD-B843-69342C703E28}"/>
              </a:ext>
            </a:extLst>
          </p:cNvPr>
          <p:cNvCxnSpPr>
            <a:cxnSpLocks/>
          </p:cNvCxnSpPr>
          <p:nvPr/>
        </p:nvCxnSpPr>
        <p:spPr>
          <a:xfrm>
            <a:off x="1702884" y="3810338"/>
            <a:ext cx="4864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B2B43F-03B8-1A77-7728-F6C7A6BFF593}"/>
              </a:ext>
            </a:extLst>
          </p:cNvPr>
          <p:cNvCxnSpPr>
            <a:cxnSpLocks/>
          </p:cNvCxnSpPr>
          <p:nvPr/>
        </p:nvCxnSpPr>
        <p:spPr>
          <a:xfrm>
            <a:off x="3226883" y="1676738"/>
            <a:ext cx="4864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51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Measures of Rule Performance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657225" y="1795462"/>
            <a:ext cx="2971800" cy="2847976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b="1" i="1" dirty="0">
                <a:latin typeface="+mj-lt"/>
                <a:ea typeface="+mn-ea"/>
                <a:cs typeface="+mn-cs"/>
              </a:rPr>
              <a:t>Confidence</a:t>
            </a:r>
            <a:r>
              <a:rPr lang="en-US" b="1" dirty="0">
                <a:latin typeface="+mj-lt"/>
                <a:ea typeface="+mn-ea"/>
                <a:cs typeface="+mn-cs"/>
              </a:rPr>
              <a:t>:</a:t>
            </a:r>
            <a:r>
              <a:rPr lang="en-US" dirty="0">
                <a:latin typeface="+mj-lt"/>
                <a:ea typeface="+mn-ea"/>
                <a:cs typeface="+mn-cs"/>
              </a:rPr>
              <a:t> the % of antecedent transactions that also have the consequent item set</a:t>
            </a:r>
          </a:p>
          <a:p>
            <a:pPr marL="0" indent="0" eaLnBrk="1" hangingPunct="1">
              <a:buNone/>
              <a:defRPr/>
            </a:pPr>
            <a:endParaRPr lang="en-US" dirty="0">
              <a:latin typeface="+mj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14413" y="5300662"/>
            <a:ext cx="7315200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confident are you that the </a:t>
            </a:r>
            <a:r>
              <a:rPr lang="en-US" b="1" i="1" u="sng" dirty="0"/>
              <a:t>antecedent</a:t>
            </a:r>
            <a:r>
              <a:rPr lang="en-US" dirty="0"/>
              <a:t> isn’t just naturally occurring. </a:t>
            </a:r>
          </a:p>
        </p:txBody>
      </p:sp>
      <p:pic>
        <p:nvPicPr>
          <p:cNvPr id="1026" name="Picture 2" descr="Image result for confidence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684" y="1630363"/>
            <a:ext cx="4300016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011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387" y="1414462"/>
            <a:ext cx="6041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Suppose you have 100,000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98901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400" dirty="0"/>
              <a:t>What are some recommendation systems you have encountered?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685906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Example – Baseline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387" y="1199309"/>
            <a:ext cx="6041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Suppose you have 100,000 transactions.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9627" y="2383765"/>
            <a:ext cx="397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u="sng" dirty="0"/>
              <a:t>candles, cake mix</a:t>
            </a:r>
            <a:r>
              <a:rPr lang="en-US" dirty="0"/>
              <a:t>, then any other item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359" y="2063905"/>
            <a:ext cx="1274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Number of </a:t>
            </a:r>
          </a:p>
          <a:p>
            <a:pPr algn="ctr"/>
            <a:r>
              <a:rPr lang="en-US" u="sng" dirty="0"/>
              <a:t>Antecedent</a:t>
            </a:r>
          </a:p>
          <a:p>
            <a:pPr algn="ctr"/>
            <a:r>
              <a:rPr lang="en-US" u="sng" dirty="0"/>
              <a:t>Rules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8371" y="2336140"/>
            <a:ext cx="187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5000 Transactions</a:t>
            </a:r>
          </a:p>
        </p:txBody>
      </p:sp>
      <p:sp>
        <p:nvSpPr>
          <p:cNvPr id="10" name="Equal 9"/>
          <p:cNvSpPr/>
          <p:nvPr/>
        </p:nvSpPr>
        <p:spPr>
          <a:xfrm>
            <a:off x="5125851" y="2226603"/>
            <a:ext cx="1028700" cy="614362"/>
          </a:xfrm>
          <a:prstGeom prst="mathEqual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5838" y="4827222"/>
            <a:ext cx="329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u="sng" dirty="0"/>
              <a:t>candles, cake mix</a:t>
            </a:r>
            <a:r>
              <a:rPr lang="en-US" dirty="0"/>
              <a:t>, then balloon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18530" y="4688723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Balloon </a:t>
            </a:r>
          </a:p>
          <a:p>
            <a:pPr algn="ctr"/>
            <a:r>
              <a:rPr lang="en-US" u="sng" dirty="0"/>
              <a:t>Rule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45854" y="4743739"/>
            <a:ext cx="17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Transactions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5838" y="3727076"/>
            <a:ext cx="340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u="sng" dirty="0"/>
              <a:t>candles, cake mix</a:t>
            </a:r>
            <a:r>
              <a:rPr lang="en-US" dirty="0"/>
              <a:t>, then bike lock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6132" y="3545715"/>
            <a:ext cx="1049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Bike Lock</a:t>
            </a:r>
          </a:p>
          <a:p>
            <a:pPr algn="ctr"/>
            <a:r>
              <a:rPr lang="en-US" u="sng" dirty="0"/>
              <a:t>Rule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4582" y="3679451"/>
            <a:ext cx="17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Transactions</a:t>
            </a:r>
          </a:p>
        </p:txBody>
      </p:sp>
      <p:sp>
        <p:nvSpPr>
          <p:cNvPr id="17" name="Equal 16"/>
          <p:cNvSpPr/>
          <p:nvPr/>
        </p:nvSpPr>
        <p:spPr>
          <a:xfrm>
            <a:off x="5072062" y="3569914"/>
            <a:ext cx="1028700" cy="614362"/>
          </a:xfrm>
          <a:prstGeom prst="mathEqual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 17"/>
          <p:cNvSpPr/>
          <p:nvPr/>
        </p:nvSpPr>
        <p:spPr>
          <a:xfrm>
            <a:off x="5088590" y="4643719"/>
            <a:ext cx="1028700" cy="614362"/>
          </a:xfrm>
          <a:prstGeom prst="mathEqual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9567BD-D47F-30CF-9030-72A663BF5BAF}"/>
              </a:ext>
            </a:extLst>
          </p:cNvPr>
          <p:cNvSpPr/>
          <p:nvPr/>
        </p:nvSpPr>
        <p:spPr>
          <a:xfrm>
            <a:off x="603145" y="5599757"/>
            <a:ext cx="7962004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one are we more confident in if we were to make a recommendation?</a:t>
            </a:r>
          </a:p>
        </p:txBody>
      </p:sp>
    </p:spTree>
    <p:extLst>
      <p:ext uri="{BB962C8B-B14F-4D97-AF65-F5344CB8AC3E}">
        <p14:creationId xmlns:p14="http://schemas.microsoft.com/office/powerpoint/2010/main" val="143217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– </a:t>
            </a:r>
            <a:r>
              <a:rPr lang="en-US" i="1" dirty="0"/>
              <a:t>frequency among all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387" y="984161"/>
            <a:ext cx="6041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Suppose you have 100,000 transactions.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9627" y="1881746"/>
            <a:ext cx="397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u="sng" dirty="0"/>
              <a:t>candles, cake mix</a:t>
            </a:r>
            <a:r>
              <a:rPr lang="en-US" dirty="0"/>
              <a:t>, then any other item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359" y="1561886"/>
            <a:ext cx="1274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Number of </a:t>
            </a:r>
          </a:p>
          <a:p>
            <a:pPr algn="ctr"/>
            <a:r>
              <a:rPr lang="en-US" u="sng" dirty="0"/>
              <a:t>Antecedent</a:t>
            </a:r>
          </a:p>
          <a:p>
            <a:pPr algn="ctr"/>
            <a:r>
              <a:rPr lang="en-US" u="sng" dirty="0"/>
              <a:t>Rules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8371" y="1834121"/>
            <a:ext cx="187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5000 Transactions</a:t>
            </a:r>
          </a:p>
        </p:txBody>
      </p:sp>
      <p:sp>
        <p:nvSpPr>
          <p:cNvPr id="10" name="Equal 9"/>
          <p:cNvSpPr/>
          <p:nvPr/>
        </p:nvSpPr>
        <p:spPr>
          <a:xfrm>
            <a:off x="5125851" y="1724584"/>
            <a:ext cx="1028700" cy="614362"/>
          </a:xfrm>
          <a:prstGeom prst="mathEqual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909" y="3859043"/>
            <a:ext cx="329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u="sng" dirty="0"/>
              <a:t>candles, cake mix</a:t>
            </a:r>
            <a:r>
              <a:rPr lang="en-US" dirty="0"/>
              <a:t>, then balloon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28884" y="3720544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Balloon </a:t>
            </a:r>
          </a:p>
          <a:p>
            <a:pPr algn="ctr"/>
            <a:r>
              <a:rPr lang="en-US" u="sng" dirty="0"/>
              <a:t>Rule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27925" y="3775560"/>
            <a:ext cx="17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Transactions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5838" y="2956122"/>
            <a:ext cx="340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u="sng" dirty="0"/>
              <a:t>candles, cake mix</a:t>
            </a:r>
            <a:r>
              <a:rPr lang="en-US" dirty="0"/>
              <a:t>, then bike lock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6132" y="2810619"/>
            <a:ext cx="1049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Bike Lock</a:t>
            </a:r>
          </a:p>
          <a:p>
            <a:pPr algn="ctr"/>
            <a:r>
              <a:rPr lang="en-US" u="sng" dirty="0"/>
              <a:t>Rule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4582" y="2908497"/>
            <a:ext cx="17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Transactions</a:t>
            </a:r>
          </a:p>
        </p:txBody>
      </p:sp>
      <p:sp>
        <p:nvSpPr>
          <p:cNvPr id="17" name="Equal 16"/>
          <p:cNvSpPr/>
          <p:nvPr/>
        </p:nvSpPr>
        <p:spPr>
          <a:xfrm>
            <a:off x="5072062" y="2798960"/>
            <a:ext cx="1028700" cy="614362"/>
          </a:xfrm>
          <a:prstGeom prst="mathEqual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 17"/>
          <p:cNvSpPr/>
          <p:nvPr/>
        </p:nvSpPr>
        <p:spPr>
          <a:xfrm>
            <a:off x="5070661" y="3675540"/>
            <a:ext cx="1028700" cy="614362"/>
          </a:xfrm>
          <a:prstGeom prst="mathEqual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84063" y="5683816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Balloon </a:t>
            </a:r>
          </a:p>
          <a:p>
            <a:pPr algn="ctr"/>
            <a:r>
              <a:rPr lang="en-US" u="sng" dirty="0"/>
              <a:t>Support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37560" y="4688448"/>
            <a:ext cx="1049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Bike Lock</a:t>
            </a:r>
          </a:p>
          <a:p>
            <a:pPr algn="ctr"/>
            <a:r>
              <a:rPr lang="en-US" u="sng" dirty="0"/>
              <a:t>Support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62677" y="5624801"/>
            <a:ext cx="180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Transactions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44152" y="557717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/ 100,000 or .005</a:t>
            </a:r>
          </a:p>
        </p:txBody>
      </p:sp>
      <p:sp>
        <p:nvSpPr>
          <p:cNvPr id="23" name="Division 22"/>
          <p:cNvSpPr/>
          <p:nvPr/>
        </p:nvSpPr>
        <p:spPr>
          <a:xfrm>
            <a:off x="5053564" y="5386673"/>
            <a:ext cx="985838" cy="742950"/>
          </a:xfrm>
          <a:prstGeom prst="mathDivid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771642" y="4665577"/>
            <a:ext cx="17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Transactions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53117" y="4617952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/ 100,000 or .001</a:t>
            </a:r>
          </a:p>
        </p:txBody>
      </p:sp>
      <p:sp>
        <p:nvSpPr>
          <p:cNvPr id="26" name="Division 25"/>
          <p:cNvSpPr/>
          <p:nvPr/>
        </p:nvSpPr>
        <p:spPr>
          <a:xfrm>
            <a:off x="5062529" y="4427449"/>
            <a:ext cx="985838" cy="742950"/>
          </a:xfrm>
          <a:prstGeom prst="mathDivid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 animBg="1"/>
      <p:bldP spid="24" grpId="0"/>
      <p:bldP spid="25" grpId="0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173" y="365126"/>
            <a:ext cx="8695654" cy="591477"/>
          </a:xfrm>
        </p:spPr>
        <p:txBody>
          <a:bodyPr/>
          <a:lstStyle/>
          <a:p>
            <a:r>
              <a:rPr lang="en-US" dirty="0"/>
              <a:t>CONFIDENCE </a:t>
            </a:r>
            <a:r>
              <a:rPr lang="en-US" i="1" dirty="0"/>
              <a:t>– better than natural occurrence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9627" y="1774172"/>
            <a:ext cx="312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u="sng" dirty="0"/>
              <a:t>candles, cake mix</a:t>
            </a:r>
            <a:r>
              <a:rPr lang="en-US" sz="1400" dirty="0"/>
              <a:t>, then any other item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127648" y="1546645"/>
            <a:ext cx="10338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/>
              <a:t>Number of </a:t>
            </a:r>
          </a:p>
          <a:p>
            <a:pPr algn="ctr"/>
            <a:r>
              <a:rPr lang="en-US" sz="1400" u="sng" dirty="0"/>
              <a:t>Antecedent</a:t>
            </a:r>
          </a:p>
          <a:p>
            <a:pPr algn="ctr"/>
            <a:r>
              <a:rPr lang="en-US" sz="1400" u="sng" dirty="0"/>
              <a:t>Rules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8371" y="1726547"/>
            <a:ext cx="1501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5000 Transactions</a:t>
            </a:r>
          </a:p>
        </p:txBody>
      </p:sp>
      <p:sp>
        <p:nvSpPr>
          <p:cNvPr id="10" name="Equal 9"/>
          <p:cNvSpPr/>
          <p:nvPr/>
        </p:nvSpPr>
        <p:spPr>
          <a:xfrm>
            <a:off x="4344721" y="1724584"/>
            <a:ext cx="764135" cy="417496"/>
          </a:xfrm>
          <a:prstGeom prst="mathEqual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909" y="3339098"/>
            <a:ext cx="2602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If candles, cake mix</a:t>
            </a:r>
            <a:r>
              <a:rPr lang="en-US" sz="1400" dirty="0"/>
              <a:t>, then balloon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13042" y="326215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/>
              <a:t>Balloon </a:t>
            </a:r>
          </a:p>
          <a:p>
            <a:pPr algn="ctr"/>
            <a:r>
              <a:rPr lang="en-US" sz="1400" u="sng" dirty="0"/>
              <a:t>Rule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27925" y="3255615"/>
            <a:ext cx="141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500 Transactions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5838" y="2597541"/>
            <a:ext cx="2690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u="sng" dirty="0"/>
              <a:t>candles, cake mix</a:t>
            </a:r>
            <a:r>
              <a:rPr lang="en-US" sz="1400" dirty="0"/>
              <a:t>, then bike lock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62279" y="2513593"/>
            <a:ext cx="856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/>
              <a:t>Bike Lock</a:t>
            </a:r>
          </a:p>
          <a:p>
            <a:pPr algn="ctr"/>
            <a:r>
              <a:rPr lang="en-US" sz="1400" u="sng" dirty="0"/>
              <a:t>Rule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4582" y="2549916"/>
            <a:ext cx="141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 Transactions</a:t>
            </a:r>
          </a:p>
        </p:txBody>
      </p:sp>
      <p:sp>
        <p:nvSpPr>
          <p:cNvPr id="17" name="Equal 16"/>
          <p:cNvSpPr/>
          <p:nvPr/>
        </p:nvSpPr>
        <p:spPr>
          <a:xfrm>
            <a:off x="4344721" y="2476631"/>
            <a:ext cx="764135" cy="417496"/>
          </a:xfrm>
          <a:prstGeom prst="mathEqual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Equal 17"/>
          <p:cNvSpPr/>
          <p:nvPr/>
        </p:nvSpPr>
        <p:spPr>
          <a:xfrm>
            <a:off x="4344721" y="3228678"/>
            <a:ext cx="764135" cy="417496"/>
          </a:xfrm>
          <a:prstGeom prst="mathEqual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385482" y="2366682"/>
            <a:ext cx="812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85482" y="3146611"/>
            <a:ext cx="812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85482" y="3953435"/>
            <a:ext cx="812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85482" y="5387796"/>
            <a:ext cx="812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19177" y="4544004"/>
            <a:ext cx="17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Transactions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58161" y="4467060"/>
            <a:ext cx="1009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/>
              <a:t>Bike Lock </a:t>
            </a:r>
          </a:p>
          <a:p>
            <a:pPr algn="ctr"/>
            <a:r>
              <a:rPr lang="en-US" sz="1400" u="sng" dirty="0"/>
              <a:t>Confidence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59554" y="454400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/ 5,000 or .02</a:t>
            </a:r>
          </a:p>
        </p:txBody>
      </p:sp>
      <p:sp>
        <p:nvSpPr>
          <p:cNvPr id="40" name="Division 39"/>
          <p:cNvSpPr/>
          <p:nvPr/>
        </p:nvSpPr>
        <p:spPr>
          <a:xfrm>
            <a:off x="4333746" y="4476231"/>
            <a:ext cx="732296" cy="504879"/>
          </a:xfrm>
          <a:prstGeom prst="mathDivid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TextBox 40"/>
          <p:cNvSpPr txBox="1"/>
          <p:nvPr/>
        </p:nvSpPr>
        <p:spPr>
          <a:xfrm>
            <a:off x="1046072" y="5628732"/>
            <a:ext cx="17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Transactions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85056" y="5551788"/>
            <a:ext cx="1009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/>
              <a:t>Balloon </a:t>
            </a:r>
          </a:p>
          <a:p>
            <a:pPr algn="ctr"/>
            <a:r>
              <a:rPr lang="en-US" sz="1400" u="sng" dirty="0"/>
              <a:t>Confidence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86449" y="5628732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/ 5,000 or </a:t>
            </a:r>
            <a:r>
              <a:rPr lang="en-US" dirty="0">
                <a:highlight>
                  <a:srgbClr val="FFFF00"/>
                </a:highlight>
              </a:rPr>
              <a:t>.10</a:t>
            </a:r>
          </a:p>
        </p:txBody>
      </p:sp>
      <p:sp>
        <p:nvSpPr>
          <p:cNvPr id="44" name="Division 43"/>
          <p:cNvSpPr/>
          <p:nvPr/>
        </p:nvSpPr>
        <p:spPr>
          <a:xfrm>
            <a:off x="4360641" y="5560959"/>
            <a:ext cx="732296" cy="504879"/>
          </a:xfrm>
          <a:prstGeom prst="mathDivid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1397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40" grpId="0" animBg="1"/>
      <p:bldP spid="41" grpId="0"/>
      <p:bldP spid="42" grpId="0"/>
      <p:bldP spid="43" grpId="0"/>
      <p:bldP spid="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16297"/>
              </p:ext>
            </p:extLst>
          </p:nvPr>
        </p:nvGraphicFramePr>
        <p:xfrm>
          <a:off x="914400" y="1651000"/>
          <a:ext cx="629043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{candles, cake mix, bike lock}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{candles, cake</a:t>
                      </a:r>
                      <a:r>
                        <a:rPr lang="en-US" baseline="0" dirty="0"/>
                        <a:t> mix, balloon}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357188" y="5529266"/>
            <a:ext cx="8372475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have low support, meaning its an infrequent purchase.  BUT when it does happen the confidence is higher that balloons will be purchased.</a:t>
            </a:r>
          </a:p>
        </p:txBody>
      </p:sp>
    </p:spTree>
    <p:extLst>
      <p:ext uri="{BB962C8B-B14F-4D97-AF65-F5344CB8AC3E}">
        <p14:creationId xmlns:p14="http://schemas.microsoft.com/office/powerpoint/2010/main" val="1503733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Measures of Rule Performance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773430" y="1512570"/>
            <a:ext cx="3786188" cy="77343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Lift</a:t>
            </a:r>
            <a:r>
              <a:rPr lang="en-US" dirty="0">
                <a:latin typeface="+mj-lt"/>
                <a:ea typeface="+mn-ea"/>
                <a:cs typeface="+mn-cs"/>
              </a:rPr>
              <a:t> = </a:t>
            </a:r>
            <a:r>
              <a:rPr lang="en-US" i="1" dirty="0">
                <a:latin typeface="+mj-lt"/>
                <a:ea typeface="+mn-ea"/>
                <a:cs typeface="+mn-cs"/>
              </a:rPr>
              <a:t>confidence</a:t>
            </a:r>
            <a:r>
              <a:rPr lang="en-US" dirty="0">
                <a:latin typeface="+mj-lt"/>
                <a:ea typeface="+mn-ea"/>
                <a:cs typeface="+mn-cs"/>
              </a:rPr>
              <a:t>/(</a:t>
            </a:r>
            <a:r>
              <a:rPr lang="en-US" i="1" dirty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benchmark confidence</a:t>
            </a:r>
            <a:r>
              <a:rPr lang="en-US" dirty="0">
                <a:latin typeface="+mj-lt"/>
                <a:ea typeface="+mn-ea"/>
                <a:cs typeface="+mn-cs"/>
              </a:rPr>
              <a:t>)</a:t>
            </a:r>
          </a:p>
        </p:txBody>
      </p:sp>
      <p:pic>
        <p:nvPicPr>
          <p:cNvPr id="2050" name="Picture 2" descr="Image result for lift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585912"/>
            <a:ext cx="27432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7188" y="5529266"/>
            <a:ext cx="8372475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People naturally buy or select the </a:t>
            </a:r>
            <a:r>
              <a:rPr lang="en-US" b="1" i="1" u="sng" dirty="0"/>
              <a:t>consequent</a:t>
            </a:r>
            <a:r>
              <a:rPr lang="en-US" dirty="0"/>
              <a:t> at some rate, how much better is this specific item set?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E178E5-ABFE-F447-8DBB-938F5606723A}"/>
              </a:ext>
            </a:extLst>
          </p:cNvPr>
          <p:cNvSpPr txBox="1">
            <a:spLocks/>
          </p:cNvSpPr>
          <p:nvPr/>
        </p:nvSpPr>
        <p:spPr>
          <a:xfrm>
            <a:off x="773430" y="2522220"/>
            <a:ext cx="3786188" cy="1021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  <a:defRPr/>
            </a:pPr>
            <a:r>
              <a:rPr lang="en-US" b="1" i="1" dirty="0">
                <a:solidFill>
                  <a:schemeClr val="accent1"/>
                </a:solidFill>
                <a:latin typeface="+mj-lt"/>
              </a:rPr>
              <a:t>Benchmark confidence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= transactions with consequent as % of all transactions </a:t>
            </a:r>
            <a:r>
              <a:rPr lang="en-US" i="1" dirty="0">
                <a:latin typeface="+mj-lt"/>
              </a:rPr>
              <a:t>i.e. naturally occurring purchases of an item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4B00A2-6B25-7546-B1E5-3356C340A786}"/>
              </a:ext>
            </a:extLst>
          </p:cNvPr>
          <p:cNvSpPr txBox="1">
            <a:spLocks/>
          </p:cNvSpPr>
          <p:nvPr/>
        </p:nvSpPr>
        <p:spPr>
          <a:xfrm>
            <a:off x="773430" y="3726180"/>
            <a:ext cx="3786188" cy="168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  <a:defRPr/>
            </a:pPr>
            <a:r>
              <a:rPr lang="en-US" dirty="0">
                <a:latin typeface="+mj-lt"/>
              </a:rPr>
              <a:t>Lift &gt; 1 indicates a rule that is useful in finding consequent items sets (i.e., more useful than just selecting transactions randomly)</a:t>
            </a:r>
          </a:p>
        </p:txBody>
      </p:sp>
    </p:spTree>
    <p:extLst>
      <p:ext uri="{BB962C8B-B14F-4D97-AF65-F5344CB8AC3E}">
        <p14:creationId xmlns:p14="http://schemas.microsoft.com/office/powerpoint/2010/main" val="106982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387" y="1057265"/>
            <a:ext cx="3999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err="1"/>
              <a:t>Ballooon</a:t>
            </a:r>
            <a:r>
              <a:rPr lang="en-US" sz="2800" u="sng" dirty="0"/>
              <a:t> confidence is 0.1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9177" y="2333630"/>
            <a:ext cx="552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“then balloon” occurs 600 times out of 100k transactions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18861" y="2195131"/>
            <a:ext cx="1410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Benchmark </a:t>
            </a:r>
          </a:p>
          <a:p>
            <a:r>
              <a:rPr lang="en-US" u="sng" dirty="0"/>
              <a:t>CONFIDENCE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58066" y="2143130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600 / 100K</a:t>
            </a:r>
          </a:p>
          <a:p>
            <a:pPr algn="ctr"/>
            <a:r>
              <a:rPr lang="en-US" dirty="0"/>
              <a:t> or .006</a:t>
            </a:r>
          </a:p>
        </p:txBody>
      </p:sp>
      <p:sp>
        <p:nvSpPr>
          <p:cNvPr id="23" name="Division 22"/>
          <p:cNvSpPr/>
          <p:nvPr/>
        </p:nvSpPr>
        <p:spPr>
          <a:xfrm>
            <a:off x="6453191" y="2095502"/>
            <a:ext cx="985838" cy="742950"/>
          </a:xfrm>
          <a:prstGeom prst="mathDivid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02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387" y="1057265"/>
            <a:ext cx="479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Now you know confidence is .1.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9177" y="2333630"/>
            <a:ext cx="552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“then balloon” occurs 600 times out of 100k transactions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18861" y="2195131"/>
            <a:ext cx="1410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Benchmark </a:t>
            </a:r>
          </a:p>
          <a:p>
            <a:r>
              <a:rPr lang="en-US" u="sng" dirty="0"/>
              <a:t>CONFIDENCE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58066" y="2143130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600 / 100K</a:t>
            </a:r>
          </a:p>
          <a:p>
            <a:pPr algn="ctr"/>
            <a:r>
              <a:rPr lang="en-US" dirty="0"/>
              <a:t> or .006</a:t>
            </a:r>
          </a:p>
        </p:txBody>
      </p:sp>
      <p:sp>
        <p:nvSpPr>
          <p:cNvPr id="23" name="Division 22"/>
          <p:cNvSpPr/>
          <p:nvPr/>
        </p:nvSpPr>
        <p:spPr>
          <a:xfrm>
            <a:off x="6453191" y="2095502"/>
            <a:ext cx="985838" cy="742950"/>
          </a:xfrm>
          <a:prstGeom prst="mathDivid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8690" y="3729042"/>
            <a:ext cx="520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balloon purchases, how much better than the average occurrence is the rule?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37204" y="38576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Lift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18362" y="3667130"/>
            <a:ext cx="1580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.1 Confidence from before</a:t>
            </a:r>
          </a:p>
          <a:p>
            <a:pPr algn="ctr"/>
            <a:r>
              <a:rPr lang="en-US" dirty="0"/>
              <a:t> / .006 =</a:t>
            </a:r>
          </a:p>
          <a:p>
            <a:pPr algn="ctr"/>
            <a:r>
              <a:rPr lang="en-US" dirty="0"/>
              <a:t>16.6</a:t>
            </a:r>
          </a:p>
        </p:txBody>
      </p:sp>
      <p:sp>
        <p:nvSpPr>
          <p:cNvPr id="15" name="Division 14"/>
          <p:cNvSpPr/>
          <p:nvPr/>
        </p:nvSpPr>
        <p:spPr>
          <a:xfrm>
            <a:off x="6434141" y="3619502"/>
            <a:ext cx="985838" cy="742950"/>
          </a:xfrm>
          <a:prstGeom prst="mathDivid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4061" y="5643563"/>
            <a:ext cx="7615878" cy="43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rule is providing lift over the natural propensity to purchase balloons.  </a:t>
            </a:r>
          </a:p>
        </p:txBody>
      </p:sp>
    </p:spTree>
    <p:extLst>
      <p:ext uri="{BB962C8B-B14F-4D97-AF65-F5344CB8AC3E}">
        <p14:creationId xmlns:p14="http://schemas.microsoft.com/office/powerpoint/2010/main" val="942626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ea typeface="ＭＳ Ｐゴシック" pitchFamily="34" charset="-128"/>
              </a:rPr>
              <a:t>Alternate Data Format: Binary Matrix </a:t>
            </a:r>
          </a:p>
        </p:txBody>
      </p:sp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0625" y="1771650"/>
            <a:ext cx="67627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1387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Process of Rule Selection	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37338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dirty="0">
                <a:ea typeface="ＭＳ Ｐゴシック" pitchFamily="34" charset="-128"/>
              </a:rPr>
              <a:t>Generate all rules that meet specified support &amp; confidence</a:t>
            </a:r>
          </a:p>
          <a:p>
            <a:pPr marL="742950" lvl="1" indent="-342900" eaLnBrk="1" hangingPunct="1">
              <a:buFont typeface="+mj-lt"/>
              <a:buAutoNum type="arabicPeriod"/>
            </a:pPr>
            <a:r>
              <a:rPr lang="en-US" dirty="0">
                <a:ea typeface="ＭＳ Ｐゴシック" pitchFamily="34" charset="-128"/>
              </a:rPr>
              <a:t>Find frequent item sets (those with sufficient support – see previous)</a:t>
            </a:r>
          </a:p>
          <a:p>
            <a:pPr marL="1085850" lvl="2" indent="-342900"/>
            <a:r>
              <a:rPr lang="en-US" dirty="0">
                <a:ea typeface="ＭＳ Ｐゴシック" pitchFamily="34" charset="-128"/>
              </a:rPr>
              <a:t>Avoids investigating possible all rules (a priori algorithm)</a:t>
            </a:r>
          </a:p>
          <a:p>
            <a:pPr marL="742950" lvl="1" indent="-342900" eaLnBrk="1" hangingPunct="1">
              <a:buFont typeface="+mj-lt"/>
              <a:buAutoNum type="arabicPeriod"/>
            </a:pPr>
            <a:r>
              <a:rPr lang="en-US" dirty="0">
                <a:ea typeface="ＭＳ Ｐゴシック" pitchFamily="34" charset="-128"/>
              </a:rPr>
              <a:t>From the frequent item sets, generate rules with sufficient confidence &amp; lift</a:t>
            </a:r>
          </a:p>
          <a:p>
            <a:pPr marL="1085850" lvl="2" indent="-342900"/>
            <a:r>
              <a:rPr lang="en-US" dirty="0">
                <a:ea typeface="ＭＳ Ｐゴシック" pitchFamily="34" charset="-128"/>
              </a:rPr>
              <a:t>Only use rules that you are confident have antecedents that occur more than natural (confidence)</a:t>
            </a:r>
          </a:p>
          <a:p>
            <a:pPr marL="1085850" lvl="2" indent="-342900"/>
            <a:r>
              <a:rPr lang="en-US" dirty="0">
                <a:ea typeface="ＭＳ Ｐゴシック" pitchFamily="34" charset="-128"/>
              </a:rPr>
              <a:t>Only use rules where the antecedent / consequent relationship is stronger than (lift) how often the consequent occurs  </a:t>
            </a:r>
          </a:p>
          <a:p>
            <a:pPr marL="571500" lvl="1" eaLnBrk="1" hangingPunct="1"/>
            <a:endParaRPr lang="en-US" dirty="0">
              <a:ea typeface="ＭＳ Ｐゴシック" pitchFamily="34" charset="-128"/>
            </a:endParaRPr>
          </a:p>
          <a:p>
            <a:pPr marL="571500" lvl="1" eaLnBrk="1" hangingPunct="1">
              <a:buFont typeface="Wingdings 2" pitchFamily="18" charset="2"/>
              <a:buNone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99137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algn="ctr" eaLnBrk="1" hangingPunct="1"/>
            <a:r>
              <a:rPr lang="en-US" sz="3200" dirty="0">
                <a:ea typeface="ＭＳ Ｐゴシック" pitchFamily="34" charset="-128"/>
              </a:rPr>
              <a:t>Generating Rules in 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705100"/>
            <a:ext cx="79248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     lhs             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support confidence lift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15 {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Red,White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}   =&gt; {Green} 0.2    0.5    2.500000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5 {Green}        =&gt; {Red}   0.2    1.0    1.666667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14 {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White,Green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} =&gt; {Red}   0.2    1.0    1.666667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4 {Orange}       =&gt; {White} 0.2    1.0    1.428571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6 {Green}        =&gt; {White} 0.2    1.0    1.428571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13 {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Red,Green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}   =&gt; {White} 0.2    1.0    1.428571</a:t>
            </a:r>
          </a:p>
        </p:txBody>
      </p:sp>
      <p:sp>
        <p:nvSpPr>
          <p:cNvPr id="6" name="Oval 5"/>
          <p:cNvSpPr/>
          <p:nvPr/>
        </p:nvSpPr>
        <p:spPr>
          <a:xfrm>
            <a:off x="4343400" y="28575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53000" y="28575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2663" y="5086350"/>
            <a:ext cx="88875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Support</a:t>
            </a:r>
            <a:r>
              <a:rPr lang="en-US" dirty="0"/>
              <a:t>: red, white, green occurs 2 out of 10 times (0.20)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Confidence</a:t>
            </a:r>
            <a:r>
              <a:rPr lang="en-US" dirty="0"/>
              <a:t>: 50% of the time, red/white will result with green.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Lift</a:t>
            </a:r>
            <a:r>
              <a:rPr lang="en-US" dirty="0"/>
              <a:t>: Red/white will result in green 2.5 times more often than green and any other colors.</a:t>
            </a:r>
          </a:p>
        </p:txBody>
      </p:sp>
    </p:spTree>
    <p:extLst>
      <p:ext uri="{BB962C8B-B14F-4D97-AF65-F5344CB8AC3E}">
        <p14:creationId xmlns:p14="http://schemas.microsoft.com/office/powerpoint/2010/main" val="83815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400" dirty="0"/>
              <a:t>Many business profit by having exceptional recommendation analysis.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28" y="2470807"/>
            <a:ext cx="6864691" cy="17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03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Interpretation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/>
          <a:lstStyle/>
          <a:p>
            <a:pPr eaLnBrk="1" hangingPunct="1"/>
            <a:r>
              <a:rPr lang="en-US" i="1" dirty="0">
                <a:ea typeface="ＭＳ Ｐゴシック" pitchFamily="34" charset="-128"/>
              </a:rPr>
              <a:t>Support</a:t>
            </a:r>
            <a:r>
              <a:rPr lang="en-US" dirty="0">
                <a:ea typeface="ＭＳ Ｐゴシック" pitchFamily="34" charset="-128"/>
              </a:rPr>
              <a:t> measures overall occurrence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r>
              <a:rPr lang="en-US" i="1" dirty="0">
                <a:ea typeface="ＭＳ Ｐゴシック" pitchFamily="34" charset="-128"/>
              </a:rPr>
              <a:t>Confidence</a:t>
            </a:r>
            <a:r>
              <a:rPr lang="en-US" dirty="0">
                <a:ea typeface="ＭＳ Ｐゴシック" pitchFamily="34" charset="-128"/>
              </a:rPr>
              <a:t> shows the rate at which consequents will be found given an antecedent</a:t>
            </a:r>
          </a:p>
          <a:p>
            <a:pPr marL="0" indent="0">
              <a:buNone/>
            </a:pPr>
            <a:r>
              <a:rPr lang="en-US" dirty="0">
                <a:ea typeface="ＭＳ Ｐゴシック" pitchFamily="34" charset="-128"/>
              </a:rPr>
              <a:t>“how confident are you in a relationship”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i="1" dirty="0">
                <a:ea typeface="ＭＳ Ｐゴシック" pitchFamily="34" charset="-128"/>
              </a:rPr>
              <a:t>Lift ratio </a:t>
            </a:r>
            <a:r>
              <a:rPr lang="en-US" dirty="0">
                <a:ea typeface="ＭＳ Ｐゴシック" pitchFamily="34" charset="-128"/>
              </a:rPr>
              <a:t>shows how effective the rule is in finding consequents above or below the natural selection of the consequence </a:t>
            </a:r>
          </a:p>
          <a:p>
            <a:pPr marL="0" indent="0">
              <a:buNone/>
            </a:pPr>
            <a:r>
              <a:rPr lang="en-US" dirty="0">
                <a:ea typeface="ＭＳ Ｐゴシック" pitchFamily="34" charset="-128"/>
              </a:rPr>
              <a:t>“how much better is this relationship than just naturally occurring </a:t>
            </a:r>
            <a:r>
              <a:rPr lang="en-US" dirty="0" err="1">
                <a:ea typeface="ＭＳ Ｐゴシック" pitchFamily="34" charset="-128"/>
              </a:rPr>
              <a:t>purhcases</a:t>
            </a:r>
            <a:r>
              <a:rPr lang="en-US" dirty="0">
                <a:ea typeface="ＭＳ Ｐゴシック" pitchFamily="34" charset="-128"/>
              </a:rPr>
              <a:t> of the item?</a:t>
            </a:r>
          </a:p>
          <a:p>
            <a:endParaRPr lang="en-US" dirty="0">
              <a:ea typeface="ＭＳ Ｐゴシック" pitchFamily="34" charset="-128"/>
            </a:endParaRP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9666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>
                <a:ea typeface="ＭＳ Ｐゴシック" pitchFamily="34" charset="-128"/>
              </a:rPr>
              <a:t>Example: Charles Book Club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029200"/>
            <a:ext cx="8458200" cy="9906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sz="2400">
                <a:ea typeface="ＭＳ Ｐゴシック" pitchFamily="34" charset="-128"/>
              </a:rPr>
              <a:t>Row 1, e.g., is a transaction in which books were bought in the following categories:  Youth, Do it Yourself, Geography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8" y="1938339"/>
            <a:ext cx="4988059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Image result for book recommendation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8" y="18430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423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Open </a:t>
            </a:r>
            <a:r>
              <a:rPr lang="en-US" dirty="0" err="1"/>
              <a:t>B_AssociationRules.R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841375"/>
              </p:ext>
            </p:extLst>
          </p:nvPr>
        </p:nvGraphicFramePr>
        <p:xfrm>
          <a:off x="457200" y="986476"/>
          <a:ext cx="7929562" cy="5342439"/>
        </p:xfrm>
        <a:graphic>
          <a:graphicData uri="http://schemas.openxmlformats.org/drawingml/2006/table">
            <a:tbl>
              <a:tblPr/>
              <a:tblGrid>
                <a:gridCol w="1416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910">
                <a:tc>
                  <a:txBody>
                    <a:bodyPr/>
                    <a:lstStyle/>
                    <a:p>
                      <a:pPr algn="l"/>
                      <a:r>
                        <a:rPr lang="en-US" sz="1000" b="1" cap="all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VARIABLE NAMES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E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cap="all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DESCRIPTIONS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E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5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Seq#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Sequence number in the partition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19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ID#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Identification number in the full (unpartitioned) market test data set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91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Gender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O=Male, 1=Female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05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M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Monetary- Total money spent on books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05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R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Recency- Months since last purchase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05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Frequency - Total number of purchases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91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FirstPurch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Months since first purchase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050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ChildBks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Number of purchases from the category: Child books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050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YouthBks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Number of purchases from the category: Youth books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050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CookBks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Number of purchases from the category: Cookbooks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050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DoItYBks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Number of purchases from the category Do It Yourself books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7329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RefBks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Number of purchases from the category: Reference books (Atlases, Encyclopedias, Dictionaries)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050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ArtBks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Number of purchases from the category: Art books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050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GeoBks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Number of purchases from the category: Geography books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190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ItalCook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Number of purchases of book title: "Secrets of Italian Cooking."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050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ItalAtlas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Number of purchases of book title: "Historical Atlas of Italy."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7050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ItalArt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Number of purchases of book title: "Italian Art."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719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Florence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=1 "The Art History of Florence." was bought,</a:t>
                      </a:r>
                      <a:b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=0 if not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705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Related purchase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Number of related books purchased</a:t>
                      </a:r>
                    </a:p>
                  </a:txBody>
                  <a:tcPr marL="33385" marR="33385" marT="33385" marB="33385" anchor="ctr">
                    <a:lnL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42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679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Summary – Association Rules	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Association rules (or </a:t>
            </a:r>
            <a:r>
              <a:rPr lang="en-US" i="1">
                <a:ea typeface="ＭＳ Ｐゴシック" pitchFamily="34" charset="-128"/>
              </a:rPr>
              <a:t>affinity analysis, </a:t>
            </a:r>
            <a:r>
              <a:rPr lang="en-US">
                <a:ea typeface="ＭＳ Ｐゴシック" pitchFamily="34" charset="-128"/>
              </a:rPr>
              <a:t>or </a:t>
            </a:r>
            <a:r>
              <a:rPr lang="en-US" i="1">
                <a:ea typeface="ＭＳ Ｐゴシック" pitchFamily="34" charset="-128"/>
              </a:rPr>
              <a:t>market basket analysis</a:t>
            </a:r>
            <a:r>
              <a:rPr lang="en-US">
                <a:ea typeface="ＭＳ Ｐゴシック" pitchFamily="34" charset="-128"/>
              </a:rPr>
              <a:t>) produce rules on associations between items from a database of transactions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Widely used in </a:t>
            </a:r>
            <a:r>
              <a:rPr lang="en-US" b="1">
                <a:ea typeface="ＭＳ Ｐゴシック" pitchFamily="34" charset="-128"/>
              </a:rPr>
              <a:t>recommender systems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Most popular method is </a:t>
            </a:r>
            <a:r>
              <a:rPr lang="en-US" b="1">
                <a:ea typeface="ＭＳ Ｐゴシック" pitchFamily="34" charset="-128"/>
              </a:rPr>
              <a:t>Apriori algorithm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To reduce computation, we consider only </a:t>
            </a:r>
            <a:r>
              <a:rPr lang="en-US" altLang="en-US">
                <a:ea typeface="ＭＳ Ｐゴシック" pitchFamily="34" charset="-128"/>
              </a:rPr>
              <a:t>“</a:t>
            </a:r>
            <a:r>
              <a:rPr lang="en-US">
                <a:ea typeface="ＭＳ Ｐゴシック" pitchFamily="34" charset="-128"/>
              </a:rPr>
              <a:t>frequent</a:t>
            </a:r>
            <a:r>
              <a:rPr lang="en-US" altLang="en-US">
                <a:ea typeface="ＭＳ Ｐゴシック" pitchFamily="34" charset="-128"/>
              </a:rPr>
              <a:t>”</a:t>
            </a:r>
            <a:r>
              <a:rPr lang="en-US">
                <a:ea typeface="ＭＳ Ｐゴシック" pitchFamily="34" charset="-128"/>
              </a:rPr>
              <a:t> item sets (=support)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Performance of rules is measured by </a:t>
            </a:r>
            <a:r>
              <a:rPr lang="en-US" i="1">
                <a:ea typeface="ＭＳ Ｐゴシック" pitchFamily="34" charset="-128"/>
              </a:rPr>
              <a:t>confidence</a:t>
            </a:r>
            <a:r>
              <a:rPr lang="en-US">
                <a:ea typeface="ＭＳ Ｐゴシック" pitchFamily="34" charset="-128"/>
              </a:rPr>
              <a:t> and </a:t>
            </a:r>
            <a:r>
              <a:rPr lang="en-US" i="1">
                <a:ea typeface="ＭＳ Ｐゴシック" pitchFamily="34" charset="-128"/>
              </a:rPr>
              <a:t>lift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Can produce a profusion of rules; review is required to identify useful rules and to reduce redundancy</a:t>
            </a:r>
          </a:p>
        </p:txBody>
      </p:sp>
    </p:spTree>
    <p:extLst>
      <p:ext uri="{BB962C8B-B14F-4D97-AF65-F5344CB8AC3E}">
        <p14:creationId xmlns:p14="http://schemas.microsoft.com/office/powerpoint/2010/main" val="3103197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Collaborative Filtering</a:t>
            </a:r>
          </a:p>
        </p:txBody>
      </p:sp>
      <p:sp>
        <p:nvSpPr>
          <p:cNvPr id="57346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4478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User based methods</a:t>
            </a:r>
          </a:p>
          <a:p>
            <a:r>
              <a:rPr lang="en-US">
                <a:ea typeface="ＭＳ Ｐゴシック" pitchFamily="34" charset="-128"/>
              </a:rPr>
              <a:t>Item based methods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650" y="2833687"/>
            <a:ext cx="59912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" y="3443287"/>
            <a:ext cx="12192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0879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Item-user matrix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371600"/>
            <a:ext cx="7772400" cy="14478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Cells are user preferences, r</a:t>
            </a:r>
            <a:r>
              <a:rPr lang="en-US" baseline="-25000">
                <a:ea typeface="ＭＳ Ｐゴシック" pitchFamily="34" charset="-128"/>
              </a:rPr>
              <a:t>ij</a:t>
            </a:r>
            <a:r>
              <a:rPr lang="en-US">
                <a:ea typeface="ＭＳ Ｐゴシック" pitchFamily="34" charset="-128"/>
              </a:rPr>
              <a:t>, for items</a:t>
            </a:r>
          </a:p>
          <a:p>
            <a:r>
              <a:rPr lang="en-US">
                <a:ea typeface="ＭＳ Ｐゴシック" pitchFamily="34" charset="-128"/>
              </a:rPr>
              <a:t>Preferences can be ratings, or binary (buy, click, like)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048000"/>
            <a:ext cx="4189413" cy="19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1249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401762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More efficient to store as rows of triplets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sz="quarter" idx="1"/>
          </p:nvPr>
        </p:nvSpPr>
        <p:spPr>
          <a:xfrm>
            <a:off x="371475" y="1209675"/>
            <a:ext cx="7772400" cy="4038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dirty="0">
                <a:ea typeface="ＭＳ Ｐゴシック" pitchFamily="34" charset="-128"/>
              </a:rPr>
              <a:t>Each row has the user ID, the item ID, and the user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s rating of that item</a:t>
            </a:r>
          </a:p>
          <a:p>
            <a:pPr>
              <a:buFont typeface="Wingdings 2" pitchFamily="18" charset="2"/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buFont typeface="Wingdings 2" pitchFamily="18" charset="2"/>
              <a:buNone/>
            </a:pPr>
            <a:r>
              <a:rPr lang="en-US" sz="4400" dirty="0">
                <a:ea typeface="ＭＳ Ｐゴシック" pitchFamily="34" charset="-128"/>
              </a:rPr>
              <a:t>(</a:t>
            </a:r>
            <a:r>
              <a:rPr lang="en-US" sz="4400" dirty="0" err="1">
                <a:ea typeface="ＭＳ Ｐゴシック" pitchFamily="34" charset="-128"/>
              </a:rPr>
              <a:t>U</a:t>
            </a:r>
            <a:r>
              <a:rPr lang="en-US" sz="4400" baseline="-25000" dirty="0" err="1">
                <a:ea typeface="ＭＳ Ｐゴシック" pitchFamily="34" charset="-128"/>
              </a:rPr>
              <a:t>u</a:t>
            </a:r>
            <a:r>
              <a:rPr lang="en-US" sz="4400" dirty="0">
                <a:ea typeface="ＭＳ Ｐゴシック" pitchFamily="34" charset="-128"/>
              </a:rPr>
              <a:t>, I</a:t>
            </a:r>
            <a:r>
              <a:rPr lang="en-US" sz="4400" baseline="-25000" dirty="0">
                <a:ea typeface="ＭＳ Ｐゴシック" pitchFamily="34" charset="-128"/>
              </a:rPr>
              <a:t>i</a:t>
            </a:r>
            <a:r>
              <a:rPr lang="en-US" sz="4400" dirty="0">
                <a:ea typeface="ＭＳ Ｐゴシック" pitchFamily="34" charset="-128"/>
              </a:rPr>
              <a:t>, </a:t>
            </a:r>
            <a:r>
              <a:rPr lang="en-US" sz="4400" dirty="0" err="1">
                <a:ea typeface="ＭＳ Ｐゴシック" pitchFamily="34" charset="-128"/>
              </a:rPr>
              <a:t>r</a:t>
            </a:r>
            <a:r>
              <a:rPr lang="en-US" sz="4400" baseline="-25000" dirty="0" err="1">
                <a:ea typeface="ＭＳ Ｐゴシック" pitchFamily="34" charset="-128"/>
              </a:rPr>
              <a:t>ui</a:t>
            </a:r>
            <a:r>
              <a:rPr lang="en-US" sz="4400" dirty="0">
                <a:ea typeface="ＭＳ Ｐゴシック" pitchFamily="34" charset="-128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3305176"/>
            <a:ext cx="5391150" cy="116205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2628900" y="4572000"/>
            <a:ext cx="485775" cy="957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1488" y="5672138"/>
            <a:ext cx="673511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Triplets restructure as a longer format &amp; are more memory efficient.</a:t>
            </a:r>
          </a:p>
        </p:txBody>
      </p:sp>
    </p:spTree>
    <p:extLst>
      <p:ext uri="{BB962C8B-B14F-4D97-AF65-F5344CB8AC3E}">
        <p14:creationId xmlns:p14="http://schemas.microsoft.com/office/powerpoint/2010/main" val="515572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User-based Collaborative Filtering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25146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Start with a single user who will be the target of the recommendations</a:t>
            </a:r>
          </a:p>
          <a:p>
            <a:r>
              <a:rPr lang="en-US">
                <a:ea typeface="ＭＳ Ｐゴシック" pitchFamily="34" charset="-128"/>
              </a:rPr>
              <a:t>Find other users who are most similar, based on comparing preference vectors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5143500"/>
            <a:ext cx="774382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 rules is a frequentist look at all items or transactions combinations.  Collaborative filtering filters for a single user to find similar user preferences or items that are similar to a single user’s ratings. </a:t>
            </a:r>
          </a:p>
        </p:txBody>
      </p:sp>
    </p:spTree>
    <p:extLst>
      <p:ext uri="{BB962C8B-B14F-4D97-AF65-F5344CB8AC3E}">
        <p14:creationId xmlns:p14="http://schemas.microsoft.com/office/powerpoint/2010/main" val="3237719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Measuring Proximity Pearson Correlation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3048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Like nearest-neighbor algorithm</a:t>
            </a:r>
          </a:p>
          <a:p>
            <a:r>
              <a:rPr lang="en-US" dirty="0">
                <a:ea typeface="ＭＳ Ｐゴシック" pitchFamily="34" charset="-128"/>
              </a:rPr>
              <a:t>But Euclidean distance does not do well</a:t>
            </a:r>
          </a:p>
          <a:p>
            <a:r>
              <a:rPr lang="en-US" dirty="0">
                <a:ea typeface="ＭＳ Ｐゴシック" pitchFamily="34" charset="-128"/>
              </a:rPr>
              <a:t>Correlation proximity does better (Pearson)</a:t>
            </a:r>
          </a:p>
          <a:p>
            <a:r>
              <a:rPr lang="en-US" dirty="0">
                <a:ea typeface="ＭＳ Ｐゴシック" pitchFamily="34" charset="-128"/>
              </a:rPr>
              <a:t>For each user pair, find the co-rated items, calculate correlation between the vectors of their ratings for those items</a:t>
            </a:r>
          </a:p>
          <a:p>
            <a:endParaRPr lang="en-US" dirty="0">
              <a:ea typeface="ＭＳ Ｐゴシック" pitchFamily="34" charset="-128"/>
            </a:endParaRP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088" y="4000492"/>
            <a:ext cx="45624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 rot="19230141">
            <a:off x="3883819" y="4343392"/>
            <a:ext cx="124301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MEH?!</a:t>
            </a:r>
          </a:p>
        </p:txBody>
      </p:sp>
    </p:spTree>
    <p:extLst>
      <p:ext uri="{BB962C8B-B14F-4D97-AF65-F5344CB8AC3E}">
        <p14:creationId xmlns:p14="http://schemas.microsoft.com/office/powerpoint/2010/main" val="361340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Proximity Measure - Cosine Similarity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7327" y="1947398"/>
            <a:ext cx="7244285" cy="3120885"/>
            <a:chOff x="500063" y="3377991"/>
            <a:chExt cx="7244285" cy="312088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725" y="3377991"/>
              <a:ext cx="6515623" cy="3120885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00063" y="3814763"/>
              <a:ext cx="1028700" cy="5572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“cat video” </a:t>
              </a:r>
            </a:p>
            <a:p>
              <a:pPr algn="ctr"/>
              <a:r>
                <a:rPr lang="en-US" sz="1200" dirty="0"/>
                <a:t># of LIKES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4775" y="5867399"/>
              <a:ext cx="800100" cy="5762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“dog video” # of likes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71957" y="5161075"/>
            <a:ext cx="1388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/>
              <a:t>K-Means Clustering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05673" y="5149645"/>
            <a:ext cx="1333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/>
              <a:t>Spherical K-Means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4775" y="5419172"/>
            <a:ext cx="1402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Outliers affect </a:t>
            </a:r>
            <a:r>
              <a:rPr lang="en-US" sz="1200" dirty="0" err="1"/>
              <a:t>algo</a:t>
            </a:r>
            <a:r>
              <a:rPr lang="en-US" sz="1200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5343" y="5407742"/>
            <a:ext cx="1633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Outliers have no affect.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49587" y="4412226"/>
            <a:ext cx="800100" cy="5762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liked “dog videos”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00052" y="2278625"/>
            <a:ext cx="683648" cy="5762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liked “cat videos”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1E16A3-5773-DB4E-B978-3B1CD20C330A}"/>
              </a:ext>
            </a:extLst>
          </p:cNvPr>
          <p:cNvSpPr/>
          <p:nvPr/>
        </p:nvSpPr>
        <p:spPr>
          <a:xfrm>
            <a:off x="4800600" y="1394460"/>
            <a:ext cx="4046220" cy="4331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167A56-28E3-E947-BAAB-450805159A34}"/>
              </a:ext>
            </a:extLst>
          </p:cNvPr>
          <p:cNvSpPr/>
          <p:nvPr/>
        </p:nvSpPr>
        <p:spPr>
          <a:xfrm>
            <a:off x="240030" y="5886450"/>
            <a:ext cx="8801100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“D4” is more similar to “D2” but Euclidean space would assign them to “D1” or “D3”</a:t>
            </a:r>
          </a:p>
        </p:txBody>
      </p:sp>
    </p:spTree>
    <p:extLst>
      <p:ext uri="{BB962C8B-B14F-4D97-AF65-F5344CB8AC3E}">
        <p14:creationId xmlns:p14="http://schemas.microsoft.com/office/powerpoint/2010/main" val="121709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>
                <a:ea typeface="ＭＳ Ｐゴシック" pitchFamily="34" charset="-128"/>
              </a:rPr>
              <a:t>Generating Rules</a:t>
            </a:r>
          </a:p>
        </p:txBody>
      </p:sp>
    </p:spTree>
    <p:extLst>
      <p:ext uri="{BB962C8B-B14F-4D97-AF65-F5344CB8AC3E}">
        <p14:creationId xmlns:p14="http://schemas.microsoft.com/office/powerpoint/2010/main" val="25146102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Challenge to Collaborative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2328" y="2492189"/>
            <a:ext cx="7315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ＭＳ Ｐゴシック" pitchFamily="34" charset="-128"/>
              </a:rPr>
              <a:t>For users with just one item, or items with just one neighbor, neither cosine similarity nor correlation produces useful metric.  What do you do with new users?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2329" y="1559859"/>
            <a:ext cx="7333129" cy="6454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COLD START</a:t>
            </a:r>
          </a:p>
        </p:txBody>
      </p:sp>
      <p:pic>
        <p:nvPicPr>
          <p:cNvPr id="6146" name="Picture 2" descr="Image result for cold start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81" y="3276600"/>
            <a:ext cx="3959038" cy="277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303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</a:t>
            </a:r>
            <a:r>
              <a:rPr lang="en-US"/>
              <a:t>_</a:t>
            </a:r>
            <a:r>
              <a:rPr lang="en-US" dirty="0" err="1"/>
              <a:t>CollaborativeFiltering.R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4/28/24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5122" name="Picture 2" descr="Image result for pandora 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3" y="1283389"/>
            <a:ext cx="3813175" cy="489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88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Summary – Collaborative Filtering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User-based – for a new user, find other users who share his/her preferences, recommend the highest-rated item that new user does </a:t>
            </a:r>
            <a:r>
              <a:rPr lang="en-US" u="sng" dirty="0">
                <a:ea typeface="ＭＳ Ｐゴシック" pitchFamily="34" charset="-128"/>
              </a:rPr>
              <a:t>not</a:t>
            </a:r>
            <a:r>
              <a:rPr lang="en-US" dirty="0">
                <a:ea typeface="ＭＳ Ｐゴシック" pitchFamily="34" charset="-128"/>
              </a:rPr>
              <a:t> have.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Item-based – for a new user considering an item, find another item that is most similar in terms of user preferences represented as previous transactions.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Ability to calculate item-item correlations in advance greatly speeds up the algorithm</a:t>
            </a:r>
          </a:p>
        </p:txBody>
      </p:sp>
      <p:pic>
        <p:nvPicPr>
          <p:cNvPr id="4" name="Picture 2" descr="Image result for pandora 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12" y="3979248"/>
            <a:ext cx="3067891" cy="229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4/28/24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924138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ea typeface="ＭＳ Ｐゴシック" pitchFamily="34" charset="-128"/>
              </a:rPr>
              <a:t>Association Rules vs. Collaborative Filtering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AR:  focus entirely on frequent (popular) item combinations.  Data rows are single transactions.  Ignores user dimension.  Often used in displays (what goes with what).  </a:t>
            </a:r>
          </a:p>
          <a:p>
            <a:r>
              <a:rPr lang="en-US" dirty="0">
                <a:ea typeface="ＭＳ Ｐゴシック" pitchFamily="34" charset="-128"/>
              </a:rPr>
              <a:t>CF:  focus is on user preferences.  Data rows are user purchases or ratings over time for a user or a particular item.  Can capture </a:t>
            </a:r>
            <a:r>
              <a:rPr lang="en-US" altLang="en-US" dirty="0">
                <a:ea typeface="ＭＳ Ｐゴシック" pitchFamily="34" charset="-128"/>
              </a:rPr>
              <a:t>“</a:t>
            </a:r>
            <a:r>
              <a:rPr lang="en-US" dirty="0">
                <a:ea typeface="ＭＳ Ｐゴシック" pitchFamily="34" charset="-128"/>
              </a:rPr>
              <a:t>long tail</a:t>
            </a:r>
            <a:r>
              <a:rPr lang="en-US" altLang="en-US" dirty="0">
                <a:ea typeface="ＭＳ Ｐゴシック" pitchFamily="34" charset="-128"/>
              </a:rPr>
              <a:t>”</a:t>
            </a:r>
            <a:r>
              <a:rPr lang="en-US" dirty="0">
                <a:ea typeface="ＭＳ Ｐゴシック" pitchFamily="34" charset="-128"/>
              </a:rPr>
              <a:t> of user preferences – useful for recommendations involving unusual or a large number of items </a:t>
            </a:r>
          </a:p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4/28/24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0427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Data Mining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Rectangle 5"/>
          <p:cNvSpPr/>
          <p:nvPr/>
        </p:nvSpPr>
        <p:spPr>
          <a:xfrm>
            <a:off x="286603" y="1446663"/>
            <a:ext cx="8570794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Heuristic Based - A heuristic is a mental shortcut that allows people to solve problems and make judgments quickly and efficiently.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2955" y="2756848"/>
            <a:ext cx="8475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“Hey </a:t>
            </a:r>
            <a:r>
              <a:rPr lang="en-US" sz="2800" dirty="0" err="1"/>
              <a:t>Lumberg</a:t>
            </a:r>
            <a:r>
              <a:rPr lang="en-US" sz="2800" dirty="0"/>
              <a:t>, you should put the salsa next to the tortilla chips in the grocery aisle.”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193344" y="4628865"/>
            <a:ext cx="8570794" cy="3662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Based on experience and/or intuition  or existing mental maps.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069" y="5090616"/>
            <a:ext cx="2969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and Cognitively Frugal</a:t>
            </a:r>
          </a:p>
        </p:txBody>
      </p:sp>
    </p:spTree>
    <p:extLst>
      <p:ext uri="{BB962C8B-B14F-4D97-AF65-F5344CB8AC3E}">
        <p14:creationId xmlns:p14="http://schemas.microsoft.com/office/powerpoint/2010/main" val="368857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Data Mining  - Association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2050" name="Picture 2" descr="Image result for salsa chip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95" y="1827094"/>
            <a:ext cx="4762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7421" y="1992573"/>
            <a:ext cx="357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Hypothesis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Supported by robust transaction level data</a:t>
            </a:r>
          </a:p>
        </p:txBody>
      </p:sp>
    </p:spTree>
    <p:extLst>
      <p:ext uri="{BB962C8B-B14F-4D97-AF65-F5344CB8AC3E}">
        <p14:creationId xmlns:p14="http://schemas.microsoft.com/office/powerpoint/2010/main" val="91761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Association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604" y="2565779"/>
            <a:ext cx="8650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en-US" dirty="0"/>
              <a:t>If a customer buys tortilla chips then they will seek out and purchase salsa.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603" y="1446663"/>
            <a:ext cx="8570794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 Rule Based – Using transactional data, identify </a:t>
            </a:r>
            <a:r>
              <a:rPr lang="en-US" i="1" dirty="0"/>
              <a:t>antecedent</a:t>
            </a:r>
            <a:r>
              <a:rPr lang="en-US" dirty="0"/>
              <a:t> &amp; </a:t>
            </a:r>
            <a:r>
              <a:rPr lang="en-US" i="1" dirty="0"/>
              <a:t>consequent</a:t>
            </a:r>
            <a:r>
              <a:rPr lang="en-US" dirty="0"/>
              <a:t> item-sets.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93344" y="4217155"/>
            <a:ext cx="8570794" cy="5459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Enabled by computers, affinity analysis can explore relationships more complex than previously possible with heuristics alone.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069" y="4858600"/>
            <a:ext cx="7872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number of relationships yielding additional consumer insight, and $$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DRAWBACKS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Technical Acumen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Without shortcuts, computationally intensive</a:t>
            </a:r>
          </a:p>
        </p:txBody>
      </p:sp>
    </p:spTree>
    <p:extLst>
      <p:ext uri="{BB962C8B-B14F-4D97-AF65-F5344CB8AC3E}">
        <p14:creationId xmlns:p14="http://schemas.microsoft.com/office/powerpoint/2010/main" val="330555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Association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604" y="1433009"/>
            <a:ext cx="8650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en-US" dirty="0">
                <a:solidFill>
                  <a:srgbClr val="FF0000"/>
                </a:solidFill>
              </a:rPr>
              <a:t>If a customer buys </a:t>
            </a:r>
            <a:r>
              <a:rPr lang="en-US" u="sng" dirty="0">
                <a:solidFill>
                  <a:srgbClr val="FF0000"/>
                </a:solidFill>
              </a:rPr>
              <a:t>tortilla chips </a:t>
            </a:r>
            <a:r>
              <a:rPr lang="en-US" dirty="0">
                <a:solidFill>
                  <a:schemeClr val="accent6"/>
                </a:solidFill>
              </a:rPr>
              <a:t>then they will seek out and purchase </a:t>
            </a:r>
            <a:r>
              <a:rPr lang="en-US" u="sng" dirty="0">
                <a:solidFill>
                  <a:schemeClr val="accent6"/>
                </a:solidFill>
              </a:rPr>
              <a:t>salsa</a:t>
            </a:r>
            <a:r>
              <a:rPr lang="en-US" dirty="0">
                <a:solidFill>
                  <a:schemeClr val="accent6"/>
                </a:solidFill>
              </a:rPr>
              <a:t>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82638" y="275099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  <a:ea typeface="ＭＳ Ｐゴシック" pitchFamily="34" charset="-128"/>
              </a:rPr>
              <a:t>“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ea typeface="ＭＳ Ｐゴシック" pitchFamily="34" charset="-128"/>
              </a:rPr>
              <a:t>”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 part = </a:t>
            </a:r>
            <a:r>
              <a:rPr lang="en-US" sz="2000" b="1" dirty="0">
                <a:solidFill>
                  <a:srgbClr val="FF0000"/>
                </a:solidFill>
                <a:ea typeface="ＭＳ Ｐゴシック" pitchFamily="34" charset="-128"/>
              </a:rPr>
              <a:t>antecedent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/>
                </a:solidFill>
                <a:ea typeface="ＭＳ Ｐゴシック" pitchFamily="34" charset="-128"/>
              </a:rPr>
              <a:t>“</a:t>
            </a:r>
            <a:r>
              <a:rPr lang="en-US" sz="2000" dirty="0">
                <a:solidFill>
                  <a:schemeClr val="accent6"/>
                </a:solidFill>
                <a:ea typeface="ＭＳ Ｐゴシック" pitchFamily="34" charset="-128"/>
              </a:rPr>
              <a:t>THEN</a:t>
            </a:r>
            <a:r>
              <a:rPr lang="en-US" altLang="en-US" sz="2000" dirty="0">
                <a:solidFill>
                  <a:schemeClr val="accent6"/>
                </a:solidFill>
                <a:ea typeface="ＭＳ Ｐゴシック" pitchFamily="34" charset="-128"/>
              </a:rPr>
              <a:t>”</a:t>
            </a:r>
            <a:r>
              <a:rPr lang="en-US" sz="2000" dirty="0">
                <a:solidFill>
                  <a:schemeClr val="accent6"/>
                </a:solidFill>
                <a:ea typeface="ＭＳ Ｐゴシック" pitchFamily="34" charset="-128"/>
              </a:rPr>
              <a:t> part = </a:t>
            </a:r>
            <a:r>
              <a:rPr lang="en-US" sz="2000" b="1" dirty="0">
                <a:solidFill>
                  <a:schemeClr val="accent6"/>
                </a:solidFill>
                <a:ea typeface="ＭＳ Ｐゴシック" pitchFamily="34" charset="-128"/>
              </a:rPr>
              <a:t>consequent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09684" y="2715904"/>
            <a:ext cx="7478973" cy="0"/>
          </a:xfrm>
          <a:prstGeom prst="line">
            <a:avLst/>
          </a:prstGeom>
          <a:ln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4287" y="5418158"/>
            <a:ext cx="8570794" cy="5459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R, we will identify many rules with antecedents and consequents.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61833" y="4246731"/>
            <a:ext cx="7478973" cy="0"/>
          </a:xfrm>
          <a:prstGeom prst="line">
            <a:avLst/>
          </a:prstGeom>
          <a:ln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1695" y="4490112"/>
            <a:ext cx="3723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ITEMSET = {tortilla chips, salsa}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216339" y="3082373"/>
            <a:ext cx="1251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Association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 Rule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64659" y="4463071"/>
            <a:ext cx="975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Affected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Items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5342" y="3425587"/>
            <a:ext cx="780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Association rules must be “disjoint” meaning items in the antecedent &amp; consequent are not shared.</a:t>
            </a:r>
          </a:p>
        </p:txBody>
      </p:sp>
    </p:spTree>
    <p:extLst>
      <p:ext uri="{BB962C8B-B14F-4D97-AF65-F5344CB8AC3E}">
        <p14:creationId xmlns:p14="http://schemas.microsoft.com/office/powerpoint/2010/main" val="312884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4662</TotalTime>
  <Words>3057</Words>
  <Application>Microsoft Macintosh PowerPoint</Application>
  <PresentationFormat>On-screen Show (4:3)</PresentationFormat>
  <Paragraphs>500</Paragraphs>
  <Slides>53</Slides>
  <Notes>17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ＭＳ Ｐゴシック</vt:lpstr>
      <vt:lpstr>Arial</vt:lpstr>
      <vt:lpstr>Calibri</vt:lpstr>
      <vt:lpstr>Courier New</vt:lpstr>
      <vt:lpstr>Franklin Gothic Book</vt:lpstr>
      <vt:lpstr>verdana</vt:lpstr>
      <vt:lpstr>Wingdings 2</vt:lpstr>
      <vt:lpstr>1_Office Theme</vt:lpstr>
      <vt:lpstr>Recommendation Engines</vt:lpstr>
      <vt:lpstr>What are Association Rules?</vt:lpstr>
      <vt:lpstr>What are some recommendation systems you have encountered?</vt:lpstr>
      <vt:lpstr>Many business profit by having exceptional recommendation analysis.</vt:lpstr>
      <vt:lpstr>Generating Rules</vt:lpstr>
      <vt:lpstr>Before Data Mining </vt:lpstr>
      <vt:lpstr>With Data Mining  - Association Rules</vt:lpstr>
      <vt:lpstr>Example Association Rule</vt:lpstr>
      <vt:lpstr>Example Association Rule</vt:lpstr>
      <vt:lpstr>Example Association Rule</vt:lpstr>
      <vt:lpstr>What is the antecedent &amp; consequent?</vt:lpstr>
      <vt:lpstr>What is the antecedent &amp; consequent?</vt:lpstr>
      <vt:lpstr>What is the antecedent &amp; consequent?</vt:lpstr>
      <vt:lpstr>What is the antecedent &amp; consequent?</vt:lpstr>
      <vt:lpstr>What is the antecedent &amp; consequent?</vt:lpstr>
      <vt:lpstr>What is the antecedent &amp; consequent?</vt:lpstr>
      <vt:lpstr>Tiny Example: Phone Faceplates</vt:lpstr>
      <vt:lpstr>Many Rules are Possible</vt:lpstr>
      <vt:lpstr>Rules on Rules on Rules…10 transactions yet many possibilities</vt:lpstr>
      <vt:lpstr>Frequent Item Sets</vt:lpstr>
      <vt:lpstr>Support</vt:lpstr>
      <vt:lpstr>Apriori Algorithm</vt:lpstr>
      <vt:lpstr>Generating Frequent Item Sets</vt:lpstr>
      <vt:lpstr>Apriori Algo</vt:lpstr>
      <vt:lpstr>Apriori Algo</vt:lpstr>
      <vt:lpstr>Apriori Algo</vt:lpstr>
      <vt:lpstr>Apriori Algo</vt:lpstr>
      <vt:lpstr>Measures of Rule Performance</vt:lpstr>
      <vt:lpstr>Confidence</vt:lpstr>
      <vt:lpstr>KPI Example – Baseline Transactions</vt:lpstr>
      <vt:lpstr>SUPPORT – frequency among all transactions</vt:lpstr>
      <vt:lpstr>CONFIDENCE – better than natural occurrence</vt:lpstr>
      <vt:lpstr>Confidence</vt:lpstr>
      <vt:lpstr>Measures of Rule Performance</vt:lpstr>
      <vt:lpstr>Lift</vt:lpstr>
      <vt:lpstr>Lift</vt:lpstr>
      <vt:lpstr>Alternate Data Format: Binary Matrix </vt:lpstr>
      <vt:lpstr>Process of Rule Selection </vt:lpstr>
      <vt:lpstr>Generating Rules in R</vt:lpstr>
      <vt:lpstr>Interpretation</vt:lpstr>
      <vt:lpstr>Example: Charles Book Club</vt:lpstr>
      <vt:lpstr>Let’s Practice! Open B_AssociationRules.R</vt:lpstr>
      <vt:lpstr>Summary – Association Rules </vt:lpstr>
      <vt:lpstr>Collaborative Filtering</vt:lpstr>
      <vt:lpstr>Item-user matrix</vt:lpstr>
      <vt:lpstr>More efficient to store as rows of triplets</vt:lpstr>
      <vt:lpstr>User-based Collaborative Filtering</vt:lpstr>
      <vt:lpstr>Measuring Proximity Pearson Correlation</vt:lpstr>
      <vt:lpstr>Proximity Measure - Cosine Similarity</vt:lpstr>
      <vt:lpstr>Major Challenge to Collaborative Filtering</vt:lpstr>
      <vt:lpstr>Open C_CollaborativeFiltering.R </vt:lpstr>
      <vt:lpstr>Summary – Collaborative Filtering</vt:lpstr>
      <vt:lpstr>Association Rules vs. Collaborative Filtering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176</cp:revision>
  <dcterms:created xsi:type="dcterms:W3CDTF">2018-05-23T17:24:59Z</dcterms:created>
  <dcterms:modified xsi:type="dcterms:W3CDTF">2024-04-29T01:48:36Z</dcterms:modified>
</cp:coreProperties>
</file>