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540" r:id="rId2"/>
    <p:sldId id="613" r:id="rId3"/>
    <p:sldId id="497" r:id="rId4"/>
    <p:sldId id="498" r:id="rId5"/>
    <p:sldId id="471" r:id="rId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42" autoAdjust="0"/>
    <p:restoredTop sz="91429" autoAdjust="0"/>
  </p:normalViewPr>
  <p:slideViewPr>
    <p:cSldViewPr snapToGrid="0">
      <p:cViewPr varScale="1">
        <p:scale>
          <a:sx n="112" d="100"/>
          <a:sy n="112" d="100"/>
        </p:scale>
        <p:origin x="1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333ABA6-B72D-4ED4-A6E7-13A0DAE65F1A}" type="datetimeFigureOut">
              <a:rPr lang="en-US" smtClean="0"/>
              <a:t>2/5/24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DC303B9-2C3E-4EA0-A819-58B20A5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8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2/5/24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04642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0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2/5/24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7653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2/5/24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6693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2/5/24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6072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2/5/24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4812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2/5/24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4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2/5/24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36198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2/5/24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52303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2/5/24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03538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2/5/24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15979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9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2/5/24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Data: Sampling to Save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981200"/>
            <a:ext cx="7772400" cy="4038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Franklin Gothic Book" pitchFamily="34" charset="0"/>
              </a:rPr>
              <a:t>Data mining typically deals with huge databases</a:t>
            </a:r>
          </a:p>
          <a:p>
            <a:r>
              <a:rPr lang="en-US" altLang="en-US" dirty="0">
                <a:latin typeface="Franklin Gothic Book" pitchFamily="34" charset="0"/>
              </a:rPr>
              <a:t>For piloting/prototyping, algorithms and models are typically applied to a sample from a database, to produce statistically-valid results</a:t>
            </a:r>
          </a:p>
          <a:p>
            <a:r>
              <a:rPr lang="en-US" altLang="en-US" dirty="0">
                <a:latin typeface="Franklin Gothic Book" pitchFamily="34" charset="0"/>
              </a:rPr>
              <a:t>Once you develop and select a final model, you use it to “score” (predict values or classes for) the observations in the larger database</a:t>
            </a:r>
          </a:p>
          <a:p>
            <a:endParaRPr lang="en-US" altLang="en-US" dirty="0">
              <a:latin typeface="Franklin Gothic Book" pitchFamily="34" charset="0"/>
            </a:endParaRPr>
          </a:p>
          <a:p>
            <a:r>
              <a:rPr lang="en-US" altLang="en-US" dirty="0">
                <a:latin typeface="Franklin Gothic Book" pitchFamily="34" charset="0"/>
              </a:rPr>
              <a:t>Caveats – unbalanced data needs “over sampling” </a:t>
            </a:r>
          </a:p>
          <a:p>
            <a:pPr lvl="1"/>
            <a:r>
              <a:rPr lang="en-US" altLang="en-US" dirty="0">
                <a:latin typeface="Franklin Gothic Book" pitchFamily="34" charset="0"/>
              </a:rPr>
              <a:t>Insurance no claim (99%) vs claim (1%)</a:t>
            </a:r>
          </a:p>
          <a:p>
            <a:pPr lvl="1"/>
            <a:r>
              <a:rPr lang="en-US" altLang="en-US" dirty="0">
                <a:latin typeface="Franklin Gothic Book" pitchFamily="34" charset="0"/>
              </a:rPr>
              <a:t>Credit Card Transactions (99+% no fraud) vs (&lt;1% fraud)</a:t>
            </a:r>
          </a:p>
          <a:p>
            <a:pPr lvl="1"/>
            <a:r>
              <a:rPr lang="en-US" altLang="en-US" dirty="0">
                <a:latin typeface="Franklin Gothic Book" pitchFamily="34" charset="0"/>
              </a:rPr>
              <a:t>If your modeling is unbalanced, the book has an example of oversampling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DED3F3E-2BA2-004C-939F-597D2B214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99568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93968-391B-98B3-6759-CA226555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2/5/24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3ADED7-6FE8-CD73-8991-695EE67E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task to predict West Nile Virus in Traps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2B475-75A0-EB42-386A-036FB83E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8F219-6C1F-1FA7-69FA-78DCDF10B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67DA91-EF28-E158-36B6-3F6F5C7DAF1E}"/>
              </a:ext>
            </a:extLst>
          </p:cNvPr>
          <p:cNvGraphicFramePr>
            <a:graphicFrameLocks noGrp="1"/>
          </p:cNvGraphicFramePr>
          <p:nvPr/>
        </p:nvGraphicFramePr>
        <p:xfrm>
          <a:off x="312034" y="1304403"/>
          <a:ext cx="6096000" cy="309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2874901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5630511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616395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9247389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24315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Presence of Virus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27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6/1/2012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347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5/15/2011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43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5/30/2011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43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7/4/2012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84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7/15/2010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2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6/12/2010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034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8/3/2012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0656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0F7217-6978-EEC4-F7E5-11B3AFE67CB9}"/>
              </a:ext>
            </a:extLst>
          </p:cNvPr>
          <p:cNvGraphicFramePr>
            <a:graphicFrameLocks noGrp="1"/>
          </p:cNvGraphicFramePr>
          <p:nvPr/>
        </p:nvGraphicFramePr>
        <p:xfrm>
          <a:off x="312034" y="4552633"/>
          <a:ext cx="6096000" cy="19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2874901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5630511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616395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9247389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24315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Presence of Virus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27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6/1/2012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347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7/4/2012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84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7/15/2010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2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8/3/2012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065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25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78E556-CB57-4148-B330-A08E579FF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0" y="652341"/>
            <a:ext cx="8630193" cy="590486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2/5/24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77739"/>
            <a:ext cx="7886700" cy="591477"/>
          </a:xfrm>
        </p:spPr>
        <p:txBody>
          <a:bodyPr/>
          <a:lstStyle/>
          <a:p>
            <a:r>
              <a:rPr lang="en-US" dirty="0"/>
              <a:t>What’s the value of good EDA?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8043" y="4722152"/>
            <a:ext cx="2164375" cy="729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1951" y="4187396"/>
            <a:ext cx="4177862" cy="895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Asked to predict the presence of West Nile Virus in Chicago mosquito traps.</a:t>
            </a:r>
          </a:p>
        </p:txBody>
      </p:sp>
      <p:cxnSp>
        <p:nvCxnSpPr>
          <p:cNvPr id="11" name="Straight Arrow Connector 10"/>
          <p:cNvCxnSpPr>
            <a:cxnSpLocks/>
            <a:stCxn id="8" idx="6"/>
            <a:endCxn id="9" idx="1"/>
          </p:cNvCxnSpPr>
          <p:nvPr/>
        </p:nvCxnSpPr>
        <p:spPr>
          <a:xfrm flipV="1">
            <a:off x="2312418" y="4635062"/>
            <a:ext cx="1249533" cy="45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4F549C5-65BB-8540-8764-A13ACD832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80102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2/5/24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let me realize a flaw!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8" y="1138925"/>
            <a:ext cx="6889530" cy="16453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6" y="2942233"/>
            <a:ext cx="7721451" cy="3054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17" y="3595523"/>
            <a:ext cx="6982317" cy="1538601"/>
          </a:xfrm>
          <a:prstGeom prst="rect">
            <a:avLst/>
          </a:prstGeom>
        </p:spPr>
      </p:pic>
      <p:sp>
        <p:nvSpPr>
          <p:cNvPr id="11" name="Explosion 2 10"/>
          <p:cNvSpPr/>
          <p:nvPr/>
        </p:nvSpPr>
        <p:spPr>
          <a:xfrm>
            <a:off x="5044964" y="87152"/>
            <a:ext cx="2435699" cy="1407893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Simple EDA by year would show that West Nile was 2x in 2012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1890" y="5470634"/>
            <a:ext cx="8860220" cy="56755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fitting an algorithm, I merely doubled predictions if they were within 2012 for the test set.  Not great DS but an easy way to move up the leaderboard.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3B6BE0C-37E3-1A47-BF6C-FF6A302BD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67675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8E941-E8E1-4A22-A057-37BDB077D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838504"/>
            <a:ext cx="3943350" cy="3975005"/>
          </a:xfrm>
        </p:spPr>
        <p:txBody>
          <a:bodyPr>
            <a:normAutofit/>
          </a:bodyPr>
          <a:lstStyle/>
          <a:p>
            <a:r>
              <a:rPr lang="en-US" dirty="0"/>
              <a:t>Lots of basic R options</a:t>
            </a:r>
          </a:p>
          <a:p>
            <a:pPr lvl="1"/>
            <a:r>
              <a:rPr lang="en-US" dirty="0" err="1"/>
              <a:t>str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dim()</a:t>
            </a:r>
          </a:p>
          <a:p>
            <a:pPr lvl="1"/>
            <a:r>
              <a:rPr lang="en-US" dirty="0"/>
              <a:t>class()</a:t>
            </a:r>
          </a:p>
          <a:p>
            <a:pPr lvl="1"/>
            <a:r>
              <a:rPr lang="en-US" dirty="0"/>
              <a:t>head()</a:t>
            </a:r>
          </a:p>
          <a:p>
            <a:pPr lvl="1"/>
            <a:r>
              <a:rPr lang="en-US" dirty="0" err="1"/>
              <a:t>nlevels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summary()</a:t>
            </a:r>
          </a:p>
          <a:p>
            <a:pPr lvl="1"/>
            <a:r>
              <a:rPr lang="en-US" dirty="0" err="1"/>
              <a:t>cor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unique()</a:t>
            </a:r>
          </a:p>
          <a:p>
            <a:pPr lvl="1"/>
            <a:r>
              <a:rPr lang="en-US" dirty="0"/>
              <a:t>mean()</a:t>
            </a:r>
          </a:p>
          <a:p>
            <a:pPr lvl="1"/>
            <a:r>
              <a:rPr lang="en-US" dirty="0" err="1"/>
              <a:t>colSums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is.na()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2/5/24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5824" y="1343025"/>
            <a:ext cx="3443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Open B_EDA </a:t>
            </a:r>
            <a:r>
              <a:rPr lang="en-US" sz="2800" dirty="0" err="1"/>
              <a:t>work.R</a:t>
            </a:r>
            <a:r>
              <a:rPr lang="en-US" sz="2800" dirty="0"/>
              <a:t>: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738E941-E8E1-4A22-A057-37BDB077D3B3}"/>
              </a:ext>
            </a:extLst>
          </p:cNvPr>
          <p:cNvSpPr txBox="1">
            <a:spLocks/>
          </p:cNvSpPr>
          <p:nvPr/>
        </p:nvSpPr>
        <p:spPr>
          <a:xfrm>
            <a:off x="4781550" y="1838504"/>
            <a:ext cx="3943350" cy="303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Specific packages make life easier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DataExplorer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plot_str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plot_missing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plot_histogram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plot_density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plot_scatterplot</a:t>
            </a:r>
            <a:r>
              <a:rPr lang="en-US" dirty="0"/>
              <a:t>()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library(</a:t>
            </a:r>
            <a:r>
              <a:rPr lang="en-US" dirty="0" err="1"/>
              <a:t>radiant.data</a:t>
            </a:r>
            <a:r>
              <a:rPr lang="en-US" dirty="0"/>
              <a:t>)</a:t>
            </a:r>
          </a:p>
          <a:p>
            <a:pPr lvl="2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89811" y="5566611"/>
            <a:ext cx="7796463" cy="5775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this script you will fill in the object, vector and information into the code scaffold.  Then spend 5-10min exploring the data with </a:t>
            </a:r>
            <a:r>
              <a:rPr lang="en-US" dirty="0" err="1"/>
              <a:t>radiant.data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0EB8855-8953-9748-889E-107674977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857741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24777</TotalTime>
  <Words>381</Words>
  <Application>Microsoft Macintosh PowerPoint</Application>
  <PresentationFormat>On-screen Show (4:3)</PresentationFormat>
  <Paragraphs>119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Franklin Gothic Book</vt:lpstr>
      <vt:lpstr>Office Theme</vt:lpstr>
      <vt:lpstr>Exploring Data: Sampling to Save Time</vt:lpstr>
      <vt:lpstr>The task to predict West Nile Virus in Traps</vt:lpstr>
      <vt:lpstr>What’s the value of good EDA?</vt:lpstr>
      <vt:lpstr>EDA let me realize a flaw!</vt:lpstr>
      <vt:lpstr>Let’s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Kwartler</dc:creator>
  <cp:lastModifiedBy>Ted Kwartler</cp:lastModifiedBy>
  <cp:revision>145</cp:revision>
  <cp:lastPrinted>2018-07-10T22:02:33Z</cp:lastPrinted>
  <dcterms:created xsi:type="dcterms:W3CDTF">2018-05-11T14:06:45Z</dcterms:created>
  <dcterms:modified xsi:type="dcterms:W3CDTF">2024-02-05T22:53:02Z</dcterms:modified>
</cp:coreProperties>
</file>