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433" r:id="rId2"/>
    <p:sldId id="430" r:id="rId3"/>
    <p:sldId id="432" r:id="rId4"/>
    <p:sldId id="434" r:id="rId5"/>
    <p:sldId id="435" r:id="rId6"/>
    <p:sldId id="836" r:id="rId7"/>
    <p:sldId id="837" r:id="rId8"/>
    <p:sldId id="831" r:id="rId9"/>
    <p:sldId id="838" r:id="rId10"/>
    <p:sldId id="839" r:id="rId11"/>
    <p:sldId id="840" r:id="rId12"/>
    <p:sldId id="842" r:id="rId13"/>
    <p:sldId id="846" r:id="rId14"/>
    <p:sldId id="849" r:id="rId15"/>
    <p:sldId id="850" r:id="rId16"/>
    <p:sldId id="851" r:id="rId17"/>
    <p:sldId id="860" r:id="rId18"/>
    <p:sldId id="845" r:id="rId19"/>
    <p:sldId id="861" r:id="rId20"/>
    <p:sldId id="862" r:id="rId21"/>
    <p:sldId id="863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 autoAdjust="0"/>
    <p:restoredTop sz="91224" autoAdjust="0"/>
  </p:normalViewPr>
  <p:slideViewPr>
    <p:cSldViewPr snapToGrid="0">
      <p:cViewPr varScale="1">
        <p:scale>
          <a:sx n="112" d="100"/>
          <a:sy n="1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12/4/23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12/4/23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12/4/23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9F1E-ABE0-8E5B-4266-2ACC90DC4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B6580-C4E2-0FCC-2064-1E557C67C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2D8F3-0670-DA21-2849-A5B8239E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02970-7080-5620-EF10-62B667F2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D2B9A-5611-C5DB-96A5-39848B826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6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7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9CC5B-CAAC-C25F-4781-B7DB699CE564}"/>
              </a:ext>
            </a:extLst>
          </p:cNvPr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41425-E633-F765-B589-2DE1216751BA}"/>
              </a:ext>
            </a:extLst>
          </p:cNvPr>
          <p:cNvCxnSpPr>
            <a:cxnSpLocks/>
          </p:cNvCxnSpPr>
          <p:nvPr/>
        </p:nvCxnSpPr>
        <p:spPr>
          <a:xfrm flipH="1" flipV="1">
            <a:off x="2223244" y="2091437"/>
            <a:ext cx="349627" cy="25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368255" y="2933269"/>
            <a:ext cx="504498" cy="71088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F2B718-93CF-5A5E-C452-58F0133CC6CC}"/>
              </a:ext>
            </a:extLst>
          </p:cNvPr>
          <p:cNvCxnSpPr>
            <a:cxnSpLocks/>
          </p:cNvCxnSpPr>
          <p:nvPr/>
        </p:nvCxnSpPr>
        <p:spPr>
          <a:xfrm flipH="1">
            <a:off x="4246181" y="3332925"/>
            <a:ext cx="705002" cy="32171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1A9833-23E7-6FC0-CAFC-4DBE7003DEC0}"/>
              </a:ext>
            </a:extLst>
          </p:cNvPr>
          <p:cNvCxnSpPr>
            <a:cxnSpLocks/>
          </p:cNvCxnSpPr>
          <p:nvPr/>
        </p:nvCxnSpPr>
        <p:spPr>
          <a:xfrm flipH="1">
            <a:off x="4246181" y="3552497"/>
            <a:ext cx="499551" cy="2079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3994F-ABAD-018C-E061-4788DF9E8A4C}"/>
              </a:ext>
            </a:extLst>
          </p:cNvPr>
          <p:cNvCxnSpPr>
            <a:cxnSpLocks/>
          </p:cNvCxnSpPr>
          <p:nvPr/>
        </p:nvCxnSpPr>
        <p:spPr>
          <a:xfrm>
            <a:off x="3206191" y="3809678"/>
            <a:ext cx="635612" cy="1658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77AD89-BDCB-2913-FAC9-B31D6CC27A02}"/>
              </a:ext>
            </a:extLst>
          </p:cNvPr>
          <p:cNvCxnSpPr>
            <a:cxnSpLocks/>
          </p:cNvCxnSpPr>
          <p:nvPr/>
        </p:nvCxnSpPr>
        <p:spPr>
          <a:xfrm flipV="1">
            <a:off x="3028950" y="4051684"/>
            <a:ext cx="655544" cy="1683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95EBB-19B1-B65B-2CC6-D3B884A1E90B}"/>
              </a:ext>
            </a:extLst>
          </p:cNvPr>
          <p:cNvCxnSpPr>
            <a:cxnSpLocks/>
          </p:cNvCxnSpPr>
          <p:nvPr/>
        </p:nvCxnSpPr>
        <p:spPr>
          <a:xfrm flipV="1">
            <a:off x="3637436" y="4031434"/>
            <a:ext cx="170068" cy="1703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818FF8-1975-1F3A-3D03-86C6116DF776}"/>
              </a:ext>
            </a:extLst>
          </p:cNvPr>
          <p:cNvCxnSpPr>
            <a:cxnSpLocks/>
          </p:cNvCxnSpPr>
          <p:nvPr/>
        </p:nvCxnSpPr>
        <p:spPr>
          <a:xfrm>
            <a:off x="2522483" y="3642721"/>
            <a:ext cx="1199987" cy="662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5BFCF-24EA-BE93-922B-EB9F5D0B3E12}"/>
              </a:ext>
            </a:extLst>
          </p:cNvPr>
          <p:cNvCxnSpPr>
            <a:cxnSpLocks/>
          </p:cNvCxnSpPr>
          <p:nvPr/>
        </p:nvCxnSpPr>
        <p:spPr>
          <a:xfrm flipV="1">
            <a:off x="2238703" y="3985991"/>
            <a:ext cx="1388437" cy="13061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40E45E-3671-2B41-0B34-3D7382A37E82}"/>
              </a:ext>
            </a:extLst>
          </p:cNvPr>
          <p:cNvCxnSpPr>
            <a:cxnSpLocks/>
          </p:cNvCxnSpPr>
          <p:nvPr/>
        </p:nvCxnSpPr>
        <p:spPr>
          <a:xfrm flipH="1">
            <a:off x="4372304" y="3537686"/>
            <a:ext cx="782999" cy="2060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89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5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1625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90878" cy="2364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new </a:t>
            </a:r>
            <a:r>
              <a:rPr lang="en-US" sz="1100" dirty="0" err="1"/>
              <a:t>pt</a:t>
            </a:r>
            <a:r>
              <a:rPr lang="en-US" sz="11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743278" cy="278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The new </a:t>
            </a:r>
            <a:r>
              <a:rPr lang="en-US" sz="1100" dirty="0" err="1"/>
              <a:t>pt</a:t>
            </a:r>
            <a:r>
              <a:rPr lang="en-US" sz="11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43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153" y="365126"/>
            <a:ext cx="8300197" cy="591477"/>
          </a:xfrm>
        </p:spPr>
        <p:txBody>
          <a:bodyPr/>
          <a:lstStyle/>
          <a:p>
            <a:r>
              <a:rPr lang="en-US" dirty="0"/>
              <a:t>Supervised Learning: Classification &amp;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/>
          <p:cNvGrpSpPr/>
          <p:nvPr/>
        </p:nvGrpSpPr>
        <p:grpSpPr>
          <a:xfrm>
            <a:off x="325016" y="3206413"/>
            <a:ext cx="980217" cy="916620"/>
            <a:chOff x="4044175" y="930800"/>
            <a:chExt cx="806099" cy="730199"/>
          </a:xfrm>
        </p:grpSpPr>
        <p:sp>
          <p:nvSpPr>
            <p:cNvPr id="9" name="Shape 281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/>
          <p:cNvSpPr txBox="1"/>
          <p:nvPr/>
        </p:nvSpPr>
        <p:spPr>
          <a:xfrm>
            <a:off x="395900" y="231969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/>
          <p:cNvSpPr txBox="1"/>
          <p:nvPr/>
        </p:nvSpPr>
        <p:spPr>
          <a:xfrm>
            <a:off x="2488677" y="2319692"/>
            <a:ext cx="11843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/>
          <p:cNvSpPr txBox="1"/>
          <p:nvPr/>
        </p:nvSpPr>
        <p:spPr>
          <a:xfrm>
            <a:off x="0" y="4507849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/>
          <p:cNvSpPr txBox="1"/>
          <p:nvPr/>
        </p:nvSpPr>
        <p:spPr>
          <a:xfrm>
            <a:off x="2209942" y="450785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/>
          <p:cNvSpPr txBox="1"/>
          <p:nvPr/>
        </p:nvSpPr>
        <p:spPr>
          <a:xfrm>
            <a:off x="7154613" y="4507850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Use the model to make predictions for the target label on the new data.  </a:t>
            </a:r>
          </a:p>
        </p:txBody>
      </p:sp>
      <p:sp>
        <p:nvSpPr>
          <p:cNvPr id="18" name="Shape 290"/>
          <p:cNvSpPr txBox="1"/>
          <p:nvPr/>
        </p:nvSpPr>
        <p:spPr>
          <a:xfrm>
            <a:off x="7133564" y="2319692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20" name="Shape 292"/>
          <p:cNvSpPr txBox="1"/>
          <p:nvPr/>
        </p:nvSpPr>
        <p:spPr>
          <a:xfrm>
            <a:off x="4073209" y="231969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1" name="Shape 293"/>
          <p:cNvSpPr txBox="1"/>
          <p:nvPr/>
        </p:nvSpPr>
        <p:spPr>
          <a:xfrm>
            <a:off x="4117909" y="3061733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2" name="Shape 294"/>
          <p:cNvSpPr txBox="1"/>
          <p:nvPr/>
        </p:nvSpPr>
        <p:spPr>
          <a:xfrm>
            <a:off x="4117909" y="3468946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4" name="Shape 296"/>
          <p:cNvSpPr/>
          <p:nvPr/>
        </p:nvSpPr>
        <p:spPr>
          <a:xfrm>
            <a:off x="1444187" y="3206513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5" name="Shape 2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3347602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3125850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Shape 299"/>
          <p:cNvGrpSpPr/>
          <p:nvPr/>
        </p:nvGrpSpPr>
        <p:grpSpPr>
          <a:xfrm>
            <a:off x="7001844" y="2971801"/>
            <a:ext cx="1869736" cy="1124344"/>
            <a:chOff x="7143751" y="2114551"/>
            <a:chExt cx="1869736" cy="1124344"/>
          </a:xfrm>
        </p:grpSpPr>
        <p:grpSp>
          <p:nvGrpSpPr>
            <p:cNvPr id="28" name="Shape 300"/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2" name="Shape 301"/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2"/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hape 303"/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hape 304"/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9" name="Shape 30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Shape 306"/>
            <p:cNvCxnSpPr>
              <a:endCxn id="31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31" name="Shape 307"/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6" name="Shape 308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AF5BB282-784A-9545-A223-B1D6B895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121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C_kmean_clustering.R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 cluster identities to new records by measuring new record distances to the identified cluster centroids.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59" y="365126"/>
            <a:ext cx="8327091" cy="591477"/>
          </a:xfrm>
        </p:spPr>
        <p:txBody>
          <a:bodyPr/>
          <a:lstStyle/>
          <a:p>
            <a:r>
              <a:rPr lang="en-US" dirty="0"/>
              <a:t>Unsupervised Learning: Find meaningful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12/4/23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7" name="Shape 239"/>
          <p:cNvSpPr txBox="1"/>
          <p:nvPr/>
        </p:nvSpPr>
        <p:spPr>
          <a:xfrm>
            <a:off x="206000" y="1136109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8" name="Shape 240"/>
          <p:cNvSpPr txBox="1"/>
          <p:nvPr/>
        </p:nvSpPr>
        <p:spPr>
          <a:xfrm>
            <a:off x="206100" y="1585585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9" name="Shape 231"/>
          <p:cNvGrpSpPr/>
          <p:nvPr/>
        </p:nvGrpSpPr>
        <p:grpSpPr>
          <a:xfrm>
            <a:off x="7286625" y="3000376"/>
            <a:ext cx="1220007" cy="1095796"/>
            <a:chOff x="4044183" y="930773"/>
            <a:chExt cx="806091" cy="730296"/>
          </a:xfrm>
        </p:grpSpPr>
        <p:sp>
          <p:nvSpPr>
            <p:cNvPr id="10" name="Shape 232"/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3"/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4"/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Shape 235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Shape 241"/>
          <p:cNvGrpSpPr/>
          <p:nvPr/>
        </p:nvGrpSpPr>
        <p:grpSpPr>
          <a:xfrm>
            <a:off x="325016" y="2971800"/>
            <a:ext cx="1218034" cy="1151233"/>
            <a:chOff x="4044175" y="930800"/>
            <a:chExt cx="806099" cy="730199"/>
          </a:xfrm>
        </p:grpSpPr>
        <p:sp>
          <p:nvSpPr>
            <p:cNvPr id="15" name="Shape 242"/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3"/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4"/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Shape 245"/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9" name="Shape 2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7710" y="3093304"/>
            <a:ext cx="1580884" cy="171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47"/>
          <p:cNvSpPr txBox="1"/>
          <p:nvPr/>
        </p:nvSpPr>
        <p:spPr>
          <a:xfrm>
            <a:off x="395900" y="2276832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2" name="Shape 249"/>
          <p:cNvSpPr txBox="1"/>
          <p:nvPr/>
        </p:nvSpPr>
        <p:spPr>
          <a:xfrm>
            <a:off x="2436563" y="2276831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3" name="Shape 250"/>
          <p:cNvGrpSpPr/>
          <p:nvPr/>
        </p:nvGrpSpPr>
        <p:grpSpPr>
          <a:xfrm>
            <a:off x="2282220" y="2893485"/>
            <a:ext cx="1461105" cy="1248962"/>
            <a:chOff x="2006350" y="2235900"/>
            <a:chExt cx="829924" cy="709425"/>
          </a:xfrm>
        </p:grpSpPr>
        <p:sp>
          <p:nvSpPr>
            <p:cNvPr id="24" name="Shape 251"/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2"/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3"/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4"/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5"/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Shape 256"/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Shape 257"/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1" name="Shape 258"/>
          <p:cNvSpPr txBox="1"/>
          <p:nvPr/>
        </p:nvSpPr>
        <p:spPr>
          <a:xfrm>
            <a:off x="206001" y="467549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2" name="Shape 259"/>
          <p:cNvSpPr txBox="1"/>
          <p:nvPr/>
        </p:nvSpPr>
        <p:spPr>
          <a:xfrm>
            <a:off x="2092313" y="4675490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Clustering e.g. K-Means, Hierarchical Clustering, Cosine Similarity </a:t>
            </a:r>
            <a:r>
              <a:rPr lang="en" sz="1200" i="1" dirty="0" err="1">
                <a:latin typeface="Open Sans"/>
                <a:ea typeface="Open Sans"/>
                <a:cs typeface="Open Sans"/>
                <a:sym typeface="Open Sans"/>
              </a:rPr>
              <a:t>etc</a:t>
            </a:r>
            <a:endParaRPr lang="en" sz="1200" i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Shape 260"/>
          <p:cNvSpPr txBox="1"/>
          <p:nvPr/>
        </p:nvSpPr>
        <p:spPr>
          <a:xfrm>
            <a:off x="6911400" y="4675490"/>
            <a:ext cx="2102087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In new data find the customers/observations that most likely are part of a particular cluster.</a:t>
            </a:r>
          </a:p>
        </p:txBody>
      </p:sp>
      <p:sp>
        <p:nvSpPr>
          <p:cNvPr id="34" name="Shape 261"/>
          <p:cNvSpPr txBox="1"/>
          <p:nvPr/>
        </p:nvSpPr>
        <p:spPr>
          <a:xfrm>
            <a:off x="7343775" y="2276832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5" name="Shape 262"/>
          <p:cNvSpPr/>
          <p:nvPr/>
        </p:nvSpPr>
        <p:spPr>
          <a:xfrm>
            <a:off x="7882924" y="3398995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Shape 264"/>
          <p:cNvSpPr txBox="1"/>
          <p:nvPr/>
        </p:nvSpPr>
        <p:spPr>
          <a:xfrm>
            <a:off x="4201801" y="2276831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8" name="Shape 265"/>
          <p:cNvSpPr txBox="1"/>
          <p:nvPr/>
        </p:nvSpPr>
        <p:spPr>
          <a:xfrm>
            <a:off x="4201801" y="2748906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9" name="Shape 266"/>
          <p:cNvSpPr txBox="1"/>
          <p:nvPr/>
        </p:nvSpPr>
        <p:spPr>
          <a:xfrm>
            <a:off x="4201801" y="3203743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40" name="Shape 267"/>
          <p:cNvSpPr txBox="1"/>
          <p:nvPr/>
        </p:nvSpPr>
        <p:spPr>
          <a:xfrm>
            <a:off x="4201801" y="378706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41" name="Shape 268"/>
          <p:cNvSpPr/>
          <p:nvPr/>
        </p:nvSpPr>
        <p:spPr>
          <a:xfrm>
            <a:off x="8082281" y="3636616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" name="Shape 269"/>
          <p:cNvSpPr/>
          <p:nvPr/>
        </p:nvSpPr>
        <p:spPr>
          <a:xfrm>
            <a:off x="7602393" y="3741422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3" name="Shape 270"/>
          <p:cNvCxnSpPr/>
          <p:nvPr/>
        </p:nvCxnSpPr>
        <p:spPr>
          <a:xfrm>
            <a:off x="334750" y="4499899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FDDCA0BC-26A1-ED40-B313-94BD306FF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7539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  <p:bldP spid="33" grpId="0"/>
      <p:bldP spid="34" grpId="0"/>
      <p:bldP spid="35" grpId="0" animBg="1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2EC9D5-2977-A0D7-0576-71157FB6C82B}"/>
              </a:ext>
            </a:extLst>
          </p:cNvPr>
          <p:cNvSpPr/>
          <p:nvPr/>
        </p:nvSpPr>
        <p:spPr>
          <a:xfrm>
            <a:off x="2761128" y="1890430"/>
            <a:ext cx="6006353" cy="35320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8A62-3636-9D65-CFD9-B7A2663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15BB51-77DD-D39A-D133-CF9DC443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2A248-B103-6FDA-FC94-2A8F514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6D65-EFDA-3018-3609-A4E48FCE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6A239E9-1F7E-4B5B-D457-B9C9E2ED1316}"/>
              </a:ext>
            </a:extLst>
          </p:cNvPr>
          <p:cNvSpPr/>
          <p:nvPr/>
        </p:nvSpPr>
        <p:spPr>
          <a:xfrm>
            <a:off x="252131" y="1890430"/>
            <a:ext cx="4114800" cy="35320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 learning is a type of machine learning dealing with unlabeled data.  It explores the underlying structure in the data to form groups (clusters) without a specific guided outcome.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46FDF-CEEA-CA3C-6E4D-A9122F4582EE}"/>
              </a:ext>
            </a:extLst>
          </p:cNvPr>
          <p:cNvSpPr txBox="1"/>
          <p:nvPr/>
        </p:nvSpPr>
        <p:spPr>
          <a:xfrm>
            <a:off x="4347864" y="2640814"/>
            <a:ext cx="4438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Patterns and relationships can be complex and hard to uncover, unsupervised learning helps identify patterns that may have gone unnoticed.</a:t>
            </a:r>
          </a:p>
          <a:p>
            <a:r>
              <a:rPr lang="en-US" sz="1200" dirty="0">
                <a:solidFill>
                  <a:schemeClr val="bg1"/>
                </a:solidFill>
              </a:rPr>
              <a:t>Challenges: best often depends on specifics of the data and business problem, hard to make meaningful sense for a business person, traditionally harder to calculate ROI for an unsupervised project.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7BD43-7F53-3763-990D-3510D026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604C6-29CE-D772-0813-D673EA4B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C997-8C13-C68C-C4A1-786FEAA9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EA74-4479-7198-F56E-D7C887374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7B98A2-2297-E3A7-0EC7-D7121DE046E9}"/>
              </a:ext>
            </a:extLst>
          </p:cNvPr>
          <p:cNvSpPr/>
          <p:nvPr/>
        </p:nvSpPr>
        <p:spPr>
          <a:xfrm>
            <a:off x="304800" y="1353671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A45C05-16FA-B3AE-D9BE-D8B6B7DB6648}"/>
              </a:ext>
            </a:extLst>
          </p:cNvPr>
          <p:cNvSpPr/>
          <p:nvPr/>
        </p:nvSpPr>
        <p:spPr>
          <a:xfrm>
            <a:off x="5163670" y="3142129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B9398-BEF6-A664-9D0A-548F8A5E689D}"/>
              </a:ext>
            </a:extLst>
          </p:cNvPr>
          <p:cNvSpPr/>
          <p:nvPr/>
        </p:nvSpPr>
        <p:spPr>
          <a:xfrm>
            <a:off x="304800" y="3142128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Reduction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6BF1E-B122-41DB-99EB-CA3BE68C5375}"/>
              </a:ext>
            </a:extLst>
          </p:cNvPr>
          <p:cNvSpPr/>
          <p:nvPr/>
        </p:nvSpPr>
        <p:spPr>
          <a:xfrm>
            <a:off x="5163670" y="1262526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85B7D-7745-6E99-81C9-78630380AB71}"/>
              </a:ext>
            </a:extLst>
          </p:cNvPr>
          <p:cNvSpPr/>
          <p:nvPr/>
        </p:nvSpPr>
        <p:spPr>
          <a:xfrm>
            <a:off x="304800" y="4930588"/>
            <a:ext cx="3128682" cy="573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B13DD-FD6C-12E8-DE7B-82C447A8F127}"/>
              </a:ext>
            </a:extLst>
          </p:cNvPr>
          <p:cNvSpPr txBox="1"/>
          <p:nvPr/>
        </p:nvSpPr>
        <p:spPr>
          <a:xfrm>
            <a:off x="304800" y="5524166"/>
            <a:ext cx="31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Topic modeling such as LDA to extract subjects from customer reviews, support tickets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331C6B-E060-A083-EC87-BE0223183ECD}"/>
              </a:ext>
            </a:extLst>
          </p:cNvPr>
          <p:cNvSpPr txBox="1"/>
          <p:nvPr/>
        </p:nvSpPr>
        <p:spPr>
          <a:xfrm>
            <a:off x="5163669" y="1911357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User-based, or collaborative filtering help identify next ideal suggestion for a customer’s habits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C4F7E-58C5-DC85-82FB-F9D6A8FE9DB1}"/>
              </a:ext>
            </a:extLst>
          </p:cNvPr>
          <p:cNvSpPr txBox="1"/>
          <p:nvPr/>
        </p:nvSpPr>
        <p:spPr>
          <a:xfrm>
            <a:off x="304799" y="1911357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Examining customer databases and features to identify groups/personas for targeted messaging and promotions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A4DDC-7DC8-E3F2-F45E-CD46C522F40C}"/>
              </a:ext>
            </a:extLst>
          </p:cNvPr>
          <p:cNvSpPr txBox="1"/>
          <p:nvPr/>
        </p:nvSpPr>
        <p:spPr>
          <a:xfrm>
            <a:off x="304798" y="3735706"/>
            <a:ext cx="3128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 cluster assignment to an observation as a form of feature engineering within a supervised learning workflow.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9CF91C-729B-E742-467C-1A98FC134258}"/>
              </a:ext>
            </a:extLst>
          </p:cNvPr>
          <p:cNvSpPr txBox="1"/>
          <p:nvPr/>
        </p:nvSpPr>
        <p:spPr>
          <a:xfrm>
            <a:off x="5163668" y="3735706"/>
            <a:ext cx="312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Identify a small and unusual cohort within data i.e. transaction, network traffic etc.</a:t>
            </a:r>
          </a:p>
        </p:txBody>
      </p:sp>
    </p:spTree>
    <p:extLst>
      <p:ext uri="{BB962C8B-B14F-4D97-AF65-F5344CB8AC3E}">
        <p14:creationId xmlns:p14="http://schemas.microsoft.com/office/powerpoint/2010/main" val="62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160F0-0A42-5503-3E8C-E7C054308329}"/>
              </a:ext>
            </a:extLst>
          </p:cNvPr>
          <p:cNvSpPr/>
          <p:nvPr/>
        </p:nvSpPr>
        <p:spPr>
          <a:xfrm rot="16200000">
            <a:off x="138330" y="3459785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EC280-AD08-82E6-EEEE-EA59EA37C741}"/>
              </a:ext>
            </a:extLst>
          </p:cNvPr>
          <p:cNvSpPr/>
          <p:nvPr/>
        </p:nvSpPr>
        <p:spPr>
          <a:xfrm>
            <a:off x="4072169" y="5732840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Clustering*: 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88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490174"/>
              </p:ext>
            </p:extLst>
          </p:nvPr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price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93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price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price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EF62F-D632-1F2C-8CA8-7A6E960223CE}"/>
              </a:ext>
            </a:extLst>
          </p:cNvPr>
          <p:cNvSpPr txBox="1"/>
          <p:nvPr/>
        </p:nvSpPr>
        <p:spPr>
          <a:xfrm>
            <a:off x="1452282" y="6079352"/>
            <a:ext cx="7691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*remember there are MANY types of unsupervised algorithm choices; this is just 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7864EE-7D4F-6979-8091-A6AAA08585DD}"/>
              </a:ext>
            </a:extLst>
          </p:cNvPr>
          <p:cNvSpPr/>
          <p:nvPr/>
        </p:nvSpPr>
        <p:spPr>
          <a:xfrm rot="16200000">
            <a:off x="138330" y="3459785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42F4E-A6E2-80A4-16B3-F6BF8E4A93E0}"/>
              </a:ext>
            </a:extLst>
          </p:cNvPr>
          <p:cNvSpPr/>
          <p:nvPr/>
        </p:nvSpPr>
        <p:spPr>
          <a:xfrm>
            <a:off x="4072169" y="5732840"/>
            <a:ext cx="936122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Scale each vector to so one unit of measure doesn’t dominate </a:t>
            </a:r>
            <a:r>
              <a:rPr lang="en-US" sz="1600" u="sng" dirty="0" err="1"/>
              <a:t>ie</a:t>
            </a:r>
            <a:r>
              <a:rPr lang="en-US" sz="1600" u="sng" dirty="0"/>
              <a:t> # of rooms in a house vs </a:t>
            </a:r>
            <a:r>
              <a:rPr lang="en-US" sz="1600" u="sng" dirty="0" err="1"/>
              <a:t>sq</a:t>
            </a:r>
            <a:r>
              <a:rPr lang="en-US" sz="1600" u="sng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12/4/23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24847</TotalTime>
  <Words>1163</Words>
  <Application>Microsoft Macintosh PowerPoint</Application>
  <PresentationFormat>On-screen Show (4:3)</PresentationFormat>
  <Paragraphs>234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Wingdings 2</vt:lpstr>
      <vt:lpstr>Office Theme</vt:lpstr>
      <vt:lpstr>Document</vt:lpstr>
      <vt:lpstr>Unsupervised Learning</vt:lpstr>
      <vt:lpstr>Supervised Learning: Classification &amp; Prediction</vt:lpstr>
      <vt:lpstr>Unsupervised Learning: Find meaningful groups</vt:lpstr>
      <vt:lpstr>Benefits of Unsupervised Learning</vt:lpstr>
      <vt:lpstr>Business Applications</vt:lpstr>
      <vt:lpstr>ID 3 Clusters</vt:lpstr>
      <vt:lpstr>K-Means Clustering*: 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C_kmean_clustering.R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145</cp:revision>
  <cp:lastPrinted>2018-07-10T22:02:33Z</cp:lastPrinted>
  <dcterms:created xsi:type="dcterms:W3CDTF">2018-05-11T14:06:45Z</dcterms:created>
  <dcterms:modified xsi:type="dcterms:W3CDTF">2023-12-04T14:29:54Z</dcterms:modified>
</cp:coreProperties>
</file>