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6"/>
  </p:notesMasterIdLst>
  <p:sldIdLst>
    <p:sldId id="256" r:id="rId2"/>
    <p:sldId id="324" r:id="rId3"/>
    <p:sldId id="266" r:id="rId4"/>
    <p:sldId id="328" r:id="rId5"/>
    <p:sldId id="325" r:id="rId6"/>
    <p:sldId id="326" r:id="rId7"/>
    <p:sldId id="327" r:id="rId8"/>
    <p:sldId id="329" r:id="rId9"/>
    <p:sldId id="330" r:id="rId10"/>
    <p:sldId id="331" r:id="rId11"/>
    <p:sldId id="332" r:id="rId12"/>
    <p:sldId id="334" r:id="rId13"/>
    <p:sldId id="335" r:id="rId14"/>
    <p:sldId id="33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1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128A6-DC49-4F03-9680-18BF33682AE6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8397-CED2-49EB-8BD5-2E2272318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0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9CA6-4AF9-4D84-B9A9-E4C8422FEB46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9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EFBA-78B5-4C5F-82C2-F990AE2CA729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94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C739-D2E4-436B-8E25-7F8AAFF51E5F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53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7E7C-DEF4-4CFC-9687-14DFABCEA7FE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26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9C9-1FAB-4495-8E1E-6A374647F7CD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47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C0F-2382-421F-81D4-F80861DB724D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47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0879-A3B3-4F13-B56F-9830F4B31DF3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81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44A-9728-48D3-89D5-0DD3C4B052CF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1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9A1-EEAC-4B51-9DD1-D1BD423A041E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8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CFEE-F2C2-4F4F-9AEA-D30F12AECF5A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120D-8F8F-4F77-8AD9-87747575D654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55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4A38-D567-43FD-9C31-DF8AD4EA0414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5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9DEE-3CE1-487E-AF01-8E406996D53D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6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FE20-0D38-4F67-B3D8-15AFD47A5579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1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61D2-B7A2-4DF8-B7B6-841777B5BABA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33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7D89-D0C9-4468-A560-3F1A80B00A72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7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8E72-9B23-4CD0-969B-921EBCBF529C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04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A0AFFD-A01B-4C1E-8402-AAC11FD783E1}" type="datetime1">
              <a:rPr lang="pt-BR" smtClean="0"/>
              <a:t>13/09/2023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CAC4-0BD5-46D2-9EA2-B388A5D9DCB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35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E9EBC5C-419C-4ACB-947A-D39524890173}"/>
              </a:ext>
            </a:extLst>
          </p:cNvPr>
          <p:cNvSpPr txBox="1"/>
          <p:nvPr/>
        </p:nvSpPr>
        <p:spPr>
          <a:xfrm>
            <a:off x="3455706" y="2551837"/>
            <a:ext cx="52806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/>
              <a:t>Sistemas Operacionais</a:t>
            </a:r>
          </a:p>
          <a:p>
            <a:pPr algn="ctr"/>
            <a:endParaRPr lang="pt-BR" sz="3600" b="1" dirty="0"/>
          </a:p>
          <a:p>
            <a:pPr algn="ctr"/>
            <a:r>
              <a:rPr lang="pt-BR" sz="3600" b="1" dirty="0"/>
              <a:t>Aula 04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917BF6-A8E8-43DF-852B-D84EB3E4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7" y="0"/>
            <a:ext cx="3358823" cy="11715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34A5C76-8964-61B9-285E-D10EFC87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0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59B83-FBF2-F4BD-7BF5-132740CB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B47B6-D84B-B3BC-17BA-884C7403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158048"/>
            <a:ext cx="10545609" cy="3062377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Em seguida na hierarquia está o disco magnético (disco rígido).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O armazenamento de disco é duas ordens de magnitude mais barato, por bit, que o da RAM e frequentemente duas ordens de magnitude maior também.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O único problema é que o tempo para acessar aleatoriamente os dados é próximo de três ordens de magnitude mais lento.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Isso ocorre porque o disco é um dispositivo mecânico.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C12B6C-4D82-8EC7-3265-03B4FF97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64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78C70-3AB3-EF51-1F0D-21EC161F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C3BE1-8DCC-1581-7E93-C20D2973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545609" cy="3801041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Agora temos discos que não são discos de maneira alguma, como os </a:t>
            </a:r>
            <a:r>
              <a:rPr lang="pt-BR" sz="2400" b="1" dirty="0" err="1">
                <a:latin typeface="+mn-lt"/>
                <a:ea typeface="+mn-ea"/>
                <a:cs typeface="+mn-cs"/>
              </a:rPr>
              <a:t>SSDs</a:t>
            </a:r>
            <a:endParaRPr lang="pt-BR" sz="2400" b="1" dirty="0">
              <a:latin typeface="+mn-lt"/>
              <a:ea typeface="+mn-ea"/>
              <a:cs typeface="+mn-cs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(</a:t>
            </a:r>
            <a:r>
              <a:rPr lang="pt-BR" sz="2400" b="1" dirty="0" err="1">
                <a:latin typeface="+mn-lt"/>
                <a:ea typeface="+mn-ea"/>
                <a:cs typeface="+mn-cs"/>
              </a:rPr>
              <a:t>Solid</a:t>
            </a:r>
            <a:r>
              <a:rPr lang="pt-BR" sz="2400" b="1" dirty="0">
                <a:latin typeface="+mn-lt"/>
                <a:ea typeface="+mn-ea"/>
                <a:cs typeface="+mn-cs"/>
              </a:rPr>
              <a:t> </a:t>
            </a:r>
            <a:r>
              <a:rPr lang="pt-BR" sz="2400" b="1" dirty="0" err="1">
                <a:latin typeface="+mn-lt"/>
                <a:ea typeface="+mn-ea"/>
                <a:cs typeface="+mn-cs"/>
              </a:rPr>
              <a:t>State</a:t>
            </a:r>
            <a:r>
              <a:rPr lang="pt-BR" sz="2400" b="1" dirty="0">
                <a:latin typeface="+mn-lt"/>
                <a:ea typeface="+mn-ea"/>
                <a:cs typeface="+mn-cs"/>
              </a:rPr>
              <a:t> Disks — discos em estado sólido). </a:t>
            </a:r>
            <a:r>
              <a:rPr lang="pt-BR" sz="2400" b="1" dirty="0" err="1">
                <a:latin typeface="+mn-lt"/>
                <a:ea typeface="+mn-ea"/>
                <a:cs typeface="+mn-cs"/>
              </a:rPr>
              <a:t>SSDs</a:t>
            </a:r>
            <a:r>
              <a:rPr lang="pt-BR" sz="2400" b="1" dirty="0">
                <a:latin typeface="+mn-lt"/>
                <a:ea typeface="+mn-ea"/>
                <a:cs typeface="+mn-cs"/>
              </a:rPr>
              <a:t> não têm partes móveis, não contêm placas na forma de discos e armazenam dados na memória (flash).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A única maneira pela qual lembram discos é que eles também armazenam uma quantidade grande de dados que não é perdida quando a energia é desligada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pt-BR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9DDD9E-BF4B-BD95-1183-156BF7F4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84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CB6A-5D50-537D-FDDD-DA4DC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Diversos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EF421-9752-E384-0683-0D2B7A0B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8568"/>
            <a:ext cx="10469564" cy="4442242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computadores de grande porte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servidores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multiprocessadores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computadores pessoais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computadores portáteis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embarcados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nós sensores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tempo real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cartões </a:t>
            </a:r>
            <a:r>
              <a:rPr lang="pt-BR" sz="2400" b="1">
                <a:latin typeface="+mn-lt"/>
                <a:ea typeface="+mn-ea"/>
                <a:cs typeface="+mn-cs"/>
              </a:rPr>
              <a:t>inteligentes </a:t>
            </a:r>
            <a:endParaRPr lang="pt-BR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F11589-F66D-637D-E910-443DC745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73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CB6A-5D50-537D-FDDD-DA4DC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Diversos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EF421-9752-E384-0683-0D2B7A0B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65468"/>
            <a:ext cx="10544628" cy="493981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Notebook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 err="1">
                <a:latin typeface="+mn-lt"/>
                <a:ea typeface="+mn-ea"/>
                <a:cs typeface="+mn-cs"/>
              </a:rPr>
              <a:t>Smartcards</a:t>
            </a:r>
            <a:endParaRPr lang="pt-BR" sz="2400" b="1" dirty="0">
              <a:latin typeface="+mn-lt"/>
              <a:ea typeface="+mn-ea"/>
              <a:cs typeface="+mn-cs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mainframe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notebook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tablet - smartphone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 err="1">
                <a:latin typeface="+mn-lt"/>
                <a:ea typeface="+mn-ea"/>
                <a:cs typeface="+mn-cs"/>
              </a:rPr>
              <a:t>IoT</a:t>
            </a:r>
            <a:r>
              <a:rPr lang="pt-BR" sz="2400" b="1" dirty="0">
                <a:latin typeface="+mn-lt"/>
                <a:ea typeface="+mn-ea"/>
                <a:cs typeface="+mn-cs"/>
              </a:rPr>
              <a:t> – equipamentos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sensores incêndio – agricultura precisão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linha de produção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Windows server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pt-BR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F11589-F66D-637D-E910-443DC745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450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FCB6A-5D50-537D-FDDD-DA4DC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Diversos 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EF421-9752-E384-0683-0D2B7A0B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74" y="1571864"/>
            <a:ext cx="11700535" cy="481157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computadores de grande porte - mainframe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servidores – Windows server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multiprocessadores – notebook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computadores pessoais – notebook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computadores portáteis – tablet - smartphone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embarcados – </a:t>
            </a:r>
            <a:r>
              <a:rPr lang="pt-BR" sz="2400" b="1" dirty="0" err="1">
                <a:latin typeface="+mn-lt"/>
                <a:ea typeface="+mn-ea"/>
                <a:cs typeface="+mn-cs"/>
              </a:rPr>
              <a:t>IoT</a:t>
            </a:r>
            <a:r>
              <a:rPr lang="pt-BR" sz="2400" b="1" dirty="0">
                <a:latin typeface="+mn-lt"/>
                <a:ea typeface="+mn-ea"/>
                <a:cs typeface="+mn-cs"/>
              </a:rPr>
              <a:t> – equipamentos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nós sensores – sensores incêndio – agricultura precisão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tempo real – linha de produção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Sistemas operacionais de cartões inteligentes - </a:t>
            </a:r>
            <a:r>
              <a:rPr lang="pt-BR" sz="2400" b="1" dirty="0" err="1">
                <a:latin typeface="+mn-lt"/>
                <a:ea typeface="+mn-ea"/>
                <a:cs typeface="+mn-cs"/>
              </a:rPr>
              <a:t>smartcards</a:t>
            </a:r>
            <a:endParaRPr lang="pt-BR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F11589-F66D-637D-E910-443DC745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52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2DE-4821-A171-63DC-A7BC85D0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BD5A-020B-CB59-BC7C-1FC7BCAF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90129" cy="2949525"/>
          </a:xfr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latin typeface="+mn-lt"/>
                <a:ea typeface="+mn-ea"/>
                <a:cs typeface="+mn-cs"/>
              </a:rPr>
              <a:t>linkedin.com/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alvaro-augusto-pereira</a:t>
            </a:r>
            <a:endParaRPr lang="en-US" sz="2400" b="1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b="1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latin typeface="+mn-lt"/>
                <a:ea typeface="+mn-ea"/>
                <a:cs typeface="+mn-cs"/>
              </a:rPr>
              <a:t>Face – Instagram –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Twiter</a:t>
            </a:r>
            <a:endParaRPr lang="en-US" sz="2400" b="1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latin typeface="+mn-lt"/>
                <a:ea typeface="+mn-ea"/>
                <a:cs typeface="+mn-cs"/>
              </a:rPr>
              <a:t>@ituoficial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sz="2400" b="1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latin typeface="+mn-lt"/>
                <a:ea typeface="+mn-ea"/>
                <a:cs typeface="+mn-cs"/>
              </a:rPr>
              <a:t>alvaro.pereira@ceunsp.edu.br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8ADC40-A3FF-4BA5-19D0-01C582D9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E9EBC5C-419C-4ACB-947A-D39524890173}"/>
              </a:ext>
            </a:extLst>
          </p:cNvPr>
          <p:cNvSpPr txBox="1"/>
          <p:nvPr/>
        </p:nvSpPr>
        <p:spPr>
          <a:xfrm>
            <a:off x="299185" y="1275677"/>
            <a:ext cx="34067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q"/>
              <a:defRPr sz="2000" b="1"/>
            </a:lvl1pPr>
            <a:lvl2pPr marL="742950" lvl="1" indent="-285750">
              <a:buFont typeface="Arial" panose="020B0604020202020204" pitchFamily="34" charset="0"/>
              <a:buChar char="•"/>
            </a:lvl2pPr>
          </a:lstStyle>
          <a:p>
            <a:pPr marL="0" indent="0">
              <a:buNone/>
            </a:pPr>
            <a:r>
              <a:rPr lang="pt-BR" dirty="0"/>
              <a:t>Avaliação </a:t>
            </a:r>
          </a:p>
          <a:p>
            <a:endParaRPr lang="pt-BR" dirty="0"/>
          </a:p>
          <a:p>
            <a:r>
              <a:rPr lang="pt-BR" dirty="0"/>
              <a:t>A2 – 5,0 </a:t>
            </a:r>
          </a:p>
          <a:p>
            <a:pPr marL="0" indent="0">
              <a:buNone/>
            </a:pPr>
            <a:r>
              <a:rPr lang="pt-BR" dirty="0"/>
              <a:t>	Trabalhos</a:t>
            </a:r>
          </a:p>
          <a:p>
            <a:endParaRPr lang="pt-BR" dirty="0"/>
          </a:p>
          <a:p>
            <a:r>
              <a:rPr lang="pt-BR" dirty="0"/>
              <a:t>A1 – 5,0</a:t>
            </a:r>
          </a:p>
          <a:p>
            <a:pPr marL="0" indent="0">
              <a:buNone/>
            </a:pPr>
            <a:r>
              <a:rPr lang="pt-BR" dirty="0"/>
              <a:t>	Avaliação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Nota &gt;= 6,0 – parabéns</a:t>
            </a:r>
          </a:p>
          <a:p>
            <a:endParaRPr lang="pt-BR" dirty="0"/>
          </a:p>
          <a:p>
            <a:r>
              <a:rPr lang="pt-BR" dirty="0"/>
              <a:t>Nota &lt; 6,0 – AF</a:t>
            </a:r>
          </a:p>
          <a:p>
            <a:endParaRPr lang="pt-BR" dirty="0"/>
          </a:p>
          <a:p>
            <a:r>
              <a:rPr lang="pt-BR" dirty="0"/>
              <a:t>AF – 5,0</a:t>
            </a:r>
          </a:p>
          <a:p>
            <a:pPr marL="457200" lvl="1" indent="0">
              <a:buNone/>
            </a:pPr>
            <a:r>
              <a:rPr lang="pt-BR" sz="2000" b="1" dirty="0"/>
              <a:t>Avaliação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89B26C-8D37-4522-80ED-90F922558513}"/>
              </a:ext>
            </a:extLst>
          </p:cNvPr>
          <p:cNvSpPr txBox="1"/>
          <p:nvPr/>
        </p:nvSpPr>
        <p:spPr>
          <a:xfrm>
            <a:off x="299185" y="325758"/>
            <a:ext cx="3562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pt-BR" sz="42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IMPORTANTE</a:t>
            </a:r>
            <a:r>
              <a:rPr lang="pt-BR" dirty="0"/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D32361-18E5-4D56-B5FB-4EBA28290C15}"/>
              </a:ext>
            </a:extLst>
          </p:cNvPr>
          <p:cNvSpPr txBox="1"/>
          <p:nvPr/>
        </p:nvSpPr>
        <p:spPr>
          <a:xfrm>
            <a:off x="6416565" y="1275677"/>
            <a:ext cx="26965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q"/>
              <a:defRPr sz="2000" b="1"/>
            </a:lvl1pPr>
            <a:lvl2pPr marL="742950" lvl="1" indent="-285750">
              <a:buFont typeface="Arial" panose="020B0604020202020204" pitchFamily="34" charset="0"/>
              <a:buChar char="•"/>
            </a:lvl2pPr>
          </a:lstStyle>
          <a:p>
            <a:pPr marL="0" indent="0">
              <a:buNone/>
            </a:pPr>
            <a:r>
              <a:rPr lang="pt-BR" dirty="0"/>
              <a:t>Obrigatório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75% de presença</a:t>
            </a:r>
          </a:p>
          <a:p>
            <a:endParaRPr lang="pt-BR" dirty="0"/>
          </a:p>
          <a:p>
            <a:r>
              <a:rPr lang="pt-BR" dirty="0"/>
              <a:t>Fiquem atentos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6D73147-383B-4015-8E46-D0B768EB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03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E9202-5380-AA18-D46A-17DFF5C7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F7EF4-3544-BB73-2B3F-2753E2DEC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83903"/>
            <a:ext cx="10545609" cy="5278368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O “cérebro” do computador é a CPU. Ela busca instruções da memória e as executa.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O ciclo básico de toda CPU é buscar a primeira instrução da memória, decodificá-la para determinar o seu tipo e operandos, executá-la, e então buscar, decodificar e executar as instruções subsequentes.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O ciclo é repetido até o programa terminar. É dessa maneira que os programas são executados.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Como o tempo para acessar a memória para buscar uma instrução ou palavra dos operandos é muito maior do que o tempo para executar uma instrução, todas as CPUs têm alguns registradores internos para armazenamento de variáveis e resultados temporários.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B202E-0A7E-E7DB-CE94-E12088D0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A5ECC-D51F-64B7-D5A7-A9A10F2B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C39E2-F7FF-66EF-7724-8D1BB6DD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545609" cy="4170372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Segundo principal componente em qualquer computador é a memória.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Idealmente, uma memória deve ser rápida ao extremo (mais rápida do que executar uma instrução, de maneira que a CPU não seja atrasada pela memória), abundantemente grande e muito barata.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Nenhuma tecnologia atual satisfaz todas essas metas, assim uma abordagem diferente é tomada.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O sistema de memória é construído como uma hierarquia de camadas, como mostrado na Figura.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79458D-61C9-DBE9-BDE4-432E5B67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6DABF-093F-10D7-9C58-5F60E026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3AD969C-0AAF-C8AB-A080-7766178FD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60" y="2032942"/>
            <a:ext cx="11205680" cy="4199181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A7F9A4-D410-F37C-1B23-4E51C92B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19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CE567-4220-305C-F8C4-1AC3D70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A7515-B997-1DE6-B529-165EB909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613420" cy="3190617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Camada superior consiste em registradores internos à CPU.</a:t>
            </a:r>
          </a:p>
          <a:p>
            <a:pPr marL="0" indent="0">
              <a:buClr>
                <a:schemeClr val="tx1"/>
              </a:buClr>
              <a:buNone/>
            </a:pPr>
            <a:endParaRPr lang="pt-BR" sz="2400" b="1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Eles são feitos do mesmo material que a CPU e são, desse modo, tão rápidos quanto ela. E portanto não há um atraso ao acessá-los.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pt-BR" sz="2400" b="1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Os programas devem gerenciar os próprios registradores (isto é, decidir o que manter neles) no software.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030730-FEEB-B7C8-0BD9-355F8B11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3894-7771-9544-30F4-A4C9DEF9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B0A93A-F581-DFCB-28FF-4B435064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67168"/>
            <a:ext cx="10545609" cy="4298613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Em seguida, vem a memória cache, que é controlada principalmente pelo hardware.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A memória principal é dividida em linhas de cache.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As linhas de cache mais utilizadas são mantidas em uma cache de alta velocidade localizada dentro ou muito próximo da CPU.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Quando o programa precisa ler uma palavra de memória, o hardware de cache confere se a linha requisitada está na cache.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Se ela estiver presente na cache, a requisição é atendida e nenhuma requisição de memória é feita para a memória principal sobre o barramento.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9536D4-BD9D-A099-3300-6EEFE90D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87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EDE9-D610-F77F-A67B-3846F51B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8EB8C-189C-66C9-9B8B-C50BE745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545607" cy="4298613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A memória principal vem a seguir na hierarquia.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A memória principal é normalmente chamada de RAM (Random Access </a:t>
            </a:r>
            <a:r>
              <a:rPr lang="pt-BR" sz="2400" b="1" dirty="0" err="1">
                <a:latin typeface="+mn-lt"/>
                <a:ea typeface="+mn-ea"/>
                <a:cs typeface="+mn-cs"/>
              </a:rPr>
              <a:t>Memory</a:t>
            </a:r>
            <a:r>
              <a:rPr lang="pt-BR" sz="2400" b="1" dirty="0">
                <a:latin typeface="+mn-lt"/>
                <a:ea typeface="+mn-ea"/>
                <a:cs typeface="+mn-cs"/>
              </a:rPr>
              <a:t> — memória de acesso aleatório).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pt-BR" sz="2400" b="1" dirty="0">
                <a:latin typeface="+mn-lt"/>
                <a:ea typeface="+mn-ea"/>
                <a:cs typeface="+mn-cs"/>
              </a:rPr>
              <a:t>Além da memória principal, muitos computadores têm uma pequena memória de acesso aleatório não volátil. Diferentemente da RAM, a memória não volátil não perde o seu conteúdo quando a energia é desligada.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latin typeface="+mn-lt"/>
                <a:ea typeface="+mn-ea"/>
                <a:cs typeface="+mn-cs"/>
              </a:rPr>
              <a:t>A ROM (Read Only Memory —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memória</a:t>
            </a:r>
            <a:r>
              <a:rPr lang="en-US" sz="2400" b="1" dirty="0"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>
                <a:latin typeface="+mn-lt"/>
                <a:ea typeface="+mn-ea"/>
                <a:cs typeface="+mn-cs"/>
              </a:rPr>
              <a:t>somente</a:t>
            </a:r>
            <a:r>
              <a:rPr lang="en-US" sz="2400" b="1" dirty="0">
                <a:latin typeface="+mn-lt"/>
                <a:ea typeface="+mn-ea"/>
                <a:cs typeface="+mn-cs"/>
              </a:rPr>
              <a:t> de </a:t>
            </a:r>
            <a:r>
              <a:rPr lang="pt-BR" sz="2400" b="1" dirty="0">
                <a:latin typeface="+mn-lt"/>
                <a:ea typeface="+mn-ea"/>
                <a:cs typeface="+mn-cs"/>
              </a:rPr>
              <a:t>leitura) é programada na fábrica e não pode ser modificada depois. Ela é rápida e barata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7CAA10-2DE5-06FF-2C3D-6C79334D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CAC4-0BD5-46D2-9EA2-B388A5D9DCB1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82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Í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</TotalTime>
  <Words>808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Íon</vt:lpstr>
      <vt:lpstr>Apresentação do PowerPoint</vt:lpstr>
      <vt:lpstr>Contatos</vt:lpstr>
      <vt:lpstr>Apresentação do PowerPoint</vt:lpstr>
      <vt:lpstr>Processadores</vt:lpstr>
      <vt:lpstr>Memória</vt:lpstr>
      <vt:lpstr>Memória</vt:lpstr>
      <vt:lpstr>Memória</vt:lpstr>
      <vt:lpstr>Memória</vt:lpstr>
      <vt:lpstr>Memória</vt:lpstr>
      <vt:lpstr>Disco rígido</vt:lpstr>
      <vt:lpstr>Disco rígido</vt:lpstr>
      <vt:lpstr>Diversos sistemas operacionais</vt:lpstr>
      <vt:lpstr>Diversos sistemas operacionais</vt:lpstr>
      <vt:lpstr>Diversos sistemas operacionais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Álvaro Itu</dc:creator>
  <cp:lastModifiedBy>Álvaro Itu</cp:lastModifiedBy>
  <cp:revision>84</cp:revision>
  <dcterms:created xsi:type="dcterms:W3CDTF">2021-12-07T23:39:04Z</dcterms:created>
  <dcterms:modified xsi:type="dcterms:W3CDTF">2023-09-13T22:43:08Z</dcterms:modified>
</cp:coreProperties>
</file>