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9" r:id="rId14"/>
    <p:sldId id="280" r:id="rId15"/>
    <p:sldId id="281" r:id="rId16"/>
    <p:sldId id="258" r:id="rId1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-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5784-8BD3-4D9F-AA14-12F3D334F3F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4477-A081-4AC4-87B1-EED907F1B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96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5784-8BD3-4D9F-AA14-12F3D334F3F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4477-A081-4AC4-87B1-EED907F1B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5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5784-8BD3-4D9F-AA14-12F3D334F3F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4477-A081-4AC4-87B1-EED907F1B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09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5784-8BD3-4D9F-AA14-12F3D334F3F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4477-A081-4AC4-87B1-EED907F1B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81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5784-8BD3-4D9F-AA14-12F3D334F3F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4477-A081-4AC4-87B1-EED907F1B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39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5784-8BD3-4D9F-AA14-12F3D334F3F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4477-A081-4AC4-87B1-EED907F1B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50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5784-8BD3-4D9F-AA14-12F3D334F3F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4477-A081-4AC4-87B1-EED907F1B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02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5784-8BD3-4D9F-AA14-12F3D334F3F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4477-A081-4AC4-87B1-EED907F1B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21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5784-8BD3-4D9F-AA14-12F3D334F3F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4477-A081-4AC4-87B1-EED907F1B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62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5784-8BD3-4D9F-AA14-12F3D334F3F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4477-A081-4AC4-87B1-EED907F1B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24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5784-8BD3-4D9F-AA14-12F3D334F3F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4477-A081-4AC4-87B1-EED907F1B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79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B5784-8BD3-4D9F-AA14-12F3D334F3FB}" type="datetimeFigureOut">
              <a:rPr lang="pt-BR" smtClean="0"/>
              <a:t>29/08/2017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C4477-A081-4AC4-87B1-EED907F1B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04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nan.bisato\Desktop\Abertur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" y="-5070"/>
            <a:ext cx="9153014" cy="514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enan.bisato\Desktop\desenvolvi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Pagamento de Títulos</a:t>
            </a:r>
            <a:endParaRPr lang="pt-BR" sz="36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pPr marL="0" algn="just"/>
            <a:endParaRPr lang="pt-BR" altLang="pt-BR" sz="2000" dirty="0" smtClean="0">
              <a:latin typeface="Verdana" pitchFamily="34" charset="0"/>
            </a:endParaRPr>
          </a:p>
          <a:p>
            <a:pPr marL="0" algn="just">
              <a:buFontTx/>
              <a:buNone/>
            </a:pPr>
            <a:r>
              <a:rPr lang="pt-BR" altLang="pt-BR" sz="2000" dirty="0">
                <a:latin typeface="Verdana" pitchFamily="34" charset="0"/>
              </a:rPr>
              <a:t>A aba Pagamento de títulos deve ser utilizada sempre que houver baixa de contas a pagar.</a:t>
            </a:r>
          </a:p>
          <a:p>
            <a:pPr marL="0" algn="just">
              <a:buFontTx/>
              <a:buNone/>
            </a:pPr>
            <a:r>
              <a:rPr lang="pt-BR" altLang="pt-BR" sz="2000" dirty="0" smtClean="0">
                <a:latin typeface="Verdana" pitchFamily="34" charset="0"/>
              </a:rPr>
              <a:t>As </a:t>
            </a:r>
            <a:r>
              <a:rPr lang="pt-BR" altLang="pt-BR" sz="2000" dirty="0">
                <a:latin typeface="Verdana" pitchFamily="34" charset="0"/>
              </a:rPr>
              <a:t>contas a pagar podem ter origem em notas fiscais de entrada ou em lançamentos avulsos</a:t>
            </a:r>
            <a:r>
              <a:rPr lang="pt-BR" altLang="pt-BR" sz="2000" dirty="0" smtClean="0">
                <a:latin typeface="Verdana" pitchFamily="34" charset="0"/>
              </a:rPr>
              <a:t>.</a:t>
            </a:r>
          </a:p>
          <a:p>
            <a:pPr marL="0" algn="just">
              <a:buFontTx/>
              <a:buNone/>
            </a:pPr>
            <a:endParaRPr lang="pt-BR" altLang="pt-BR" sz="2000" dirty="0" smtClean="0">
              <a:latin typeface="Verdana" pitchFamily="34" charset="0"/>
            </a:endParaRPr>
          </a:p>
          <a:p>
            <a:pPr marL="0" algn="just">
              <a:buFontTx/>
              <a:buNone/>
            </a:pPr>
            <a:r>
              <a:rPr lang="pt-BR" altLang="pt-BR" sz="2000" dirty="0" smtClean="0">
                <a:latin typeface="Verdana" pitchFamily="34" charset="0"/>
              </a:rPr>
              <a:t> </a:t>
            </a:r>
            <a:r>
              <a:rPr lang="pt-BR" altLang="pt-BR" sz="2000" dirty="0">
                <a:latin typeface="Verdana" pitchFamily="34" charset="0"/>
              </a:rPr>
              <a:t>A contabilização da baixa dos títulos acontece da seguinte forma:</a:t>
            </a:r>
          </a:p>
          <a:p>
            <a:pPr marL="0" algn="just">
              <a:buFontTx/>
              <a:buNone/>
            </a:pPr>
            <a:r>
              <a:rPr lang="pt-BR" altLang="pt-BR" sz="2000" dirty="0">
                <a:latin typeface="Verdana" pitchFamily="34" charset="0"/>
              </a:rPr>
              <a:t>Conta de crédito: Conta configurada na forma de pagamento utilizada na baixa. </a:t>
            </a:r>
          </a:p>
          <a:p>
            <a:pPr marL="0" algn="just">
              <a:buFontTx/>
              <a:buNone/>
            </a:pPr>
            <a:r>
              <a:rPr lang="pt-BR" altLang="pt-BR" sz="2000" dirty="0">
                <a:latin typeface="Verdana" pitchFamily="34" charset="0"/>
              </a:rPr>
              <a:t>Conta de débito: Conta creditada no momento do lançamento do título.</a:t>
            </a:r>
          </a:p>
          <a:p>
            <a:pPr marL="0" algn="just">
              <a:buFontTx/>
              <a:buNone/>
            </a:pPr>
            <a:endParaRPr lang="pt-BR" altLang="pt-BR" sz="2000" dirty="0" smtClean="0">
              <a:latin typeface="Verdana" pitchFamily="34" charset="0"/>
            </a:endParaRPr>
          </a:p>
          <a:p>
            <a:pPr marL="0" algn="just">
              <a:buFontTx/>
              <a:buNone/>
            </a:pPr>
            <a:endParaRPr lang="pt-BR" altLang="pt-BR" sz="2000" dirty="0">
              <a:latin typeface="Verdana" pitchFamily="34" charset="0"/>
            </a:endParaRPr>
          </a:p>
          <a:p>
            <a:pPr algn="just">
              <a:spcBef>
                <a:spcPct val="0"/>
              </a:spcBef>
              <a:buNone/>
            </a:pP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42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enan.bisato\Desktop\desenvolvi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Pagamento de Títulos</a:t>
            </a:r>
            <a:endParaRPr lang="pt-BR" sz="36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20000"/>
          </a:bodyPr>
          <a:lstStyle/>
          <a:p>
            <a:pPr marL="0" algn="just"/>
            <a:endParaRPr lang="pt-BR" altLang="pt-BR" sz="2000" dirty="0" smtClean="0">
              <a:latin typeface="Verdana" pitchFamily="34" charset="0"/>
            </a:endParaRPr>
          </a:p>
          <a:p>
            <a:pPr marL="0" algn="just">
              <a:buFontTx/>
              <a:buNone/>
            </a:pPr>
            <a:r>
              <a:rPr lang="pt-BR" altLang="pt-BR" sz="2000" dirty="0">
                <a:latin typeface="Verdana" pitchFamily="34" charset="0"/>
              </a:rPr>
              <a:t>A aba Pagamento de títulos deve ser utilizada sempre que houver baixa de contas a pagar.</a:t>
            </a:r>
          </a:p>
          <a:p>
            <a:pPr marL="0" algn="just">
              <a:buFontTx/>
              <a:buNone/>
            </a:pPr>
            <a:r>
              <a:rPr lang="pt-BR" altLang="pt-BR" sz="2000" dirty="0" smtClean="0">
                <a:latin typeface="Verdana" pitchFamily="34" charset="0"/>
              </a:rPr>
              <a:t>As </a:t>
            </a:r>
            <a:r>
              <a:rPr lang="pt-BR" altLang="pt-BR" sz="2000" dirty="0">
                <a:latin typeface="Verdana" pitchFamily="34" charset="0"/>
              </a:rPr>
              <a:t>contas a pagar podem ter origem em notas fiscais de entrada ou em lançamentos avulsos</a:t>
            </a:r>
            <a:r>
              <a:rPr lang="pt-BR" altLang="pt-BR" sz="2000" dirty="0" smtClean="0">
                <a:latin typeface="Verdana" pitchFamily="34" charset="0"/>
              </a:rPr>
              <a:t>.</a:t>
            </a:r>
          </a:p>
          <a:p>
            <a:pPr marL="0" algn="just">
              <a:buFontTx/>
              <a:buNone/>
            </a:pPr>
            <a:endParaRPr lang="pt-BR" altLang="pt-BR" sz="2000" dirty="0" smtClean="0">
              <a:latin typeface="Verdana" pitchFamily="34" charset="0"/>
            </a:endParaRPr>
          </a:p>
          <a:p>
            <a:pPr marL="0" algn="just">
              <a:buFontTx/>
              <a:buNone/>
            </a:pPr>
            <a:r>
              <a:rPr lang="pt-BR" altLang="pt-BR" sz="2000" dirty="0" smtClean="0">
                <a:latin typeface="Verdana" pitchFamily="34" charset="0"/>
              </a:rPr>
              <a:t> </a:t>
            </a:r>
            <a:r>
              <a:rPr lang="pt-BR" altLang="pt-BR" sz="2000" dirty="0">
                <a:latin typeface="Verdana" pitchFamily="34" charset="0"/>
              </a:rPr>
              <a:t>A contabilização da baixa dos títulos acontece da seguinte forma:</a:t>
            </a:r>
          </a:p>
          <a:p>
            <a:pPr marL="0" algn="just">
              <a:buFontTx/>
              <a:buNone/>
            </a:pPr>
            <a:r>
              <a:rPr lang="pt-BR" altLang="pt-BR" sz="2000" dirty="0">
                <a:latin typeface="Verdana" pitchFamily="34" charset="0"/>
              </a:rPr>
              <a:t>Conta de crédito: Conta configurada na forma de pagamento utilizada na baixa. </a:t>
            </a:r>
          </a:p>
          <a:p>
            <a:pPr marL="0" algn="just">
              <a:buFontTx/>
              <a:buNone/>
            </a:pPr>
            <a:r>
              <a:rPr lang="pt-BR" altLang="pt-BR" sz="2000" dirty="0">
                <a:latin typeface="Verdana" pitchFamily="34" charset="0"/>
              </a:rPr>
              <a:t>Conta de débito: Conta creditada no momento do lançamento do título.</a:t>
            </a:r>
          </a:p>
          <a:p>
            <a:pPr marL="0" algn="just">
              <a:buFontTx/>
              <a:buNone/>
            </a:pPr>
            <a:endParaRPr lang="pt-BR" altLang="pt-BR" sz="2000" dirty="0" smtClean="0">
              <a:latin typeface="Verdana" pitchFamily="34" charset="0"/>
            </a:endParaRPr>
          </a:p>
          <a:p>
            <a:pPr marL="0" algn="just">
              <a:buFontTx/>
              <a:buNone/>
            </a:pPr>
            <a:endParaRPr lang="pt-BR" altLang="pt-BR" sz="2000" dirty="0">
              <a:latin typeface="Verdana" pitchFamily="34" charset="0"/>
            </a:endParaRPr>
          </a:p>
          <a:p>
            <a:pPr algn="just">
              <a:spcBef>
                <a:spcPct val="0"/>
              </a:spcBef>
              <a:buNone/>
            </a:pP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28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enan.bisato\Desktop\desenvolvi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Pagamento de Títulos</a:t>
            </a:r>
            <a:endParaRPr lang="pt-BR" sz="36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algn="just"/>
            <a:endParaRPr lang="pt-BR" altLang="pt-BR" sz="2000" dirty="0" smtClean="0">
              <a:latin typeface="Verdana" pitchFamily="34" charset="0"/>
            </a:endParaRPr>
          </a:p>
          <a:p>
            <a:pPr marL="0" algn="just">
              <a:buFontTx/>
              <a:buNone/>
            </a:pPr>
            <a:r>
              <a:rPr lang="pt-BR" altLang="pt-BR" sz="2000" b="1" dirty="0" smtClean="0">
                <a:latin typeface="Verdana" pitchFamily="34" charset="0"/>
              </a:rPr>
              <a:t>Dica: </a:t>
            </a:r>
          </a:p>
          <a:p>
            <a:pPr marL="0" algn="just">
              <a:buFontTx/>
              <a:buNone/>
            </a:pPr>
            <a:endParaRPr lang="pt-BR" alt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just">
              <a:buFontTx/>
              <a:buNone/>
            </a:pPr>
            <a:r>
              <a:rPr lang="pt-BR" alt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Agendamento de títulos: É possível realizar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alteração de data de vencimento ou agendamento em lote de títulos a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pagar, na tela de pagamentos de títulos. </a:t>
            </a:r>
            <a:endParaRPr lang="pt-BR" altLang="pt-BR" sz="2000" dirty="0" smtClean="0">
              <a:latin typeface="Verdana" pitchFamily="34" charset="0"/>
            </a:endParaRPr>
          </a:p>
          <a:p>
            <a:pPr marL="0" algn="just">
              <a:buFontTx/>
              <a:buNone/>
            </a:pPr>
            <a:endParaRPr lang="pt-BR" altLang="pt-BR" sz="2000" dirty="0">
              <a:latin typeface="Verdana" pitchFamily="34" charset="0"/>
            </a:endParaRPr>
          </a:p>
          <a:p>
            <a:pPr algn="just">
              <a:spcBef>
                <a:spcPct val="0"/>
              </a:spcBef>
              <a:buNone/>
            </a:pP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42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enan.bisato\Desktop\desenvolvi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/>
            <a:r>
              <a:rPr lang="pt-BR" altLang="pt-BR" sz="3600" dirty="0" smtClean="0">
                <a:latin typeface="Verdana" pitchFamily="34" charset="0"/>
              </a:rPr>
              <a:t>Adiantamentos</a:t>
            </a:r>
            <a:endParaRPr lang="pt-BR" altLang="pt-BR" sz="3600" dirty="0">
              <a:latin typeface="Verdan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algn="just">
              <a:buFontTx/>
              <a:buNone/>
            </a:pPr>
            <a:endParaRPr lang="pt-BR" alt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just">
              <a:buFontTx/>
              <a:buNone/>
            </a:pPr>
            <a:r>
              <a:rPr lang="pt-BR" alt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aba adiantamentos é onde serão feitos </a:t>
            </a:r>
            <a:r>
              <a:rPr lang="pt-BR" alt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adiantamentos e reembolsos  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funcionários, clientes e fornecedores. </a:t>
            </a:r>
          </a:p>
          <a:p>
            <a:pPr marL="0" algn="just">
              <a:buFontTx/>
              <a:buNone/>
            </a:pPr>
            <a:endParaRPr lang="pt-BR" alt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just">
              <a:buFontTx/>
              <a:buNone/>
            </a:pPr>
            <a:endParaRPr lang="pt-BR" alt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just">
              <a:buFontTx/>
              <a:buNone/>
            </a:pPr>
            <a:endParaRPr lang="pt-BR" alt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just"/>
            <a:endParaRPr lang="pt-BR" sz="2900" b="1" kern="0" dirty="0" smtClean="0">
              <a:solidFill>
                <a:schemeClr val="tx2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7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enan.bisato\Desktop\desenvolvi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/>
            <a:r>
              <a:rPr lang="pt-BR" altLang="pt-BR" sz="3600" dirty="0" smtClean="0">
                <a:latin typeface="Verdana" pitchFamily="34" charset="0"/>
              </a:rPr>
              <a:t>Adiantamentos</a:t>
            </a:r>
            <a:endParaRPr lang="pt-BR" altLang="pt-BR" sz="3600" dirty="0">
              <a:latin typeface="Verdan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algn="just">
              <a:buFontTx/>
              <a:buNone/>
            </a:pPr>
            <a:r>
              <a:rPr lang="pt-BR" alt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Importante!</a:t>
            </a:r>
          </a:p>
          <a:p>
            <a:pPr marL="0" algn="just">
              <a:buFontTx/>
              <a:buNone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Ao fazer adiantamentos o campo Histórico é sempre obrigatório.</a:t>
            </a:r>
          </a:p>
          <a:p>
            <a:pPr marL="0" algn="just">
              <a:buFontTx/>
              <a:buNone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Através do processo 231 é possível fazer reembolso de adiantamentos de outras empresas.</a:t>
            </a:r>
          </a:p>
          <a:p>
            <a:pPr marL="0" algn="just">
              <a:buFontTx/>
              <a:buNone/>
            </a:pPr>
            <a:endParaRPr lang="pt-BR" alt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just">
              <a:buFontTx/>
              <a:buNone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É possível enviar notificação por e-mail ao gravar um adiantamento.</a:t>
            </a:r>
          </a:p>
          <a:p>
            <a:pPr marL="0" algn="just">
              <a:buFontTx/>
              <a:buNone/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reembolso poderá ser feito tanto pela aba Adiantamentos como pelo recebimento/pagamento de títulos</a:t>
            </a:r>
            <a:r>
              <a:rPr lang="pt-BR" alt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</a:p>
          <a:p>
            <a:pPr marL="0" algn="just">
              <a:buFontTx/>
              <a:buNone/>
            </a:pPr>
            <a:endParaRPr lang="pt-BR" alt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just">
              <a:buFontTx/>
              <a:buNone/>
            </a:pPr>
            <a:endParaRPr lang="pt-BR" alt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just">
              <a:buFontTx/>
              <a:buNone/>
            </a:pPr>
            <a:endParaRPr lang="pt-BR" alt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just"/>
            <a:endParaRPr lang="pt-BR" sz="2900" b="1" kern="0" dirty="0" smtClean="0">
              <a:solidFill>
                <a:schemeClr val="tx2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564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enan.bisato\Desktop\desenvolvi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/>
            <a:r>
              <a:rPr lang="pt-BR" altLang="pt-BR" sz="3600" dirty="0" smtClean="0">
                <a:latin typeface="Verdana" pitchFamily="34" charset="0"/>
              </a:rPr>
              <a:t>Fechamento de Caixa</a:t>
            </a:r>
            <a:endParaRPr lang="pt-BR" altLang="pt-BR" sz="3600" dirty="0">
              <a:latin typeface="Verdan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algn="just">
              <a:buFontTx/>
              <a:buNone/>
            </a:pPr>
            <a:r>
              <a:rPr lang="pt-BR" alt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Relatório 535-Fechamento de caixa retaguarda. </a:t>
            </a:r>
          </a:p>
          <a:p>
            <a:pPr marL="0" algn="just">
              <a:buFontTx/>
              <a:buNone/>
            </a:pPr>
            <a:r>
              <a:rPr lang="pt-BR" alt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Processos: 184- Bloqueia alteração/exclusão de lançamentos movimento caixa; </a:t>
            </a:r>
          </a:p>
          <a:p>
            <a:pPr marL="0" algn="just">
              <a:buFontTx/>
              <a:buNone/>
            </a:pPr>
            <a:r>
              <a:rPr lang="pt-BR" alt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138 – Bloqueia eliminação de baixas de títulos para o usuário caixa. </a:t>
            </a:r>
          </a:p>
          <a:p>
            <a:pPr marL="0" algn="just">
              <a:buFontTx/>
              <a:buNone/>
            </a:pPr>
            <a:endParaRPr lang="pt-BR" alt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just">
              <a:buFontTx/>
              <a:buNone/>
            </a:pPr>
            <a:endParaRPr lang="pt-BR" alt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just"/>
            <a:endParaRPr lang="pt-BR" sz="2900" b="1" kern="0" dirty="0" smtClean="0">
              <a:solidFill>
                <a:schemeClr val="tx2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11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enan.bisato\Desktop\f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1"/>
            <a:ext cx="9141453" cy="514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7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enan.bisato\Desktop\desenvolvi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Movimento de Caixa</a:t>
            </a:r>
            <a:endParaRPr lang="pt-BR" sz="36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algn="just">
              <a:buFontTx/>
              <a:buNone/>
              <a:defRPr/>
            </a:pPr>
            <a:r>
              <a:rPr lang="pt-BR" sz="2000" dirty="0">
                <a:latin typeface="Verdana" pitchFamily="34" charset="0"/>
              </a:rPr>
              <a:t>O movimento de caixa no </a:t>
            </a:r>
            <a:r>
              <a:rPr lang="pt-BR" sz="2000" dirty="0" err="1">
                <a:latin typeface="Verdana" pitchFamily="34" charset="0"/>
              </a:rPr>
              <a:t>CISSPoder</a:t>
            </a:r>
            <a:r>
              <a:rPr lang="pt-BR" sz="2000" dirty="0">
                <a:latin typeface="Verdana" pitchFamily="34" charset="0"/>
              </a:rPr>
              <a:t> deve ser utilizado para</a:t>
            </a:r>
          </a:p>
          <a:p>
            <a:pPr algn="just">
              <a:buFontTx/>
              <a:buNone/>
              <a:defRPr/>
            </a:pPr>
            <a:r>
              <a:rPr lang="pt-BR" sz="2000" dirty="0">
                <a:latin typeface="Verdana" pitchFamily="34" charset="0"/>
              </a:rPr>
              <a:t>lançar pequenas despesas ou receitas, fazer impressão de</a:t>
            </a:r>
          </a:p>
          <a:p>
            <a:pPr algn="just">
              <a:buFontTx/>
              <a:buNone/>
              <a:defRPr/>
            </a:pPr>
            <a:r>
              <a:rPr lang="pt-BR" sz="2000" dirty="0">
                <a:latin typeface="Verdana" pitchFamily="34" charset="0"/>
              </a:rPr>
              <a:t>recibos ou então efetuar a transferência entre contas caixa.</a:t>
            </a:r>
          </a:p>
          <a:p>
            <a:pPr>
              <a:buFontTx/>
              <a:buNone/>
              <a:defRPr/>
            </a:pPr>
            <a:endParaRPr lang="pt-BR" sz="2000" dirty="0">
              <a:latin typeface="Verdana" pitchFamily="34" charset="0"/>
            </a:endParaRPr>
          </a:p>
          <a:p>
            <a:pPr marL="0" algn="just">
              <a:spcBef>
                <a:spcPts val="0"/>
              </a:spcBef>
              <a:buFontTx/>
              <a:buNone/>
              <a:defRPr/>
            </a:pPr>
            <a:r>
              <a:rPr lang="pt-BR" sz="2000" dirty="0">
                <a:latin typeface="Verdana" pitchFamily="34" charset="0"/>
              </a:rPr>
              <a:t>As contas contábeis para lançamentos devem ser cadastradas </a:t>
            </a:r>
            <a:r>
              <a:rPr lang="pt-BR" sz="2000" dirty="0" smtClean="0">
                <a:latin typeface="Verdana" pitchFamily="34" charset="0"/>
              </a:rPr>
              <a:t>em </a:t>
            </a:r>
            <a:r>
              <a:rPr lang="pt-BR" sz="2000" dirty="0">
                <a:latin typeface="Verdana" pitchFamily="34" charset="0"/>
              </a:rPr>
              <a:t>Cadastros/Contas contábeis e posteriormente relacionadas em Arquivo/Configurações Gerais/Caixa grupo Classificações para lançamento no Caixa financeiro.</a:t>
            </a:r>
          </a:p>
          <a:p>
            <a:pPr algn="just">
              <a:spcBef>
                <a:spcPct val="0"/>
              </a:spcBef>
              <a:buNone/>
            </a:pP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enan.bisato\Desktop\desenvolvi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Movimento de Caixa</a:t>
            </a:r>
            <a:endParaRPr lang="pt-BR" sz="36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pt-BR" sz="2000" b="1" dirty="0">
                <a:latin typeface="Verdana" pitchFamily="34" charset="0"/>
              </a:rPr>
              <a:t>Atenção:</a:t>
            </a:r>
          </a:p>
          <a:p>
            <a:pPr marL="0" algn="just">
              <a:buFontTx/>
              <a:buNone/>
              <a:defRPr/>
            </a:pPr>
            <a:r>
              <a:rPr lang="pt-BR" sz="2000" dirty="0">
                <a:latin typeface="Verdana" pitchFamily="34" charset="0"/>
              </a:rPr>
              <a:t>Não se faz recebimento ou pagamento pelo Movimento de Caixa quando:</a:t>
            </a:r>
          </a:p>
          <a:p>
            <a:pPr algn="just">
              <a:defRPr/>
            </a:pPr>
            <a:r>
              <a:rPr lang="pt-BR" sz="2000" dirty="0">
                <a:latin typeface="Verdana" pitchFamily="34" charset="0"/>
              </a:rPr>
              <a:t>O título tiver sido lançado no Notas de Entrada</a:t>
            </a:r>
          </a:p>
          <a:p>
            <a:pPr algn="just">
              <a:defRPr/>
            </a:pPr>
            <a:r>
              <a:rPr lang="pt-BR" sz="2000" dirty="0">
                <a:latin typeface="Verdana" pitchFamily="34" charset="0"/>
              </a:rPr>
              <a:t>O título tiver sido lançado no Notas de Saída</a:t>
            </a:r>
          </a:p>
          <a:p>
            <a:pPr algn="just">
              <a:defRPr/>
            </a:pPr>
            <a:r>
              <a:rPr lang="pt-BR" sz="2000" dirty="0">
                <a:latin typeface="Verdana" pitchFamily="34" charset="0"/>
              </a:rPr>
              <a:t>O título tiver lançamento avulso financeiro</a:t>
            </a:r>
          </a:p>
          <a:p>
            <a:pPr algn="just">
              <a:defRPr/>
            </a:pPr>
            <a:r>
              <a:rPr lang="pt-BR" sz="2000" dirty="0">
                <a:latin typeface="Verdana" pitchFamily="34" charset="0"/>
              </a:rPr>
              <a:t>O título tiver lançamento de previsão</a:t>
            </a:r>
          </a:p>
          <a:p>
            <a:pPr algn="just">
              <a:defRPr/>
            </a:pPr>
            <a:r>
              <a:rPr lang="pt-BR" sz="2000" dirty="0">
                <a:latin typeface="Verdana" pitchFamily="34" charset="0"/>
              </a:rPr>
              <a:t>O movimento for referente a um adiantamento ou reembolso</a:t>
            </a:r>
          </a:p>
          <a:p>
            <a:pPr algn="just">
              <a:defRPr/>
            </a:pPr>
            <a:r>
              <a:rPr lang="pt-BR" sz="2000" dirty="0">
                <a:latin typeface="Verdana" pitchFamily="34" charset="0"/>
              </a:rPr>
              <a:t>A despesa tiver nota fiscal</a:t>
            </a:r>
          </a:p>
          <a:p>
            <a:pPr algn="just">
              <a:defRPr/>
            </a:pPr>
            <a:r>
              <a:rPr lang="pt-BR" sz="2000" dirty="0">
                <a:latin typeface="Verdana" pitchFamily="34" charset="0"/>
              </a:rPr>
              <a:t>O título movimentar cartão</a:t>
            </a:r>
          </a:p>
          <a:p>
            <a:pPr algn="just">
              <a:spcBef>
                <a:spcPct val="0"/>
              </a:spcBef>
              <a:buNone/>
            </a:pP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9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enan.bisato\Desktop\desenvolvi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Movimento de Caixa</a:t>
            </a:r>
            <a:endParaRPr lang="pt-BR" sz="36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buFontTx/>
              <a:buNone/>
              <a:defRPr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Atenção:</a:t>
            </a:r>
          </a:p>
          <a:p>
            <a:pPr marL="0" algn="just">
              <a:buFontTx/>
              <a:buNone/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sistema sempre buscará a última data em que haja movimentação para o usuário, apresentando-a como data do caixa.</a:t>
            </a:r>
          </a:p>
          <a:p>
            <a:pPr marL="0" algn="just">
              <a:buFontTx/>
              <a:buNone/>
              <a:defRPr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just">
              <a:buFontTx/>
              <a:buNone/>
              <a:defRPr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Para que o sistema sempre considere a data atual nos movimentos do caixa,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deverá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ser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marcado o </a:t>
            </a:r>
            <a:r>
              <a:rPr lang="pt-BR" sz="2000" smtClean="0">
                <a:latin typeface="Arial" panose="020B0604020202020204" pitchFamily="34" charset="0"/>
                <a:cs typeface="Arial" panose="020B0604020202020204" pitchFamily="34" charset="0"/>
              </a:rPr>
              <a:t>processo 363 e 346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para o usuário (Cadastros/Complementares/Direitos de Processos de usuários)</a:t>
            </a:r>
            <a:r>
              <a:rPr lang="pt-B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  <a:buNone/>
            </a:pP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2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enan.bisato\Desktop\desenvolvi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494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Movimento de Caixa</a:t>
            </a:r>
            <a:endParaRPr lang="pt-BR" sz="36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47614"/>
            <a:ext cx="4038600" cy="3096343"/>
          </a:xfrm>
        </p:spPr>
        <p:txBody>
          <a:bodyPr numCol="1">
            <a:normAutofit fontScale="92500" lnSpcReduction="10000"/>
          </a:bodyPr>
          <a:lstStyle/>
          <a:p>
            <a:pPr marL="0" algn="just">
              <a:spcBef>
                <a:spcPts val="480"/>
              </a:spcBef>
              <a:buNone/>
            </a:pPr>
            <a:r>
              <a:rPr lang="pt-BR" sz="2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Dica:</a:t>
            </a:r>
          </a:p>
          <a:p>
            <a:pPr marL="0" algn="just">
              <a:spcBef>
                <a:spcPts val="480"/>
              </a:spcBef>
              <a:buNone/>
            </a:pPr>
            <a:r>
              <a:rPr lang="pt-B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Ao clicar com o botão direito do mouse dentro da visualização dos lançamentos teremos disponível um menu com algumas opções especiais: </a:t>
            </a:r>
          </a:p>
          <a:p>
            <a:pPr algn="just">
              <a:spcBef>
                <a:spcPts val="480"/>
              </a:spcBef>
            </a:pPr>
            <a:r>
              <a:rPr lang="pt-B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Mostrar 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apenas Conta </a:t>
            </a:r>
            <a:r>
              <a:rPr lang="pt-B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Caixa</a:t>
            </a:r>
          </a:p>
          <a:p>
            <a:pPr>
              <a:spcBef>
                <a:spcPct val="0"/>
              </a:spcBef>
            </a:pP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Mostrar lançamentos de todos os </a:t>
            </a:r>
            <a:r>
              <a:rPr lang="pt-BR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usuários</a:t>
            </a:r>
          </a:p>
          <a:p>
            <a:pPr>
              <a:spcBef>
                <a:spcPct val="0"/>
              </a:spcBef>
            </a:pP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Filtrar lançamento por </a:t>
            </a:r>
          </a:p>
          <a:p>
            <a:pPr>
              <a:spcBef>
                <a:spcPct val="0"/>
              </a:spcBef>
            </a:pP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Limpar filtros </a:t>
            </a:r>
          </a:p>
          <a:p>
            <a:pPr marL="0" indent="0">
              <a:spcBef>
                <a:spcPct val="0"/>
              </a:spcBef>
              <a:buNone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563638"/>
            <a:ext cx="4038600" cy="280831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Localizar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planilha com diferença </a:t>
            </a:r>
          </a:p>
          <a:p>
            <a:pPr>
              <a:spcBef>
                <a:spcPct val="0"/>
              </a:spcBef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Alterar lançamento </a:t>
            </a:r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Verificar contra partida do lançamento </a:t>
            </a:r>
          </a:p>
          <a:p>
            <a:pPr>
              <a:spcBef>
                <a:spcPct val="0"/>
              </a:spcBef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Emissão de recibo avulso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Emissão de recibos 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Calculadora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253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enan.bisato\Desktop\desenvolvi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Recebimento de </a:t>
            </a:r>
            <a:r>
              <a:rPr lang="pt-BR" sz="3600" b="1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titulos</a:t>
            </a:r>
            <a:endParaRPr lang="pt-BR" sz="36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algn="just">
              <a:buFontTx/>
              <a:buNone/>
            </a:pPr>
            <a:endParaRPr lang="pt-BR" altLang="pt-BR" sz="2000" dirty="0" smtClean="0">
              <a:latin typeface="Verdana" pitchFamily="34" charset="0"/>
            </a:endParaRPr>
          </a:p>
          <a:p>
            <a:pPr marL="0" algn="just">
              <a:buFontTx/>
              <a:buNone/>
            </a:pPr>
            <a:endParaRPr lang="pt-BR" altLang="pt-BR" sz="2000" dirty="0">
              <a:latin typeface="Verdana" pitchFamily="34" charset="0"/>
            </a:endParaRPr>
          </a:p>
          <a:p>
            <a:pPr marL="0" algn="just">
              <a:buFontTx/>
              <a:buNone/>
            </a:pPr>
            <a:r>
              <a:rPr lang="pt-BR" altLang="pt-BR" sz="2000" dirty="0" smtClean="0">
                <a:latin typeface="Verdana" pitchFamily="34" charset="0"/>
              </a:rPr>
              <a:t>A </a:t>
            </a:r>
            <a:r>
              <a:rPr lang="pt-BR" altLang="pt-BR" sz="2000" dirty="0">
                <a:latin typeface="Verdana" pitchFamily="34" charset="0"/>
              </a:rPr>
              <a:t>aba Recebimento de títulos deve ser utilizada sempre que houver baixa de contas a receber.</a:t>
            </a:r>
          </a:p>
          <a:p>
            <a:pPr marL="0" algn="just">
              <a:buFontTx/>
              <a:buNone/>
            </a:pPr>
            <a:r>
              <a:rPr lang="pt-BR" altLang="pt-BR" sz="2000" dirty="0">
                <a:latin typeface="Verdana" pitchFamily="34" charset="0"/>
              </a:rPr>
              <a:t>As contas a receber podem ter origem em notas fiscais de saída, cupons fiscais ou em lançamentos avulsos</a:t>
            </a:r>
            <a:r>
              <a:rPr lang="pt-BR" altLang="pt-BR" sz="2000" dirty="0" smtClean="0">
                <a:latin typeface="Verdana" pitchFamily="34" charset="0"/>
              </a:rPr>
              <a:t>.</a:t>
            </a:r>
          </a:p>
          <a:p>
            <a:pPr marL="0" algn="just">
              <a:buFontTx/>
              <a:buNone/>
            </a:pPr>
            <a:endParaRPr lang="pt-BR" altLang="pt-BR" sz="2000" dirty="0" smtClean="0">
              <a:latin typeface="Verdana" pitchFamily="34" charset="0"/>
            </a:endParaRPr>
          </a:p>
          <a:p>
            <a:pPr marL="0" indent="0" algn="just">
              <a:buNone/>
            </a:pPr>
            <a:endParaRPr lang="pt-BR" alt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just"/>
            <a:endParaRPr lang="pt-BR" altLang="pt-BR" sz="2000" dirty="0">
              <a:latin typeface="Verdana" pitchFamily="34" charset="0"/>
            </a:endParaRPr>
          </a:p>
          <a:p>
            <a:pPr algn="just">
              <a:spcBef>
                <a:spcPct val="0"/>
              </a:spcBef>
              <a:buNone/>
            </a:pPr>
            <a:endParaRPr lang="pt-B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  <a:buNone/>
            </a:pP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54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enan.bisato\Desktop\desenvolvi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Recebimento de </a:t>
            </a:r>
            <a:r>
              <a:rPr lang="pt-BR" sz="3600" b="1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titulos</a:t>
            </a:r>
            <a:endParaRPr lang="pt-BR" sz="36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algn="just"/>
            <a:endParaRPr lang="pt-BR" altLang="pt-BR" sz="2000" dirty="0" smtClean="0">
              <a:latin typeface="Verdana" pitchFamily="34" charset="0"/>
            </a:endParaRPr>
          </a:p>
          <a:p>
            <a:pPr marL="0" algn="just"/>
            <a:r>
              <a:rPr lang="pt-BR" altLang="pt-BR" sz="2000" dirty="0" err="1" smtClean="0">
                <a:latin typeface="Verdana" pitchFamily="34" charset="0"/>
              </a:rPr>
              <a:t>Flag</a:t>
            </a:r>
            <a:r>
              <a:rPr lang="pt-BR" altLang="pt-BR" sz="2000" dirty="0" smtClean="0">
                <a:latin typeface="Verdana" pitchFamily="34" charset="0"/>
              </a:rPr>
              <a:t> </a:t>
            </a:r>
            <a:r>
              <a:rPr lang="pt-BR" altLang="pt-BR" sz="2000" dirty="0">
                <a:latin typeface="Verdana" pitchFamily="34" charset="0"/>
              </a:rPr>
              <a:t>Integração com Filias; </a:t>
            </a:r>
          </a:p>
          <a:p>
            <a:pPr marL="0" algn="just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Lançar crédito duvidoso. </a:t>
            </a:r>
          </a:p>
          <a:p>
            <a:pPr marL="0" algn="just"/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Exibir crédito duvidosos – Processo 438: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Habilitar funcionalidades de Crédito Duvidoso; </a:t>
            </a: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Adiantamentos; </a:t>
            </a:r>
          </a:p>
          <a:p>
            <a:pPr marL="0" algn="just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Créditos;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just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Outros títulos; </a:t>
            </a:r>
          </a:p>
          <a:p>
            <a:pPr marL="0" algn="just"/>
            <a:r>
              <a:rPr 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Imprimir Listagem. </a:t>
            </a:r>
          </a:p>
          <a:p>
            <a:pPr marL="0" algn="just"/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  <a:buNone/>
            </a:pP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70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enan.bisato\Desktop\desenvolvi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Recebimento de </a:t>
            </a:r>
            <a:r>
              <a:rPr lang="pt-BR" sz="3600" b="1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titulos</a:t>
            </a:r>
            <a:endParaRPr lang="pt-BR" sz="36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algn="just"/>
            <a:endParaRPr lang="pt-BR" altLang="pt-BR" sz="2000" dirty="0" smtClean="0">
              <a:latin typeface="Verdana" pitchFamily="34" charset="0"/>
            </a:endParaRPr>
          </a:p>
          <a:p>
            <a:pPr marL="0" indent="0" algn="just">
              <a:buNone/>
            </a:pPr>
            <a:endParaRPr lang="pt-B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just">
              <a:buFontTx/>
              <a:buNone/>
            </a:pPr>
            <a:r>
              <a:rPr lang="pt-BR" altLang="pt-BR" sz="2000" dirty="0">
                <a:latin typeface="Verdana" pitchFamily="34" charset="0"/>
              </a:rPr>
              <a:t>A contabilização da baixa dos títulos acontece da seguinte forma:</a:t>
            </a:r>
          </a:p>
          <a:p>
            <a:pPr marL="0" algn="just">
              <a:buFontTx/>
              <a:buNone/>
            </a:pPr>
            <a:r>
              <a:rPr lang="pt-BR" altLang="pt-BR" sz="2000" dirty="0">
                <a:latin typeface="Verdana" pitchFamily="34" charset="0"/>
              </a:rPr>
              <a:t>Conta de débito: Conta configurada na forma de pagamento utilizada na baixa. </a:t>
            </a:r>
          </a:p>
          <a:p>
            <a:pPr marL="0" algn="just">
              <a:buFontTx/>
              <a:buNone/>
            </a:pPr>
            <a:r>
              <a:rPr lang="pt-BR" altLang="pt-BR" sz="2000" dirty="0">
                <a:latin typeface="Verdana" pitchFamily="34" charset="0"/>
              </a:rPr>
              <a:t>Conta de crédito: Conta debitada no momento do lançamento do título</a:t>
            </a:r>
            <a:r>
              <a:rPr lang="pt-BR" altLang="pt-BR" sz="2000" dirty="0">
                <a:solidFill>
                  <a:srgbClr val="FF0000"/>
                </a:solidFill>
                <a:latin typeface="Verdana" pitchFamily="34" charset="0"/>
              </a:rPr>
              <a:t>. </a:t>
            </a:r>
            <a:endParaRPr lang="pt-BR" altLang="pt-BR" sz="2000" dirty="0">
              <a:latin typeface="Verdana" pitchFamily="34" charset="0"/>
            </a:endParaRPr>
          </a:p>
          <a:p>
            <a:pPr algn="just">
              <a:spcBef>
                <a:spcPct val="0"/>
              </a:spcBef>
              <a:buNone/>
            </a:pP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2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renan.bisato\Desktop\desenvolvi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Agrupamento de </a:t>
            </a:r>
            <a:r>
              <a:rPr lang="pt-BR" sz="3600" b="1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titulos</a:t>
            </a:r>
            <a:endParaRPr lang="pt-BR" sz="36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algn="just"/>
            <a:endParaRPr lang="pt-BR" altLang="pt-BR" sz="2000" dirty="0" smtClean="0">
              <a:latin typeface="Verdana" pitchFamily="34" charset="0"/>
            </a:endParaRPr>
          </a:p>
          <a:p>
            <a:pPr marL="0" algn="just">
              <a:buFontTx/>
              <a:buNone/>
            </a:pPr>
            <a:r>
              <a:rPr lang="pt-BR" altLang="pt-BR" sz="2000" dirty="0" smtClean="0">
                <a:latin typeface="Verdana" pitchFamily="34" charset="0"/>
              </a:rPr>
              <a:t>Essa </a:t>
            </a:r>
            <a:r>
              <a:rPr lang="pt-BR" altLang="pt-BR" sz="2000" dirty="0">
                <a:latin typeface="Verdana" pitchFamily="34" charset="0"/>
              </a:rPr>
              <a:t>opção é útil para fazer a renegociação de valores pendentes, permitindo inclusive a substituição do cliente, digitação de novo valor e forma de pagamento</a:t>
            </a:r>
            <a:r>
              <a:rPr lang="pt-BR" altLang="pt-BR" sz="2000" dirty="0" smtClean="0">
                <a:latin typeface="Verdana" pitchFamily="34" charset="0"/>
              </a:rPr>
              <a:t>.</a:t>
            </a:r>
          </a:p>
          <a:p>
            <a:pPr marL="0" algn="just">
              <a:buFontTx/>
              <a:buNone/>
            </a:pPr>
            <a:endParaRPr lang="pt-BR" altLang="pt-BR" sz="2000" dirty="0">
              <a:latin typeface="Verdana" pitchFamily="34" charset="0"/>
            </a:endParaRPr>
          </a:p>
          <a:p>
            <a:pPr marL="0" algn="just">
              <a:buFontTx/>
              <a:buNone/>
            </a:pPr>
            <a:r>
              <a:rPr lang="pt-BR" altLang="pt-BR" sz="2000" dirty="0">
                <a:latin typeface="Verdana" pitchFamily="34" charset="0"/>
              </a:rPr>
              <a:t>Para que seja possível digitar um novo valor e nova data de vencimento, o processo 318 deverá estar marcado em Cadastros/Complementares/Direito de Processos de </a:t>
            </a:r>
            <a:r>
              <a:rPr lang="pt-BR" altLang="pt-BR" sz="2000" dirty="0" smtClean="0">
                <a:latin typeface="Verdana" pitchFamily="34" charset="0"/>
              </a:rPr>
              <a:t>usuários.</a:t>
            </a:r>
          </a:p>
          <a:p>
            <a:pPr marL="0" algn="just">
              <a:buFontTx/>
              <a:buNone/>
            </a:pPr>
            <a:r>
              <a:rPr lang="pt-BR" altLang="pt-BR" sz="2000" dirty="0" smtClean="0">
                <a:latin typeface="Verdana" pitchFamily="34" charset="0"/>
              </a:rPr>
              <a:t> </a:t>
            </a:r>
            <a:endParaRPr lang="pt-BR" altLang="pt-BR" sz="2000" dirty="0">
              <a:latin typeface="Verdana" pitchFamily="34" charset="0"/>
            </a:endParaRPr>
          </a:p>
          <a:p>
            <a:pPr algn="just">
              <a:spcBef>
                <a:spcPct val="0"/>
              </a:spcBef>
              <a:buNone/>
            </a:pPr>
            <a:endParaRPr lang="pt-BR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8572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706</Words>
  <Application>Microsoft Office PowerPoint</Application>
  <PresentationFormat>Apresentação na tela (16:9)</PresentationFormat>
  <Paragraphs>105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Movimento de Caixa</vt:lpstr>
      <vt:lpstr>Movimento de Caixa</vt:lpstr>
      <vt:lpstr>Movimento de Caixa</vt:lpstr>
      <vt:lpstr>Movimento de Caixa</vt:lpstr>
      <vt:lpstr>Recebimento de titulos</vt:lpstr>
      <vt:lpstr>Recebimento de titulos</vt:lpstr>
      <vt:lpstr>Recebimento de titulos</vt:lpstr>
      <vt:lpstr>Agrupamento de titulos</vt:lpstr>
      <vt:lpstr>Pagamento de Títulos</vt:lpstr>
      <vt:lpstr>Pagamento de Títulos</vt:lpstr>
      <vt:lpstr>Pagamento de Títulos</vt:lpstr>
      <vt:lpstr>Adiantamentos</vt:lpstr>
      <vt:lpstr>Adiantamentos</vt:lpstr>
      <vt:lpstr>Fechamento de Caixa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Renan Bisato Ferreira dos Santos</dc:creator>
  <cp:lastModifiedBy>Camielli Graciolli</cp:lastModifiedBy>
  <cp:revision>38</cp:revision>
  <dcterms:created xsi:type="dcterms:W3CDTF">2017-05-10T18:57:55Z</dcterms:created>
  <dcterms:modified xsi:type="dcterms:W3CDTF">2017-08-29T23:43:20Z</dcterms:modified>
</cp:coreProperties>
</file>