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1" r:id="rId8"/>
    <p:sldId id="269" r:id="rId9"/>
    <p:sldId id="262" r:id="rId10"/>
    <p:sldId id="263" r:id="rId11"/>
    <p:sldId id="268" r:id="rId12"/>
    <p:sldId id="267" r:id="rId13"/>
    <p:sldId id="264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213" autoAdjust="0"/>
    <p:restoredTop sz="94660"/>
  </p:normalViewPr>
  <p:slideViewPr>
    <p:cSldViewPr snapToGrid="0">
      <p:cViewPr>
        <p:scale>
          <a:sx n="33" d="100"/>
          <a:sy n="33" d="100"/>
        </p:scale>
        <p:origin x="8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1BBAA-BEEE-4F62-AD78-8B801699915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AC5229-07CF-4023-9D29-45222CDE2F3A}">
      <dgm:prSet/>
      <dgm:spPr/>
      <dgm:t>
        <a:bodyPr/>
        <a:lstStyle/>
        <a:p>
          <a:r>
            <a:rPr lang="en-US" dirty="0"/>
            <a:t>What can we do to keep people on Udacity?</a:t>
          </a:r>
        </a:p>
      </dgm:t>
    </dgm:pt>
    <dgm:pt modelId="{9F36C80C-33CD-4136-A7A1-3A85ABC25883}" type="parTrans" cxnId="{16BB5ED3-35EF-4996-89AC-2DE864B0C443}">
      <dgm:prSet/>
      <dgm:spPr/>
      <dgm:t>
        <a:bodyPr/>
        <a:lstStyle/>
        <a:p>
          <a:endParaRPr lang="en-US"/>
        </a:p>
      </dgm:t>
    </dgm:pt>
    <dgm:pt modelId="{668C9922-C319-4A33-9B25-85D49E855240}" type="sibTrans" cxnId="{16BB5ED3-35EF-4996-89AC-2DE864B0C443}">
      <dgm:prSet/>
      <dgm:spPr/>
      <dgm:t>
        <a:bodyPr/>
        <a:lstStyle/>
        <a:p>
          <a:endParaRPr lang="en-US"/>
        </a:p>
      </dgm:t>
    </dgm:pt>
    <dgm:pt modelId="{470646A9-8AD0-4C6A-8B51-42C73DA8E62F}">
      <dgm:prSet/>
      <dgm:spPr/>
      <dgm:t>
        <a:bodyPr/>
        <a:lstStyle/>
        <a:p>
          <a:r>
            <a:rPr lang="en-US"/>
            <a:t>Anything in their first two weeks?</a:t>
          </a:r>
        </a:p>
      </dgm:t>
    </dgm:pt>
    <dgm:pt modelId="{129D9C0D-F313-45C9-95C2-3764114341D3}" type="parTrans" cxnId="{0D2D9E8B-0F7A-4253-A9BE-765D40F26F0E}">
      <dgm:prSet/>
      <dgm:spPr/>
      <dgm:t>
        <a:bodyPr/>
        <a:lstStyle/>
        <a:p>
          <a:endParaRPr lang="en-US"/>
        </a:p>
      </dgm:t>
    </dgm:pt>
    <dgm:pt modelId="{611B3D83-77AE-4225-B19C-EDDA4DF80B51}" type="sibTrans" cxnId="{0D2D9E8B-0F7A-4253-A9BE-765D40F26F0E}">
      <dgm:prSet/>
      <dgm:spPr/>
      <dgm:t>
        <a:bodyPr/>
        <a:lstStyle/>
        <a:p>
          <a:endParaRPr lang="en-US"/>
        </a:p>
      </dgm:t>
    </dgm:pt>
    <dgm:pt modelId="{F1412A50-34EE-4478-A6AC-6C461B3F84B4}" type="pres">
      <dgm:prSet presAssocID="{6B81BBAA-BEEE-4F62-AD78-8B8016999150}" presName="outerComposite" presStyleCnt="0">
        <dgm:presLayoutVars>
          <dgm:chMax val="5"/>
          <dgm:dir/>
          <dgm:resizeHandles val="exact"/>
        </dgm:presLayoutVars>
      </dgm:prSet>
      <dgm:spPr/>
    </dgm:pt>
    <dgm:pt modelId="{37C9D479-EE8C-40B5-B692-1F75F62430F8}" type="pres">
      <dgm:prSet presAssocID="{6B81BBAA-BEEE-4F62-AD78-8B8016999150}" presName="dummyMaxCanvas" presStyleCnt="0">
        <dgm:presLayoutVars/>
      </dgm:prSet>
      <dgm:spPr/>
    </dgm:pt>
    <dgm:pt modelId="{EDB8CB4B-96D3-4E8A-B7FA-DB841271ED1A}" type="pres">
      <dgm:prSet presAssocID="{6B81BBAA-BEEE-4F62-AD78-8B8016999150}" presName="TwoNodes_1" presStyleLbl="node1" presStyleIdx="0" presStyleCnt="2">
        <dgm:presLayoutVars>
          <dgm:bulletEnabled val="1"/>
        </dgm:presLayoutVars>
      </dgm:prSet>
      <dgm:spPr/>
    </dgm:pt>
    <dgm:pt modelId="{AC0CF6A3-39B6-484F-84E1-FA384313BA89}" type="pres">
      <dgm:prSet presAssocID="{6B81BBAA-BEEE-4F62-AD78-8B8016999150}" presName="TwoNodes_2" presStyleLbl="node1" presStyleIdx="1" presStyleCnt="2">
        <dgm:presLayoutVars>
          <dgm:bulletEnabled val="1"/>
        </dgm:presLayoutVars>
      </dgm:prSet>
      <dgm:spPr/>
    </dgm:pt>
    <dgm:pt modelId="{243AD0B3-5F59-46DE-8373-6D34BF0A5A6D}" type="pres">
      <dgm:prSet presAssocID="{6B81BBAA-BEEE-4F62-AD78-8B8016999150}" presName="TwoConn_1-2" presStyleLbl="fgAccFollowNode1" presStyleIdx="0" presStyleCnt="1">
        <dgm:presLayoutVars>
          <dgm:bulletEnabled val="1"/>
        </dgm:presLayoutVars>
      </dgm:prSet>
      <dgm:spPr/>
    </dgm:pt>
    <dgm:pt modelId="{A1A8585D-3AA7-4BE1-948F-4D71848A675C}" type="pres">
      <dgm:prSet presAssocID="{6B81BBAA-BEEE-4F62-AD78-8B8016999150}" presName="TwoNodes_1_text" presStyleLbl="node1" presStyleIdx="1" presStyleCnt="2">
        <dgm:presLayoutVars>
          <dgm:bulletEnabled val="1"/>
        </dgm:presLayoutVars>
      </dgm:prSet>
      <dgm:spPr/>
    </dgm:pt>
    <dgm:pt modelId="{FA2B5C75-BD12-43AE-8FB7-B36187EF91E2}" type="pres">
      <dgm:prSet presAssocID="{6B81BBAA-BEEE-4F62-AD78-8B8016999150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6D75013-A0DB-4C38-A7EB-A27D6F536FA6}" type="presOf" srcId="{4BAC5229-07CF-4023-9D29-45222CDE2F3A}" destId="{EDB8CB4B-96D3-4E8A-B7FA-DB841271ED1A}" srcOrd="0" destOrd="0" presId="urn:microsoft.com/office/officeart/2005/8/layout/vProcess5"/>
    <dgm:cxn modelId="{9811F418-B8AE-444E-A9DA-9130F0903A34}" type="presOf" srcId="{470646A9-8AD0-4C6A-8B51-42C73DA8E62F}" destId="{AC0CF6A3-39B6-484F-84E1-FA384313BA89}" srcOrd="0" destOrd="0" presId="urn:microsoft.com/office/officeart/2005/8/layout/vProcess5"/>
    <dgm:cxn modelId="{94C0C837-705E-4967-BCD0-21E3757B8BBA}" type="presOf" srcId="{4BAC5229-07CF-4023-9D29-45222CDE2F3A}" destId="{A1A8585D-3AA7-4BE1-948F-4D71848A675C}" srcOrd="1" destOrd="0" presId="urn:microsoft.com/office/officeart/2005/8/layout/vProcess5"/>
    <dgm:cxn modelId="{77090A5B-EE33-4CF3-BAB3-F7BFA9F41450}" type="presOf" srcId="{6B81BBAA-BEEE-4F62-AD78-8B8016999150}" destId="{F1412A50-34EE-4478-A6AC-6C461B3F84B4}" srcOrd="0" destOrd="0" presId="urn:microsoft.com/office/officeart/2005/8/layout/vProcess5"/>
    <dgm:cxn modelId="{0D2D9E8B-0F7A-4253-A9BE-765D40F26F0E}" srcId="{6B81BBAA-BEEE-4F62-AD78-8B8016999150}" destId="{470646A9-8AD0-4C6A-8B51-42C73DA8E62F}" srcOrd="1" destOrd="0" parTransId="{129D9C0D-F313-45C9-95C2-3764114341D3}" sibTransId="{611B3D83-77AE-4225-B19C-EDDA4DF80B51}"/>
    <dgm:cxn modelId="{EC9FB3AB-CDCB-4A30-9AE6-1AEE2820FA1C}" type="presOf" srcId="{470646A9-8AD0-4C6A-8B51-42C73DA8E62F}" destId="{FA2B5C75-BD12-43AE-8FB7-B36187EF91E2}" srcOrd="1" destOrd="0" presId="urn:microsoft.com/office/officeart/2005/8/layout/vProcess5"/>
    <dgm:cxn modelId="{74E725C8-1879-4ABE-9FCB-64DF57EE91D9}" type="presOf" srcId="{668C9922-C319-4A33-9B25-85D49E855240}" destId="{243AD0B3-5F59-46DE-8373-6D34BF0A5A6D}" srcOrd="0" destOrd="0" presId="urn:microsoft.com/office/officeart/2005/8/layout/vProcess5"/>
    <dgm:cxn modelId="{16BB5ED3-35EF-4996-89AC-2DE864B0C443}" srcId="{6B81BBAA-BEEE-4F62-AD78-8B8016999150}" destId="{4BAC5229-07CF-4023-9D29-45222CDE2F3A}" srcOrd="0" destOrd="0" parTransId="{9F36C80C-33CD-4136-A7A1-3A85ABC25883}" sibTransId="{668C9922-C319-4A33-9B25-85D49E855240}"/>
    <dgm:cxn modelId="{4402392E-5653-4BEB-8328-16881716A165}" type="presParOf" srcId="{F1412A50-34EE-4478-A6AC-6C461B3F84B4}" destId="{37C9D479-EE8C-40B5-B692-1F75F62430F8}" srcOrd="0" destOrd="0" presId="urn:microsoft.com/office/officeart/2005/8/layout/vProcess5"/>
    <dgm:cxn modelId="{8F53CAAB-5050-47A0-94A5-1A9A70D9D991}" type="presParOf" srcId="{F1412A50-34EE-4478-A6AC-6C461B3F84B4}" destId="{EDB8CB4B-96D3-4E8A-B7FA-DB841271ED1A}" srcOrd="1" destOrd="0" presId="urn:microsoft.com/office/officeart/2005/8/layout/vProcess5"/>
    <dgm:cxn modelId="{3C19EBD3-C9A1-416F-8E2D-0F13EB7B6D7D}" type="presParOf" srcId="{F1412A50-34EE-4478-A6AC-6C461B3F84B4}" destId="{AC0CF6A3-39B6-484F-84E1-FA384313BA89}" srcOrd="2" destOrd="0" presId="urn:microsoft.com/office/officeart/2005/8/layout/vProcess5"/>
    <dgm:cxn modelId="{73512009-7D9D-4C3D-88D9-6EB38279A8BC}" type="presParOf" srcId="{F1412A50-34EE-4478-A6AC-6C461B3F84B4}" destId="{243AD0B3-5F59-46DE-8373-6D34BF0A5A6D}" srcOrd="3" destOrd="0" presId="urn:microsoft.com/office/officeart/2005/8/layout/vProcess5"/>
    <dgm:cxn modelId="{8752523C-FBAF-46D5-A30D-CD15EC08011B}" type="presParOf" srcId="{F1412A50-34EE-4478-A6AC-6C461B3F84B4}" destId="{A1A8585D-3AA7-4BE1-948F-4D71848A675C}" srcOrd="4" destOrd="0" presId="urn:microsoft.com/office/officeart/2005/8/layout/vProcess5"/>
    <dgm:cxn modelId="{B90AAB6C-0D5E-4348-AB05-0024338FD374}" type="presParOf" srcId="{F1412A50-34EE-4478-A6AC-6C461B3F84B4}" destId="{FA2B5C75-BD12-43AE-8FB7-B36187EF91E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8CB4B-96D3-4E8A-B7FA-DB841271ED1A}">
      <dsp:nvSpPr>
        <dsp:cNvPr id="0" name=""/>
        <dsp:cNvSpPr/>
      </dsp:nvSpPr>
      <dsp:spPr>
        <a:xfrm>
          <a:off x="0" y="0"/>
          <a:ext cx="8697315" cy="1950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What can we do to keep people on Udacity?</a:t>
          </a:r>
        </a:p>
      </dsp:txBody>
      <dsp:txXfrm>
        <a:off x="57126" y="57126"/>
        <a:ext cx="6681408" cy="1836163"/>
      </dsp:txXfrm>
    </dsp:sp>
    <dsp:sp modelId="{AC0CF6A3-39B6-484F-84E1-FA384313BA89}">
      <dsp:nvSpPr>
        <dsp:cNvPr id="0" name=""/>
        <dsp:cNvSpPr/>
      </dsp:nvSpPr>
      <dsp:spPr>
        <a:xfrm>
          <a:off x="1534820" y="2383840"/>
          <a:ext cx="8697315" cy="19504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Anything in their first two weeks?</a:t>
          </a:r>
        </a:p>
      </dsp:txBody>
      <dsp:txXfrm>
        <a:off x="1591946" y="2440966"/>
        <a:ext cx="5780473" cy="1836163"/>
      </dsp:txXfrm>
    </dsp:sp>
    <dsp:sp modelId="{243AD0B3-5F59-46DE-8373-6D34BF0A5A6D}">
      <dsp:nvSpPr>
        <dsp:cNvPr id="0" name=""/>
        <dsp:cNvSpPr/>
      </dsp:nvSpPr>
      <dsp:spPr>
        <a:xfrm>
          <a:off x="7429545" y="1533243"/>
          <a:ext cx="1267769" cy="12677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14793" y="1533243"/>
        <a:ext cx="697273" cy="953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79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9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7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1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0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Udacity Celebrates 100,000 Graduates - Bertelsmann SE &amp; Co. KGaA">
            <a:extLst>
              <a:ext uri="{FF2B5EF4-FFF2-40B4-BE49-F238E27FC236}">
                <a16:creationId xmlns:a16="http://schemas.microsoft.com/office/drawing/2014/main" id="{CA9C1083-62DE-4288-985F-92AD35AC5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" t="9091" r="3888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5B58F-2C17-4B2C-878C-6A71A196B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/>
              <a:t>Udacity User Behavior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529D-0548-4FB0-B82F-4CDC7B6E2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/>
              <a:t>Alvaro Hu</a:t>
            </a:r>
          </a:p>
        </p:txBody>
      </p:sp>
    </p:spTree>
    <p:extLst>
      <p:ext uri="{BB962C8B-B14F-4D97-AF65-F5344CB8AC3E}">
        <p14:creationId xmlns:p14="http://schemas.microsoft.com/office/powerpoint/2010/main" val="217534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49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50" name="Rectangle 7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1" name="Freeform: Shape 7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52" name="Freeform: Shape 7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5C1D-2871-4333-94B5-D8EE2B68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Non-Statistically Significant Example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68576A69-ED1F-4648-A3B2-7AFE1FA40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11" y="1497737"/>
            <a:ext cx="5838825" cy="3276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67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FDC05A7B-3060-4D55-AD98-5814F79D4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7676D-78B3-4C72-83D4-132F0FB5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December Cohort Uses much Less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607D6882-0D06-4222-A252-27112927D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752" y="1309615"/>
            <a:ext cx="3703320" cy="2073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97471EB6-6A3C-45B2-A9FA-13DC9814A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4340" y="1309615"/>
            <a:ext cx="3703320" cy="2073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B9214892-C050-4C12-83C6-0ECD00034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7928" y="1309615"/>
            <a:ext cx="3703320" cy="20738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E71A16-24C7-4CAC-9AB8-31D7AFBC1A28}"/>
              </a:ext>
            </a:extLst>
          </p:cNvPr>
          <p:cNvSpPr txBox="1"/>
          <p:nvPr/>
        </p:nvSpPr>
        <p:spPr>
          <a:xfrm>
            <a:off x="4024072" y="5772545"/>
            <a:ext cx="6992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Same Hypotheses as for May</a:t>
            </a:r>
          </a:p>
        </p:txBody>
      </p:sp>
    </p:spTree>
    <p:extLst>
      <p:ext uri="{BB962C8B-B14F-4D97-AF65-F5344CB8AC3E}">
        <p14:creationId xmlns:p14="http://schemas.microsoft.com/office/powerpoint/2010/main" val="303419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8E9F7-75BD-4CCD-A6EA-34EC9C4D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Most people Not Being Retained Started in December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0B7B3-7FB4-4957-AE90-52CE33832219}"/>
              </a:ext>
            </a:extLst>
          </p:cNvPr>
          <p:cNvSpPr txBox="1"/>
          <p:nvPr/>
        </p:nvSpPr>
        <p:spPr>
          <a:xfrm>
            <a:off x="2615738" y="1263807"/>
            <a:ext cx="6960524" cy="598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solidFill>
                  <a:schemeClr val="bg1"/>
                </a:solidFill>
              </a:rPr>
              <a:t>Retained = 2 Months</a:t>
            </a:r>
          </a:p>
        </p:txBody>
      </p:sp>
      <p:pic>
        <p:nvPicPr>
          <p:cNvPr id="8196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FAEEA-4136-4FFF-8BC6-5EF9236A1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1366" y="2139484"/>
            <a:ext cx="7729267" cy="40965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90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96F0A-EE44-4B0D-AC5C-C918C5EE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Comparing people who Stay Longer than 2 Months to those who Don’t</a:t>
            </a:r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4145CE6-C1CC-47CB-8896-553E503B2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829" y="2771776"/>
            <a:ext cx="5658592" cy="31688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8458F2B-6358-436A-AE81-D737FBD3F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3142" y="2771776"/>
            <a:ext cx="5658592" cy="31688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2954A9-C112-4ED1-A48D-DE211EBB6B8D}"/>
              </a:ext>
            </a:extLst>
          </p:cNvPr>
          <p:cNvSpPr txBox="1"/>
          <p:nvPr/>
        </p:nvSpPr>
        <p:spPr>
          <a:xfrm>
            <a:off x="1011294" y="1622897"/>
            <a:ext cx="1062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staying have many more minutes and viewed more courses than others in first two weeks</a:t>
            </a:r>
          </a:p>
        </p:txBody>
      </p:sp>
    </p:spTree>
    <p:extLst>
      <p:ext uri="{BB962C8B-B14F-4D97-AF65-F5344CB8AC3E}">
        <p14:creationId xmlns:p14="http://schemas.microsoft.com/office/powerpoint/2010/main" val="79533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2EDF-6D23-4A6A-A72D-74A8BD93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1ECF-926F-476C-9510-61F0E7BC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starting in May are </a:t>
            </a:r>
            <a:r>
              <a:rPr lang="en-US" i="1" dirty="0"/>
              <a:t>more</a:t>
            </a:r>
            <a:r>
              <a:rPr lang="en-US" dirty="0"/>
              <a:t> likely retained</a:t>
            </a:r>
          </a:p>
          <a:p>
            <a:pPr lvl="1"/>
            <a:r>
              <a:rPr lang="en-US" dirty="0"/>
              <a:t>Visited more courses and used for longer</a:t>
            </a:r>
          </a:p>
          <a:p>
            <a:r>
              <a:rPr lang="en-US" dirty="0"/>
              <a:t>People starting in December are </a:t>
            </a:r>
            <a:r>
              <a:rPr lang="en-US" i="1" dirty="0"/>
              <a:t>least </a:t>
            </a:r>
            <a:r>
              <a:rPr lang="en-US" dirty="0"/>
              <a:t>likely to be retained</a:t>
            </a:r>
          </a:p>
          <a:p>
            <a:pPr lvl="1"/>
            <a:r>
              <a:rPr lang="en-US" dirty="0"/>
              <a:t>Did everything less</a:t>
            </a:r>
          </a:p>
          <a:p>
            <a:pPr lvl="1"/>
            <a:r>
              <a:rPr lang="en-US" dirty="0"/>
              <a:t>Vacation time?</a:t>
            </a:r>
          </a:p>
          <a:p>
            <a:r>
              <a:rPr lang="en-US" dirty="0"/>
              <a:t>Those retained visited more courses and used for longer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7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A299ADF-C96B-4580-9DF4-9D9269C56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FF155-F7E4-44FA-84BD-DE40852C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Recommendations</a:t>
            </a:r>
          </a:p>
        </p:txBody>
      </p:sp>
      <p:pic>
        <p:nvPicPr>
          <p:cNvPr id="9" name="Graphic 8" descr="Line arrow Rotate right">
            <a:extLst>
              <a:ext uri="{FF2B5EF4-FFF2-40B4-BE49-F238E27FC236}">
                <a16:creationId xmlns:a16="http://schemas.microsoft.com/office/drawing/2014/main" id="{7084DD38-C6D3-4DB9-A550-0C61965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7394" y="258733"/>
            <a:ext cx="1984248" cy="1984248"/>
          </a:xfrm>
          <a:prstGeom prst="rect">
            <a:avLst/>
          </a:prstGeom>
          <a:effectLst>
            <a:outerShdw blurRad="177800" dist="165100" dir="69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7B9ED5D-FBCA-4F0D-A30B-F8DB7B425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Line arrow Counter clockwise curve">
            <a:extLst>
              <a:ext uri="{FF2B5EF4-FFF2-40B4-BE49-F238E27FC236}">
                <a16:creationId xmlns:a16="http://schemas.microsoft.com/office/drawing/2014/main" id="{A173C778-883C-4538-9C67-3D6623AB2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6168" y="2425528"/>
            <a:ext cx="1984248" cy="1984248"/>
          </a:xfrm>
          <a:prstGeom prst="rect">
            <a:avLst/>
          </a:prstGeom>
          <a:effectLst>
            <a:outerShdw blurRad="177800" dist="165100" dir="69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034C9-73F6-444C-8AF7-50F884786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ine arrow Clockwise curve">
            <a:extLst>
              <a:ext uri="{FF2B5EF4-FFF2-40B4-BE49-F238E27FC236}">
                <a16:creationId xmlns:a16="http://schemas.microsoft.com/office/drawing/2014/main" id="{D77D1FBA-D14A-4493-9BA1-FA25D82C17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16168" y="4591832"/>
            <a:ext cx="1984248" cy="1984248"/>
          </a:xfrm>
          <a:prstGeom prst="rect">
            <a:avLst/>
          </a:prstGeom>
          <a:effectLst>
            <a:outerShdw blurRad="177800" dist="165100" dir="69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B6DFE-4F5F-43D8-8895-03D2EF9B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>
            <a:normAutofit/>
          </a:bodyPr>
          <a:lstStyle/>
          <a:p>
            <a:r>
              <a:rPr lang="en-US" sz="2400"/>
              <a:t>Incentivize during the Christmas/Holiday season</a:t>
            </a:r>
          </a:p>
          <a:p>
            <a:r>
              <a:rPr lang="en-US" sz="2400"/>
              <a:t>Longer lasting sessions</a:t>
            </a:r>
          </a:p>
          <a:p>
            <a:r>
              <a:rPr lang="en-US" sz="2400"/>
              <a:t>Recommendation System for Similar Courses</a:t>
            </a:r>
          </a:p>
          <a:p>
            <a:pPr lvl="1"/>
            <a:r>
              <a:rPr lang="en-US" dirty="0"/>
              <a:t>More Visited Courses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618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28CC9-0967-4817-816A-E4E5122F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Future Projects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9AE2-9E5D-41B7-AD53-EC9577A54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800"/>
              <a:t>Predictive Analytics</a:t>
            </a:r>
          </a:p>
          <a:p>
            <a:pPr lvl="1"/>
            <a:r>
              <a:rPr lang="en-US" sz="1800"/>
              <a:t>Modeling</a:t>
            </a:r>
          </a:p>
          <a:p>
            <a:r>
              <a:rPr lang="en-US" sz="1800"/>
              <a:t>Further Breakdown</a:t>
            </a:r>
          </a:p>
          <a:p>
            <a:pPr lvl="1"/>
            <a:r>
              <a:rPr lang="en-US" sz="1800"/>
              <a:t>Actual Start Date</a:t>
            </a:r>
          </a:p>
          <a:p>
            <a:pPr lvl="1"/>
            <a:r>
              <a:rPr lang="en-US" sz="1800"/>
              <a:t>Types of courses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579357-8DEB-4EF5-A8EC-C672EA2E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126" y="3647956"/>
            <a:ext cx="6016800" cy="25333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065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436E0-465F-4369-BC22-FF857E9B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/>
              <a:t>The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C87F-269D-46EF-AF46-C86F79FC7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136,000 Rows</a:t>
            </a:r>
          </a:p>
          <a:p>
            <a:r>
              <a:rPr lang="en-US" sz="1800"/>
              <a:t>1,237 Unique accts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E7A97-9B89-43E3-90EC-A36FE973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787308"/>
            <a:ext cx="11164824" cy="33773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34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17AAF-5D6E-4E96-AF18-98D49B9F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dirty="0"/>
              <a:t>The Question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3BCB44-E169-4794-AED1-8F54A2C1B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48109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16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9F976-407A-4CC3-83FE-46DE8DC9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775A-AAFD-4FF1-8749-5CADB43C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484249" cy="15709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We must know the data to tell its story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DD574BB8-3E87-4EC4-B7E0-C34E5D3CD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83881"/>
            <a:ext cx="4033202" cy="4033202"/>
          </a:xfrm>
          <a:prstGeom prst="rect">
            <a:avLst/>
          </a:prstGeom>
          <a:effectLst>
            <a:outerShdw blurRad="254000" dist="190500" dir="9000000" sx="99000" sy="99000" algn="tr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61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E40AC-6C52-4B80-94E2-4C4686A2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Partial Data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03C7DA-67AC-4AD7-870C-4F2E62C2C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5463" y="302855"/>
            <a:ext cx="5486400" cy="327812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1BA1F16-CCB5-412D-9391-46FC4DF86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244" y="302855"/>
            <a:ext cx="5522976" cy="32723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1D8B-A446-4AC7-BED0-229B4DD39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329321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Some assumptions and drops will have to be made for further analysis</a:t>
            </a:r>
          </a:p>
          <a:p>
            <a:pPr lvl="1"/>
            <a:r>
              <a:rPr lang="en-US" sz="1400" dirty="0"/>
              <a:t>Not given a “sign-up” date</a:t>
            </a:r>
          </a:p>
        </p:txBody>
      </p:sp>
    </p:spTree>
    <p:extLst>
      <p:ext uri="{BB962C8B-B14F-4D97-AF65-F5344CB8AC3E}">
        <p14:creationId xmlns:p14="http://schemas.microsoft.com/office/powerpoint/2010/main" val="91493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13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4" name="Rectangle 14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5" name="Rectangle 142">
            <a:extLst>
              <a:ext uri="{FF2B5EF4-FFF2-40B4-BE49-F238E27FC236}">
                <a16:creationId xmlns:a16="http://schemas.microsoft.com/office/drawing/2014/main" id="{5680AF7D-F3E9-4098-845A-48B3971D8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28240-3A62-45E4-8892-B92D2C19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1" y="1414354"/>
            <a:ext cx="2438399" cy="1884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Lifetime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1CD7-7CB9-41FF-AB0E-2B958C98F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23" y="4873752"/>
            <a:ext cx="4023360" cy="2142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Most people go without doing projects at all</a:t>
            </a:r>
          </a:p>
          <a:p>
            <a:r>
              <a:rPr lang="en-US" sz="2400" dirty="0"/>
              <a:t>Most people spend ~30 hours total on Udacity</a:t>
            </a:r>
          </a:p>
        </p:txBody>
      </p:sp>
      <p:sp>
        <p:nvSpPr>
          <p:cNvPr id="2066" name="Rectangle 144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14F7A67-D558-4E94-886C-2F287439A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1605" y="3558296"/>
            <a:ext cx="3676365" cy="20311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0698718-5BF1-4005-A3F1-BD96CF556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2623" y="121776"/>
            <a:ext cx="5800725" cy="32049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E39CB05-AAA4-43F4-AC11-ABFFC2B69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5633" y="3591107"/>
            <a:ext cx="3676367" cy="20311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03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13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5" name="Rectangle 14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6" name="Rectangle 142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7" name="Rectangle 14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C155B-960A-4382-9DDC-9AE311F0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Users starting in May have the highest Retention</a:t>
            </a:r>
          </a:p>
        </p:txBody>
      </p:sp>
      <p:sp>
        <p:nvSpPr>
          <p:cNvPr id="4108" name="Rectangle: Rounded Corners 14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48D6A7-E633-484C-A278-68D139C09EE3}"/>
              </a:ext>
            </a:extLst>
          </p:cNvPr>
          <p:cNvSpPr txBox="1">
            <a:spLocks/>
          </p:cNvSpPr>
          <p:nvPr/>
        </p:nvSpPr>
        <p:spPr>
          <a:xfrm>
            <a:off x="2615738" y="1263807"/>
            <a:ext cx="6960524" cy="598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Users starting in December have the lowest Retention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D5A0F574-1A40-43AC-8FDC-286E16070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765" y="5091145"/>
            <a:ext cx="2187835" cy="17282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ADB33F14-7D1B-4BFD-95FE-444C14F6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35" y="1775980"/>
            <a:ext cx="8553450" cy="3276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79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E9E39-A0CB-451F-B214-E7127DB4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Why?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AAE8-D1C6-461D-9C7C-1ACEB1B4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/>
              <a:t>Why are May users more likely to stay and December users less likely?</a:t>
            </a:r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02C0F5B1-6166-4B48-829A-74CD12A71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9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0" name="Freeform: Shape 99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" name="Freeform: Shape 101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9ECD8-1EA9-40FF-A94A-DE24E66F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Hypothesis Testing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D6336-8691-4D75-B278-8897F577B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2512611"/>
                <a:ext cx="4832803" cy="36643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/>
                  <a:t>Statistical Significance testing between cohort 5 and everyone else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dirty="0"/>
                  <a:t>= Average number of times people in cohort 5 performed the event within the first 2 weeks.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sz="24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en-US" sz="1800" dirty="0"/>
                  <a:t>= Average number of times people </a:t>
                </a:r>
                <a:r>
                  <a:rPr lang="en-US" altLang="en-US" sz="1800" i="1" dirty="0"/>
                  <a:t>not in </a:t>
                </a:r>
                <a:r>
                  <a:rPr lang="en-US" altLang="en-US" sz="1800" dirty="0"/>
                  <a:t>cohort 5 performed the event within the first 2 weeks.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1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1800" b="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sz="1800" b="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en-US" sz="1800" b="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en-US" sz="1800" b="0" i="1">
                        <a:latin typeface="Cambria Math" panose="02040503050406030204" pitchFamily="18" charset="0"/>
                      </a:rPr>
                      <m:t> ≤</m:t>
                    </m:r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sz="18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en-US" sz="1800" b="0" i="1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en-US" sz="18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1800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en-US" sz="18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sz="18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en-US" sz="1800" b="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sz="18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D6336-8691-4D75-B278-8897F577B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2512611"/>
                <a:ext cx="4832803" cy="3664351"/>
              </a:xfrm>
              <a:blipFill>
                <a:blip r:embed="rId2"/>
                <a:stretch>
                  <a:fillRect l="-1639" t="-666" r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45" name="Picture 25">
            <a:extLst>
              <a:ext uri="{FF2B5EF4-FFF2-40B4-BE49-F238E27FC236}">
                <a16:creationId xmlns:a16="http://schemas.microsoft.com/office/drawing/2014/main" id="{3C3DCF2C-884F-429E-9967-AE4286DF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5941" y="517600"/>
            <a:ext cx="4898572" cy="27432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3" name="Picture 23">
            <a:extLst>
              <a:ext uri="{FF2B5EF4-FFF2-40B4-BE49-F238E27FC236}">
                <a16:creationId xmlns:a16="http://schemas.microsoft.com/office/drawing/2014/main" id="{0AFC2F83-168F-45B8-BAA3-025CD888B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5941" y="3429000"/>
            <a:ext cx="4898572" cy="27432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94AA2091-C41B-45B0-A98D-6FD94E58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12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3241"/>
      </a:dk2>
      <a:lt2>
        <a:srgbClr val="E2E3E8"/>
      </a:lt2>
      <a:accent1>
        <a:srgbClr val="ACA176"/>
      </a:accent1>
      <a:accent2>
        <a:srgbClr val="BD9A85"/>
      </a:accent2>
      <a:accent3>
        <a:srgbClr val="9CA57D"/>
      </a:accent3>
      <a:accent4>
        <a:srgbClr val="77A8AE"/>
      </a:accent4>
      <a:accent5>
        <a:srgbClr val="8AA3C0"/>
      </a:accent5>
      <a:accent6>
        <a:srgbClr val="7F82BA"/>
      </a:accent6>
      <a:hlink>
        <a:srgbClr val="6977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Cambria Math</vt:lpstr>
      <vt:lpstr>AccentBoxVTI</vt:lpstr>
      <vt:lpstr>Udacity User Behavior</vt:lpstr>
      <vt:lpstr>The Data</vt:lpstr>
      <vt:lpstr>The Question</vt:lpstr>
      <vt:lpstr>Exploring the Data</vt:lpstr>
      <vt:lpstr>Partial Data</vt:lpstr>
      <vt:lpstr>Lifetime Usage</vt:lpstr>
      <vt:lpstr>Users starting in May have the highest Retention</vt:lpstr>
      <vt:lpstr>Why?</vt:lpstr>
      <vt:lpstr>Hypothesis Testing</vt:lpstr>
      <vt:lpstr>Non-Statistically Significant Example</vt:lpstr>
      <vt:lpstr>December Cohort Uses much Less</vt:lpstr>
      <vt:lpstr>Most people Not Being Retained Started in December</vt:lpstr>
      <vt:lpstr>Comparing people who Stay Longer than 2 Months to those who Don’t</vt:lpstr>
      <vt:lpstr>Conclusions</vt:lpstr>
      <vt:lpstr>Recommendations</vt:lpstr>
      <vt:lpstr>Future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User Behavior</dc:title>
  <dc:creator>Alvaro Hu</dc:creator>
  <cp:lastModifiedBy>Alvaro Hu</cp:lastModifiedBy>
  <cp:revision>1</cp:revision>
  <dcterms:created xsi:type="dcterms:W3CDTF">2020-04-24T01:27:29Z</dcterms:created>
  <dcterms:modified xsi:type="dcterms:W3CDTF">2020-04-24T01:28:03Z</dcterms:modified>
</cp:coreProperties>
</file>