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85" r:id="rId7"/>
    <p:sldId id="261" r:id="rId8"/>
    <p:sldId id="263" r:id="rId9"/>
    <p:sldId id="286" r:id="rId10"/>
    <p:sldId id="264" r:id="rId11"/>
    <p:sldId id="265" r:id="rId12"/>
    <p:sldId id="278" r:id="rId13"/>
    <p:sldId id="266" r:id="rId14"/>
    <p:sldId id="280" r:id="rId15"/>
    <p:sldId id="281" r:id="rId16"/>
    <p:sldId id="282" r:id="rId17"/>
    <p:sldId id="277" r:id="rId18"/>
    <p:sldId id="271" r:id="rId19"/>
    <p:sldId id="272" r:id="rId20"/>
    <p:sldId id="270" r:id="rId21"/>
    <p:sldId id="273" r:id="rId22"/>
    <p:sldId id="275" r:id="rId23"/>
    <p:sldId id="274" r:id="rId24"/>
    <p:sldId id="288" r:id="rId25"/>
    <p:sldId id="276" r:id="rId26"/>
    <p:sldId id="283" r:id="rId27"/>
    <p:sldId id="284" r:id="rId28"/>
    <p:sldId id="289" r:id="rId29"/>
    <p:sldId id="279" r:id="rId30"/>
    <p:sldId id="287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578" autoAdjust="0"/>
    <p:restoredTop sz="72483" autoAdjust="0"/>
  </p:normalViewPr>
  <p:slideViewPr>
    <p:cSldViewPr snapToGrid="0">
      <p:cViewPr varScale="1">
        <p:scale>
          <a:sx n="56" d="100"/>
          <a:sy n="56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98922-D072-4BDE-9091-84BBE120768A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90F40-6F7E-409D-8F1F-730B254BE0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84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90F40-6F7E-409D-8F1F-730B254BE02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73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Onde, fc sensividade espectral da camera, mb termo geometrico representado as mudanças </a:t>
            </a:r>
          </a:p>
          <a:p>
            <a:r>
              <a:rPr lang="pt-BR" dirty="0" smtClean="0"/>
              <a:t>Ocorridas pela fonte luminosa, b é superficie de albedo,e(delta) distribuiçao espectral</a:t>
            </a:r>
          </a:p>
          <a:p>
            <a:endParaRPr lang="pt-BR" dirty="0" smtClean="0"/>
          </a:p>
          <a:p>
            <a:r>
              <a:rPr lang="pt-BR" dirty="0" smtClean="0"/>
              <a:t>Devemos considerar que mb deve ser constrant e independente de x Mondrian or flat world </a:t>
            </a:r>
          </a:p>
          <a:p>
            <a:r>
              <a:rPr lang="pt-BR" dirty="0" smtClean="0"/>
              <a:t>Assumption com isso a derivada do logaritmo é independente da fonte luminosa é apenas </a:t>
            </a:r>
          </a:p>
          <a:p>
            <a:r>
              <a:rPr lang="pt-BR" dirty="0" smtClean="0"/>
              <a:t>Dependente da superficie de albedo.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90F40-6F7E-409D-8F1F-730B254BE02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444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degradacao das bordas</a:t>
            </a:r>
            <a:r>
              <a:rPr lang="pt-BR" baseline="0" dirty="0" smtClean="0"/>
              <a:t> pode alterar a definição de separação das cores e definição dos edges ou limites.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90F40-6F7E-409D-8F1F-730B254BE02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65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328A-CF2F-4811-84C1-4D43FD085A16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31EA-A17A-4FBD-B25E-576EA0FC12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74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328A-CF2F-4811-84C1-4D43FD085A16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31EA-A17A-4FBD-B25E-576EA0FC12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05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328A-CF2F-4811-84C1-4D43FD085A16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31EA-A17A-4FBD-B25E-576EA0FC127D}" type="slidenum">
              <a:rPr lang="pt-BR" smtClean="0"/>
              <a:t>‹#›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204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328A-CF2F-4811-84C1-4D43FD085A16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31EA-A17A-4FBD-B25E-576EA0FC12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916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328A-CF2F-4811-84C1-4D43FD085A16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31EA-A17A-4FBD-B25E-576EA0FC127D}" type="slidenum">
              <a:rPr lang="pt-BR" smtClean="0"/>
              <a:t>‹#›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430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328A-CF2F-4811-84C1-4D43FD085A16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31EA-A17A-4FBD-B25E-576EA0FC12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794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328A-CF2F-4811-84C1-4D43FD085A16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31EA-A17A-4FBD-B25E-576EA0FC12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616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328A-CF2F-4811-84C1-4D43FD085A16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31EA-A17A-4FBD-B25E-576EA0FC12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7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328A-CF2F-4811-84C1-4D43FD085A16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31EA-A17A-4FBD-B25E-576EA0FC12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01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328A-CF2F-4811-84C1-4D43FD085A16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31EA-A17A-4FBD-B25E-576EA0FC12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16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328A-CF2F-4811-84C1-4D43FD085A16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31EA-A17A-4FBD-B25E-576EA0FC12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94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328A-CF2F-4811-84C1-4D43FD085A16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31EA-A17A-4FBD-B25E-576EA0FC12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10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328A-CF2F-4811-84C1-4D43FD085A16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31EA-A17A-4FBD-B25E-576EA0FC12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60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328A-CF2F-4811-84C1-4D43FD085A16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31EA-A17A-4FBD-B25E-576EA0FC12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03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328A-CF2F-4811-84C1-4D43FD085A16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31EA-A17A-4FBD-B25E-576EA0FC12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61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328A-CF2F-4811-84C1-4D43FD085A16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31EA-A17A-4FBD-B25E-576EA0FC12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81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5328A-CF2F-4811-84C1-4D43FD085A16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0231EA-A17A-4FBD-B25E-576EA0FC12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37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lear.inrialpes.fr/people/vandeweijer/blur_data/blur.html" TargetMode="External"/><Relationship Id="rId2" Type="http://schemas.openxmlformats.org/officeDocument/2006/relationships/hyperlink" Target="http://www.cs.sfu.ca/~colour/da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varojoao/ImageProcessing/blob/master/Experimentos%20Projeto%20de%20imagem.ipyn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i="1" dirty="0" smtClean="0"/>
              <a:t>Blur robust and color constancy image description: extended study</a:t>
            </a:r>
            <a:endParaRPr lang="pt-BR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Silvino, Alvaro J.</a:t>
            </a:r>
          </a:p>
          <a:p>
            <a:r>
              <a:rPr lang="pt-BR" dirty="0" smtClean="0"/>
              <a:t> Mestrando em Ciência da Computação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116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Edge based color constancy </a:t>
            </a:r>
            <a:r>
              <a:rPr lang="pt-BR" dirty="0" smtClean="0"/>
              <a:t>[2]</a:t>
            </a:r>
            <a:br>
              <a:rPr lang="pt-BR" dirty="0" smtClean="0"/>
            </a:b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491" y="2493818"/>
            <a:ext cx="5696835" cy="11966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46475" y="4023720"/>
                <a:ext cx="4449131" cy="7768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3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sz="3600" i="1">
                          <a:latin typeface="Cambria Math" panose="02040503050406030204" pitchFamily="18" charset="0"/>
                        </a:rPr>
                        <m:t>={</m:t>
                      </m:r>
                      <m:sSubSup>
                        <m:sSubSupPr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sz="3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pt-BR" sz="36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sz="3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475" y="4023720"/>
                <a:ext cx="4449131" cy="7768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30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Edge based color constancy </a:t>
            </a:r>
            <a:r>
              <a:rPr lang="pt-BR" dirty="0" smtClean="0"/>
              <a:t>[2]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892" y="2707303"/>
            <a:ext cx="3821450" cy="11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6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Experimentos e Bases Utilizadas</a:t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Logaritmo Utilizado foi o Ln+0.001 </a:t>
            </a:r>
          </a:p>
          <a:p>
            <a:r>
              <a:rPr lang="pt-BR" dirty="0" smtClean="0"/>
              <a:t>Derivada utilizada foi a Gausiana de Laplace com desvio 2 </a:t>
            </a:r>
          </a:p>
          <a:p>
            <a:r>
              <a:rPr lang="pt-BR" dirty="0" smtClean="0"/>
              <a:t>Histograma Normalizado construido N-dimensionalmente com 17 bins</a:t>
            </a:r>
          </a:p>
          <a:p>
            <a:r>
              <a:rPr lang="pt-BR" dirty="0" smtClean="0"/>
              <a:t>Distancia Euclidiana foi utilizada para verificar o grau de separação entre os histogramas</a:t>
            </a:r>
            <a:endParaRPr lang="pt-BR" dirty="0"/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702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Experimentos e Bases Utilizadas</a:t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Foram Utilizadas 4 bases onde a última foi contruida pela compilação de diversas bases utilizadas pela </a:t>
            </a:r>
            <a:r>
              <a:rPr lang="pt-BR" dirty="0"/>
              <a:t>Simon Fraiser, </a:t>
            </a:r>
            <a:r>
              <a:rPr lang="pt-BR" dirty="0" smtClean="0"/>
              <a:t>no departamento de Visão computacional:</a:t>
            </a:r>
          </a:p>
          <a:p>
            <a:pPr lvl="1"/>
            <a:r>
              <a:rPr lang="pt-BR" dirty="0" smtClean="0"/>
              <a:t>A primera base chamada de Real World Blured Data.[5]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90" y="3530211"/>
            <a:ext cx="10336634" cy="174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Experimentos e Bases Utilizadas</a:t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Foram Utilizadas 4 bases onde a última foi contruida pela compilação de diversas bases utilizadas pela </a:t>
            </a:r>
            <a:r>
              <a:rPr lang="pt-BR" dirty="0"/>
              <a:t>Simon Fraiser, </a:t>
            </a:r>
            <a:r>
              <a:rPr lang="pt-BR" dirty="0" smtClean="0"/>
              <a:t>no departamento de Visão computacional:</a:t>
            </a:r>
          </a:p>
          <a:p>
            <a:pPr lvl="1"/>
            <a:r>
              <a:rPr lang="pt-BR" dirty="0" smtClean="0"/>
              <a:t>Segunda base, utilizadas pelo desenvolvedor do artigo,contém 20 objetos fotografados, sobre a influência de 11 variações de iluminações, totalizando 220 imagens.[5]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8422"/>
            <a:ext cx="10937192" cy="182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Experimentos e Bases Utilizadas</a:t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Foram Utilizadas 4 bases onde a última foi contruida pela compilação de diversas bases utilizadas pela </a:t>
            </a:r>
            <a:r>
              <a:rPr lang="pt-BR" dirty="0"/>
              <a:t>Simon Fraiser, </a:t>
            </a:r>
            <a:r>
              <a:rPr lang="pt-BR" dirty="0" smtClean="0"/>
              <a:t>no departamento de Visão computacional:</a:t>
            </a:r>
          </a:p>
          <a:p>
            <a:pPr lvl="1"/>
            <a:r>
              <a:rPr lang="pt-BR" dirty="0" smtClean="0"/>
              <a:t>Terceira base, utilizamos 6 objetos sob a influência de 9 variações de iluminações fluorecentes, totalizando 54 imagens.[5]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6" y="3730882"/>
            <a:ext cx="10937192" cy="182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8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Experimentos e Bases Utilizadas</a:t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Foram Utilizadas 4 bases onde a última foi contruida pela compilação de diversas bases utilizadas pela Simon Fraiser, no departamento de Visão computacional:</a:t>
            </a:r>
          </a:p>
          <a:p>
            <a:pPr lvl="1"/>
            <a:r>
              <a:rPr lang="pt-BR" dirty="0" smtClean="0"/>
              <a:t>Quarta e última base , foi compilado de diversos projetos de mestrado e doutorada da Univesidade de Simon Fraiser, foram aproveitas 36 imagens diferentes, com diversas superficies, como metálicas e transparentes, e também sobre a influência de 11 variações (todas consistente com todos os objetos), totalizando 396 imagens.[5]</a:t>
            </a:r>
          </a:p>
          <a:p>
            <a:pPr lvl="1"/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0975"/>
            <a:ext cx="10937192" cy="182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9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Experimentos e Bases Utilizadas</a:t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Foram </a:t>
            </a:r>
            <a:r>
              <a:rPr lang="pt-BR" dirty="0"/>
              <a:t>contruidos 5 tabelas com as seguintes considerações: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96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1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64023682"/>
                  </p:ext>
                </p:extLst>
              </p:nvPr>
            </p:nvGraphicFramePr>
            <p:xfrm>
              <a:off x="844117" y="2403215"/>
              <a:ext cx="8596312" cy="2586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9078"/>
                    <a:gridCol w="2149078"/>
                    <a:gridCol w="2149078"/>
                    <a:gridCol w="2149078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Metodo\número de k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K=1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K=3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K=5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pt-B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0.833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0.667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0.500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pt-B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0.667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0.333 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0.250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1.000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1.000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1.000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1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1.000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1.000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1.000</a:t>
                          </a:r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64023682"/>
                  </p:ext>
                </p:extLst>
              </p:nvPr>
            </p:nvGraphicFramePr>
            <p:xfrm>
              <a:off x="844117" y="2403215"/>
              <a:ext cx="8596312" cy="2586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9078"/>
                    <a:gridCol w="2149078"/>
                    <a:gridCol w="2149078"/>
                    <a:gridCol w="2149078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Metodo\número de k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K=1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K=3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K=5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83" t="-148000" r="-300850" b="-3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0.833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0.667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0.500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83" t="-248000" r="-300850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0.667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0.333 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0.250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536067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83" t="-293258" r="-300850" b="-93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1.000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1.000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1.000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49587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83" t="-432099" r="-300850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1.000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1.000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1.000</a:t>
                          </a:r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677334" y="1479885"/>
            <a:ext cx="84666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dirty="0"/>
              <a:t>Tabela 1 – teste dos 4 métodos com </a:t>
            </a:r>
            <a:r>
              <a:rPr lang="pt-BR" dirty="0" smtClean="0"/>
              <a:t>classificador Knn=[1,2,3] </a:t>
            </a:r>
            <a:r>
              <a:rPr lang="pt-BR" dirty="0"/>
              <a:t>com a base 3 (imagens sobre influência de luz </a:t>
            </a:r>
            <a:r>
              <a:rPr lang="pt-BR" dirty="0" smtClean="0"/>
              <a:t>florecente em 9 variaçõea diferenes com 6 objetos)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89" y="4989634"/>
            <a:ext cx="10937192" cy="182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5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</a:t>
            </a:r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284528"/>
                  </p:ext>
                </p:extLst>
              </p:nvPr>
            </p:nvGraphicFramePr>
            <p:xfrm>
              <a:off x="677863" y="2160588"/>
              <a:ext cx="8596312" cy="23171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98156"/>
                    <a:gridCol w="429815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Metodo\número de k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K=1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pt-B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0.150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pt-B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0.050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0.800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1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0.750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284528"/>
                  </p:ext>
                </p:extLst>
              </p:nvPr>
            </p:nvGraphicFramePr>
            <p:xfrm>
              <a:off x="677863" y="2160588"/>
              <a:ext cx="8596312" cy="23171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98156"/>
                    <a:gridCol w="429815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Metodo\número de k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K=1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2" t="-89333" r="-100425" b="-3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0.150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2" t="-189333" r="-100425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0.050</a:t>
                          </a:r>
                        </a:p>
                      </a:txBody>
                      <a:tcPr/>
                    </a:tc>
                  </a:tr>
                  <a:tr h="536067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2" t="-246591" r="-100425" b="-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0.800</a:t>
                          </a:r>
                          <a:endParaRPr lang="pt-BR" dirty="0" smtClean="0"/>
                        </a:p>
                      </a:txBody>
                      <a:tcPr/>
                    </a:tc>
                  </a:tr>
                  <a:tr h="49587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2" t="-371951" r="-10042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0.750</a:t>
                          </a:r>
                          <a:endParaRPr lang="pt-BR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/>
          <p:nvPr/>
        </p:nvSpPr>
        <p:spPr>
          <a:xfrm>
            <a:off x="216568" y="1395663"/>
            <a:ext cx="8927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dirty="0"/>
              <a:t>Tabela 2 – </a:t>
            </a:r>
            <a:r>
              <a:rPr lang="pt-BR" dirty="0" smtClean="0"/>
              <a:t>Teste </a:t>
            </a:r>
            <a:r>
              <a:rPr lang="pt-BR" dirty="0"/>
              <a:t>dos 4 métodos </a:t>
            </a:r>
            <a:r>
              <a:rPr lang="pt-BR" dirty="0" smtClean="0"/>
              <a:t>com classificador </a:t>
            </a:r>
            <a:r>
              <a:rPr lang="pt-BR" dirty="0"/>
              <a:t>Knn=1 com a base 2 (20 objetos</a:t>
            </a:r>
            <a:r>
              <a:rPr lang="pt-BR" dirty="0" smtClean="0"/>
              <a:t>) e o uso de  </a:t>
            </a:r>
            <a:r>
              <a:rPr lang="pt-BR" dirty="0"/>
              <a:t>filtro gaussiano com desvio 2 para </a:t>
            </a:r>
            <a:r>
              <a:rPr lang="pt-BR" dirty="0" smtClean="0"/>
              <a:t>embaçar </a:t>
            </a:r>
            <a:r>
              <a:rPr lang="pt-BR" dirty="0"/>
              <a:t>a imagem.</a:t>
            </a:r>
          </a:p>
        </p:txBody>
      </p:sp>
    </p:spTree>
    <p:extLst>
      <p:ext uri="{BB962C8B-B14F-4D97-AF65-F5344CB8AC3E}">
        <p14:creationId xmlns:p14="http://schemas.microsoft.com/office/powerpoint/2010/main" val="86355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62073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pt-BR" dirty="0" smtClean="0"/>
                  <a:t>Extratores de caracteristicas e descritores de imagens</a:t>
                </a:r>
              </a:p>
              <a:p>
                <a:r>
                  <a:rPr lang="pt-BR" dirty="0" smtClean="0"/>
                  <a:t>Exemplo de aplicações</a:t>
                </a:r>
              </a:p>
              <a:p>
                <a:r>
                  <a:rPr lang="pt-BR" dirty="0" smtClean="0"/>
                  <a:t>Descritores de imagens coloridas</a:t>
                </a:r>
              </a:p>
              <a:p>
                <a:pPr lvl="1"/>
                <a:r>
                  <a:rPr lang="pt-BR" sz="1800" dirty="0" smtClean="0"/>
                  <a:t>Desafios</a:t>
                </a:r>
              </a:p>
              <a:p>
                <a:r>
                  <a:rPr lang="pt-BR" dirty="0"/>
                  <a:t>Edge based color </a:t>
                </a:r>
                <a:r>
                  <a:rPr lang="pt-BR" dirty="0" smtClean="0"/>
                  <a:t>constancy</a:t>
                </a:r>
                <a:endParaRPr lang="pt-BR" sz="28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/>
                    </m:sSub>
                  </m:oMath>
                </a14:m>
                <a:r>
                  <a:rPr lang="pt-BR" sz="1800" dirty="0" smtClean="0"/>
                  <a:t> – </a:t>
                </a:r>
                <a:r>
                  <a:rPr lang="pt-BR" sz="1800" dirty="0"/>
                  <a:t>Funt, Finlayson </a:t>
                </a:r>
                <a:endParaRPr lang="pt-BR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/>
                    </m:sSub>
                  </m:oMath>
                </a14:m>
                <a:r>
                  <a:rPr lang="pt-BR" sz="1800" dirty="0" smtClean="0"/>
                  <a:t> – </a:t>
                </a:r>
                <a:r>
                  <a:rPr lang="pt-BR" sz="1800" dirty="0"/>
                  <a:t>Smeulders, Gevers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pt-BR" sz="1800" dirty="0"/>
                  <a:t>- </a:t>
                </a:r>
                <a:r>
                  <a:rPr lang="pt-BR" sz="1800" dirty="0" smtClean="0"/>
                  <a:t>Weijer, Schmid</a:t>
                </a:r>
                <a:endParaRPr lang="pt-BR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lang="pt-BR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sz="1800" dirty="0" smtClean="0"/>
                  <a:t> </a:t>
                </a:r>
                <a:r>
                  <a:rPr lang="pt-BR" sz="1800" dirty="0"/>
                  <a:t>- Weijer, Schmid</a:t>
                </a:r>
              </a:p>
              <a:p>
                <a:r>
                  <a:rPr lang="pt-BR" dirty="0" smtClean="0"/>
                  <a:t>Experimentos e Bases Utilizadas</a:t>
                </a:r>
              </a:p>
              <a:p>
                <a:r>
                  <a:rPr lang="pt-BR" dirty="0" smtClean="0"/>
                  <a:t>Referências</a:t>
                </a:r>
                <a:endParaRPr lang="pt-BR" dirty="0"/>
              </a:p>
              <a:p>
                <a:pPr lvl="1"/>
                <a:endParaRPr lang="pt-BR" sz="1800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62073"/>
                <a:ext cx="8596668" cy="3880773"/>
              </a:xfrm>
              <a:blipFill rotWithShape="0">
                <a:blip r:embed="rId3"/>
                <a:stretch>
                  <a:fillRect l="-142" t="-942" b="-32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8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4" y="1270000"/>
            <a:ext cx="10228024" cy="387588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-345056" y="4144233"/>
            <a:ext cx="10390909" cy="1449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95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</a:t>
            </a:r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38447376"/>
                  </p:ext>
                </p:extLst>
              </p:nvPr>
            </p:nvGraphicFramePr>
            <p:xfrm>
              <a:off x="677690" y="2681257"/>
              <a:ext cx="8596312" cy="23171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98156"/>
                    <a:gridCol w="429815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Metodo\número de k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K=1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pt-B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0.200 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pt-B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0.200 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0.850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1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0.550</a:t>
                          </a:r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38447376"/>
                  </p:ext>
                </p:extLst>
              </p:nvPr>
            </p:nvGraphicFramePr>
            <p:xfrm>
              <a:off x="677690" y="2681257"/>
              <a:ext cx="8596312" cy="23171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98156"/>
                    <a:gridCol w="429815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Metodo\número de k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K=1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2" t="-89333" r="-100425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0.200 </a:t>
                          </a: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2" t="-189333" r="-100425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0.200 </a:t>
                          </a:r>
                          <a:endParaRPr lang="pt-BR" dirty="0" smtClean="0"/>
                        </a:p>
                      </a:txBody>
                      <a:tcPr/>
                    </a:tc>
                  </a:tr>
                  <a:tr h="536067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2" t="-246591" r="-100425" b="-965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0.850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49587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2" t="-371951" r="-100425" b="-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0.550</a:t>
                          </a:r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385011" y="1576137"/>
            <a:ext cx="8758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dirty="0"/>
              <a:t>Tabela 3 – </a:t>
            </a:r>
            <a:r>
              <a:rPr lang="pt-BR" dirty="0" smtClean="0"/>
              <a:t>Teste </a:t>
            </a:r>
            <a:r>
              <a:rPr lang="pt-BR" dirty="0"/>
              <a:t>dos 4 métodos </a:t>
            </a:r>
            <a:r>
              <a:rPr lang="pt-BR" dirty="0" smtClean="0"/>
              <a:t>com classificador </a:t>
            </a:r>
            <a:r>
              <a:rPr lang="pt-BR" dirty="0"/>
              <a:t>Knn=1 com a base 1 </a:t>
            </a:r>
            <a:r>
              <a:rPr lang="pt-BR" dirty="0" smtClean="0"/>
              <a:t>Real World Blured Images (20 objetos não embaçados e 20 objetos embaçados) </a:t>
            </a:r>
            <a:endParaRPr lang="pt-BR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11" y="4998436"/>
            <a:ext cx="10336634" cy="174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</a:t>
            </a:r>
            <a:r>
              <a:rPr lang="pt-BR" dirty="0" smtClean="0"/>
              <a:t>4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07045654"/>
                  </p:ext>
                </p:extLst>
              </p:nvPr>
            </p:nvGraphicFramePr>
            <p:xfrm>
              <a:off x="677690" y="2353093"/>
              <a:ext cx="8596312" cy="2586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9078"/>
                    <a:gridCol w="2149078"/>
                    <a:gridCol w="2149078"/>
                    <a:gridCol w="2149078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Metodo\número de k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K=1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K=3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K=5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pt-B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0.350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0.200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0.050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pt-B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0.200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0.050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0.050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0.600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0.400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0.350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1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0.400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0.200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0.150</a:t>
                          </a:r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07045654"/>
                  </p:ext>
                </p:extLst>
              </p:nvPr>
            </p:nvGraphicFramePr>
            <p:xfrm>
              <a:off x="677690" y="2353093"/>
              <a:ext cx="8596312" cy="2586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9078"/>
                    <a:gridCol w="2149078"/>
                    <a:gridCol w="2149078"/>
                    <a:gridCol w="2149078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Metodo\número de k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K=1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K=3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K=5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83" t="-148000" r="-300850" b="-3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0.350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0.200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0.050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83" t="-248000" r="-300850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0.200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0.050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0.050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536067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83" t="-293258" r="-300850" b="-93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0.600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0.400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0.350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49587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83" t="-432099" r="-300850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0.400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0.200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0.150</a:t>
                          </a:r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ectangle 2"/>
          <p:cNvSpPr/>
          <p:nvPr/>
        </p:nvSpPr>
        <p:spPr>
          <a:xfrm>
            <a:off x="677334" y="1588169"/>
            <a:ext cx="8466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dirty="0"/>
              <a:t>Tabela 4 – </a:t>
            </a:r>
            <a:r>
              <a:rPr lang="pt-BR" dirty="0" smtClean="0"/>
              <a:t>Teste </a:t>
            </a:r>
            <a:r>
              <a:rPr lang="pt-BR" dirty="0"/>
              <a:t>dos 4 métodos </a:t>
            </a:r>
            <a:r>
              <a:rPr lang="pt-BR" dirty="0" smtClean="0"/>
              <a:t>com classificador </a:t>
            </a:r>
            <a:r>
              <a:rPr lang="pt-BR" dirty="0"/>
              <a:t>Knn</a:t>
            </a:r>
            <a:r>
              <a:rPr lang="pt-BR" dirty="0" smtClean="0"/>
              <a:t>=[1,3,5] </a:t>
            </a:r>
            <a:r>
              <a:rPr lang="pt-BR" dirty="0"/>
              <a:t>com a base 2 (20 objetos </a:t>
            </a:r>
            <a:r>
              <a:rPr lang="pt-BR" dirty="0" smtClean="0"/>
              <a:t>sob 11 </a:t>
            </a:r>
            <a:r>
              <a:rPr lang="pt-BR" dirty="0"/>
              <a:t>variações de iluminação)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9512"/>
            <a:ext cx="10937192" cy="182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50041091"/>
                  </p:ext>
                </p:extLst>
              </p:nvPr>
            </p:nvGraphicFramePr>
            <p:xfrm>
              <a:off x="677863" y="2160588"/>
              <a:ext cx="8596312" cy="23171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98156"/>
                    <a:gridCol w="429815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Metodo\número de k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K=1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pt-B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0.200 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pt-B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0.050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0.400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1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0.150</a:t>
                          </a:r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50041091"/>
                  </p:ext>
                </p:extLst>
              </p:nvPr>
            </p:nvGraphicFramePr>
            <p:xfrm>
              <a:off x="677863" y="2160588"/>
              <a:ext cx="8596312" cy="23171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98156"/>
                    <a:gridCol w="429815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Metodo\número de k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K=1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2" t="-89333" r="-100425" b="-3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0.200 </a:t>
                          </a: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2" t="-189333" r="-100425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0.050</a:t>
                          </a:r>
                        </a:p>
                      </a:txBody>
                      <a:tcPr/>
                    </a:tc>
                  </a:tr>
                  <a:tr h="536067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2" t="-246591" r="-100425" b="-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0.400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49587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2" t="-371951" r="-10042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0.150</a:t>
                          </a:r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409074" y="1407695"/>
            <a:ext cx="8734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dirty="0"/>
              <a:t>Tabela 5 – </a:t>
            </a:r>
            <a:r>
              <a:rPr lang="pt-BR" dirty="0" smtClean="0"/>
              <a:t>Teste </a:t>
            </a:r>
            <a:r>
              <a:rPr lang="pt-BR" dirty="0"/>
              <a:t>dos 4 métodos com Knn=1 com a base 2 (20 objetos) e transformação </a:t>
            </a:r>
            <a:r>
              <a:rPr lang="pt-BR" dirty="0" smtClean="0"/>
              <a:t>afim da </a:t>
            </a:r>
            <a:r>
              <a:rPr lang="pt-BR" dirty="0"/>
              <a:t>imagem.</a:t>
            </a:r>
          </a:p>
        </p:txBody>
      </p:sp>
    </p:spTree>
    <p:extLst>
      <p:ext uri="{BB962C8B-B14F-4D97-AF65-F5344CB8AC3E}">
        <p14:creationId xmlns:p14="http://schemas.microsoft.com/office/powerpoint/2010/main" val="154812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453" y="2091825"/>
            <a:ext cx="6076430" cy="2946148"/>
          </a:xfrm>
        </p:spPr>
      </p:pic>
    </p:spTree>
    <p:extLst>
      <p:ext uri="{BB962C8B-B14F-4D97-AF65-F5344CB8AC3E}">
        <p14:creationId xmlns:p14="http://schemas.microsoft.com/office/powerpoint/2010/main" val="154830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</a:t>
            </a:r>
            <a:r>
              <a:rPr lang="pt-BR" dirty="0" smtClean="0"/>
              <a:t>6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2432260"/>
                  </p:ext>
                </p:extLst>
              </p:nvPr>
            </p:nvGraphicFramePr>
            <p:xfrm>
              <a:off x="677863" y="2292940"/>
              <a:ext cx="8596312" cy="2586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9078"/>
                    <a:gridCol w="2149078"/>
                    <a:gridCol w="2149078"/>
                    <a:gridCol w="2149078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Metodo\número de k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K=1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K=3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K=5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pt-B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0.306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0.139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0.111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pt-B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0.222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0.167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0.056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0.917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0.944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0.833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1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0.806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0.667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0.500</a:t>
                          </a:r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2432260"/>
                  </p:ext>
                </p:extLst>
              </p:nvPr>
            </p:nvGraphicFramePr>
            <p:xfrm>
              <a:off x="677863" y="2292940"/>
              <a:ext cx="8596312" cy="2586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9078"/>
                    <a:gridCol w="2149078"/>
                    <a:gridCol w="2149078"/>
                    <a:gridCol w="2149078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Metodo\número de k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K=1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K=3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K=5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83" t="-148000" r="-300850" b="-3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0.306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0.139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0.111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83" t="-248000" r="-300850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0.222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0.167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0.056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536067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83" t="-293258" r="-300850" b="-93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0.917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0.944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0.833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49587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83" t="-432099" r="-300850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0.806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0.667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0.500</a:t>
                          </a:r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ectangle 2"/>
          <p:cNvSpPr/>
          <p:nvPr/>
        </p:nvSpPr>
        <p:spPr>
          <a:xfrm>
            <a:off x="677334" y="1588169"/>
            <a:ext cx="8466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dirty="0"/>
              <a:t>Tabela 6 – teste dos 4 métodos </a:t>
            </a:r>
            <a:r>
              <a:rPr lang="pt-BR" dirty="0" smtClean="0"/>
              <a:t>com classificador </a:t>
            </a:r>
            <a:r>
              <a:rPr lang="pt-BR" dirty="0"/>
              <a:t>Knn</a:t>
            </a:r>
            <a:r>
              <a:rPr lang="pt-BR" dirty="0" smtClean="0"/>
              <a:t>=[1,2,3] </a:t>
            </a:r>
            <a:r>
              <a:rPr lang="pt-BR" dirty="0"/>
              <a:t>com a base 4 (36 </a:t>
            </a:r>
            <a:r>
              <a:rPr lang="pt-BR" dirty="0" smtClean="0"/>
              <a:t>objetos sob 11 variações de iluminação)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9359"/>
            <a:ext cx="10937192" cy="182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0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6700"/>
            <a:ext cx="8596668" cy="1320800"/>
          </a:xfrm>
        </p:spPr>
        <p:txBody>
          <a:bodyPr/>
          <a:lstStyle/>
          <a:p>
            <a:r>
              <a:rPr lang="pt-BR" dirty="0" smtClean="0"/>
              <a:t>Exemplos de Indexação[6]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44" y="3704001"/>
            <a:ext cx="9205404" cy="3154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44" y="884600"/>
            <a:ext cx="9205404" cy="31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1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2400"/>
            <a:ext cx="8596668" cy="1320800"/>
          </a:xfrm>
        </p:spPr>
        <p:txBody>
          <a:bodyPr/>
          <a:lstStyle/>
          <a:p>
            <a:r>
              <a:rPr lang="pt-BR" dirty="0" smtClean="0"/>
              <a:t>Exemplos de Indexação[6]</a:t>
            </a:r>
            <a:endParaRPr lang="pt-B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38" y="769823"/>
            <a:ext cx="9400661" cy="32209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604651"/>
            <a:ext cx="9495366" cy="32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8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rápidos e deterministico.</a:t>
            </a:r>
          </a:p>
          <a:p>
            <a:r>
              <a:rPr lang="pt-BR" dirty="0" smtClean="0"/>
              <a:t>Edge based descritores ainda podem ser melhorados. [7]</a:t>
            </a:r>
          </a:p>
          <a:p>
            <a:r>
              <a:rPr lang="pt-BR" dirty="0" smtClean="0"/>
              <a:t>Outros paradgmas devem ser considerados para resolver esse problema.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984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pt-BR" dirty="0" smtClean="0"/>
              <a:t>B. Yoshua, C. Aaron and V. Pascal, Representation Learning: A Review and New Perspectives, Apr. 2014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Joost van de Weijer, Cordelia Schmid, Blur Robust and Color Constancy Image Description, 2006</a:t>
            </a:r>
          </a:p>
          <a:p>
            <a:pPr>
              <a:buFont typeface="+mj-lt"/>
              <a:buAutoNum type="arabicPeriod"/>
            </a:pPr>
            <a:r>
              <a:rPr lang="pt-BR" dirty="0"/>
              <a:t>B.V. Funt and G.D. Finlayson, </a:t>
            </a:r>
            <a:r>
              <a:rPr lang="pt-BR" dirty="0" smtClean="0"/>
              <a:t>Color constant color indexing, IEEE Trans. On Pattern Analysis and Machine Intelligence, vol. 17, pp. 522n528, May 1995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Th. Gevers and A. Smeulders, Color based object recognition, Pattern Recognition, vol. 32, pp. 453n464, Mar. 1999</a:t>
            </a:r>
          </a:p>
          <a:p>
            <a:pPr>
              <a:buFont typeface="+mj-lt"/>
              <a:buAutoNum type="arabicPeriod"/>
            </a:pPr>
            <a:r>
              <a:rPr lang="pt-BR" dirty="0"/>
              <a:t>Base de </a:t>
            </a:r>
            <a:r>
              <a:rPr lang="pt-BR" dirty="0" smtClean="0"/>
              <a:t>dados: </a:t>
            </a:r>
            <a:r>
              <a:rPr lang="pt-BR" dirty="0"/>
              <a:t>Barnard's Datasets </a:t>
            </a:r>
            <a:r>
              <a:rPr lang="pt-BR" dirty="0">
                <a:hlinkClick r:id="rId2"/>
              </a:rPr>
              <a:t>http://www.cs.sfu.ca/~colour/data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e </a:t>
            </a:r>
            <a:r>
              <a:rPr lang="pt-BR" dirty="0" smtClean="0">
                <a:hlinkClick r:id="rId3"/>
              </a:rPr>
              <a:t>http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lear.inrialpes.fr/people/vandeweijer/blur_data/blur.html</a:t>
            </a:r>
            <a:endParaRPr lang="pt-BR" dirty="0" smtClean="0"/>
          </a:p>
          <a:p>
            <a:pPr>
              <a:buFont typeface="+mj-lt"/>
              <a:buAutoNum type="arabicPeriod"/>
            </a:pPr>
            <a:r>
              <a:rPr lang="pt-BR" dirty="0"/>
              <a:t>Código e experimento disponíveis em: </a:t>
            </a: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github.com/alvarojoao/ImageProcessing/blob/master/Experimentos%20Projeto%20de%20imagem.ipynb</a:t>
            </a:r>
            <a:endParaRPr lang="pt-BR" dirty="0" smtClean="0"/>
          </a:p>
          <a:p>
            <a:pPr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104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Extratores de caracteristicas e descritores de </a:t>
            </a:r>
            <a:r>
              <a:rPr lang="pt-BR" dirty="0" smtClean="0"/>
              <a:t>imagens. Le Cun, Bengio [1]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Organização </a:t>
            </a:r>
            <a:r>
              <a:rPr lang="pt-BR" sz="2400" dirty="0"/>
              <a:t>hierarquica entre </a:t>
            </a:r>
            <a:r>
              <a:rPr lang="pt-BR" sz="2400" dirty="0" smtClean="0"/>
              <a:t>características </a:t>
            </a:r>
          </a:p>
          <a:p>
            <a:r>
              <a:rPr lang="pt-BR" sz="2400" dirty="0" smtClean="0"/>
              <a:t>Fácil relação de dependências entre características</a:t>
            </a:r>
          </a:p>
          <a:p>
            <a:r>
              <a:rPr lang="pt-BR" sz="2400" dirty="0"/>
              <a:t>Contrução de “Manifolds</a:t>
            </a:r>
            <a:r>
              <a:rPr lang="pt-BR" sz="2400" dirty="0" smtClean="0"/>
              <a:t>”</a:t>
            </a:r>
          </a:p>
          <a:p>
            <a:r>
              <a:rPr lang="pt-BR" sz="2400" dirty="0" smtClean="0"/>
              <a:t>Clusterização Natural (Separação das categorias em diferentes distribuições)</a:t>
            </a:r>
          </a:p>
          <a:p>
            <a:r>
              <a:rPr lang="pt-BR" sz="2400" dirty="0" smtClean="0"/>
              <a:t>Permite aprendizado Semi-supervisionado</a:t>
            </a:r>
          </a:p>
          <a:p>
            <a:r>
              <a:rPr lang="pt-BR" sz="2400" dirty="0" smtClean="0"/>
              <a:t>Compartilhar as caracteristicas para diferentes tarefas</a:t>
            </a:r>
          </a:p>
          <a:p>
            <a:r>
              <a:rPr lang="pt-BR" sz="2400" dirty="0" smtClean="0"/>
              <a:t>Coerência espacial e temporal</a:t>
            </a:r>
          </a:p>
          <a:p>
            <a:r>
              <a:rPr lang="pt-BR" sz="2400" dirty="0" smtClean="0"/>
              <a:t>Permitir contrução de matrizes esparças (Sparsity)</a:t>
            </a:r>
          </a:p>
        </p:txBody>
      </p:sp>
    </p:spTree>
    <p:extLst>
      <p:ext uri="{BB962C8B-B14F-4D97-AF65-F5344CB8AC3E}">
        <p14:creationId xmlns:p14="http://schemas.microsoft.com/office/powerpoint/2010/main" val="24187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831850"/>
            <a:ext cx="5172075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28" y="1185607"/>
            <a:ext cx="1638300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559" y="2612391"/>
            <a:ext cx="5429250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2959" y="2063805"/>
            <a:ext cx="2076450" cy="342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8403" y="3572687"/>
            <a:ext cx="5457825" cy="847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9915" y="4650601"/>
            <a:ext cx="4114800" cy="781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7306" y="5650837"/>
            <a:ext cx="41148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7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aplicação [2,3,4]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Indexação</a:t>
            </a:r>
          </a:p>
          <a:p>
            <a:r>
              <a:rPr lang="pt-BR" dirty="0" smtClean="0"/>
              <a:t>Segmentação</a:t>
            </a:r>
            <a:endParaRPr lang="pt-BR" dirty="0"/>
          </a:p>
        </p:txBody>
      </p:sp>
      <p:pic>
        <p:nvPicPr>
          <p:cNvPr id="1026" name="Picture 2" descr="https://www.mathworks.com/matlabcentral/mlc-downloads/downloads/submissions/29517/versions/5/screen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429" y="2160589"/>
            <a:ext cx="6543675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csp.org/resource/resmgr/Images/SearchPeo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44" y="3623847"/>
            <a:ext cx="36480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5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Descritores de imagens </a:t>
            </a:r>
            <a:r>
              <a:rPr lang="pt-BR" dirty="0" smtClean="0"/>
              <a:t>coloridas [1]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Invariância a iluminação</a:t>
            </a:r>
          </a:p>
          <a:p>
            <a:r>
              <a:rPr lang="pt-BR" dirty="0" smtClean="0"/>
              <a:t>Invariância a embaçamento</a:t>
            </a:r>
          </a:p>
          <a:p>
            <a:pPr lvl="1"/>
            <a:r>
              <a:rPr lang="pt-BR" dirty="0" smtClean="0"/>
              <a:t>Produzidos pela própria máquina fotográfica</a:t>
            </a:r>
          </a:p>
          <a:p>
            <a:pPr lvl="1"/>
            <a:r>
              <a:rPr lang="pt-BR" dirty="0" smtClean="0"/>
              <a:t>Produzidos pela aplicação de filtros</a:t>
            </a:r>
          </a:p>
          <a:p>
            <a:r>
              <a:rPr lang="pt-BR" dirty="0" smtClean="0"/>
              <a:t>Invariância a rotação e translação da imagem (comuns em todos os descritores)</a:t>
            </a:r>
            <a:endParaRPr lang="pt-BR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65307" y="1300189"/>
            <a:ext cx="8596668" cy="8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mtClean="0"/>
              <a:t>desafios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575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Edge based color constancy [2,3,4]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0154" y="2266593"/>
            <a:ext cx="4391025" cy="704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591" y="3377664"/>
            <a:ext cx="2724150" cy="466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6841" y="4717336"/>
            <a:ext cx="2028825" cy="352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0991" y="4679236"/>
            <a:ext cx="1333500" cy="39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5566" y="1640648"/>
            <a:ext cx="1600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Edge based color </a:t>
            </a:r>
            <a:r>
              <a:rPr lang="pt-BR" dirty="0" smtClean="0"/>
              <a:t>constancy; Funt,</a:t>
            </a:r>
            <a:r>
              <a:rPr lang="pt-BR" dirty="0"/>
              <a:t> Finlayson</a:t>
            </a:r>
            <a:r>
              <a:rPr lang="pt-BR" dirty="0" smtClean="0"/>
              <a:t> [3]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sz="24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/>
                    </m:sSub>
                  </m:oMath>
                </a14:m>
                <a:r>
                  <a:rPr lang="pt-BR" dirty="0"/>
                  <a:t>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756" y="2414060"/>
            <a:ext cx="7218637" cy="10359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03236" y="3703463"/>
                <a:ext cx="5370766" cy="7950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={</m:t>
                            </m:r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pt-BR" sz="3200" b="0" i="0" smtClean="0">
                        <a:latin typeface="Cambria Math" panose="02040503050406030204" pitchFamily="18" charset="0"/>
                      </a:rPr>
                      <m:t>={</m:t>
                    </m:r>
                    <m:f>
                      <m:fPr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pt-BR" sz="3200" dirty="0" smtClean="0"/>
                  <a:t> </a:t>
                </a:r>
                <a:r>
                  <a:rPr lang="pt-BR" sz="32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</m:oMath>
                </a14:m>
                <a:r>
                  <a:rPr lang="pt-BR" sz="320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pt-BR" sz="32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pt-BR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236" y="3703463"/>
                <a:ext cx="5370766" cy="795026"/>
              </a:xfrm>
              <a:prstGeom prst="rect">
                <a:avLst/>
              </a:prstGeom>
              <a:blipFill rotWithShape="0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1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Edge based color </a:t>
            </a:r>
            <a:r>
              <a:rPr lang="pt-BR" dirty="0" smtClean="0"/>
              <a:t>constancy; Smeulders, Gevers [4]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sz="24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/>
                    </m:sSub>
                  </m:oMath>
                </a14:m>
                <a:r>
                  <a:rPr lang="pt-BR" dirty="0"/>
                  <a:t> </a:t>
                </a:r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663" y="2487216"/>
            <a:ext cx="5553805" cy="10383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720197" y="4076365"/>
                <a:ext cx="5768182" cy="707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={</m:t>
                            </m:r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={</m:t>
                    </m:r>
                    <m:f>
                      <m:f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𝑅𝐺</m:t>
                        </m:r>
                      </m:den>
                    </m:f>
                  </m:oMath>
                </a14:m>
                <a:r>
                  <a:rPr lang="pt-BR" sz="2800" dirty="0" smtClean="0"/>
                  <a:t> </a:t>
                </a:r>
                <a:r>
                  <a:rPr lang="pt-BR" sz="28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𝐺𝐵</m:t>
                        </m:r>
                      </m:den>
                    </m:f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197" y="4076365"/>
                <a:ext cx="5768182" cy="707117"/>
              </a:xfrm>
              <a:prstGeom prst="rect">
                <a:avLst/>
              </a:prstGeom>
              <a:blipFill rotWithShape="0">
                <a:blip r:embed="rId4"/>
                <a:stretch>
                  <a:fillRect b="-94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7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Influência do Embaçamento na detecção das bordas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Degradação das bordas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393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2723</TotalTime>
  <Words>990</Words>
  <Application>Microsoft Office PowerPoint</Application>
  <PresentationFormat>Widescreen</PresentationFormat>
  <Paragraphs>193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Blur robust and color constancy image description: extended study</vt:lpstr>
      <vt:lpstr>Agenda</vt:lpstr>
      <vt:lpstr>Extratores de caracteristicas e descritores de imagens. Le Cun, Bengio [1] </vt:lpstr>
      <vt:lpstr>Exemplo de aplicação [2,3,4]</vt:lpstr>
      <vt:lpstr>Descritores de imagens coloridas [1] </vt:lpstr>
      <vt:lpstr>Edge based color constancy [2,3,4]</vt:lpstr>
      <vt:lpstr>Edge based color constancy; Funt, Finlayson [3] </vt:lpstr>
      <vt:lpstr>Edge based color constancy; Smeulders, Gevers [4] </vt:lpstr>
      <vt:lpstr>Influência do Embaçamento na detecção das bordas</vt:lpstr>
      <vt:lpstr>Edge based color constancy [2] </vt:lpstr>
      <vt:lpstr>Edge based color constancy [2] </vt:lpstr>
      <vt:lpstr>Experimentos e Bases Utilizadas </vt:lpstr>
      <vt:lpstr>Experimentos e Bases Utilizadas </vt:lpstr>
      <vt:lpstr>Experimentos e Bases Utilizadas </vt:lpstr>
      <vt:lpstr>Experimentos e Bases Utilizadas </vt:lpstr>
      <vt:lpstr>Experimentos e Bases Utilizadas </vt:lpstr>
      <vt:lpstr>Experimentos e Bases Utilizadas </vt:lpstr>
      <vt:lpstr>Tabela 1</vt:lpstr>
      <vt:lpstr>Tabela 2</vt:lpstr>
      <vt:lpstr>PowerPoint Presentation</vt:lpstr>
      <vt:lpstr>Tabela 3</vt:lpstr>
      <vt:lpstr>Tabela 4</vt:lpstr>
      <vt:lpstr>Tabela 5</vt:lpstr>
      <vt:lpstr>PowerPoint Presentation</vt:lpstr>
      <vt:lpstr>Tabela 6</vt:lpstr>
      <vt:lpstr>Exemplos de Indexação[6]</vt:lpstr>
      <vt:lpstr>Exemplos de Indexação[6]</vt:lpstr>
      <vt:lpstr>Conclusão</vt:lpstr>
      <vt:lpstr>Referências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Blur robust image descriptor extended study</dc:title>
  <dc:creator>Silvino, Alvaro Joao</dc:creator>
  <cp:lastModifiedBy>Silvino, Alvaro Joao</cp:lastModifiedBy>
  <cp:revision>40</cp:revision>
  <dcterms:created xsi:type="dcterms:W3CDTF">2016-06-19T19:13:23Z</dcterms:created>
  <dcterms:modified xsi:type="dcterms:W3CDTF">2016-06-28T03:36:14Z</dcterms:modified>
</cp:coreProperties>
</file>