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06a5fe05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06a5fe05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06a5fe05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06a5fe05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6a5fe052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6a5fe052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06a5fe052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06a5fe052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06a5fe052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06a5fe052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06a5fe052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06a5fe052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06a5fe052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06a5fe052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06a5fe052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06a5fe052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7ba7b4580_0_107:notes"/>
          <p:cNvSpPr/>
          <p:nvPr>
            <p:ph idx="2" type="sldImg"/>
          </p:nvPr>
        </p:nvSpPr>
        <p:spPr>
          <a:xfrm>
            <a:off x="38125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7ba7b458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7ba7b4580_0_212:notes"/>
          <p:cNvSpPr/>
          <p:nvPr>
            <p:ph idx="2" type="sldImg"/>
          </p:nvPr>
        </p:nvSpPr>
        <p:spPr>
          <a:xfrm>
            <a:off x="38125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7ba7b458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d9a22684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d9a22684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d9a22684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d9a22684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d9a22684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d9a22684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6a5fe0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6a5fe0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d9a226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d9a226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06a5fe05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06a5fe0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06a5fe05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06a5fe05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6a5fe05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06a5fe05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300"/>
          </a:xfrm>
          <a:prstGeom prst="rect">
            <a:avLst/>
          </a:prstGeom>
        </p:spPr>
        <p:txBody>
          <a:bodyPr anchorCtr="0" anchor="b" bIns="65100" lIns="65100" spcFirstLastPara="1" rIns="65100" wrap="square" tIns="651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5100" lIns="65100" spcFirstLastPara="1" rIns="65100" wrap="square" tIns="651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</p:spPr>
        <p:txBody>
          <a:bodyPr anchorCtr="0" anchor="t" bIns="65100" lIns="65100" spcFirstLastPara="1" rIns="65100" wrap="square" tIns="651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5100" lIns="65100" spcFirstLastPara="1" rIns="65100" wrap="square" tIns="6510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2100" lvl="1" marL="914400" rtl="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1200"/>
              </a:spcBef>
              <a:spcAft>
                <a:spcPts val="12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</p:spPr>
        <p:txBody>
          <a:bodyPr anchorCtr="0" anchor="t" bIns="65100" lIns="65100" spcFirstLastPara="1" rIns="65100" wrap="square" tIns="651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65100" lIns="65100" spcFirstLastPara="1" rIns="65100" wrap="square" tIns="6510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85750" lvl="1" marL="914400" rtl="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rtl="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rtl="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65100" lIns="65100" spcFirstLastPara="1" rIns="65100" wrap="square" tIns="6510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85750" lvl="1" marL="914400" rtl="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rtl="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rtl="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</p:spPr>
        <p:txBody>
          <a:bodyPr anchorCtr="0" anchor="t" bIns="65100" lIns="65100" spcFirstLastPara="1" rIns="65100" wrap="square" tIns="651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65100" lIns="65100" spcFirstLastPara="1" rIns="65100" wrap="square" tIns="651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65100" lIns="65100" spcFirstLastPara="1" rIns="65100" wrap="square" tIns="6510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rtl="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rtl="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rtl="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500" cy="40908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5100" lIns="65100" spcFirstLastPara="1" rIns="65100" wrap="square" tIns="65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233175"/>
            <a:ext cx="4044900" cy="1482300"/>
          </a:xfrm>
          <a:prstGeom prst="rect">
            <a:avLst/>
          </a:prstGeom>
        </p:spPr>
        <p:txBody>
          <a:bodyPr anchorCtr="0" anchor="b" bIns="65100" lIns="65100" spcFirstLastPara="1" rIns="65100" wrap="square" tIns="651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03075"/>
            <a:ext cx="4044900" cy="1235100"/>
          </a:xfrm>
          <a:prstGeom prst="rect">
            <a:avLst/>
          </a:prstGeom>
        </p:spPr>
        <p:txBody>
          <a:bodyPr anchorCtr="0" anchor="t" bIns="65100" lIns="65100" spcFirstLastPara="1" rIns="65100" wrap="square" tIns="651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2100" lvl="1" marL="914400" rtl="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1200"/>
              </a:spcBef>
              <a:spcAft>
                <a:spcPts val="12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500" cy="6051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65100" lIns="65100" spcFirstLastPara="1" rIns="65100" wrap="square" tIns="651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65100" lIns="65100" spcFirstLastPara="1" rIns="65100" wrap="square" tIns="65100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2100" lvl="1" marL="914400" rtl="0" algn="ctr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rtl="0" algn="ctr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rtl="0" algn="ctr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 algn="ctr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 algn="ctr">
              <a:spcBef>
                <a:spcPts val="12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 algn="ctr">
              <a:spcBef>
                <a:spcPts val="12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 algn="ctr">
              <a:spcBef>
                <a:spcPts val="12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 algn="ctr">
              <a:spcBef>
                <a:spcPts val="1200"/>
              </a:spcBef>
              <a:spcAft>
                <a:spcPts val="12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100" lIns="65100" spcFirstLastPara="1" rIns="65100" wrap="square" tIns="651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100" lIns="65100" spcFirstLastPara="1" rIns="65100" wrap="square" tIns="65100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100" lIns="65100" spcFirstLastPara="1" rIns="65100" wrap="square" tIns="65100">
            <a:noAutofit/>
          </a:bodyPr>
          <a:lstStyle>
            <a:lvl1pPr lvl="0" rtl="0" algn="r">
              <a:buNone/>
              <a:defRPr sz="700">
                <a:solidFill>
                  <a:schemeClr val="dk2"/>
                </a:solidFill>
              </a:defRPr>
            </a:lvl1pPr>
            <a:lvl2pPr lvl="1" rtl="0" algn="r">
              <a:buNone/>
              <a:defRPr sz="700">
                <a:solidFill>
                  <a:schemeClr val="dk2"/>
                </a:solidFill>
              </a:defRPr>
            </a:lvl2pPr>
            <a:lvl3pPr lvl="2" rtl="0" algn="r">
              <a:buNone/>
              <a:defRPr sz="700">
                <a:solidFill>
                  <a:schemeClr val="dk2"/>
                </a:solidFill>
              </a:defRPr>
            </a:lvl3pPr>
            <a:lvl4pPr lvl="3" rtl="0" algn="r">
              <a:buNone/>
              <a:defRPr sz="700">
                <a:solidFill>
                  <a:schemeClr val="dk2"/>
                </a:solidFill>
              </a:defRPr>
            </a:lvl4pPr>
            <a:lvl5pPr lvl="4" rtl="0" algn="r">
              <a:buNone/>
              <a:defRPr sz="700">
                <a:solidFill>
                  <a:schemeClr val="dk2"/>
                </a:solidFill>
              </a:defRPr>
            </a:lvl5pPr>
            <a:lvl6pPr lvl="5" rtl="0" algn="r">
              <a:buNone/>
              <a:defRPr sz="700">
                <a:solidFill>
                  <a:schemeClr val="dk2"/>
                </a:solidFill>
              </a:defRPr>
            </a:lvl6pPr>
            <a:lvl7pPr lvl="6" rtl="0" algn="r">
              <a:buNone/>
              <a:defRPr sz="700">
                <a:solidFill>
                  <a:schemeClr val="dk2"/>
                </a:solidFill>
              </a:defRPr>
            </a:lvl7pPr>
            <a:lvl8pPr lvl="7" rtl="0" algn="r">
              <a:buNone/>
              <a:defRPr sz="700">
                <a:solidFill>
                  <a:schemeClr val="dk2"/>
                </a:solidFill>
              </a:defRPr>
            </a:lvl8pPr>
            <a:lvl9pPr lvl="8" rtl="0" algn="r">
              <a:buNone/>
              <a:defRPr sz="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31275" y="1427300"/>
            <a:ext cx="89103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DIAGNÓSTICO</a:t>
            </a:r>
            <a:r>
              <a:rPr lang="es"/>
              <a:t> DE DIABETES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334075" y="34054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ALEX SALVATIERRA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ALEJANDRO MARTINEZ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ALVARO LARRAYA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DAVID PEREZ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csvprograma.c</a:t>
            </a:r>
            <a:endParaRPr sz="3200">
              <a:solidFill>
                <a:srgbClr val="000000"/>
              </a:solidFill>
            </a:endParaRPr>
          </a:p>
        </p:txBody>
      </p:sp>
      <p:pic>
        <p:nvPicPr>
          <p:cNvPr id="162" name="Google Shape;162;p34"/>
          <p:cNvPicPr preferRelativeResize="0"/>
          <p:nvPr/>
        </p:nvPicPr>
        <p:blipFill rotWithShape="1">
          <a:blip r:embed="rId3">
            <a:alphaModFix/>
          </a:blip>
          <a:srcRect b="59992" l="0" r="0" t="17125"/>
          <a:stretch/>
        </p:blipFill>
        <p:spPr>
          <a:xfrm>
            <a:off x="2520975" y="984300"/>
            <a:ext cx="4457275" cy="9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csvprograma.c</a:t>
            </a:r>
            <a:endParaRPr sz="3200">
              <a:solidFill>
                <a:srgbClr val="000000"/>
              </a:solidFill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275" y="572705"/>
            <a:ext cx="3068475" cy="44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csvprograma.c</a:t>
            </a:r>
            <a:endParaRPr sz="3200">
              <a:solidFill>
                <a:srgbClr val="000000"/>
              </a:solidFill>
            </a:endParaRPr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238" y="429950"/>
            <a:ext cx="6319526" cy="45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csvprograma.c</a:t>
            </a:r>
            <a:endParaRPr sz="3200">
              <a:solidFill>
                <a:srgbClr val="000000"/>
              </a:solidFill>
            </a:endParaRPr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500" y="535750"/>
            <a:ext cx="6771001" cy="44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csvprograma.c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-1501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75" y="782030"/>
            <a:ext cx="7846450" cy="412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5875"/>
            <a:ext cx="9144001" cy="469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csvprograma.c</a:t>
            </a:r>
            <a:endParaRPr sz="3200">
              <a:solidFill>
                <a:srgbClr val="000000"/>
              </a:solidFill>
            </a:endParaRPr>
          </a:p>
        </p:txBody>
      </p:sp>
      <p:pic>
        <p:nvPicPr>
          <p:cNvPr id="194" name="Google Shape;1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3999" cy="45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csvprograma.c</a:t>
            </a:r>
            <a:endParaRPr sz="3200">
              <a:solidFill>
                <a:srgbClr val="000000"/>
              </a:solidFill>
            </a:endParaRPr>
          </a:p>
        </p:txBody>
      </p:sp>
      <p:pic>
        <p:nvPicPr>
          <p:cNvPr id="200" name="Google Shape;2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675" y="725100"/>
            <a:ext cx="5352639" cy="44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csvprograma.c</a:t>
            </a:r>
            <a:endParaRPr sz="3200">
              <a:solidFill>
                <a:srgbClr val="000000"/>
              </a:solidFill>
            </a:endParaRPr>
          </a:p>
        </p:txBody>
      </p:sp>
      <p:pic>
        <p:nvPicPr>
          <p:cNvPr id="206" name="Google Shape;2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091" y="572700"/>
            <a:ext cx="5385583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/>
        </p:nvSpPr>
        <p:spPr>
          <a:xfrm>
            <a:off x="2188337" y="597804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393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%P=0.191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BMI</a:t>
            </a:r>
            <a:r>
              <a:rPr lang="es" sz="500"/>
              <a:t> UMBRAL=26.45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12" name="Google Shape;212;p42"/>
          <p:cNvSpPr txBox="1"/>
          <p:nvPr/>
        </p:nvSpPr>
        <p:spPr>
          <a:xfrm>
            <a:off x="3798418" y="0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614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%P=0.342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GLUCOSA</a:t>
            </a:r>
            <a:r>
              <a:rPr lang="es" sz="500"/>
              <a:t> UMBRAL=127.5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13" name="Google Shape;213;p42"/>
          <p:cNvSpPr txBox="1"/>
          <p:nvPr/>
        </p:nvSpPr>
        <p:spPr>
          <a:xfrm>
            <a:off x="355756" y="1153614"/>
            <a:ext cx="872400" cy="29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110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%P=0.027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14" name="Google Shape;214;p42"/>
          <p:cNvSpPr txBox="1"/>
          <p:nvPr/>
        </p:nvSpPr>
        <p:spPr>
          <a:xfrm>
            <a:off x="1553190" y="1173422"/>
            <a:ext cx="1161900" cy="38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283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%P=0.254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EDAD</a:t>
            </a:r>
            <a:r>
              <a:rPr lang="es" sz="500"/>
              <a:t> UMBRAL=29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15" name="Google Shape;215;p42"/>
          <p:cNvSpPr txBox="1"/>
          <p:nvPr/>
        </p:nvSpPr>
        <p:spPr>
          <a:xfrm>
            <a:off x="1078367" y="1749045"/>
            <a:ext cx="10968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147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%P=0.136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BMI</a:t>
            </a:r>
            <a:r>
              <a:rPr lang="es" sz="500"/>
              <a:t> UMBRAL=31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16" name="Google Shape;216;p42"/>
          <p:cNvSpPr txBox="1"/>
          <p:nvPr/>
        </p:nvSpPr>
        <p:spPr>
          <a:xfrm>
            <a:off x="4702175" y="1737054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136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%P=0.382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PEDIGREE</a:t>
            </a:r>
            <a:r>
              <a:rPr lang="es" sz="500"/>
              <a:t> UMBRAL=0.625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17" name="Google Shape;217;p42"/>
          <p:cNvCxnSpPr>
            <a:stCxn id="211" idx="0"/>
            <a:endCxn id="212" idx="2"/>
          </p:cNvCxnSpPr>
          <p:nvPr/>
        </p:nvCxnSpPr>
        <p:spPr>
          <a:xfrm flipH="1" rot="10800000">
            <a:off x="2961887" y="444804"/>
            <a:ext cx="1610100" cy="15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42"/>
          <p:cNvCxnSpPr>
            <a:stCxn id="212" idx="2"/>
            <a:endCxn id="219" idx="0"/>
          </p:cNvCxnSpPr>
          <p:nvPr/>
        </p:nvCxnSpPr>
        <p:spPr>
          <a:xfrm>
            <a:off x="4571968" y="444900"/>
            <a:ext cx="5345700" cy="15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42"/>
          <p:cNvCxnSpPr>
            <a:stCxn id="211" idx="2"/>
            <a:endCxn id="213" idx="0"/>
          </p:cNvCxnSpPr>
          <p:nvPr/>
        </p:nvCxnSpPr>
        <p:spPr>
          <a:xfrm flipH="1">
            <a:off x="791987" y="1042704"/>
            <a:ext cx="2169900" cy="1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42"/>
          <p:cNvCxnSpPr>
            <a:endCxn id="214" idx="0"/>
          </p:cNvCxnSpPr>
          <p:nvPr/>
        </p:nvCxnSpPr>
        <p:spPr>
          <a:xfrm flipH="1">
            <a:off x="2134140" y="1062722"/>
            <a:ext cx="387900" cy="1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42"/>
          <p:cNvCxnSpPr>
            <a:stCxn id="214" idx="2"/>
            <a:endCxn id="215" idx="0"/>
          </p:cNvCxnSpPr>
          <p:nvPr/>
        </p:nvCxnSpPr>
        <p:spPr>
          <a:xfrm flipH="1">
            <a:off x="1626840" y="1559222"/>
            <a:ext cx="507300" cy="1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42"/>
          <p:cNvCxnSpPr>
            <a:stCxn id="214" idx="2"/>
            <a:endCxn id="216" idx="0"/>
          </p:cNvCxnSpPr>
          <p:nvPr/>
        </p:nvCxnSpPr>
        <p:spPr>
          <a:xfrm>
            <a:off x="2134140" y="1559222"/>
            <a:ext cx="334170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42"/>
          <p:cNvSpPr txBox="1"/>
          <p:nvPr/>
        </p:nvSpPr>
        <p:spPr>
          <a:xfrm>
            <a:off x="154549" y="2344477"/>
            <a:ext cx="872400" cy="29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50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%P=0.02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25" name="Google Shape;225;p42"/>
          <p:cNvSpPr txBox="1"/>
          <p:nvPr/>
        </p:nvSpPr>
        <p:spPr>
          <a:xfrm>
            <a:off x="1351026" y="2324658"/>
            <a:ext cx="1197300" cy="38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97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%P=0.196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INSULINA</a:t>
            </a:r>
            <a:r>
              <a:rPr lang="es" sz="500"/>
              <a:t> UMBRAL=99.5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26" name="Google Shape;226;p42"/>
          <p:cNvCxnSpPr>
            <a:stCxn id="215" idx="2"/>
            <a:endCxn id="224" idx="0"/>
          </p:cNvCxnSpPr>
          <p:nvPr/>
        </p:nvCxnSpPr>
        <p:spPr>
          <a:xfrm flipH="1">
            <a:off x="590867" y="2193945"/>
            <a:ext cx="10359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42"/>
          <p:cNvCxnSpPr>
            <a:stCxn id="215" idx="2"/>
            <a:endCxn id="225" idx="0"/>
          </p:cNvCxnSpPr>
          <p:nvPr/>
        </p:nvCxnSpPr>
        <p:spPr>
          <a:xfrm>
            <a:off x="1626767" y="2193945"/>
            <a:ext cx="3228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42"/>
          <p:cNvSpPr txBox="1"/>
          <p:nvPr/>
        </p:nvSpPr>
        <p:spPr>
          <a:xfrm>
            <a:off x="1100875" y="2912675"/>
            <a:ext cx="8022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65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%P=0.262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PRESIÓN ARTERIAL</a:t>
            </a:r>
            <a:r>
              <a:rPr lang="es" sz="500"/>
              <a:t> UMBRAL=55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29" name="Google Shape;229;p42"/>
          <p:cNvSpPr txBox="1"/>
          <p:nvPr/>
        </p:nvSpPr>
        <p:spPr>
          <a:xfrm>
            <a:off x="2188337" y="3000278"/>
            <a:ext cx="728400" cy="29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32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%P=0.063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30" name="Google Shape;230;p42"/>
          <p:cNvCxnSpPr>
            <a:stCxn id="225" idx="2"/>
            <a:endCxn id="228" idx="0"/>
          </p:cNvCxnSpPr>
          <p:nvPr/>
        </p:nvCxnSpPr>
        <p:spPr>
          <a:xfrm flipH="1">
            <a:off x="1502076" y="2710458"/>
            <a:ext cx="4476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42"/>
          <p:cNvCxnSpPr>
            <a:endCxn id="229" idx="0"/>
          </p:cNvCxnSpPr>
          <p:nvPr/>
        </p:nvCxnSpPr>
        <p:spPr>
          <a:xfrm>
            <a:off x="1916237" y="2739878"/>
            <a:ext cx="6363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42"/>
          <p:cNvSpPr txBox="1"/>
          <p:nvPr/>
        </p:nvSpPr>
        <p:spPr>
          <a:xfrm>
            <a:off x="350051" y="3500693"/>
            <a:ext cx="10722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5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%P=0.8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33" name="Google Shape;233;p42"/>
          <p:cNvSpPr txBox="1"/>
          <p:nvPr/>
        </p:nvSpPr>
        <p:spPr>
          <a:xfrm>
            <a:off x="1760884" y="3506714"/>
            <a:ext cx="1035300" cy="3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60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%P=0.216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GLUCOSA</a:t>
            </a:r>
            <a:r>
              <a:rPr lang="es" sz="500"/>
              <a:t> UMBRAL=103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34" name="Google Shape;234;p42"/>
          <p:cNvSpPr txBox="1"/>
          <p:nvPr/>
        </p:nvSpPr>
        <p:spPr>
          <a:xfrm>
            <a:off x="693459" y="4051527"/>
            <a:ext cx="10110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36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%P=0.111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PRESIÓN ARTERIAL</a:t>
            </a:r>
            <a:r>
              <a:rPr lang="es" sz="500"/>
              <a:t> UMBRAL=81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35" name="Google Shape;235;p42"/>
          <p:cNvSpPr txBox="1"/>
          <p:nvPr/>
        </p:nvSpPr>
        <p:spPr>
          <a:xfrm>
            <a:off x="2229690" y="4051506"/>
            <a:ext cx="872400" cy="29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24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%P=0.375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36" name="Google Shape;236;p42"/>
          <p:cNvCxnSpPr>
            <a:stCxn id="228" idx="2"/>
            <a:endCxn id="232" idx="0"/>
          </p:cNvCxnSpPr>
          <p:nvPr/>
        </p:nvCxnSpPr>
        <p:spPr>
          <a:xfrm flipH="1">
            <a:off x="886075" y="3357575"/>
            <a:ext cx="6159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42"/>
          <p:cNvCxnSpPr>
            <a:stCxn id="228" idx="2"/>
            <a:endCxn id="233" idx="0"/>
          </p:cNvCxnSpPr>
          <p:nvPr/>
        </p:nvCxnSpPr>
        <p:spPr>
          <a:xfrm>
            <a:off x="1501975" y="3357575"/>
            <a:ext cx="7767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42"/>
          <p:cNvCxnSpPr>
            <a:stCxn id="233" idx="2"/>
            <a:endCxn id="234" idx="0"/>
          </p:cNvCxnSpPr>
          <p:nvPr/>
        </p:nvCxnSpPr>
        <p:spPr>
          <a:xfrm flipH="1">
            <a:off x="1198834" y="3902414"/>
            <a:ext cx="10797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42"/>
          <p:cNvCxnSpPr>
            <a:stCxn id="233" idx="2"/>
            <a:endCxn id="235" idx="0"/>
          </p:cNvCxnSpPr>
          <p:nvPr/>
        </p:nvCxnSpPr>
        <p:spPr>
          <a:xfrm>
            <a:off x="2278534" y="3902414"/>
            <a:ext cx="3873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2"/>
          <p:cNvSpPr txBox="1"/>
          <p:nvPr/>
        </p:nvSpPr>
        <p:spPr>
          <a:xfrm>
            <a:off x="109572" y="4656909"/>
            <a:ext cx="9300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33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%P=0.060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41" name="Google Shape;241;p42"/>
          <p:cNvSpPr txBox="1"/>
          <p:nvPr/>
        </p:nvSpPr>
        <p:spPr>
          <a:xfrm>
            <a:off x="1295947" y="4676727"/>
            <a:ext cx="9300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3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%P=0.667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42" name="Google Shape;242;p42"/>
          <p:cNvCxnSpPr>
            <a:stCxn id="234" idx="2"/>
            <a:endCxn id="240" idx="0"/>
          </p:cNvCxnSpPr>
          <p:nvPr/>
        </p:nvCxnSpPr>
        <p:spPr>
          <a:xfrm flipH="1">
            <a:off x="574659" y="4496427"/>
            <a:ext cx="6243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42"/>
          <p:cNvCxnSpPr>
            <a:endCxn id="241" idx="0"/>
          </p:cNvCxnSpPr>
          <p:nvPr/>
        </p:nvCxnSpPr>
        <p:spPr>
          <a:xfrm>
            <a:off x="1211047" y="4496427"/>
            <a:ext cx="549900" cy="1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42"/>
          <p:cNvSpPr txBox="1"/>
          <p:nvPr/>
        </p:nvSpPr>
        <p:spPr>
          <a:xfrm>
            <a:off x="3928466" y="2318670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100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%P=0.280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GLUCOSA</a:t>
            </a:r>
            <a:r>
              <a:rPr lang="es" sz="500"/>
              <a:t> UMBRAL=100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45" name="Google Shape;245;p42"/>
          <p:cNvSpPr txBox="1"/>
          <p:nvPr/>
        </p:nvSpPr>
        <p:spPr>
          <a:xfrm>
            <a:off x="6774102" y="2324658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36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%P=0.667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EMBARAZOS</a:t>
            </a:r>
            <a:r>
              <a:rPr lang="es" sz="500"/>
              <a:t> UMBRAL=7.500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46" name="Google Shape;246;p42"/>
          <p:cNvCxnSpPr>
            <a:stCxn id="216" idx="2"/>
            <a:endCxn id="244" idx="0"/>
          </p:cNvCxnSpPr>
          <p:nvPr/>
        </p:nvCxnSpPr>
        <p:spPr>
          <a:xfrm flipH="1">
            <a:off x="4702025" y="2181954"/>
            <a:ext cx="773700" cy="1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42"/>
          <p:cNvCxnSpPr>
            <a:stCxn id="216" idx="2"/>
            <a:endCxn id="245" idx="0"/>
          </p:cNvCxnSpPr>
          <p:nvPr/>
        </p:nvCxnSpPr>
        <p:spPr>
          <a:xfrm>
            <a:off x="5475725" y="2181954"/>
            <a:ext cx="20718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42"/>
          <p:cNvSpPr txBox="1"/>
          <p:nvPr/>
        </p:nvSpPr>
        <p:spPr>
          <a:xfrm>
            <a:off x="3882174" y="2888284"/>
            <a:ext cx="10722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33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%P=0.060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49" name="Google Shape;249;p42"/>
          <p:cNvSpPr txBox="1"/>
          <p:nvPr/>
        </p:nvSpPr>
        <p:spPr>
          <a:xfrm>
            <a:off x="5290352" y="2888249"/>
            <a:ext cx="10353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67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%P=0.388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PEDIGREE</a:t>
            </a:r>
            <a:r>
              <a:rPr lang="es" sz="500"/>
              <a:t> UMBRAL=0.200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50" name="Google Shape;250;p42"/>
          <p:cNvCxnSpPr>
            <a:stCxn id="244" idx="2"/>
            <a:endCxn id="248" idx="0"/>
          </p:cNvCxnSpPr>
          <p:nvPr/>
        </p:nvCxnSpPr>
        <p:spPr>
          <a:xfrm flipH="1">
            <a:off x="4418216" y="2763570"/>
            <a:ext cx="283800" cy="1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42"/>
          <p:cNvCxnSpPr>
            <a:stCxn id="244" idx="2"/>
            <a:endCxn id="249" idx="0"/>
          </p:cNvCxnSpPr>
          <p:nvPr/>
        </p:nvCxnSpPr>
        <p:spPr>
          <a:xfrm>
            <a:off x="4702016" y="2763570"/>
            <a:ext cx="1106100" cy="1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42"/>
          <p:cNvSpPr txBox="1"/>
          <p:nvPr/>
        </p:nvSpPr>
        <p:spPr>
          <a:xfrm>
            <a:off x="3541474" y="3457840"/>
            <a:ext cx="11973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17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%P=0.117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53" name="Google Shape;253;p42"/>
          <p:cNvSpPr txBox="1"/>
          <p:nvPr/>
        </p:nvSpPr>
        <p:spPr>
          <a:xfrm>
            <a:off x="5345625" y="3451398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50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%P=0.48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PRESIÓN ARTERIAL</a:t>
            </a:r>
            <a:r>
              <a:rPr lang="es" sz="500"/>
              <a:t> UMBRAL=67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54" name="Google Shape;254;p42"/>
          <p:cNvCxnSpPr>
            <a:stCxn id="249" idx="2"/>
            <a:endCxn id="252" idx="0"/>
          </p:cNvCxnSpPr>
          <p:nvPr/>
        </p:nvCxnSpPr>
        <p:spPr>
          <a:xfrm flipH="1">
            <a:off x="4140002" y="3333149"/>
            <a:ext cx="1668000" cy="1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42"/>
          <p:cNvCxnSpPr>
            <a:stCxn id="249" idx="2"/>
            <a:endCxn id="253" idx="0"/>
          </p:cNvCxnSpPr>
          <p:nvPr/>
        </p:nvCxnSpPr>
        <p:spPr>
          <a:xfrm>
            <a:off x="5808002" y="3333149"/>
            <a:ext cx="311100" cy="1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42"/>
          <p:cNvSpPr txBox="1"/>
          <p:nvPr/>
        </p:nvSpPr>
        <p:spPr>
          <a:xfrm>
            <a:off x="4151708" y="4027401"/>
            <a:ext cx="11184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13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%P=0.769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57" name="Google Shape;257;p42"/>
          <p:cNvSpPr txBox="1"/>
          <p:nvPr/>
        </p:nvSpPr>
        <p:spPr>
          <a:xfrm>
            <a:off x="5807984" y="4024176"/>
            <a:ext cx="10722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37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%P=0.378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BMI</a:t>
            </a:r>
            <a:r>
              <a:rPr lang="es" sz="500"/>
              <a:t> UMBRAL=31.6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58" name="Google Shape;258;p42"/>
          <p:cNvCxnSpPr>
            <a:stCxn id="253" idx="2"/>
            <a:endCxn id="256" idx="0"/>
          </p:cNvCxnSpPr>
          <p:nvPr/>
        </p:nvCxnSpPr>
        <p:spPr>
          <a:xfrm flipH="1">
            <a:off x="4710975" y="3896298"/>
            <a:ext cx="1408200" cy="1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42"/>
          <p:cNvCxnSpPr>
            <a:stCxn id="253" idx="2"/>
            <a:endCxn id="257" idx="0"/>
          </p:cNvCxnSpPr>
          <p:nvPr/>
        </p:nvCxnSpPr>
        <p:spPr>
          <a:xfrm>
            <a:off x="6119175" y="3896298"/>
            <a:ext cx="22500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42"/>
          <p:cNvSpPr txBox="1"/>
          <p:nvPr/>
        </p:nvSpPr>
        <p:spPr>
          <a:xfrm>
            <a:off x="4038161" y="4637335"/>
            <a:ext cx="10110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16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%P=0.625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61" name="Google Shape;261;p42"/>
          <p:cNvSpPr txBox="1"/>
          <p:nvPr/>
        </p:nvSpPr>
        <p:spPr>
          <a:xfrm>
            <a:off x="5570415" y="4651888"/>
            <a:ext cx="12654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21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%P=0.190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62" name="Google Shape;262;p42"/>
          <p:cNvCxnSpPr>
            <a:stCxn id="257" idx="2"/>
            <a:endCxn id="260" idx="0"/>
          </p:cNvCxnSpPr>
          <p:nvPr/>
        </p:nvCxnSpPr>
        <p:spPr>
          <a:xfrm flipH="1">
            <a:off x="4543784" y="4469076"/>
            <a:ext cx="18003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42"/>
          <p:cNvCxnSpPr>
            <a:stCxn id="257" idx="2"/>
            <a:endCxn id="261" idx="0"/>
          </p:cNvCxnSpPr>
          <p:nvPr/>
        </p:nvCxnSpPr>
        <p:spPr>
          <a:xfrm flipH="1">
            <a:off x="6203084" y="4469076"/>
            <a:ext cx="1410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42"/>
          <p:cNvSpPr txBox="1"/>
          <p:nvPr/>
        </p:nvSpPr>
        <p:spPr>
          <a:xfrm>
            <a:off x="6478729" y="2888034"/>
            <a:ext cx="12654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23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%P=0.521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65" name="Google Shape;265;p42"/>
          <p:cNvSpPr txBox="1"/>
          <p:nvPr/>
        </p:nvSpPr>
        <p:spPr>
          <a:xfrm>
            <a:off x="7993741" y="2888290"/>
            <a:ext cx="13017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13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%P=0.923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66" name="Google Shape;266;p42"/>
          <p:cNvCxnSpPr>
            <a:stCxn id="264" idx="0"/>
            <a:endCxn id="245" idx="2"/>
          </p:cNvCxnSpPr>
          <p:nvPr/>
        </p:nvCxnSpPr>
        <p:spPr>
          <a:xfrm flipH="1" rot="10800000">
            <a:off x="7111429" y="2769534"/>
            <a:ext cx="43620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42"/>
          <p:cNvCxnSpPr>
            <a:endCxn id="265" idx="0"/>
          </p:cNvCxnSpPr>
          <p:nvPr/>
        </p:nvCxnSpPr>
        <p:spPr>
          <a:xfrm>
            <a:off x="7547791" y="2769490"/>
            <a:ext cx="10968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p43"/>
          <p:cNvCxnSpPr>
            <a:endCxn id="273" idx="0"/>
          </p:cNvCxnSpPr>
          <p:nvPr/>
        </p:nvCxnSpPr>
        <p:spPr>
          <a:xfrm>
            <a:off x="-1348253" y="172"/>
            <a:ext cx="5381100" cy="23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43"/>
          <p:cNvSpPr txBox="1"/>
          <p:nvPr/>
        </p:nvSpPr>
        <p:spPr>
          <a:xfrm>
            <a:off x="3259297" y="238372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221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%P=0.611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BMI</a:t>
            </a:r>
            <a:r>
              <a:rPr lang="es" sz="500"/>
              <a:t> UMBRAL=29.950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74" name="Google Shape;274;p43"/>
          <p:cNvSpPr txBox="1"/>
          <p:nvPr/>
        </p:nvSpPr>
        <p:spPr>
          <a:xfrm>
            <a:off x="1883271" y="821128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58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%P=0.310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GLUCOSA</a:t>
            </a:r>
            <a:r>
              <a:rPr lang="es" sz="500"/>
              <a:t> UMBRAL=154.500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75" name="Google Shape;275;p43"/>
          <p:cNvSpPr txBox="1"/>
          <p:nvPr/>
        </p:nvSpPr>
        <p:spPr>
          <a:xfrm>
            <a:off x="5761597" y="864511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163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%P=0.718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GLUCOSA</a:t>
            </a:r>
            <a:r>
              <a:rPr lang="es" sz="500"/>
              <a:t> UMBRAL=165.5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76" name="Google Shape;276;p43"/>
          <p:cNvCxnSpPr>
            <a:stCxn id="273" idx="2"/>
            <a:endCxn id="274" idx="0"/>
          </p:cNvCxnSpPr>
          <p:nvPr/>
        </p:nvCxnSpPr>
        <p:spPr>
          <a:xfrm flipH="1">
            <a:off x="2656747" y="683272"/>
            <a:ext cx="1376100" cy="1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43"/>
          <p:cNvCxnSpPr>
            <a:stCxn id="273" idx="2"/>
            <a:endCxn id="275" idx="0"/>
          </p:cNvCxnSpPr>
          <p:nvPr/>
        </p:nvCxnSpPr>
        <p:spPr>
          <a:xfrm>
            <a:off x="4032847" y="683272"/>
            <a:ext cx="2502300" cy="1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43"/>
          <p:cNvSpPr txBox="1"/>
          <p:nvPr/>
        </p:nvSpPr>
        <p:spPr>
          <a:xfrm>
            <a:off x="459787" y="1422479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42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%P=0.190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PEDIGREE</a:t>
            </a:r>
            <a:r>
              <a:rPr lang="es" sz="500"/>
              <a:t> UMBRAL=0.350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79" name="Google Shape;279;p43"/>
          <p:cNvSpPr txBox="1"/>
          <p:nvPr/>
        </p:nvSpPr>
        <p:spPr>
          <a:xfrm>
            <a:off x="2334580" y="1422479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16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%P=0.625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80" name="Google Shape;280;p43"/>
          <p:cNvCxnSpPr>
            <a:stCxn id="274" idx="2"/>
            <a:endCxn id="278" idx="0"/>
          </p:cNvCxnSpPr>
          <p:nvPr/>
        </p:nvCxnSpPr>
        <p:spPr>
          <a:xfrm flipH="1">
            <a:off x="1233321" y="1266028"/>
            <a:ext cx="1423500" cy="1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43"/>
          <p:cNvCxnSpPr>
            <a:stCxn id="274" idx="2"/>
            <a:endCxn id="279" idx="0"/>
          </p:cNvCxnSpPr>
          <p:nvPr/>
        </p:nvCxnSpPr>
        <p:spPr>
          <a:xfrm>
            <a:off x="2656821" y="1266028"/>
            <a:ext cx="451200" cy="1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43"/>
          <p:cNvSpPr txBox="1"/>
          <p:nvPr/>
        </p:nvSpPr>
        <p:spPr>
          <a:xfrm>
            <a:off x="-2" y="2126832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22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%P=0.318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83" name="Google Shape;283;p43"/>
          <p:cNvSpPr txBox="1"/>
          <p:nvPr/>
        </p:nvSpPr>
        <p:spPr>
          <a:xfrm>
            <a:off x="1907694" y="2126832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20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%P=0.050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84" name="Google Shape;284;p43"/>
          <p:cNvCxnSpPr>
            <a:stCxn id="278" idx="2"/>
            <a:endCxn id="282" idx="0"/>
          </p:cNvCxnSpPr>
          <p:nvPr/>
        </p:nvCxnSpPr>
        <p:spPr>
          <a:xfrm flipH="1">
            <a:off x="773437" y="1867379"/>
            <a:ext cx="4599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43"/>
          <p:cNvCxnSpPr>
            <a:stCxn id="278" idx="2"/>
            <a:endCxn id="283" idx="0"/>
          </p:cNvCxnSpPr>
          <p:nvPr/>
        </p:nvCxnSpPr>
        <p:spPr>
          <a:xfrm>
            <a:off x="1233337" y="1867379"/>
            <a:ext cx="14478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43"/>
          <p:cNvSpPr txBox="1"/>
          <p:nvPr/>
        </p:nvSpPr>
        <p:spPr>
          <a:xfrm>
            <a:off x="4510442" y="1422479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111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%P=0.640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EDAD</a:t>
            </a:r>
            <a:r>
              <a:rPr lang="es" sz="500"/>
              <a:t> UMBRAL=24.500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87" name="Google Shape;287;p43"/>
          <p:cNvSpPr txBox="1"/>
          <p:nvPr/>
        </p:nvSpPr>
        <p:spPr>
          <a:xfrm>
            <a:off x="7084928" y="1422479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52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%P=0.885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88" name="Google Shape;288;p43"/>
          <p:cNvCxnSpPr>
            <a:stCxn id="275" idx="2"/>
            <a:endCxn id="286" idx="0"/>
          </p:cNvCxnSpPr>
          <p:nvPr/>
        </p:nvCxnSpPr>
        <p:spPr>
          <a:xfrm flipH="1">
            <a:off x="5283847" y="1309411"/>
            <a:ext cx="12513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43"/>
          <p:cNvCxnSpPr>
            <a:stCxn id="275" idx="2"/>
            <a:endCxn id="287" idx="0"/>
          </p:cNvCxnSpPr>
          <p:nvPr/>
        </p:nvCxnSpPr>
        <p:spPr>
          <a:xfrm>
            <a:off x="6535147" y="1309411"/>
            <a:ext cx="13233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43"/>
          <p:cNvSpPr txBox="1"/>
          <p:nvPr/>
        </p:nvSpPr>
        <p:spPr>
          <a:xfrm>
            <a:off x="3815391" y="2126832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23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%P=0.391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91" name="Google Shape;291;p43"/>
          <p:cNvSpPr txBox="1"/>
          <p:nvPr/>
        </p:nvSpPr>
        <p:spPr>
          <a:xfrm>
            <a:off x="5667676" y="2126832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88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%P=0.705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PEDIGREE</a:t>
            </a:r>
            <a:r>
              <a:rPr lang="es" sz="500"/>
              <a:t> UMBRAL 0.726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92" name="Google Shape;292;p43"/>
          <p:cNvCxnSpPr>
            <a:stCxn id="286" idx="2"/>
            <a:endCxn id="290" idx="0"/>
          </p:cNvCxnSpPr>
          <p:nvPr/>
        </p:nvCxnSpPr>
        <p:spPr>
          <a:xfrm flipH="1">
            <a:off x="4588892" y="1867379"/>
            <a:ext cx="6951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3"/>
          <p:cNvCxnSpPr>
            <a:stCxn id="286" idx="2"/>
            <a:endCxn id="291" idx="0"/>
          </p:cNvCxnSpPr>
          <p:nvPr/>
        </p:nvCxnSpPr>
        <p:spPr>
          <a:xfrm>
            <a:off x="5283992" y="1867379"/>
            <a:ext cx="11571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43"/>
          <p:cNvSpPr txBox="1"/>
          <p:nvPr/>
        </p:nvSpPr>
        <p:spPr>
          <a:xfrm>
            <a:off x="4700971" y="2831185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68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%P=0.632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PRESIÓN ARTERIAL</a:t>
            </a:r>
            <a:r>
              <a:rPr lang="es" sz="500"/>
              <a:t> UMBRAL=73.000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95" name="Google Shape;295;p43"/>
          <p:cNvSpPr txBox="1"/>
          <p:nvPr/>
        </p:nvSpPr>
        <p:spPr>
          <a:xfrm>
            <a:off x="7214888" y="2831185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20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%P=0.950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96" name="Google Shape;296;p43"/>
          <p:cNvCxnSpPr>
            <a:stCxn id="291" idx="2"/>
            <a:endCxn id="294" idx="0"/>
          </p:cNvCxnSpPr>
          <p:nvPr/>
        </p:nvCxnSpPr>
        <p:spPr>
          <a:xfrm flipH="1">
            <a:off x="5474626" y="2571732"/>
            <a:ext cx="9666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3"/>
          <p:cNvCxnSpPr>
            <a:stCxn id="291" idx="2"/>
            <a:endCxn id="295" idx="0"/>
          </p:cNvCxnSpPr>
          <p:nvPr/>
        </p:nvCxnSpPr>
        <p:spPr>
          <a:xfrm>
            <a:off x="6441226" y="2571732"/>
            <a:ext cx="15471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3"/>
          <p:cNvSpPr txBox="1"/>
          <p:nvPr/>
        </p:nvSpPr>
        <p:spPr>
          <a:xfrm>
            <a:off x="3639339" y="3630847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20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%P=0.850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99" name="Google Shape;299;p43"/>
          <p:cNvSpPr txBox="1"/>
          <p:nvPr/>
        </p:nvSpPr>
        <p:spPr>
          <a:xfrm>
            <a:off x="5862826" y="3630847"/>
            <a:ext cx="1547100" cy="44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48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%P=0.541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EDAD</a:t>
            </a:r>
            <a:r>
              <a:rPr lang="es" sz="500"/>
              <a:t> UMBRAL=41.000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300" name="Google Shape;300;p43"/>
          <p:cNvCxnSpPr>
            <a:stCxn id="294" idx="2"/>
            <a:endCxn id="298" idx="0"/>
          </p:cNvCxnSpPr>
          <p:nvPr/>
        </p:nvCxnSpPr>
        <p:spPr>
          <a:xfrm flipH="1">
            <a:off x="4412821" y="3276085"/>
            <a:ext cx="106170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43"/>
          <p:cNvCxnSpPr>
            <a:stCxn id="294" idx="2"/>
            <a:endCxn id="299" idx="0"/>
          </p:cNvCxnSpPr>
          <p:nvPr/>
        </p:nvCxnSpPr>
        <p:spPr>
          <a:xfrm>
            <a:off x="5474521" y="3276085"/>
            <a:ext cx="116190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43"/>
          <p:cNvSpPr txBox="1"/>
          <p:nvPr/>
        </p:nvSpPr>
        <p:spPr>
          <a:xfrm>
            <a:off x="4987993" y="4239896"/>
            <a:ext cx="1547100" cy="35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26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%P=0.385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BMI</a:t>
            </a:r>
            <a:r>
              <a:rPr lang="es" sz="500"/>
              <a:t> UMBRAL=42.200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303" name="Google Shape;303;p43"/>
          <p:cNvSpPr txBox="1"/>
          <p:nvPr/>
        </p:nvSpPr>
        <p:spPr>
          <a:xfrm>
            <a:off x="7308811" y="4269614"/>
            <a:ext cx="1547100" cy="32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22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%P=0.727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304" name="Google Shape;304;p43"/>
          <p:cNvCxnSpPr>
            <a:stCxn id="299" idx="2"/>
            <a:endCxn id="302" idx="0"/>
          </p:cNvCxnSpPr>
          <p:nvPr/>
        </p:nvCxnSpPr>
        <p:spPr>
          <a:xfrm flipH="1">
            <a:off x="5761576" y="4075747"/>
            <a:ext cx="8748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43"/>
          <p:cNvCxnSpPr>
            <a:stCxn id="299" idx="2"/>
            <a:endCxn id="303" idx="0"/>
          </p:cNvCxnSpPr>
          <p:nvPr/>
        </p:nvCxnSpPr>
        <p:spPr>
          <a:xfrm>
            <a:off x="6636376" y="4075747"/>
            <a:ext cx="1446000" cy="1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43"/>
          <p:cNvSpPr txBox="1"/>
          <p:nvPr/>
        </p:nvSpPr>
        <p:spPr>
          <a:xfrm>
            <a:off x="4032905" y="4758808"/>
            <a:ext cx="1547100" cy="35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17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%P=0.176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307" name="Google Shape;307;p43"/>
          <p:cNvSpPr txBox="1"/>
          <p:nvPr/>
        </p:nvSpPr>
        <p:spPr>
          <a:xfrm>
            <a:off x="6141251" y="4758808"/>
            <a:ext cx="1547100" cy="35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100" lIns="65100" spcFirstLastPara="1" rIns="65100" wrap="square" tIns="65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TAMAÑO = 9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/>
              <a:t>%P=0.778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308" name="Google Shape;308;p43"/>
          <p:cNvCxnSpPr>
            <a:stCxn id="306" idx="0"/>
            <a:endCxn id="302" idx="2"/>
          </p:cNvCxnSpPr>
          <p:nvPr/>
        </p:nvCxnSpPr>
        <p:spPr>
          <a:xfrm flipH="1" rot="10800000">
            <a:off x="4806455" y="4594708"/>
            <a:ext cx="9552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43"/>
          <p:cNvCxnSpPr>
            <a:stCxn id="302" idx="2"/>
            <a:endCxn id="307" idx="0"/>
          </p:cNvCxnSpPr>
          <p:nvPr/>
        </p:nvCxnSpPr>
        <p:spPr>
          <a:xfrm>
            <a:off x="5761543" y="4594796"/>
            <a:ext cx="11532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PASOS SEGUIDOS DURANTE EL DESARROLLO DEL PROYECTO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MÓDULOS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csvprograma.c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fragmenta.c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umbral.c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makefile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ÁRBOL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688" y="11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 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575" y="909198"/>
            <a:ext cx="6498826" cy="39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2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MÓDULOS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763525"/>
            <a:ext cx="85206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fragmenta.c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umbral.c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csvprograma.c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makefile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21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fragmenta.c</a:t>
            </a:r>
            <a:endParaRPr/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450" y="1127600"/>
            <a:ext cx="44771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DISCRETIZACIÓN.C</a:t>
            </a:r>
            <a:endParaRPr/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Ganancia de la </a:t>
            </a:r>
            <a:r>
              <a:rPr lang="es"/>
              <a:t>información</a:t>
            </a:r>
            <a:r>
              <a:rPr lang="es"/>
              <a:t> como </a:t>
            </a:r>
            <a:r>
              <a:rPr lang="es"/>
              <a:t>parámetro</a:t>
            </a:r>
            <a:r>
              <a:rPr lang="es"/>
              <a:t> para elegir umbral</a:t>
            </a:r>
            <a:endParaRPr/>
          </a:p>
        </p:txBody>
      </p:sp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25" y="2416625"/>
            <a:ext cx="60960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umbral.c</a:t>
            </a:r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b="17246" l="3148" r="34989" t="60763"/>
          <a:stretch/>
        </p:blipFill>
        <p:spPr>
          <a:xfrm>
            <a:off x="311700" y="1258350"/>
            <a:ext cx="8141573" cy="333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umbral.c</a:t>
            </a:r>
            <a:endParaRPr/>
          </a:p>
        </p:txBody>
      </p:sp>
      <p:pic>
        <p:nvPicPr>
          <p:cNvPr id="149" name="Google Shape;149;p32"/>
          <p:cNvPicPr preferRelativeResize="0"/>
          <p:nvPr/>
        </p:nvPicPr>
        <p:blipFill rotWithShape="1">
          <a:blip r:embed="rId3">
            <a:alphaModFix/>
          </a:blip>
          <a:srcRect b="1583" l="3125" r="30082" t="60438"/>
          <a:stretch/>
        </p:blipFill>
        <p:spPr>
          <a:xfrm>
            <a:off x="605125" y="1492200"/>
            <a:ext cx="3548174" cy="19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2"/>
          <p:cNvPicPr preferRelativeResize="0"/>
          <p:nvPr/>
        </p:nvPicPr>
        <p:blipFill rotWithShape="1">
          <a:blip r:embed="rId4">
            <a:alphaModFix/>
          </a:blip>
          <a:srcRect b="1769" l="2611" r="16285" t="60258"/>
          <a:stretch/>
        </p:blipFill>
        <p:spPr>
          <a:xfrm>
            <a:off x="4620925" y="1492200"/>
            <a:ext cx="3809477" cy="19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50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umbral.c</a:t>
            </a:r>
            <a:endParaRPr/>
          </a:p>
        </p:txBody>
      </p:sp>
      <p:pic>
        <p:nvPicPr>
          <p:cNvPr id="156" name="Google Shape;156;p33"/>
          <p:cNvPicPr preferRelativeResize="0"/>
          <p:nvPr/>
        </p:nvPicPr>
        <p:blipFill rotWithShape="1">
          <a:blip r:embed="rId3">
            <a:alphaModFix/>
          </a:blip>
          <a:srcRect b="1982" l="2613" r="16460" t="89339"/>
          <a:stretch/>
        </p:blipFill>
        <p:spPr>
          <a:xfrm>
            <a:off x="233800" y="1475000"/>
            <a:ext cx="8343974" cy="169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