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bbb3f26f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1bbb3f26f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bbb3f26f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1bbb3f26f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8dbe01d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28dbe01d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28cc283ca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28cc283ca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bbb3f26f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1bbb3f26f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8d01bb1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28d01bb1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28cc283ca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28cc283ca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bbb3f26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bbb3f26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8cc283c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8cc283c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8cc283ca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8cc283ca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bbb3f26f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bbb3f26f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8cc283ca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8cc283ca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8cc283ca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8cc283ca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8cc283ca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8cc283ca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bbb3f26f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bbb3f26f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TRABAJO FINAL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MINERÍA DE DATOS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Eugen Hamuraru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Álvaro Larraya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 txBox="1"/>
          <p:nvPr>
            <p:ph type="title"/>
          </p:nvPr>
        </p:nvSpPr>
        <p:spPr>
          <a:xfrm>
            <a:off x="728550" y="499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DESBALANCEO</a:t>
            </a:r>
            <a:endParaRPr/>
          </a:p>
        </p:txBody>
      </p:sp>
      <p:pic>
        <p:nvPicPr>
          <p:cNvPr id="229" name="Google Shape;2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088" y="1118525"/>
            <a:ext cx="511782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 txBox="1"/>
          <p:nvPr>
            <p:ph type="title"/>
          </p:nvPr>
        </p:nvSpPr>
        <p:spPr>
          <a:xfrm>
            <a:off x="749850" y="3872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DESBALANCEO</a:t>
            </a:r>
            <a:endParaRPr/>
          </a:p>
        </p:txBody>
      </p:sp>
      <p:pic>
        <p:nvPicPr>
          <p:cNvPr id="235" name="Google Shape;2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7650" y="1017725"/>
            <a:ext cx="428870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"/>
          <p:cNvSpPr txBox="1"/>
          <p:nvPr>
            <p:ph type="title"/>
          </p:nvPr>
        </p:nvSpPr>
        <p:spPr>
          <a:xfrm>
            <a:off x="650950" y="6540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DESBALANCEO</a:t>
            </a:r>
            <a:endParaRPr/>
          </a:p>
        </p:txBody>
      </p:sp>
      <p:pic>
        <p:nvPicPr>
          <p:cNvPr id="241" name="Google Shape;241;p24"/>
          <p:cNvPicPr preferRelativeResize="0"/>
          <p:nvPr/>
        </p:nvPicPr>
        <p:blipFill rotWithShape="1">
          <a:blip r:embed="rId3">
            <a:alphaModFix/>
          </a:blip>
          <a:srcRect b="0" l="0" r="50164" t="6463"/>
          <a:stretch/>
        </p:blipFill>
        <p:spPr>
          <a:xfrm>
            <a:off x="470075" y="1354825"/>
            <a:ext cx="4038075" cy="284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4"/>
          <p:cNvPicPr preferRelativeResize="0"/>
          <p:nvPr/>
        </p:nvPicPr>
        <p:blipFill rotWithShape="1">
          <a:blip r:embed="rId4">
            <a:alphaModFix/>
          </a:blip>
          <a:srcRect b="0" l="0" r="49318" t="6742"/>
          <a:stretch/>
        </p:blipFill>
        <p:spPr>
          <a:xfrm>
            <a:off x="4699675" y="1354825"/>
            <a:ext cx="4118899" cy="2842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4"/>
          <p:cNvSpPr/>
          <p:nvPr/>
        </p:nvSpPr>
        <p:spPr>
          <a:xfrm>
            <a:off x="4353975" y="2662850"/>
            <a:ext cx="420600" cy="18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/>
          <p:nvPr>
            <p:ph type="title"/>
          </p:nvPr>
        </p:nvSpPr>
        <p:spPr>
          <a:xfrm>
            <a:off x="311700" y="445025"/>
            <a:ext cx="242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VALIDACIÓN</a:t>
            </a:r>
            <a:endParaRPr/>
          </a:p>
        </p:txBody>
      </p:sp>
      <p:sp>
        <p:nvSpPr>
          <p:cNvPr id="249" name="Google Shape;249;p25"/>
          <p:cNvSpPr txBox="1"/>
          <p:nvPr/>
        </p:nvSpPr>
        <p:spPr>
          <a:xfrm>
            <a:off x="510450" y="1470150"/>
            <a:ext cx="6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KNN</a:t>
            </a:r>
            <a:endParaRPr/>
          </a:p>
        </p:txBody>
      </p:sp>
      <p:sp>
        <p:nvSpPr>
          <p:cNvPr id="250" name="Google Shape;250;p25"/>
          <p:cNvSpPr/>
          <p:nvPr/>
        </p:nvSpPr>
        <p:spPr>
          <a:xfrm>
            <a:off x="1112850" y="1590300"/>
            <a:ext cx="159900" cy="1599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5"/>
          <p:cNvSpPr txBox="1"/>
          <p:nvPr/>
        </p:nvSpPr>
        <p:spPr>
          <a:xfrm>
            <a:off x="1542275" y="1470150"/>
            <a:ext cx="14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GRID SEARCH</a:t>
            </a:r>
            <a:endParaRPr/>
          </a:p>
        </p:txBody>
      </p:sp>
      <p:sp>
        <p:nvSpPr>
          <p:cNvPr id="252" name="Google Shape;252;p25"/>
          <p:cNvSpPr/>
          <p:nvPr/>
        </p:nvSpPr>
        <p:spPr>
          <a:xfrm>
            <a:off x="3155750" y="1590300"/>
            <a:ext cx="159900" cy="1599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5"/>
          <p:cNvSpPr txBox="1"/>
          <p:nvPr/>
        </p:nvSpPr>
        <p:spPr>
          <a:xfrm>
            <a:off x="3450425" y="1470150"/>
            <a:ext cx="21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CROSS VALIDATION</a:t>
            </a:r>
            <a:endParaRPr/>
          </a:p>
        </p:txBody>
      </p:sp>
      <p:sp>
        <p:nvSpPr>
          <p:cNvPr id="254" name="Google Shape;254;p25"/>
          <p:cNvSpPr/>
          <p:nvPr/>
        </p:nvSpPr>
        <p:spPr>
          <a:xfrm>
            <a:off x="5745675" y="1590300"/>
            <a:ext cx="159900" cy="1599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5"/>
          <p:cNvSpPr txBox="1"/>
          <p:nvPr/>
        </p:nvSpPr>
        <p:spPr>
          <a:xfrm>
            <a:off x="6298875" y="1470150"/>
            <a:ext cx="105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ROC_AUC</a:t>
            </a:r>
            <a:endParaRPr/>
          </a:p>
        </p:txBody>
      </p:sp>
      <p:sp>
        <p:nvSpPr>
          <p:cNvPr id="256" name="Google Shape;256;p25"/>
          <p:cNvSpPr/>
          <p:nvPr/>
        </p:nvSpPr>
        <p:spPr>
          <a:xfrm>
            <a:off x="665025" y="2013825"/>
            <a:ext cx="159900" cy="341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5"/>
          <p:cNvSpPr/>
          <p:nvPr/>
        </p:nvSpPr>
        <p:spPr>
          <a:xfrm>
            <a:off x="2123300" y="2013825"/>
            <a:ext cx="159900" cy="341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5"/>
          <p:cNvSpPr/>
          <p:nvPr/>
        </p:nvSpPr>
        <p:spPr>
          <a:xfrm>
            <a:off x="4183850" y="2013825"/>
            <a:ext cx="159900" cy="341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5"/>
          <p:cNvSpPr/>
          <p:nvPr/>
        </p:nvSpPr>
        <p:spPr>
          <a:xfrm>
            <a:off x="6724125" y="2013825"/>
            <a:ext cx="159900" cy="341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5"/>
          <p:cNvSpPr txBox="1"/>
          <p:nvPr/>
        </p:nvSpPr>
        <p:spPr>
          <a:xfrm>
            <a:off x="311700" y="2498400"/>
            <a:ext cx="105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empleado</a:t>
            </a:r>
            <a:endParaRPr/>
          </a:p>
        </p:txBody>
      </p:sp>
      <p:sp>
        <p:nvSpPr>
          <p:cNvPr id="261" name="Google Shape;261;p25"/>
          <p:cNvSpPr txBox="1"/>
          <p:nvPr/>
        </p:nvSpPr>
        <p:spPr>
          <a:xfrm>
            <a:off x="1704125" y="2498400"/>
            <a:ext cx="115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Parámetros knn</a:t>
            </a:r>
            <a:endParaRPr/>
          </a:p>
        </p:txBody>
      </p:sp>
      <p:sp>
        <p:nvSpPr>
          <p:cNvPr id="262" name="Google Shape;262;p25"/>
          <p:cNvSpPr txBox="1"/>
          <p:nvPr/>
        </p:nvSpPr>
        <p:spPr>
          <a:xfrm>
            <a:off x="3994500" y="2498400"/>
            <a:ext cx="115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 = 10</a:t>
            </a:r>
            <a:endParaRPr/>
          </a:p>
        </p:txBody>
      </p:sp>
      <p:sp>
        <p:nvSpPr>
          <p:cNvPr id="263" name="Google Shape;263;p25"/>
          <p:cNvSpPr txBox="1"/>
          <p:nvPr/>
        </p:nvSpPr>
        <p:spPr>
          <a:xfrm>
            <a:off x="6201125" y="2454475"/>
            <a:ext cx="183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Como métrica de rendimiento</a:t>
            </a:r>
            <a:endParaRPr/>
          </a:p>
        </p:txBody>
      </p:sp>
      <p:pic>
        <p:nvPicPr>
          <p:cNvPr id="264" name="Google Shape;2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5050" y="3618175"/>
            <a:ext cx="2697070" cy="34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5050" y="4063500"/>
            <a:ext cx="2717900" cy="293247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5"/>
          <p:cNvSpPr txBox="1"/>
          <p:nvPr/>
        </p:nvSpPr>
        <p:spPr>
          <a:xfrm>
            <a:off x="3642100" y="3810100"/>
            <a:ext cx="109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</p:txBody>
      </p:sp>
      <p:sp>
        <p:nvSpPr>
          <p:cNvPr id="267" name="Google Shape;267;p25"/>
          <p:cNvSpPr/>
          <p:nvPr/>
        </p:nvSpPr>
        <p:spPr>
          <a:xfrm rot="-5400000">
            <a:off x="5052638" y="3839650"/>
            <a:ext cx="159900" cy="341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000" y="3810100"/>
            <a:ext cx="2875583" cy="46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5"/>
          <p:cNvSpPr/>
          <p:nvPr/>
        </p:nvSpPr>
        <p:spPr>
          <a:xfrm rot="5400000">
            <a:off x="3270213" y="3839650"/>
            <a:ext cx="159900" cy="341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"/>
          <p:cNvSpPr txBox="1"/>
          <p:nvPr>
            <p:ph type="title"/>
          </p:nvPr>
        </p:nvSpPr>
        <p:spPr>
          <a:xfrm>
            <a:off x="685900" y="504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MÉTRICAS DE RENDIMIENTO</a:t>
            </a:r>
            <a:endParaRPr/>
          </a:p>
        </p:txBody>
      </p:sp>
      <p:pic>
        <p:nvPicPr>
          <p:cNvPr id="275" name="Google Shape;275;p26"/>
          <p:cNvPicPr preferRelativeResize="0"/>
          <p:nvPr/>
        </p:nvPicPr>
        <p:blipFill rotWithShape="1">
          <a:blip r:embed="rId3">
            <a:alphaModFix/>
          </a:blip>
          <a:srcRect b="0" l="0" r="0" t="48411"/>
          <a:stretch/>
        </p:blipFill>
        <p:spPr>
          <a:xfrm>
            <a:off x="2427650" y="1560650"/>
            <a:ext cx="4288700" cy="197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6"/>
          <p:cNvPicPr preferRelativeResize="0"/>
          <p:nvPr/>
        </p:nvPicPr>
        <p:blipFill rotWithShape="1">
          <a:blip r:embed="rId4">
            <a:alphaModFix/>
          </a:blip>
          <a:srcRect b="51711" l="0" r="0" t="0"/>
          <a:stretch/>
        </p:blipFill>
        <p:spPr>
          <a:xfrm>
            <a:off x="2427650" y="3609675"/>
            <a:ext cx="4288700" cy="5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IMPORTANCIA DE LAS VARIABLES</a:t>
            </a:r>
            <a:endParaRPr/>
          </a:p>
        </p:txBody>
      </p:sp>
      <p:pic>
        <p:nvPicPr>
          <p:cNvPr id="282" name="Google Shape;282;p27"/>
          <p:cNvPicPr preferRelativeResize="0"/>
          <p:nvPr/>
        </p:nvPicPr>
        <p:blipFill rotWithShape="1">
          <a:blip r:embed="rId3">
            <a:alphaModFix/>
          </a:blip>
          <a:srcRect b="0" l="5041" r="13245" t="0"/>
          <a:stretch/>
        </p:blipFill>
        <p:spPr>
          <a:xfrm>
            <a:off x="834687" y="1634925"/>
            <a:ext cx="7222374" cy="10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7"/>
          <p:cNvPicPr preferRelativeResize="0"/>
          <p:nvPr/>
        </p:nvPicPr>
        <p:blipFill rotWithShape="1">
          <a:blip r:embed="rId4">
            <a:alphaModFix/>
          </a:blip>
          <a:srcRect b="0" l="3244" r="3783" t="0"/>
          <a:stretch/>
        </p:blipFill>
        <p:spPr>
          <a:xfrm>
            <a:off x="693013" y="2893950"/>
            <a:ext cx="7505700" cy="1115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OTROS MODELOS PROBADOS</a:t>
            </a:r>
            <a:endParaRPr/>
          </a:p>
        </p:txBody>
      </p:sp>
      <p:pic>
        <p:nvPicPr>
          <p:cNvPr id="289" name="Google Shape;2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225" y="1918350"/>
            <a:ext cx="2805150" cy="119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0850" y="2218624"/>
            <a:ext cx="2754854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8"/>
          <p:cNvSpPr txBox="1"/>
          <p:nvPr/>
        </p:nvSpPr>
        <p:spPr>
          <a:xfrm>
            <a:off x="713000" y="1518150"/>
            <a:ext cx="200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Árboles de decisión</a:t>
            </a:r>
            <a:endParaRPr/>
          </a:p>
        </p:txBody>
      </p:sp>
      <p:sp>
        <p:nvSpPr>
          <p:cNvPr id="292" name="Google Shape;292;p28"/>
          <p:cNvSpPr txBox="1"/>
          <p:nvPr/>
        </p:nvSpPr>
        <p:spPr>
          <a:xfrm>
            <a:off x="5033500" y="1713175"/>
            <a:ext cx="200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Regresión logística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De qué va el problema?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Motivos elección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Preparación para usar el dataset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111850" y="263825"/>
            <a:ext cx="391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LECTURA DE DATOS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450" y="3176242"/>
            <a:ext cx="5839976" cy="139165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5"/>
          <p:cNvSpPr/>
          <p:nvPr/>
        </p:nvSpPr>
        <p:spPr>
          <a:xfrm>
            <a:off x="2695750" y="2548275"/>
            <a:ext cx="453000" cy="357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450" y="1050738"/>
            <a:ext cx="5304350" cy="142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5"/>
          <p:cNvSpPr/>
          <p:nvPr/>
        </p:nvSpPr>
        <p:spPr>
          <a:xfrm rot="-5400000">
            <a:off x="6179425" y="1496100"/>
            <a:ext cx="453000" cy="357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 txBox="1"/>
          <p:nvPr/>
        </p:nvSpPr>
        <p:spPr>
          <a:xfrm>
            <a:off x="6762625" y="1474500"/>
            <a:ext cx="55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 = </a:t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263600" y="1165500"/>
            <a:ext cx="1023300" cy="10182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&lt;=50K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&gt;50K</a:t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 rot="-5400000">
            <a:off x="6357625" y="3540675"/>
            <a:ext cx="453000" cy="357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 txBox="1"/>
          <p:nvPr/>
        </p:nvSpPr>
        <p:spPr>
          <a:xfrm>
            <a:off x="7023775" y="3259775"/>
            <a:ext cx="1774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HOLD 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ESTRATIFICACIÓN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502025" y="377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IMPUTACIONES Y PASO DE CATEGÓRICO A NOMINAL</a:t>
            </a:r>
            <a:endParaRPr/>
          </a:p>
        </p:txBody>
      </p:sp>
      <p:sp>
        <p:nvSpPr>
          <p:cNvPr id="154" name="Google Shape;154;p16"/>
          <p:cNvSpPr txBox="1"/>
          <p:nvPr/>
        </p:nvSpPr>
        <p:spPr>
          <a:xfrm>
            <a:off x="856900" y="1544800"/>
            <a:ext cx="189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s" sz="1200"/>
              <a:t>IMPUTACIÓN    </a:t>
            </a:r>
            <a:endParaRPr sz="1200"/>
          </a:p>
        </p:txBody>
      </p:sp>
      <p:sp>
        <p:nvSpPr>
          <p:cNvPr id="155" name="Google Shape;155;p16"/>
          <p:cNvSpPr txBox="1"/>
          <p:nvPr/>
        </p:nvSpPr>
        <p:spPr>
          <a:xfrm>
            <a:off x="4779475" y="1311013"/>
            <a:ext cx="57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Moda</a:t>
            </a:r>
            <a:endParaRPr sz="1200"/>
          </a:p>
        </p:txBody>
      </p:sp>
      <p:sp>
        <p:nvSpPr>
          <p:cNvPr id="156" name="Google Shape;156;p16"/>
          <p:cNvSpPr txBox="1"/>
          <p:nvPr/>
        </p:nvSpPr>
        <p:spPr>
          <a:xfrm>
            <a:off x="776950" y="3018125"/>
            <a:ext cx="2155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 sz="1100"/>
              <a:t>Variables categóricas</a:t>
            </a:r>
            <a:r>
              <a:rPr lang="es" sz="1100"/>
              <a:t>   </a:t>
            </a:r>
            <a:endParaRPr sz="1100"/>
          </a:p>
        </p:txBody>
      </p:sp>
      <p:sp>
        <p:nvSpPr>
          <p:cNvPr id="157" name="Google Shape;157;p16"/>
          <p:cNvSpPr txBox="1"/>
          <p:nvPr/>
        </p:nvSpPr>
        <p:spPr>
          <a:xfrm>
            <a:off x="3310400" y="2771675"/>
            <a:ext cx="1340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Más de 6 valores</a:t>
            </a:r>
            <a:endParaRPr sz="1100"/>
          </a:p>
        </p:txBody>
      </p:sp>
      <p:sp>
        <p:nvSpPr>
          <p:cNvPr id="158" name="Google Shape;158;p16"/>
          <p:cNvSpPr txBox="1"/>
          <p:nvPr/>
        </p:nvSpPr>
        <p:spPr>
          <a:xfrm>
            <a:off x="3275900" y="3164400"/>
            <a:ext cx="1481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Menos de 6 valores</a:t>
            </a:r>
            <a:endParaRPr sz="1100"/>
          </a:p>
        </p:txBody>
      </p:sp>
      <p:sp>
        <p:nvSpPr>
          <p:cNvPr id="159" name="Google Shape;159;p16"/>
          <p:cNvSpPr/>
          <p:nvPr/>
        </p:nvSpPr>
        <p:spPr>
          <a:xfrm rot="3120">
            <a:off x="4710165" y="2879367"/>
            <a:ext cx="330600" cy="13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 rot="3120">
            <a:off x="4710165" y="3298267"/>
            <a:ext cx="330600" cy="13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 txBox="1"/>
          <p:nvPr/>
        </p:nvSpPr>
        <p:spPr>
          <a:xfrm>
            <a:off x="5100450" y="2687075"/>
            <a:ext cx="134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Codificación ordinal</a:t>
            </a:r>
            <a:endParaRPr sz="1100"/>
          </a:p>
        </p:txBody>
      </p:sp>
      <p:sp>
        <p:nvSpPr>
          <p:cNvPr id="162" name="Google Shape;162;p16"/>
          <p:cNvSpPr txBox="1"/>
          <p:nvPr/>
        </p:nvSpPr>
        <p:spPr>
          <a:xfrm>
            <a:off x="5100450" y="3190575"/>
            <a:ext cx="134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Codificación basada en salida</a:t>
            </a:r>
            <a:endParaRPr sz="1100"/>
          </a:p>
        </p:txBody>
      </p:sp>
      <p:sp>
        <p:nvSpPr>
          <p:cNvPr id="163" name="Google Shape;163;p16"/>
          <p:cNvSpPr/>
          <p:nvPr/>
        </p:nvSpPr>
        <p:spPr>
          <a:xfrm>
            <a:off x="2975275" y="2797275"/>
            <a:ext cx="3800400" cy="9165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 txBox="1"/>
          <p:nvPr/>
        </p:nvSpPr>
        <p:spPr>
          <a:xfrm>
            <a:off x="4736425" y="1704913"/>
            <a:ext cx="65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Media</a:t>
            </a:r>
            <a:endParaRPr sz="1200"/>
          </a:p>
        </p:txBody>
      </p:sp>
      <p:sp>
        <p:nvSpPr>
          <p:cNvPr id="165" name="Google Shape;165;p16"/>
          <p:cNvSpPr/>
          <p:nvPr/>
        </p:nvSpPr>
        <p:spPr>
          <a:xfrm rot="3120">
            <a:off x="4362965" y="1426355"/>
            <a:ext cx="330600" cy="13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 rot="3120">
            <a:off x="4362965" y="1820255"/>
            <a:ext cx="330600" cy="13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 txBox="1"/>
          <p:nvPr/>
        </p:nvSpPr>
        <p:spPr>
          <a:xfrm>
            <a:off x="2679800" y="1311013"/>
            <a:ext cx="178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Variables categóricas</a:t>
            </a:r>
            <a:endParaRPr sz="1200"/>
          </a:p>
        </p:txBody>
      </p:sp>
      <p:sp>
        <p:nvSpPr>
          <p:cNvPr id="168" name="Google Shape;168;p16"/>
          <p:cNvSpPr txBox="1"/>
          <p:nvPr/>
        </p:nvSpPr>
        <p:spPr>
          <a:xfrm>
            <a:off x="2711775" y="1655313"/>
            <a:ext cx="156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Variables numéricas</a:t>
            </a:r>
            <a:endParaRPr sz="1200"/>
          </a:p>
        </p:txBody>
      </p:sp>
      <p:sp>
        <p:nvSpPr>
          <p:cNvPr id="169" name="Google Shape;169;p16"/>
          <p:cNvSpPr/>
          <p:nvPr/>
        </p:nvSpPr>
        <p:spPr>
          <a:xfrm>
            <a:off x="2551925" y="1269313"/>
            <a:ext cx="3405900" cy="8049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7042175" y="2152400"/>
            <a:ext cx="485100" cy="2505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 txBox="1"/>
          <p:nvPr/>
        </p:nvSpPr>
        <p:spPr>
          <a:xfrm>
            <a:off x="7608475" y="1959000"/>
            <a:ext cx="148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Column Transformer</a:t>
            </a:r>
            <a:r>
              <a:rPr lang="es" sz="1200"/>
              <a:t>   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/>
          <p:nvPr>
            <p:ph type="title"/>
          </p:nvPr>
        </p:nvSpPr>
        <p:spPr>
          <a:xfrm>
            <a:off x="734763" y="408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ELIMINACIÓN DE OUTLIERS</a:t>
            </a:r>
            <a:endParaRPr/>
          </a:p>
        </p:txBody>
      </p:sp>
      <p:pic>
        <p:nvPicPr>
          <p:cNvPr id="177" name="Google Shape;1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413" y="1048200"/>
            <a:ext cx="5692375" cy="18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7"/>
          <p:cNvSpPr/>
          <p:nvPr/>
        </p:nvSpPr>
        <p:spPr>
          <a:xfrm>
            <a:off x="4487600" y="2719275"/>
            <a:ext cx="234300" cy="572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1449" y="2980000"/>
            <a:ext cx="5692330" cy="18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 txBox="1"/>
          <p:nvPr>
            <p:ph type="title"/>
          </p:nvPr>
        </p:nvSpPr>
        <p:spPr>
          <a:xfrm>
            <a:off x="776525" y="360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CORRELACIONES</a:t>
            </a:r>
            <a:endParaRPr/>
          </a:p>
        </p:txBody>
      </p:sp>
      <p:pic>
        <p:nvPicPr>
          <p:cNvPr id="185" name="Google Shape;185;p18"/>
          <p:cNvPicPr preferRelativeResize="0"/>
          <p:nvPr/>
        </p:nvPicPr>
        <p:blipFill rotWithShape="1">
          <a:blip r:embed="rId3">
            <a:alphaModFix/>
          </a:blip>
          <a:srcRect b="0" l="0" r="0" t="1048"/>
          <a:stretch/>
        </p:blipFill>
        <p:spPr>
          <a:xfrm>
            <a:off x="392250" y="1070400"/>
            <a:ext cx="2708599" cy="266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300" y="1107038"/>
            <a:ext cx="2742600" cy="270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8"/>
          <p:cNvSpPr/>
          <p:nvPr/>
        </p:nvSpPr>
        <p:spPr>
          <a:xfrm>
            <a:off x="3590100" y="2261063"/>
            <a:ext cx="623700" cy="28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8"/>
          <p:cNvSpPr txBox="1"/>
          <p:nvPr/>
        </p:nvSpPr>
        <p:spPr>
          <a:xfrm>
            <a:off x="3287425" y="1763300"/>
            <a:ext cx="14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Umbral = 0.8</a:t>
            </a:r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539750" y="3916625"/>
            <a:ext cx="2228100" cy="645000"/>
          </a:xfrm>
          <a:prstGeom prst="bracePai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Columna 11: “Capital-loss”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Columna 6: “Occupation”</a:t>
            </a:r>
            <a:endParaRPr sz="1000"/>
          </a:p>
        </p:txBody>
      </p:sp>
      <p:sp>
        <p:nvSpPr>
          <p:cNvPr id="190" name="Google Shape;190;p18"/>
          <p:cNvSpPr txBox="1"/>
          <p:nvPr/>
        </p:nvSpPr>
        <p:spPr>
          <a:xfrm>
            <a:off x="5190225" y="3739425"/>
            <a:ext cx="170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Sin “capital-loss”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/>
          <p:nvPr>
            <p:ph type="title"/>
          </p:nvPr>
        </p:nvSpPr>
        <p:spPr>
          <a:xfrm>
            <a:off x="253075" y="23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SELECCIÓN DE VARIABLES</a:t>
            </a:r>
            <a:endParaRPr/>
          </a:p>
        </p:txBody>
      </p:sp>
      <p:sp>
        <p:nvSpPr>
          <p:cNvPr id="196" name="Google Shape;196;p19"/>
          <p:cNvSpPr txBox="1"/>
          <p:nvPr/>
        </p:nvSpPr>
        <p:spPr>
          <a:xfrm>
            <a:off x="654325" y="2125750"/>
            <a:ext cx="1625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Feature_selection</a:t>
            </a:r>
            <a:endParaRPr sz="13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(Filtros)</a:t>
            </a:r>
            <a:endParaRPr sz="1300"/>
          </a:p>
        </p:txBody>
      </p:sp>
      <p:sp>
        <p:nvSpPr>
          <p:cNvPr id="197" name="Google Shape;197;p19"/>
          <p:cNvSpPr/>
          <p:nvPr/>
        </p:nvSpPr>
        <p:spPr>
          <a:xfrm>
            <a:off x="2280025" y="993900"/>
            <a:ext cx="5847000" cy="27339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Basado en percentiles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98" name="Google Shape;1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3525" y="1764200"/>
            <a:ext cx="4717600" cy="26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9"/>
          <p:cNvSpPr txBox="1"/>
          <p:nvPr/>
        </p:nvSpPr>
        <p:spPr>
          <a:xfrm>
            <a:off x="2690450" y="2440225"/>
            <a:ext cx="231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Basado en k mejores variables</a:t>
            </a:r>
            <a:endParaRPr sz="1200"/>
          </a:p>
        </p:txBody>
      </p:sp>
      <p:pic>
        <p:nvPicPr>
          <p:cNvPr id="200" name="Google Shape;2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0450" y="2840825"/>
            <a:ext cx="4323924" cy="30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9"/>
          <p:cNvSpPr/>
          <p:nvPr/>
        </p:nvSpPr>
        <p:spPr>
          <a:xfrm rot="-2352827">
            <a:off x="6790127" y="3058476"/>
            <a:ext cx="159914" cy="260324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9"/>
          <p:cNvSpPr txBox="1"/>
          <p:nvPr/>
        </p:nvSpPr>
        <p:spPr>
          <a:xfrm>
            <a:off x="6698650" y="3266375"/>
            <a:ext cx="94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Ganador</a:t>
            </a:r>
            <a:endParaRPr sz="1300"/>
          </a:p>
        </p:txBody>
      </p:sp>
      <p:pic>
        <p:nvPicPr>
          <p:cNvPr id="203" name="Google Shape;20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4138" y="4247950"/>
            <a:ext cx="5723781" cy="3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9"/>
          <p:cNvSpPr txBox="1"/>
          <p:nvPr/>
        </p:nvSpPr>
        <p:spPr>
          <a:xfrm>
            <a:off x="422950" y="4031975"/>
            <a:ext cx="1625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Feature_selection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    (Wrappers)</a:t>
            </a:r>
            <a:endParaRPr sz="1300"/>
          </a:p>
        </p:txBody>
      </p:sp>
      <p:sp>
        <p:nvSpPr>
          <p:cNvPr id="205" name="Google Shape;205;p19"/>
          <p:cNvSpPr/>
          <p:nvPr/>
        </p:nvSpPr>
        <p:spPr>
          <a:xfrm rot="5400000">
            <a:off x="2177467" y="4239525"/>
            <a:ext cx="159900" cy="260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"/>
          <p:cNvSpPr txBox="1"/>
          <p:nvPr>
            <p:ph type="title"/>
          </p:nvPr>
        </p:nvSpPr>
        <p:spPr>
          <a:xfrm>
            <a:off x="727450" y="455675"/>
            <a:ext cx="8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PCA</a:t>
            </a:r>
            <a:endParaRPr/>
          </a:p>
        </p:txBody>
      </p:sp>
      <p:pic>
        <p:nvPicPr>
          <p:cNvPr id="211" name="Google Shape;2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850" y="1549075"/>
            <a:ext cx="2228900" cy="149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0"/>
          <p:cNvSpPr/>
          <p:nvPr/>
        </p:nvSpPr>
        <p:spPr>
          <a:xfrm>
            <a:off x="2813000" y="2099125"/>
            <a:ext cx="341100" cy="19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0"/>
          <p:cNvSpPr txBox="1"/>
          <p:nvPr/>
        </p:nvSpPr>
        <p:spPr>
          <a:xfrm>
            <a:off x="3154150" y="1948825"/>
            <a:ext cx="206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Con 8 variables: más del 95% de la información</a:t>
            </a:r>
            <a:endParaRPr sz="1000"/>
          </a:p>
        </p:txBody>
      </p:sp>
      <p:pic>
        <p:nvPicPr>
          <p:cNvPr id="214" name="Google Shape;214;p20"/>
          <p:cNvPicPr preferRelativeResize="0"/>
          <p:nvPr/>
        </p:nvPicPr>
        <p:blipFill rotWithShape="1">
          <a:blip r:embed="rId4">
            <a:alphaModFix/>
          </a:blip>
          <a:srcRect b="962" l="0" r="0" t="805"/>
          <a:stretch/>
        </p:blipFill>
        <p:spPr>
          <a:xfrm>
            <a:off x="5648775" y="819875"/>
            <a:ext cx="3113325" cy="32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0"/>
          <p:cNvSpPr txBox="1"/>
          <p:nvPr/>
        </p:nvSpPr>
        <p:spPr>
          <a:xfrm>
            <a:off x="5899150" y="249575"/>
            <a:ext cx="2712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Impacto de antiguas variables en nuevas componentes del pca: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SELECCIÓN DE INSTANCIAS</a:t>
            </a:r>
            <a:endParaRPr/>
          </a:p>
        </p:txBody>
      </p:sp>
      <p:pic>
        <p:nvPicPr>
          <p:cNvPr id="221" name="Google Shape;221;p21"/>
          <p:cNvPicPr preferRelativeResize="0"/>
          <p:nvPr/>
        </p:nvPicPr>
        <p:blipFill rotWithShape="1">
          <a:blip r:embed="rId3">
            <a:alphaModFix/>
          </a:blip>
          <a:srcRect b="0" l="0" r="47840" t="5873"/>
          <a:stretch/>
        </p:blipFill>
        <p:spPr>
          <a:xfrm>
            <a:off x="1247600" y="1881625"/>
            <a:ext cx="2606926" cy="176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1"/>
          <p:cNvPicPr preferRelativeResize="0"/>
          <p:nvPr/>
        </p:nvPicPr>
        <p:blipFill rotWithShape="1">
          <a:blip r:embed="rId4">
            <a:alphaModFix/>
          </a:blip>
          <a:srcRect b="0" l="0" r="48623" t="6296"/>
          <a:stretch/>
        </p:blipFill>
        <p:spPr>
          <a:xfrm>
            <a:off x="5404300" y="1819425"/>
            <a:ext cx="2670549" cy="182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1"/>
          <p:cNvSpPr/>
          <p:nvPr/>
        </p:nvSpPr>
        <p:spPr>
          <a:xfrm>
            <a:off x="3929550" y="2635325"/>
            <a:ext cx="1284900" cy="33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