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nHngEPjdgR/KsumQA8oqoVA6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ab4c689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ab4c68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3bea284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3bea28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8bbaf3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b8bbaf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ab4c689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ab4c68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ab4c689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bab4c68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1bab4c68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1bab4c6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3bea28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283bea28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8e35020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8e350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83bea28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83bea2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bb8bbaf3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bb8bbaf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b8bbaf3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b8bbaf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b8bbaf3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b8bbaf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b8bbaf3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b8bbaf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5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3">
            <a:alphaModFix amt="50000"/>
          </a:blip>
          <a:srcRect b="-1" l="0" r="-1" t="23968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Arial"/>
              <a:buNone/>
            </a:pPr>
            <a:r>
              <a:rPr lang="es-ES" sz="10800"/>
              <a:t>Embeddings</a:t>
            </a:r>
            <a:endParaRPr/>
          </a:p>
        </p:txBody>
      </p:sp>
      <p:sp>
        <p:nvSpPr>
          <p:cNvPr id="25" name="Google Shape;25;p1"/>
          <p:cNvSpPr txBox="1"/>
          <p:nvPr>
            <p:ph idx="1" type="subTitle"/>
          </p:nvPr>
        </p:nvSpPr>
        <p:spPr>
          <a:xfrm>
            <a:off x="1527048" y="4599432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200"/>
              <a:t>Ángel Sanz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200"/>
              <a:t>Álvaro Larraya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200"/>
              <a:t>Eugen Hamuraru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3200"/>
          </a:p>
        </p:txBody>
      </p:sp>
      <p:sp>
        <p:nvSpPr>
          <p:cNvPr id="26" name="Google Shape;26;p1"/>
          <p:cNvSpPr/>
          <p:nvPr/>
        </p:nvSpPr>
        <p:spPr>
          <a:xfrm>
            <a:off x="3974206" y="436862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ab4c6899_0_8"/>
          <p:cNvSpPr txBox="1"/>
          <p:nvPr/>
        </p:nvSpPr>
        <p:spPr>
          <a:xfrm>
            <a:off x="535675" y="323900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FILTRADO DE EMBEDDINGS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" name="Google Shape;121;g11bab4c6899_0_8"/>
          <p:cNvSpPr txBox="1"/>
          <p:nvPr/>
        </p:nvSpPr>
        <p:spPr>
          <a:xfrm>
            <a:off x="691400" y="1656875"/>
            <a:ext cx="863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ES" sz="1600">
                <a:solidFill>
                  <a:schemeClr val="lt1"/>
                </a:solidFill>
              </a:rPr>
              <a:t>Intersección ambos conjuntos de palabras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ES" sz="1600">
                <a:solidFill>
                  <a:schemeClr val="lt1"/>
                </a:solidFill>
              </a:rPr>
              <a:t>Partición train-test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3bea284c_0_25"/>
          <p:cNvSpPr txBox="1"/>
          <p:nvPr/>
        </p:nvSpPr>
        <p:spPr>
          <a:xfrm>
            <a:off x="535675" y="323900"/>
            <a:ext cx="42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MATRIZ DE TRADUCCIÓN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7" name="Google Shape;127;g1283bea284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50" y="1843975"/>
            <a:ext cx="3948324" cy="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283bea284c_0_25"/>
          <p:cNvSpPr/>
          <p:nvPr/>
        </p:nvSpPr>
        <p:spPr>
          <a:xfrm>
            <a:off x="4980101" y="2359325"/>
            <a:ext cx="1520100" cy="31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1283bea284c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772" y="2287738"/>
            <a:ext cx="30861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283bea284c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775" y="1924612"/>
            <a:ext cx="12858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283bea284c_0_25"/>
          <p:cNvSpPr/>
          <p:nvPr/>
        </p:nvSpPr>
        <p:spPr>
          <a:xfrm>
            <a:off x="6784375" y="1612975"/>
            <a:ext cx="4128900" cy="1460400"/>
          </a:xfrm>
          <a:prstGeom prst="brace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83bea284c_0_25"/>
          <p:cNvSpPr txBox="1"/>
          <p:nvPr/>
        </p:nvSpPr>
        <p:spPr>
          <a:xfrm>
            <a:off x="932275" y="4954675"/>
            <a:ext cx="455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Inicio aleatorio de matriz 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alfa moderada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iteraciones para asegurar convergencia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3" name="Google Shape;133;g1283bea284c_0_25"/>
          <p:cNvSpPr txBox="1"/>
          <p:nvPr/>
        </p:nvSpPr>
        <p:spPr>
          <a:xfrm>
            <a:off x="5239300" y="1924600"/>
            <a:ext cx="11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Gradiente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4" name="Google Shape;134;g1283bea284c_0_25"/>
          <p:cNvSpPr/>
          <p:nvPr/>
        </p:nvSpPr>
        <p:spPr>
          <a:xfrm rot="5400000">
            <a:off x="8390100" y="2818325"/>
            <a:ext cx="725400" cy="1656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83bea284c_0_25"/>
          <p:cNvSpPr txBox="1"/>
          <p:nvPr/>
        </p:nvSpPr>
        <p:spPr>
          <a:xfrm>
            <a:off x="8371825" y="4146425"/>
            <a:ext cx="95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Bucle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b8bbaf3f_0_50"/>
          <p:cNvSpPr txBox="1"/>
          <p:nvPr/>
        </p:nvSpPr>
        <p:spPr>
          <a:xfrm>
            <a:off x="433325" y="386225"/>
            <a:ext cx="7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KNN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41" name="Google Shape;141;g11bb8bbaf3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50" y="1037925"/>
            <a:ext cx="3943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1bb8bbaf3f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600" y="2263400"/>
            <a:ext cx="6076950" cy="134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11bb8bbaf3f_0_50"/>
          <p:cNvCxnSpPr/>
          <p:nvPr/>
        </p:nvCxnSpPr>
        <p:spPr>
          <a:xfrm flipH="1" rot="10800000">
            <a:off x="4642200" y="1422450"/>
            <a:ext cx="1188900" cy="6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" name="Google Shape;144;g11bb8bbaf3f_0_50"/>
          <p:cNvSpPr txBox="1"/>
          <p:nvPr/>
        </p:nvSpPr>
        <p:spPr>
          <a:xfrm>
            <a:off x="6245675" y="1117650"/>
            <a:ext cx="508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Obtenemos los embeddings de las palabras a traducir empleando R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45" name="Google Shape;145;g11bb8bbaf3f_0_50"/>
          <p:cNvCxnSpPr>
            <a:stCxn id="142" idx="1"/>
          </p:cNvCxnSpPr>
          <p:nvPr/>
        </p:nvCxnSpPr>
        <p:spPr>
          <a:xfrm flipH="1">
            <a:off x="4173300" y="2934913"/>
            <a:ext cx="981300" cy="4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g11bb8bbaf3f_0_50"/>
          <p:cNvSpPr txBox="1"/>
          <p:nvPr/>
        </p:nvSpPr>
        <p:spPr>
          <a:xfrm>
            <a:off x="698850" y="2097713"/>
            <a:ext cx="331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Vecinos más cercanos 1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Entrena con embeddings español y la palabra asignada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Predicción de los nuevos embeddings devuelve la traducción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7" name="Google Shape;147;g11bb8bbaf3f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9101" y="4006325"/>
            <a:ext cx="2671292" cy="25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ab4c6899_0_15"/>
          <p:cNvSpPr txBox="1"/>
          <p:nvPr/>
        </p:nvSpPr>
        <p:spPr>
          <a:xfrm>
            <a:off x="573050" y="323900"/>
            <a:ext cx="793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RESULTADOS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g11bab4c689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00" y="1664950"/>
            <a:ext cx="3524000" cy="258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1bab4c689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725" y="1615125"/>
            <a:ext cx="3795901" cy="26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ab4c6899_0_23"/>
          <p:cNvSpPr txBox="1"/>
          <p:nvPr/>
        </p:nvSpPr>
        <p:spPr>
          <a:xfrm>
            <a:off x="815975" y="560600"/>
            <a:ext cx="58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CONCLUSIÓN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0" name="Google Shape;160;g11bab4c689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50" y="1696500"/>
            <a:ext cx="4011398" cy="30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bab4c689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775" y="1717425"/>
            <a:ext cx="3955649" cy="29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1bab4c6899_0_23"/>
          <p:cNvSpPr/>
          <p:nvPr/>
        </p:nvSpPr>
        <p:spPr>
          <a:xfrm>
            <a:off x="5559250" y="2902650"/>
            <a:ext cx="809700" cy="4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bab4c6899_0_23"/>
          <p:cNvSpPr txBox="1"/>
          <p:nvPr/>
        </p:nvSpPr>
        <p:spPr>
          <a:xfrm>
            <a:off x="2622375" y="1214625"/>
            <a:ext cx="16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inglés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g11bab4c6899_0_23"/>
          <p:cNvSpPr txBox="1"/>
          <p:nvPr/>
        </p:nvSpPr>
        <p:spPr>
          <a:xfrm>
            <a:off x="8228350" y="1252025"/>
            <a:ext cx="1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español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1bab4c6899_0_0"/>
          <p:cNvSpPr txBox="1"/>
          <p:nvPr/>
        </p:nvSpPr>
        <p:spPr>
          <a:xfrm>
            <a:off x="597975" y="255375"/>
            <a:ext cx="90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LECTURA DE DATOS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" name="Google Shape;32;g11bab4c6899_0_0"/>
          <p:cNvSpPr txBox="1"/>
          <p:nvPr/>
        </p:nvSpPr>
        <p:spPr>
          <a:xfrm>
            <a:off x="766150" y="1127425"/>
            <a:ext cx="836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ES">
                <a:solidFill>
                  <a:schemeClr val="lt1"/>
                </a:solidFill>
              </a:rPr>
              <a:t>Minúsculas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ES">
                <a:solidFill>
                  <a:schemeClr val="lt1"/>
                </a:solidFill>
              </a:rPr>
              <a:t>Signos de puntuación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ES">
                <a:solidFill>
                  <a:schemeClr val="lt1"/>
                </a:solidFill>
              </a:rPr>
              <a:t>Caracteres especiales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83bea284c_0_5"/>
          <p:cNvSpPr txBox="1"/>
          <p:nvPr/>
        </p:nvSpPr>
        <p:spPr>
          <a:xfrm>
            <a:off x="535675" y="323900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APRENDIZAJE VOCABULARIO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8" name="Google Shape;38;g1283bea284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875" y="1159863"/>
            <a:ext cx="14097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283bea284c_0_5"/>
          <p:cNvSpPr/>
          <p:nvPr/>
        </p:nvSpPr>
        <p:spPr>
          <a:xfrm>
            <a:off x="6593425" y="2848550"/>
            <a:ext cx="1947300" cy="5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g1283bea284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75" y="2695350"/>
            <a:ext cx="5595301" cy="9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283bea284c_0_5"/>
          <p:cNvSpPr txBox="1"/>
          <p:nvPr/>
        </p:nvSpPr>
        <p:spPr>
          <a:xfrm>
            <a:off x="1369950" y="2166275"/>
            <a:ext cx="213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Texto: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2" name="Google Shape;42;g1283bea284c_0_5"/>
          <p:cNvSpPr txBox="1"/>
          <p:nvPr/>
        </p:nvSpPr>
        <p:spPr>
          <a:xfrm>
            <a:off x="9129875" y="613075"/>
            <a:ext cx="21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Vocabulario: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g1283bea284c_0_5"/>
          <p:cNvSpPr txBox="1"/>
          <p:nvPr/>
        </p:nvSpPr>
        <p:spPr>
          <a:xfrm>
            <a:off x="535675" y="4993050"/>
            <a:ext cx="412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NLTK (word_tokenize)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Tokens  = palabras + puntos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4" name="Google Shape;44;g1283bea284c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275" y="5670138"/>
            <a:ext cx="49815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8e35020c1_0_0"/>
          <p:cNvSpPr txBox="1"/>
          <p:nvPr/>
        </p:nvSpPr>
        <p:spPr>
          <a:xfrm>
            <a:off x="597975" y="255375"/>
            <a:ext cx="90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TRADUCCIÓN LITERAL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0" name="Google Shape;50;g128e35020c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475" y="1070474"/>
            <a:ext cx="2550851" cy="47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83bea284c_0_0"/>
          <p:cNvSpPr txBox="1"/>
          <p:nvPr/>
        </p:nvSpPr>
        <p:spPr>
          <a:xfrm>
            <a:off x="535675" y="323900"/>
            <a:ext cx="34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VENTANA DESLIZANTE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6" name="Google Shape;56;g1283bea28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00" y="3473575"/>
            <a:ext cx="3271400" cy="1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283bea284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387" y="3383026"/>
            <a:ext cx="999736" cy="11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1283bea284c_0_0"/>
          <p:cNvSpPr txBox="1"/>
          <p:nvPr/>
        </p:nvSpPr>
        <p:spPr>
          <a:xfrm>
            <a:off x="1427200" y="2951925"/>
            <a:ext cx="110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Contexto: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9" name="Google Shape;59;g1283bea284c_0_0"/>
          <p:cNvSpPr txBox="1"/>
          <p:nvPr/>
        </p:nvSpPr>
        <p:spPr>
          <a:xfrm>
            <a:off x="8079450" y="2951925"/>
            <a:ext cx="205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Palabra central</a:t>
            </a:r>
            <a:r>
              <a:rPr lang="es-ES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0" name="Google Shape;60;g1283bea284c_0_0"/>
          <p:cNvSpPr txBox="1"/>
          <p:nvPr/>
        </p:nvSpPr>
        <p:spPr>
          <a:xfrm>
            <a:off x="3413125" y="1533725"/>
            <a:ext cx="495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corpus: proud to say that they were perfectly normal.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1" name="Google Shape;61;g1283bea284c_0_0"/>
          <p:cNvSpPr/>
          <p:nvPr/>
        </p:nvSpPr>
        <p:spPr>
          <a:xfrm rot="10800000">
            <a:off x="2393325" y="1690150"/>
            <a:ext cx="476100" cy="93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283bea284c_0_0"/>
          <p:cNvSpPr/>
          <p:nvPr/>
        </p:nvSpPr>
        <p:spPr>
          <a:xfrm flipH="1" rot="10800000">
            <a:off x="8607700" y="1690150"/>
            <a:ext cx="473100" cy="93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83bea284c_0_0"/>
          <p:cNvSpPr txBox="1"/>
          <p:nvPr/>
        </p:nvSpPr>
        <p:spPr>
          <a:xfrm>
            <a:off x="918825" y="4983400"/>
            <a:ext cx="374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CBOW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s-ES" sz="1600">
                <a:solidFill>
                  <a:schemeClr val="lt1"/>
                </a:solidFill>
              </a:rPr>
              <a:t>Tratar inicios y finales de frase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4" name="Google Shape;64;g1283bea284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013" y="4983400"/>
            <a:ext cx="5358475" cy="15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b8bbaf3f_0_62"/>
          <p:cNvSpPr txBox="1"/>
          <p:nvPr/>
        </p:nvSpPr>
        <p:spPr>
          <a:xfrm>
            <a:off x="442750" y="357975"/>
            <a:ext cx="10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One Hot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" name="Google Shape;70;g11bb8bbaf3f_0_62"/>
          <p:cNvSpPr txBox="1"/>
          <p:nvPr/>
        </p:nvSpPr>
        <p:spPr>
          <a:xfrm>
            <a:off x="818450" y="819675"/>
            <a:ext cx="50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corpus: proud to say that they were perfectly normal.</a:t>
            </a:r>
            <a:endParaRPr/>
          </a:p>
        </p:txBody>
      </p:sp>
      <p:sp>
        <p:nvSpPr>
          <p:cNvPr id="71" name="Google Shape;71;g11bb8bbaf3f_0_62"/>
          <p:cNvSpPr txBox="1"/>
          <p:nvPr/>
        </p:nvSpPr>
        <p:spPr>
          <a:xfrm>
            <a:off x="818450" y="1246700"/>
            <a:ext cx="843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vocabulary english</a:t>
            </a:r>
            <a:r>
              <a:rPr lang="es-ES" sz="1600">
                <a:solidFill>
                  <a:schemeClr val="lt1"/>
                </a:solidFill>
              </a:rPr>
              <a:t>: {proud, to, say, that, they, were, perfectly, normal.}</a:t>
            </a:r>
            <a:endParaRPr/>
          </a:p>
        </p:txBody>
      </p:sp>
      <p:pic>
        <p:nvPicPr>
          <p:cNvPr id="72" name="Google Shape;72;g11bb8bbaf3f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87" y="2104826"/>
            <a:ext cx="999736" cy="1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1bb8bbaf3f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475" y="2155300"/>
            <a:ext cx="3271400" cy="101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11bb8bbaf3f_0_62"/>
          <p:cNvCxnSpPr>
            <a:stCxn id="72" idx="3"/>
          </p:cNvCxnSpPr>
          <p:nvPr/>
        </p:nvCxnSpPr>
        <p:spPr>
          <a:xfrm flipH="1" rot="10800000">
            <a:off x="2091023" y="2662376"/>
            <a:ext cx="797100" cy="4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g11bb8bbaf3f_0_62"/>
          <p:cNvCxnSpPr>
            <a:stCxn id="73" idx="3"/>
          </p:cNvCxnSpPr>
          <p:nvPr/>
        </p:nvCxnSpPr>
        <p:spPr>
          <a:xfrm>
            <a:off x="7423875" y="2664775"/>
            <a:ext cx="685200" cy="6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6" name="Google Shape;76;g11bb8bbaf3f_0_62"/>
          <p:cNvSpPr txBox="1"/>
          <p:nvPr/>
        </p:nvSpPr>
        <p:spPr>
          <a:xfrm>
            <a:off x="3100375" y="2451625"/>
            <a:ext cx="6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say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7" name="Google Shape;77;g11bb8bbaf3f_0_62"/>
          <p:cNvSpPr txBox="1"/>
          <p:nvPr/>
        </p:nvSpPr>
        <p:spPr>
          <a:xfrm>
            <a:off x="8547850" y="2449225"/>
            <a:ext cx="20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proud, to, that, they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8" name="Google Shape;78;g11bb8bbaf3f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7188" y="3810750"/>
            <a:ext cx="7657625" cy="6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1bb8bbaf3f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7188" y="4568098"/>
            <a:ext cx="7657626" cy="192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bb8bbaf3f_0_9"/>
          <p:cNvSpPr txBox="1"/>
          <p:nvPr/>
        </p:nvSpPr>
        <p:spPr>
          <a:xfrm>
            <a:off x="414500" y="282600"/>
            <a:ext cx="50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RED NEURONAL EMBEDDINGS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5" name="Google Shape;85;g11bb8bbaf3f_0_9"/>
          <p:cNvPicPr preferRelativeResize="0"/>
          <p:nvPr/>
        </p:nvPicPr>
        <p:blipFill rotWithShape="1">
          <a:blip r:embed="rId3">
            <a:alphaModFix/>
          </a:blip>
          <a:srcRect b="17970" l="19139" r="18922" t="20404"/>
          <a:stretch/>
        </p:blipFill>
        <p:spPr>
          <a:xfrm>
            <a:off x="772475" y="1149300"/>
            <a:ext cx="5360151" cy="29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1bb8bbaf3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076" y="3788625"/>
            <a:ext cx="5754575" cy="27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1bb8bbaf3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100" y="1492862"/>
            <a:ext cx="3549800" cy="407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11bb8bbaf3f_0_18"/>
          <p:cNvCxnSpPr/>
          <p:nvPr/>
        </p:nvCxnSpPr>
        <p:spPr>
          <a:xfrm rot="10800000">
            <a:off x="2976925" y="3146525"/>
            <a:ext cx="1290600" cy="7629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g11bb8bbaf3f_0_18"/>
          <p:cNvCxnSpPr/>
          <p:nvPr/>
        </p:nvCxnSpPr>
        <p:spPr>
          <a:xfrm flipH="1" rot="10800000">
            <a:off x="7715250" y="3479475"/>
            <a:ext cx="998700" cy="2133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g11bb8bbaf3f_0_18"/>
          <p:cNvSpPr txBox="1"/>
          <p:nvPr/>
        </p:nvSpPr>
        <p:spPr>
          <a:xfrm>
            <a:off x="329725" y="2524650"/>
            <a:ext cx="26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Tamaño vocabulario del idioma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    V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   </a:t>
            </a:r>
            <a:r>
              <a:rPr lang="es-ES">
                <a:solidFill>
                  <a:schemeClr val="lt1"/>
                </a:solidFill>
              </a:rPr>
              <a:t>Inglés</a:t>
            </a:r>
            <a:r>
              <a:rPr lang="es-ES">
                <a:solidFill>
                  <a:schemeClr val="lt1"/>
                </a:solidFill>
              </a:rPr>
              <a:t>: 5666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 	    Español: 8040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" name="Google Shape;95;g11bb8bbaf3f_0_18"/>
          <p:cNvCxnSpPr>
            <a:stCxn id="91" idx="0"/>
          </p:cNvCxnSpPr>
          <p:nvPr/>
        </p:nvCxnSpPr>
        <p:spPr>
          <a:xfrm flipH="1" rot="10800000">
            <a:off x="6096000" y="901862"/>
            <a:ext cx="456000" cy="5910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g11bb8bbaf3f_0_18"/>
          <p:cNvSpPr txBox="1"/>
          <p:nvPr/>
        </p:nvSpPr>
        <p:spPr>
          <a:xfrm>
            <a:off x="6989850" y="235525"/>
            <a:ext cx="441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El número de neuronas de la capa oculta determina la dimensión de los embeddings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				   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Realizamos pruebas con: 100, 128, 200, 50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" name="Google Shape;97;g11bb8bbaf3f_0_18"/>
          <p:cNvCxnSpPr/>
          <p:nvPr/>
        </p:nvCxnSpPr>
        <p:spPr>
          <a:xfrm rot="10800000">
            <a:off x="3560875" y="1450825"/>
            <a:ext cx="1667400" cy="1111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g11bb8bbaf3f_0_18"/>
          <p:cNvCxnSpPr/>
          <p:nvPr/>
        </p:nvCxnSpPr>
        <p:spPr>
          <a:xfrm>
            <a:off x="6858000" y="4550025"/>
            <a:ext cx="1978200" cy="12057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g11bb8bbaf3f_0_18"/>
          <p:cNvSpPr txBox="1"/>
          <p:nvPr/>
        </p:nvSpPr>
        <p:spPr>
          <a:xfrm>
            <a:off x="1384800" y="631150"/>
            <a:ext cx="25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W1 = (NxV)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Función activación: RELU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g11bb8bbaf3f_0_18"/>
          <p:cNvSpPr txBox="1"/>
          <p:nvPr/>
        </p:nvSpPr>
        <p:spPr>
          <a:xfrm>
            <a:off x="9115850" y="5437175"/>
            <a:ext cx="26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W2 = (VxN)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Función activación: SOFTMAX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g11bb8bbaf3f_0_18"/>
          <p:cNvSpPr txBox="1"/>
          <p:nvPr/>
        </p:nvSpPr>
        <p:spPr>
          <a:xfrm>
            <a:off x="8998100" y="3004625"/>
            <a:ext cx="26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Tamaño vocabulario del idioma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    V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   Inglés: 5666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  	    Español: 8040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bb8bbaf3f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25" y="359600"/>
            <a:ext cx="83629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bb8bbaf3f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850" y="1758663"/>
            <a:ext cx="89535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1bb8bbaf3f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25" y="3860150"/>
            <a:ext cx="4874637" cy="2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1bb8bbaf3f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9650" y="3860150"/>
            <a:ext cx="4874625" cy="27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bb8bbaf3f_0_4"/>
          <p:cNvSpPr txBox="1"/>
          <p:nvPr/>
        </p:nvSpPr>
        <p:spPr>
          <a:xfrm>
            <a:off x="678250" y="3334800"/>
            <a:ext cx="458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Resumen arquitectura de embeddings </a:t>
            </a:r>
            <a:r>
              <a:rPr lang="es-ES" sz="1600">
                <a:solidFill>
                  <a:schemeClr val="lt1"/>
                </a:solidFill>
              </a:rPr>
              <a:t>inglés</a:t>
            </a:r>
            <a:r>
              <a:rPr lang="es-ES" sz="1600">
                <a:solidFill>
                  <a:schemeClr val="lt1"/>
                </a:solidFill>
              </a:rPr>
              <a:t>: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1" name="Google Shape;111;g11bb8bbaf3f_0_4"/>
          <p:cNvSpPr txBox="1"/>
          <p:nvPr/>
        </p:nvSpPr>
        <p:spPr>
          <a:xfrm>
            <a:off x="6539650" y="3334800"/>
            <a:ext cx="47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Resumen arquitectura de embeddings español: 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12" name="Google Shape;112;g11bb8bbaf3f_0_4"/>
          <p:cNvCxnSpPr>
            <a:stCxn id="106" idx="3"/>
          </p:cNvCxnSpPr>
          <p:nvPr/>
        </p:nvCxnSpPr>
        <p:spPr>
          <a:xfrm>
            <a:off x="8618975" y="854900"/>
            <a:ext cx="782400" cy="1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g11bb8bbaf3f_0_4"/>
          <p:cNvSpPr txBox="1"/>
          <p:nvPr/>
        </p:nvSpPr>
        <p:spPr>
          <a:xfrm>
            <a:off x="9542800" y="639350"/>
            <a:ext cx="24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Creación arquitectura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14" name="Google Shape;114;g11bb8bbaf3f_0_4"/>
          <p:cNvCxnSpPr>
            <a:stCxn id="107" idx="1"/>
          </p:cNvCxnSpPr>
          <p:nvPr/>
        </p:nvCxnSpPr>
        <p:spPr>
          <a:xfrm flipH="1">
            <a:off x="2354950" y="2296825"/>
            <a:ext cx="585900" cy="1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g11bb8bbaf3f_0_4"/>
          <p:cNvSpPr txBox="1"/>
          <p:nvPr/>
        </p:nvSpPr>
        <p:spPr>
          <a:xfrm>
            <a:off x="378500" y="2081288"/>
            <a:ext cx="23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Ajustes del modelo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AnalogousFromDarkSeedLeftStep">
      <a:dk1>
        <a:srgbClr val="000000"/>
      </a:dk1>
      <a:lt1>
        <a:srgbClr val="FFFFFF"/>
      </a:lt1>
      <a:dk2>
        <a:srgbClr val="341F1D"/>
      </a:dk2>
      <a:lt2>
        <a:srgbClr val="E4E2E8"/>
      </a:lt2>
      <a:accent1>
        <a:srgbClr val="89AD1F"/>
      </a:accent1>
      <a:accent2>
        <a:srgbClr val="BB9F14"/>
      </a:accent2>
      <a:accent3>
        <a:srgbClr val="E77829"/>
      </a:accent3>
      <a:accent4>
        <a:srgbClr val="D51717"/>
      </a:accent4>
      <a:accent5>
        <a:srgbClr val="E72978"/>
      </a:accent5>
      <a:accent6>
        <a:srgbClr val="D517B5"/>
      </a:accent6>
      <a:hlink>
        <a:srgbClr val="BF3F5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2022-05-04T16:46:23Z</dcterms:created>
  <dc:creator>Eugen Hamuraru</dc:creator>
</cp:coreProperties>
</file>