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534-4C3D-44B4-A3B6-CDCA7795D6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F1BA-D6FA-4190-8CF2-080E459843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534-4C3D-44B4-A3B6-CDCA7795D6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F1BA-D6FA-4190-8CF2-080E459843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534-4C3D-44B4-A3B6-CDCA7795D6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F1BA-D6FA-4190-8CF2-080E459843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534-4C3D-44B4-A3B6-CDCA7795D6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F1BA-D6FA-4190-8CF2-080E459843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534-4C3D-44B4-A3B6-CDCA7795D6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F1BA-D6FA-4190-8CF2-080E459843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534-4C3D-44B4-A3B6-CDCA7795D6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F1BA-D6FA-4190-8CF2-080E459843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534-4C3D-44B4-A3B6-CDCA7795D6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F1BA-D6FA-4190-8CF2-080E459843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534-4C3D-44B4-A3B6-CDCA7795D6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F1BA-D6FA-4190-8CF2-080E459843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534-4C3D-44B4-A3B6-CDCA7795D6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F1BA-D6FA-4190-8CF2-080E459843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534-4C3D-44B4-A3B6-CDCA7795D6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F1BA-D6FA-4190-8CF2-080E459843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534-4C3D-44B4-A3B6-CDCA7795D6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F1BA-D6FA-4190-8CF2-080E459843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B534-4C3D-44B4-A3B6-CDCA7795D6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F1BA-D6FA-4190-8CF2-080E459843F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642910" y="1"/>
            <a:ext cx="7772400" cy="928670"/>
          </a:xfrm>
          <a:prstGeom prst="rect">
            <a:avLst/>
          </a:prstGeo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smtClean="0">
                <a:ln/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RDO - LAVRADIV</a:t>
            </a:r>
            <a:endParaRPr kumimoji="0" lang="pt-BR" sz="4400" b="1" i="0" u="none" strike="noStrike" kern="1200" cap="none" spc="0" normalizeH="0" baseline="0" noProof="0" dirty="0" smtClean="0">
              <a:ln/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abeçalho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1177922"/>
          </a:xfrm>
          <a:prstGeom prst="rect">
            <a:avLst/>
          </a:prstGeom>
        </p:spPr>
      </p:pic>
      <p:pic>
        <p:nvPicPr>
          <p:cNvPr id="6" name="Imagem 5" descr="Cabeç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9132"/>
            <a:ext cx="9144000" cy="1340521"/>
          </a:xfrm>
          <a:prstGeom prst="rect">
            <a:avLst/>
          </a:prstGeom>
        </p:spPr>
      </p:pic>
      <p:sp>
        <p:nvSpPr>
          <p:cNvPr id="7" name="Texto Explicativo 3 6"/>
          <p:cNvSpPr/>
          <p:nvPr/>
        </p:nvSpPr>
        <p:spPr>
          <a:xfrm>
            <a:off x="785786" y="2857496"/>
            <a:ext cx="1571636" cy="114300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3005"/>
              <a:gd name="adj6" fmla="val -45687"/>
              <a:gd name="adj7" fmla="val -74870"/>
              <a:gd name="adj8" fmla="val -23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Local para logomarca do Cliente</a:t>
            </a:r>
            <a:endParaRPr lang="pt-BR" dirty="0"/>
          </a:p>
        </p:txBody>
      </p:sp>
      <p:sp>
        <p:nvSpPr>
          <p:cNvPr id="8" name="Texto Explicativo 3 7"/>
          <p:cNvSpPr/>
          <p:nvPr/>
        </p:nvSpPr>
        <p:spPr>
          <a:xfrm>
            <a:off x="7286644" y="2857496"/>
            <a:ext cx="1571636" cy="1143008"/>
          </a:xfrm>
          <a:prstGeom prst="borderCallout3">
            <a:avLst>
              <a:gd name="adj1" fmla="val 19981"/>
              <a:gd name="adj2" fmla="val 102659"/>
              <a:gd name="adj3" fmla="val -7096"/>
              <a:gd name="adj4" fmla="val 111332"/>
              <a:gd name="adj5" fmla="val -67005"/>
              <a:gd name="adj6" fmla="val 112746"/>
              <a:gd name="adj7" fmla="val -69947"/>
              <a:gd name="adj8" fmla="val 72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Local para logomarca do Fornecedor</a:t>
            </a:r>
            <a:endParaRPr lang="pt-BR" dirty="0"/>
          </a:p>
        </p:txBody>
      </p:sp>
      <p:sp>
        <p:nvSpPr>
          <p:cNvPr id="9" name="Texto Explicativo 3 8"/>
          <p:cNvSpPr/>
          <p:nvPr/>
        </p:nvSpPr>
        <p:spPr>
          <a:xfrm>
            <a:off x="2500298" y="2571744"/>
            <a:ext cx="4572032" cy="1928826"/>
          </a:xfrm>
          <a:prstGeom prst="borderCallout3">
            <a:avLst>
              <a:gd name="adj1" fmla="val 21212"/>
              <a:gd name="adj2" fmla="val -1404"/>
              <a:gd name="adj3" fmla="val 12597"/>
              <a:gd name="adj4" fmla="val -5727"/>
              <a:gd name="adj5" fmla="val -15312"/>
              <a:gd name="adj6" fmla="val -5209"/>
              <a:gd name="adj7" fmla="val -45135"/>
              <a:gd name="adj8" fmla="val 16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Informações Gerais</a:t>
            </a:r>
          </a:p>
          <a:p>
            <a:pPr algn="ctr"/>
            <a:r>
              <a:rPr lang="pt-BR" dirty="0" smtClean="0"/>
              <a:t>Título do Documento “Relatório Diário de Obras”</a:t>
            </a:r>
          </a:p>
          <a:p>
            <a:pPr algn="ctr"/>
            <a:r>
              <a:rPr lang="pt-BR" dirty="0" smtClean="0"/>
              <a:t>Obra:</a:t>
            </a:r>
          </a:p>
          <a:p>
            <a:pPr algn="ctr"/>
            <a:r>
              <a:rPr lang="pt-BR" dirty="0" smtClean="0"/>
              <a:t>Nº Contrato:</a:t>
            </a:r>
          </a:p>
          <a:p>
            <a:pPr algn="ctr"/>
            <a:r>
              <a:rPr lang="pt-BR" dirty="0" smtClean="0"/>
              <a:t>Nº RDO:</a:t>
            </a:r>
          </a:p>
          <a:p>
            <a:pPr algn="ctr"/>
            <a:r>
              <a:rPr lang="pt-BR" dirty="0" smtClean="0"/>
              <a:t>Data:</a:t>
            </a:r>
            <a:endParaRPr lang="pt-BR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57200" y="785794"/>
            <a:ext cx="8229600" cy="6318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Cabeçalho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03282"/>
          </a:xfrm>
        </p:spPr>
        <p:txBody>
          <a:bodyPr/>
          <a:lstStyle/>
          <a:p>
            <a:r>
              <a:rPr lang="pt-BR" dirty="0" smtClean="0"/>
              <a:t>Envolvidos e Aprovação</a:t>
            </a:r>
            <a:endParaRPr lang="pt-BR" dirty="0"/>
          </a:p>
        </p:txBody>
      </p:sp>
      <p:pic>
        <p:nvPicPr>
          <p:cNvPr id="4" name="Imagem 3" descr="Aprovado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6134100"/>
            <a:ext cx="2790825" cy="723900"/>
          </a:xfrm>
          <a:prstGeom prst="rect">
            <a:avLst/>
          </a:prstGeom>
        </p:spPr>
      </p:pic>
      <p:sp>
        <p:nvSpPr>
          <p:cNvPr id="5" name="Texto Explicativo 3 4"/>
          <p:cNvSpPr/>
          <p:nvPr/>
        </p:nvSpPr>
        <p:spPr>
          <a:xfrm>
            <a:off x="0" y="1357298"/>
            <a:ext cx="6286512" cy="5429264"/>
          </a:xfrm>
          <a:prstGeom prst="borderCallout3">
            <a:avLst>
              <a:gd name="adj1" fmla="val 46208"/>
              <a:gd name="adj2" fmla="val 105131"/>
              <a:gd name="adj3" fmla="val 21801"/>
              <a:gd name="adj4" fmla="val 108050"/>
              <a:gd name="adj5" fmla="val 17475"/>
              <a:gd name="adj6" fmla="val 106523"/>
              <a:gd name="adj7" fmla="val 5402"/>
              <a:gd name="adj8" fmla="val 109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Disponibilizar 3 colunas conforme abaixo:</a:t>
            </a:r>
          </a:p>
          <a:p>
            <a:pPr algn="ctr"/>
            <a:r>
              <a:rPr lang="pt-BR" dirty="0" smtClean="0"/>
              <a:t>Nome | </a:t>
            </a:r>
            <a:r>
              <a:rPr lang="pt-BR" dirty="0" err="1" smtClean="0"/>
              <a:t>E-mail</a:t>
            </a:r>
            <a:r>
              <a:rPr lang="pt-BR" dirty="0" smtClean="0"/>
              <a:t> | Aprovador/ Informado / Fiscalização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Essas informações devem ter em um banco de dados.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Assim que o executante preencher todo documento este deve ir para a “Fiscalização” direto, não deve ir para os dois outros grupos “Aprovador” e “Informado”.</a:t>
            </a:r>
            <a:br>
              <a:rPr lang="pt-BR" dirty="0" smtClean="0"/>
            </a:br>
            <a:endParaRPr lang="pt-BR" dirty="0" smtClean="0"/>
          </a:p>
          <a:p>
            <a:pPr algn="ctr"/>
            <a:r>
              <a:rPr lang="pt-BR" dirty="0" smtClean="0"/>
              <a:t>Após a Fiscalização preencher seus relatos o mesmo deve “Aprovar” ou “Reprovado” o documento.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Se “Aprovar” o documento vai para o próximo nível, “Aprovador”.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Se o “Aprovador” aprovar o documento o mesmo vai para o próximo nível, “Informado”.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Em qualquer nível se o documento for “Reprovado” o mesmo deve ser enviado para o nível anterior. Deve ser aberto um capo para quem reprovar relatar o motivo.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</p:spPr>
        <p:txBody>
          <a:bodyPr/>
          <a:lstStyle/>
          <a:p>
            <a:r>
              <a:rPr lang="pt-BR" dirty="0" smtClean="0"/>
              <a:t>Anexos</a:t>
            </a:r>
            <a:endParaRPr lang="pt-BR" dirty="0"/>
          </a:p>
        </p:txBody>
      </p:sp>
      <p:sp>
        <p:nvSpPr>
          <p:cNvPr id="4" name="Texto Explicativo 3 3"/>
          <p:cNvSpPr/>
          <p:nvPr/>
        </p:nvSpPr>
        <p:spPr>
          <a:xfrm>
            <a:off x="0" y="1428736"/>
            <a:ext cx="5500694" cy="5429264"/>
          </a:xfrm>
          <a:prstGeom prst="borderCallout3">
            <a:avLst>
              <a:gd name="adj1" fmla="val 46208"/>
              <a:gd name="adj2" fmla="val 105131"/>
              <a:gd name="adj3" fmla="val 21801"/>
              <a:gd name="adj4" fmla="val 108050"/>
              <a:gd name="adj5" fmla="val 17475"/>
              <a:gd name="adj6" fmla="val 106523"/>
              <a:gd name="adj7" fmla="val 5402"/>
              <a:gd name="adj8" fmla="val 109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Espaço para anexar fotos ou arquivos em nas extensões de imagens e também </a:t>
            </a:r>
            <a:r>
              <a:rPr lang="pt-BR" dirty="0" err="1" smtClean="0"/>
              <a:t>pdf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31844"/>
          </a:xfrm>
        </p:spPr>
        <p:txBody>
          <a:bodyPr/>
          <a:lstStyle/>
          <a:p>
            <a:r>
              <a:rPr lang="pt-BR" dirty="0" smtClean="0"/>
              <a:t>Condições Climáticas</a:t>
            </a:r>
            <a:endParaRPr lang="pt-BR" dirty="0"/>
          </a:p>
        </p:txBody>
      </p:sp>
      <p:pic>
        <p:nvPicPr>
          <p:cNvPr id="4" name="Imagem 3" descr="Condições Temp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171700"/>
            <a:ext cx="5105400" cy="2514600"/>
          </a:xfrm>
          <a:prstGeom prst="rect">
            <a:avLst/>
          </a:prstGeom>
        </p:spPr>
      </p:pic>
      <p:sp>
        <p:nvSpPr>
          <p:cNvPr id="6" name="Texto Explicativo 3 5"/>
          <p:cNvSpPr/>
          <p:nvPr/>
        </p:nvSpPr>
        <p:spPr>
          <a:xfrm>
            <a:off x="3214678" y="4929198"/>
            <a:ext cx="5929322" cy="192880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3883"/>
              <a:gd name="adj6" fmla="val -7209"/>
              <a:gd name="adj7" fmla="val -80705"/>
              <a:gd name="adj8" fmla="val 21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Opção para marcar</a:t>
            </a:r>
          </a:p>
          <a:p>
            <a:pPr algn="ctr"/>
            <a:r>
              <a:rPr lang="pt-BR" dirty="0" smtClean="0"/>
              <a:t>“Bom” e “Ruim”</a:t>
            </a:r>
          </a:p>
          <a:p>
            <a:pPr algn="ctr"/>
            <a:r>
              <a:rPr lang="pt-BR" dirty="0" smtClean="0"/>
              <a:t>Campo abaixo aberto para informar o que foi “Ruim” caso seja marcado: Ex.: Chuva, Tempestade de areia, Altas ou Baixas Temperaturas .......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31828"/>
            <a:ext cx="8229600" cy="725470"/>
          </a:xfrm>
        </p:spPr>
        <p:txBody>
          <a:bodyPr/>
          <a:lstStyle/>
          <a:p>
            <a:r>
              <a:rPr lang="pt-BR" dirty="0" smtClean="0"/>
              <a:t>Prazos</a:t>
            </a:r>
            <a:endParaRPr lang="pt-BR" dirty="0"/>
          </a:p>
        </p:txBody>
      </p:sp>
      <p:pic>
        <p:nvPicPr>
          <p:cNvPr id="4" name="Imagem 3" descr="Praz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3028950"/>
            <a:ext cx="5800725" cy="800100"/>
          </a:xfrm>
          <a:prstGeom prst="rect">
            <a:avLst/>
          </a:prstGeom>
        </p:spPr>
      </p:pic>
      <p:sp>
        <p:nvSpPr>
          <p:cNvPr id="5" name="Texto Explicativo 3 4"/>
          <p:cNvSpPr/>
          <p:nvPr/>
        </p:nvSpPr>
        <p:spPr>
          <a:xfrm>
            <a:off x="3214678" y="4572008"/>
            <a:ext cx="5929322" cy="228599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5268"/>
              <a:gd name="adj6" fmla="val -37103"/>
              <a:gd name="adj7" fmla="val -53013"/>
              <a:gd name="adj8" fmla="val -19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Temos que ter 4 espaços para datas e 2 para %.</a:t>
            </a:r>
          </a:p>
          <a:p>
            <a:pPr algn="ctr"/>
            <a:r>
              <a:rPr lang="pt-BR" dirty="0" smtClean="0"/>
              <a:t>Data de Início da Obra: </a:t>
            </a:r>
          </a:p>
          <a:p>
            <a:pPr algn="ctr"/>
            <a:r>
              <a:rPr lang="pt-BR" dirty="0" smtClean="0"/>
              <a:t>Prazo Contratual:</a:t>
            </a:r>
          </a:p>
          <a:p>
            <a:pPr algn="ctr"/>
            <a:r>
              <a:rPr lang="pt-BR" dirty="0" smtClean="0"/>
              <a:t>Prazo Decorrido:</a:t>
            </a:r>
          </a:p>
          <a:p>
            <a:pPr algn="ctr"/>
            <a:r>
              <a:rPr lang="pt-BR" dirty="0" smtClean="0"/>
              <a:t>Prazo Restante:</a:t>
            </a:r>
          </a:p>
          <a:p>
            <a:pPr algn="ctr"/>
            <a:r>
              <a:rPr lang="pt-BR" dirty="0" smtClean="0"/>
              <a:t>% Previsto:</a:t>
            </a:r>
          </a:p>
          <a:p>
            <a:pPr algn="ctr"/>
            <a:r>
              <a:rPr lang="pt-BR" dirty="0" smtClean="0"/>
              <a:t>% Realizado: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/>
          <a:lstStyle/>
          <a:p>
            <a:r>
              <a:rPr lang="pt-BR" dirty="0" smtClean="0"/>
              <a:t>Relação de Mão de Obra</a:t>
            </a:r>
            <a:endParaRPr lang="pt-BR" dirty="0"/>
          </a:p>
        </p:txBody>
      </p:sp>
      <p:pic>
        <p:nvPicPr>
          <p:cNvPr id="4" name="Imagem 3" descr="Relação Mão Ob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433"/>
            <a:ext cx="3000364" cy="5418568"/>
          </a:xfrm>
          <a:prstGeom prst="rect">
            <a:avLst/>
          </a:prstGeom>
        </p:spPr>
      </p:pic>
      <p:pic>
        <p:nvPicPr>
          <p:cNvPr id="5" name="Imagem 4" descr="Relação Mão Obra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1555119"/>
            <a:ext cx="3143240" cy="5302882"/>
          </a:xfrm>
          <a:prstGeom prst="rect">
            <a:avLst/>
          </a:prstGeom>
        </p:spPr>
      </p:pic>
      <p:sp>
        <p:nvSpPr>
          <p:cNvPr id="6" name="Texto Explicativo 3 5"/>
          <p:cNvSpPr/>
          <p:nvPr/>
        </p:nvSpPr>
        <p:spPr>
          <a:xfrm>
            <a:off x="3000364" y="1785926"/>
            <a:ext cx="3000396" cy="507207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6336"/>
              <a:gd name="adj6" fmla="val -41322"/>
              <a:gd name="adj7" fmla="val 1071"/>
              <a:gd name="adj8" fmla="val -52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Temos que ter 2 campos distintos. 1º para “Mão de Obra Indireta” e o 2º para “Mão de Obra Direta”. Na coluna Função não deve ser digitado, deve-se buscar em um banco de dados as opções de funções. No campo turno deve ser digitado a quantidade.</a:t>
            </a:r>
            <a:br>
              <a:rPr lang="pt-BR" dirty="0" smtClean="0"/>
            </a:br>
            <a:r>
              <a:rPr lang="pt-BR" dirty="0" smtClean="0"/>
              <a:t>No final da cada coluna de cada campo deve ser somado o total do efetivo por turno.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/>
          <a:lstStyle/>
          <a:p>
            <a:r>
              <a:rPr lang="pt-BR" dirty="0" smtClean="0"/>
              <a:t>Relação de Equipamentos</a:t>
            </a:r>
            <a:endParaRPr lang="pt-BR" dirty="0"/>
          </a:p>
        </p:txBody>
      </p:sp>
      <p:sp>
        <p:nvSpPr>
          <p:cNvPr id="6" name="Texto Explicativo 3 5"/>
          <p:cNvSpPr/>
          <p:nvPr/>
        </p:nvSpPr>
        <p:spPr>
          <a:xfrm>
            <a:off x="3000364" y="1785926"/>
            <a:ext cx="3000396" cy="507207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6336"/>
              <a:gd name="adj6" fmla="val -41322"/>
              <a:gd name="adj7" fmla="val 1071"/>
              <a:gd name="adj8" fmla="val -52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Temos que ter 1 campo para “Equipamentos”. No campo turno deve ser digitado a quantidade.</a:t>
            </a:r>
            <a:br>
              <a:rPr lang="pt-BR" dirty="0" smtClean="0"/>
            </a:br>
            <a:r>
              <a:rPr lang="pt-BR" dirty="0" smtClean="0"/>
              <a:t>No final da cada coluna de cada campo deve ser somado o total do efetivo por turno.</a:t>
            </a:r>
          </a:p>
        </p:txBody>
      </p:sp>
      <p:pic>
        <p:nvPicPr>
          <p:cNvPr id="7" name="Imagem 6" descr="Relação Equipament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39" y="2643182"/>
            <a:ext cx="2952730" cy="2290761"/>
          </a:xfrm>
          <a:prstGeom prst="rect">
            <a:avLst/>
          </a:prstGeom>
        </p:spPr>
      </p:pic>
      <p:pic>
        <p:nvPicPr>
          <p:cNvPr id="8" name="Imagem 7" descr="Relação Equipamento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2857496"/>
            <a:ext cx="2809875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6" name="Texto Explicativo 3 5"/>
          <p:cNvSpPr/>
          <p:nvPr/>
        </p:nvSpPr>
        <p:spPr>
          <a:xfrm>
            <a:off x="0" y="1428736"/>
            <a:ext cx="5500694" cy="5429264"/>
          </a:xfrm>
          <a:prstGeom prst="borderCallout3">
            <a:avLst>
              <a:gd name="adj1" fmla="val 46208"/>
              <a:gd name="adj2" fmla="val 105131"/>
              <a:gd name="adj3" fmla="val 21801"/>
              <a:gd name="adj4" fmla="val 108050"/>
              <a:gd name="adj5" fmla="val 17475"/>
              <a:gd name="adj6" fmla="val 106523"/>
              <a:gd name="adj7" fmla="val 5402"/>
              <a:gd name="adj8" fmla="val 109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1) Na Descrição das atividades deve ser possível copiar informações do </a:t>
            </a:r>
            <a:r>
              <a:rPr lang="pt-BR" dirty="0"/>
              <a:t>E</a:t>
            </a:r>
            <a:r>
              <a:rPr lang="pt-BR" dirty="0" smtClean="0"/>
              <a:t>xcel ou do Project para coluna “Descrição”.</a:t>
            </a:r>
            <a:br>
              <a:rPr lang="pt-BR" dirty="0" smtClean="0"/>
            </a:br>
            <a:r>
              <a:rPr lang="pt-BR" dirty="0" smtClean="0"/>
              <a:t>As 2 próximas colunas devem ser “hora início” e “hora fim”(para facilitar ao clicar nessas colunas deveria abrir duas opções uma para digitar a hora e outra apenas para clicar sobre um botão informando que a atividade está iniciando ou terminando naquele instante).</a:t>
            </a:r>
          </a:p>
          <a:p>
            <a:pPr algn="ctr"/>
            <a:r>
              <a:rPr lang="pt-BR" dirty="0" smtClean="0"/>
              <a:t>A  próxima “produtividade”, onde vai ser informado apenas números.</a:t>
            </a:r>
          </a:p>
          <a:p>
            <a:pPr algn="ctr"/>
            <a:r>
              <a:rPr lang="pt-BR" dirty="0" smtClean="0"/>
              <a:t>A próxima “unidade” onde as informações estarão em um banco de dados.</a:t>
            </a:r>
          </a:p>
          <a:p>
            <a:pPr algn="ctr"/>
            <a:r>
              <a:rPr lang="pt-BR" dirty="0" smtClean="0"/>
              <a:t>2) Ter condição de incluir atividades sendo digitadas e não buscando em um banco de dados como acima.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3)Depois de preenchido temos que gerar um arquivo em Excel, Somente das atividades para voltar com a informações ao Project.</a:t>
            </a:r>
          </a:p>
        </p:txBody>
      </p:sp>
      <p:pic>
        <p:nvPicPr>
          <p:cNvPr id="10" name="Imagem 9" descr="Atividade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1445076"/>
            <a:ext cx="3500430" cy="5412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631828"/>
            <a:ext cx="8229600" cy="725470"/>
          </a:xfrm>
        </p:spPr>
        <p:txBody>
          <a:bodyPr/>
          <a:lstStyle/>
          <a:p>
            <a:r>
              <a:rPr lang="pt-BR" dirty="0" smtClean="0"/>
              <a:t>Ocorrências</a:t>
            </a:r>
            <a:endParaRPr lang="pt-BR" dirty="0"/>
          </a:p>
        </p:txBody>
      </p:sp>
      <p:pic>
        <p:nvPicPr>
          <p:cNvPr id="4" name="Espaço Reservado para Conteúdo 3" descr="Ocorrencia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425" y="2505075"/>
            <a:ext cx="5743575" cy="4352925"/>
          </a:xfrm>
        </p:spPr>
      </p:pic>
      <p:sp>
        <p:nvSpPr>
          <p:cNvPr id="5" name="Texto Explicativo 3 4"/>
          <p:cNvSpPr/>
          <p:nvPr/>
        </p:nvSpPr>
        <p:spPr>
          <a:xfrm>
            <a:off x="0" y="2357430"/>
            <a:ext cx="3214678" cy="4500570"/>
          </a:xfrm>
          <a:prstGeom prst="borderCallout3">
            <a:avLst>
              <a:gd name="adj1" fmla="val 46208"/>
              <a:gd name="adj2" fmla="val 105131"/>
              <a:gd name="adj3" fmla="val 21801"/>
              <a:gd name="adj4" fmla="val 108050"/>
              <a:gd name="adj5" fmla="val 17475"/>
              <a:gd name="adj6" fmla="val 106523"/>
              <a:gd name="adj7" fmla="val 5402"/>
              <a:gd name="adj8" fmla="val 109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Campo aberto para digitar as ocorrências ou problemas durante a execução do dia.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642942"/>
          </a:xfrm>
        </p:spPr>
        <p:txBody>
          <a:bodyPr/>
          <a:lstStyle/>
          <a:p>
            <a:r>
              <a:rPr lang="pt-BR" dirty="0" smtClean="0"/>
              <a:t>Relato Fiscalização</a:t>
            </a:r>
            <a:endParaRPr lang="pt-BR" dirty="0"/>
          </a:p>
        </p:txBody>
      </p:sp>
      <p:sp>
        <p:nvSpPr>
          <p:cNvPr id="5" name="Texto Explicativo 3 4"/>
          <p:cNvSpPr/>
          <p:nvPr/>
        </p:nvSpPr>
        <p:spPr>
          <a:xfrm>
            <a:off x="0" y="1428736"/>
            <a:ext cx="3571868" cy="5429264"/>
          </a:xfrm>
          <a:prstGeom prst="borderCallout3">
            <a:avLst>
              <a:gd name="adj1" fmla="val 46208"/>
              <a:gd name="adj2" fmla="val 105131"/>
              <a:gd name="adj3" fmla="val 21801"/>
              <a:gd name="adj4" fmla="val 108050"/>
              <a:gd name="adj5" fmla="val 17475"/>
              <a:gd name="adj6" fmla="val 106523"/>
              <a:gd name="adj7" fmla="val 5402"/>
              <a:gd name="adj8" fmla="val 109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Ter espaço para o Fiscal fazer o relato, digitado.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785818"/>
          </a:xfrm>
        </p:spPr>
        <p:txBody>
          <a:bodyPr/>
          <a:lstStyle/>
          <a:p>
            <a:r>
              <a:rPr lang="pt-BR" dirty="0" smtClean="0"/>
              <a:t>Produtividade</a:t>
            </a:r>
            <a:endParaRPr lang="pt-BR" dirty="0"/>
          </a:p>
        </p:txBody>
      </p:sp>
      <p:pic>
        <p:nvPicPr>
          <p:cNvPr id="4" name="Imagem 3" descr="Produtivid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12" y="2428868"/>
            <a:ext cx="5444988" cy="1033468"/>
          </a:xfrm>
          <a:prstGeom prst="rect">
            <a:avLst/>
          </a:prstGeom>
        </p:spPr>
      </p:pic>
      <p:sp>
        <p:nvSpPr>
          <p:cNvPr id="5" name="Texto Explicativo 3 4"/>
          <p:cNvSpPr/>
          <p:nvPr/>
        </p:nvSpPr>
        <p:spPr>
          <a:xfrm>
            <a:off x="0" y="1428736"/>
            <a:ext cx="3571868" cy="5429264"/>
          </a:xfrm>
          <a:prstGeom prst="borderCallout3">
            <a:avLst>
              <a:gd name="adj1" fmla="val 46208"/>
              <a:gd name="adj2" fmla="val 105131"/>
              <a:gd name="adj3" fmla="val 21801"/>
              <a:gd name="adj4" fmla="val 108050"/>
              <a:gd name="adj5" fmla="val 17475"/>
              <a:gd name="adj6" fmla="val 106523"/>
              <a:gd name="adj7" fmla="val 5402"/>
              <a:gd name="adj8" fmla="val 109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Ter a produção prevista para o dia e a realizada. </a:t>
            </a:r>
            <a:br>
              <a:rPr lang="pt-BR" dirty="0" smtClean="0"/>
            </a:br>
            <a:r>
              <a:rPr lang="pt-BR" dirty="0" smtClean="0"/>
              <a:t>Dividir a produção realizada no dia pelo número de horas realizadas pela “Mão de Obra Direta”.</a:t>
            </a:r>
          </a:p>
          <a:p>
            <a:pPr algn="ctr"/>
            <a:r>
              <a:rPr lang="pt-BR" dirty="0" smtClean="0"/>
              <a:t>Ex.: 1500 kg / (20 pessoas * 10 horas /dia) = 7,5 kg/</a:t>
            </a:r>
            <a:r>
              <a:rPr lang="pt-BR" dirty="0" err="1" smtClean="0"/>
              <a:t>Hh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Hh</a:t>
            </a:r>
            <a:r>
              <a:rPr lang="pt-BR" dirty="0" smtClean="0"/>
              <a:t>=Homem hora)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323</Words>
  <Application>Microsoft Office PowerPoint</Application>
  <PresentationFormat>Apresentação na tela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Condições Climáticas</vt:lpstr>
      <vt:lpstr>Prazos</vt:lpstr>
      <vt:lpstr>Relação de Mão de Obra</vt:lpstr>
      <vt:lpstr>Relação de Equipamentos</vt:lpstr>
      <vt:lpstr>Atividades</vt:lpstr>
      <vt:lpstr>Ocorrências</vt:lpstr>
      <vt:lpstr>Relato Fiscalização</vt:lpstr>
      <vt:lpstr>Produtividade</vt:lpstr>
      <vt:lpstr>Envolvidos e Aprovação</vt:lpstr>
      <vt:lpstr>Anexos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RDO - LAVRADIV</dc:title>
  <dc:creator>Usuário do Windows</dc:creator>
  <cp:lastModifiedBy>Usuário do Windows</cp:lastModifiedBy>
  <cp:revision>19</cp:revision>
  <dcterms:created xsi:type="dcterms:W3CDTF">2018-10-17T11:14:02Z</dcterms:created>
  <dcterms:modified xsi:type="dcterms:W3CDTF">2018-10-17T13:59:54Z</dcterms:modified>
</cp:coreProperties>
</file>