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625" r:id="rId1"/>
  </p:sldMasterIdLst>
  <p:notesMasterIdLst>
    <p:notesMasterId r:id="rId17"/>
  </p:notesMasterIdLst>
  <p:sldIdLst>
    <p:sldId id="256" r:id="rId2"/>
    <p:sldId id="340" r:id="rId3"/>
    <p:sldId id="341" r:id="rId4"/>
    <p:sldId id="366" r:id="rId5"/>
    <p:sldId id="358" r:id="rId6"/>
    <p:sldId id="342" r:id="rId7"/>
    <p:sldId id="359" r:id="rId8"/>
    <p:sldId id="368" r:id="rId9"/>
    <p:sldId id="369" r:id="rId10"/>
    <p:sldId id="360" r:id="rId11"/>
    <p:sldId id="370" r:id="rId12"/>
    <p:sldId id="371" r:id="rId13"/>
    <p:sldId id="364" r:id="rId14"/>
    <p:sldId id="372" r:id="rId15"/>
    <p:sldId id="35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1590" autoAdjust="0"/>
  </p:normalViewPr>
  <p:slideViewPr>
    <p:cSldViewPr snapToGrid="0">
      <p:cViewPr varScale="1">
        <p:scale>
          <a:sx n="80" d="100"/>
          <a:sy n="80" d="100"/>
        </p:scale>
        <p:origin x="89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0FEB3-CC32-4036-AE7E-39990FCD97A7}" type="datetimeFigureOut">
              <a:rPr lang="es-ES" smtClean="0"/>
              <a:t>15/06/2019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BB06A-53FB-4234-A031-A8B0505FBCF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0278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BB06A-53FB-4234-A031-A8B0505FBCF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03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6/15/2019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9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6/15/2019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6/15/2019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84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6/15/2019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7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6/15/2019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8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6/15/2019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6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6/15/2019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5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6/15/2019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1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6/15/2019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4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6/15/2019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7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6/15/2019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6/15/2019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4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6" r:id="rId1"/>
    <p:sldLayoutId id="2147484627" r:id="rId2"/>
    <p:sldLayoutId id="2147484628" r:id="rId3"/>
    <p:sldLayoutId id="2147484629" r:id="rId4"/>
    <p:sldLayoutId id="2147484630" r:id="rId5"/>
    <p:sldLayoutId id="2147484631" r:id="rId6"/>
    <p:sldLayoutId id="2147484632" r:id="rId7"/>
    <p:sldLayoutId id="2147484633" r:id="rId8"/>
    <p:sldLayoutId id="2147484634" r:id="rId9"/>
    <p:sldLayoutId id="2147484635" r:id="rId10"/>
    <p:sldLayoutId id="21474846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31530688_Evaluation_and_selection_of_Computer_Aided_Software_Engineering_tools_A_real_cas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tutsplus.com/es/articles/angular-vs-react-7-key-features-compared--cms-29044" TargetMode="External"/><Relationship Id="rId2" Type="http://schemas.openxmlformats.org/officeDocument/2006/relationships/hyperlink" Target="https://www.toptal.com/front-end/angular-vs-react-cual-es-mejor-para-el-desarrollo-we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grammingwithmosh.com/react/react-vs-angula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moreno19949/DTE_TG_ARDUINO_RAPSBERRY/blob/master/TG2/TG2_final.docx?raw=true" TargetMode="External"/><Relationship Id="rId2" Type="http://schemas.openxmlformats.org/officeDocument/2006/relationships/hyperlink" Target="https://github.com/dmoreno19949/DTE_TG_ARDUINO_RAPSBERRY/blob/master/TG2/TG2_final.pptx?raw=tru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9531" y="489879"/>
            <a:ext cx="11195637" cy="1844246"/>
          </a:xfrm>
        </p:spPr>
        <p:txBody>
          <a:bodyPr>
            <a:noAutofit/>
          </a:bodyPr>
          <a:lstStyle/>
          <a:p>
            <a:pPr algn="ctr"/>
            <a:r>
              <a:rPr lang="es-ES" b="1" dirty="0" smtClean="0">
                <a:cs typeface="Arial" pitchFamily="34" charset="0"/>
              </a:rPr>
              <a:t/>
            </a:r>
            <a:br>
              <a:rPr lang="es-ES" b="1" dirty="0" smtClean="0">
                <a:cs typeface="Arial" pitchFamily="34" charset="0"/>
              </a:rPr>
            </a:br>
            <a:r>
              <a:rPr lang="es-ES" b="1" dirty="0" smtClean="0">
                <a:cs typeface="Arial" pitchFamily="34" charset="0"/>
              </a:rPr>
              <a:t>TG1- </a:t>
            </a:r>
            <a:r>
              <a:rPr lang="es-ES_tradnl" b="1" dirty="0" smtClean="0"/>
              <a:t>Evaluación </a:t>
            </a:r>
            <a:r>
              <a:rPr lang="es-ES_tradnl" b="1" dirty="0" smtClean="0"/>
              <a:t>y comparación de tecnologías</a:t>
            </a:r>
            <a:endParaRPr lang="es-ES" b="1" dirty="0">
              <a:cs typeface="Arial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2896103"/>
            <a:ext cx="6367463" cy="350946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9939895" y="6220897"/>
            <a:ext cx="193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Álvaro García Bayo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578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5264" cy="1325563"/>
          </a:xfrm>
        </p:spPr>
        <p:txBody>
          <a:bodyPr/>
          <a:lstStyle/>
          <a:p>
            <a:pPr marL="514350" indent="-514350"/>
            <a:r>
              <a:rPr lang="es-ES" dirty="0"/>
              <a:t>3</a:t>
            </a:r>
            <a:r>
              <a:rPr lang="es-ES" dirty="0" smtClean="0"/>
              <a:t>. Comparación de las </a:t>
            </a:r>
            <a:r>
              <a:rPr lang="es-ES" dirty="0" smtClean="0"/>
              <a:t>tecnologías</a:t>
            </a:r>
            <a:endParaRPr lang="es-ES" dirty="0" smtClean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9720"/>
          </a:xfrm>
        </p:spPr>
        <p:txBody>
          <a:bodyPr>
            <a:normAutofit/>
          </a:bodyPr>
          <a:lstStyle/>
          <a:p>
            <a:pPr algn="just"/>
            <a:endParaRPr lang="es-ES" dirty="0" smtClean="0"/>
          </a:p>
          <a:p>
            <a:pPr marL="0" indent="0" algn="just">
              <a:buNone/>
            </a:pPr>
            <a:endParaRPr lang="es-ES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436978"/>
            <a:ext cx="9658350" cy="505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5264" cy="1325563"/>
          </a:xfrm>
        </p:spPr>
        <p:txBody>
          <a:bodyPr/>
          <a:lstStyle/>
          <a:p>
            <a:pPr marL="514350" indent="-514350"/>
            <a:r>
              <a:rPr lang="es-ES" dirty="0"/>
              <a:t>3</a:t>
            </a:r>
            <a:r>
              <a:rPr lang="es-ES" dirty="0" smtClean="0"/>
              <a:t>. Comparación de las </a:t>
            </a:r>
            <a:r>
              <a:rPr lang="es-ES" dirty="0" smtClean="0"/>
              <a:t>tecnologías</a:t>
            </a:r>
            <a:endParaRPr lang="es-ES" dirty="0" smtClean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9720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Criterio: Rendimiento</a:t>
            </a:r>
            <a:endParaRPr lang="es-ES" dirty="0" smtClean="0"/>
          </a:p>
          <a:p>
            <a:pPr marL="0" indent="0" algn="just">
              <a:buNone/>
            </a:pPr>
            <a:endParaRPr lang="es-ES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2573726"/>
            <a:ext cx="5408315" cy="304323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51" y="2470725"/>
            <a:ext cx="3676649" cy="324923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864542" y="5719964"/>
            <a:ext cx="343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Características de cada Framework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798915" y="5719964"/>
            <a:ext cx="345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Aplicaciones Creadas con cada uno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2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5264" cy="1325563"/>
          </a:xfrm>
        </p:spPr>
        <p:txBody>
          <a:bodyPr/>
          <a:lstStyle/>
          <a:p>
            <a:pPr marL="514350" indent="-514350"/>
            <a:r>
              <a:rPr lang="es-ES" dirty="0"/>
              <a:t>3</a:t>
            </a:r>
            <a:r>
              <a:rPr lang="es-ES" dirty="0" smtClean="0"/>
              <a:t>. Comparación de las </a:t>
            </a:r>
            <a:r>
              <a:rPr lang="es-ES" dirty="0" smtClean="0"/>
              <a:t>tecnologías</a:t>
            </a:r>
            <a:endParaRPr lang="es-ES" dirty="0" smtClean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9720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Criterio: Usabilidad</a:t>
            </a:r>
            <a:endParaRPr lang="es-ES" dirty="0" smtClean="0"/>
          </a:p>
          <a:p>
            <a:pPr marL="0" indent="0" algn="just">
              <a:buNone/>
            </a:pPr>
            <a:endParaRPr lang="es-ES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" y="2619375"/>
            <a:ext cx="7529513" cy="39243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315" y="3586568"/>
            <a:ext cx="3888933" cy="2404657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542812" y="6359009"/>
            <a:ext cx="470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Descargas desde hace 2 años hasta la actualidad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915632" y="6336268"/>
            <a:ext cx="243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Uso de cada Framework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54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5264" cy="1325563"/>
          </a:xfrm>
        </p:spPr>
        <p:txBody>
          <a:bodyPr/>
          <a:lstStyle/>
          <a:p>
            <a:pPr marL="514350" indent="-514350"/>
            <a:r>
              <a:rPr lang="es-ES" dirty="0"/>
              <a:t>4</a:t>
            </a:r>
            <a:r>
              <a:rPr lang="es-ES" dirty="0" smtClean="0"/>
              <a:t>. Comparación de las tecnologías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067925" cy="4351338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CASO 1: Crear una </a:t>
            </a:r>
            <a:r>
              <a:rPr lang="es-ES" dirty="0"/>
              <a:t>APP para ECO </a:t>
            </a:r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smtClean="0"/>
              <a:t>(empresa de la práctica E2):</a:t>
            </a:r>
          </a:p>
          <a:p>
            <a:pPr marL="457200" lvl="1" indent="0" algn="just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</a:p>
          <a:p>
            <a:pPr algn="just"/>
            <a:r>
              <a:rPr lang="es-ES" dirty="0" smtClean="0"/>
              <a:t>CASO 2: Crear una APP personal y sencilla</a:t>
            </a:r>
          </a:p>
          <a:p>
            <a:pPr marL="0" indent="0" algn="just">
              <a:buNone/>
            </a:pPr>
            <a:endParaRPr lang="es-ES" dirty="0" smtClean="0"/>
          </a:p>
          <a:p>
            <a:pPr algn="just"/>
            <a:r>
              <a:rPr lang="en-US" dirty="0" smtClean="0"/>
              <a:t>La </a:t>
            </a:r>
            <a:r>
              <a:rPr lang="en-US" dirty="0" err="1" smtClean="0"/>
              <a:t>comparación</a:t>
            </a:r>
            <a:r>
              <a:rPr lang="en-US" dirty="0" smtClean="0"/>
              <a:t> se </a:t>
            </a:r>
            <a:r>
              <a:rPr lang="en-US" dirty="0" err="1" smtClean="0"/>
              <a:t>hará</a:t>
            </a:r>
            <a:r>
              <a:rPr lang="en-US" dirty="0" smtClean="0"/>
              <a:t> a </a:t>
            </a:r>
            <a:r>
              <a:rPr lang="en-US" dirty="0" err="1" smtClean="0"/>
              <a:t>traves</a:t>
            </a:r>
            <a:r>
              <a:rPr lang="en-US" dirty="0" smtClean="0"/>
              <a:t> de </a:t>
            </a:r>
            <a:r>
              <a:rPr lang="en-US" dirty="0" err="1" smtClean="0"/>
              <a:t>herramientas</a:t>
            </a:r>
            <a:r>
              <a:rPr lang="en-US" dirty="0" smtClean="0"/>
              <a:t> CASE:</a:t>
            </a:r>
            <a:endParaRPr lang="en-US" dirty="0"/>
          </a:p>
          <a:p>
            <a:pPr lvl="1" algn="just"/>
            <a:r>
              <a:rPr lang="en-US" dirty="0" smtClean="0"/>
              <a:t>¿Que son las </a:t>
            </a:r>
            <a:r>
              <a:rPr lang="en-US" dirty="0" err="1" smtClean="0"/>
              <a:t>herramientas</a:t>
            </a:r>
            <a:r>
              <a:rPr lang="en-US" dirty="0" smtClean="0"/>
              <a:t> CASE?</a:t>
            </a:r>
          </a:p>
          <a:p>
            <a:pPr marL="457200" lvl="1" indent="0" algn="just">
              <a:buNone/>
            </a:pPr>
            <a:r>
              <a:rPr lang="en-US" dirty="0" smtClean="0"/>
              <a:t>	</a:t>
            </a:r>
            <a:r>
              <a:rPr lang="es-ES" sz="1800" dirty="0"/>
              <a:t>Conjunto de  programas y ayudas que dan asistencia a los analistas</a:t>
            </a:r>
            <a:r>
              <a:rPr lang="es-ES" sz="1800" dirty="0"/>
              <a:t>, </a:t>
            </a:r>
            <a:r>
              <a:rPr lang="es-ES" sz="1800" dirty="0" smtClean="0"/>
              <a:t>ingenieros </a:t>
            </a:r>
            <a:r>
              <a:rPr lang="es-ES" sz="1800" dirty="0" err="1"/>
              <a:t>desoftware</a:t>
            </a:r>
            <a:r>
              <a:rPr lang="es-ES" sz="1800" dirty="0"/>
              <a:t> y </a:t>
            </a:r>
            <a:r>
              <a:rPr lang="es-ES" sz="1800" dirty="0" smtClean="0"/>
              <a:t>	desarrolladores</a:t>
            </a:r>
            <a:r>
              <a:rPr lang="es-ES" sz="1800" dirty="0"/>
              <a:t>, </a:t>
            </a:r>
            <a:r>
              <a:rPr lang="es-ES" sz="1800" dirty="0"/>
              <a:t>durante todos los pasos   </a:t>
            </a:r>
            <a:r>
              <a:rPr lang="es-ES" sz="1800" dirty="0" smtClean="0"/>
              <a:t>del  </a:t>
            </a:r>
            <a:r>
              <a:rPr lang="es-ES" sz="1800" dirty="0"/>
              <a:t>Ciclo  de  Vida  </a:t>
            </a:r>
            <a:r>
              <a:rPr lang="es-ES" sz="1800" dirty="0" err="1"/>
              <a:t>dedesarrollo</a:t>
            </a:r>
            <a:r>
              <a:rPr lang="es-ES" sz="1800" dirty="0"/>
              <a:t> </a:t>
            </a:r>
            <a:r>
              <a:rPr lang="es-ES" sz="1800" dirty="0"/>
              <a:t>de un Software.</a:t>
            </a:r>
            <a:endParaRPr lang="en-US" sz="1800" dirty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793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5264" cy="1325563"/>
          </a:xfrm>
        </p:spPr>
        <p:txBody>
          <a:bodyPr/>
          <a:lstStyle/>
          <a:p>
            <a:pPr marL="514350" indent="-514350"/>
            <a:r>
              <a:rPr lang="es-ES" dirty="0"/>
              <a:t>4</a:t>
            </a:r>
            <a:r>
              <a:rPr lang="es-ES" dirty="0" smtClean="0"/>
              <a:t>. Comparación de las tecnologías </a:t>
            </a:r>
            <a:br>
              <a:rPr lang="es-ES" dirty="0" smtClean="0"/>
            </a:br>
            <a:r>
              <a:rPr lang="es-ES" dirty="0" smtClean="0"/>
              <a:t>(por caso de uso)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CASO 2: Crear una </a:t>
            </a:r>
            <a:r>
              <a:rPr lang="es-ES" dirty="0"/>
              <a:t>APP para ECO </a:t>
            </a:r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smtClean="0"/>
              <a:t>(empresa de la práctica E2):</a:t>
            </a:r>
            <a:endParaRPr lang="es-ES" dirty="0" smtClean="0"/>
          </a:p>
          <a:p>
            <a:pPr algn="just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 smtClean="0"/>
              <a:t>algunos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conveniente</a:t>
            </a:r>
            <a:r>
              <a:rPr lang="en-US" dirty="0" smtClean="0"/>
              <a:t> </a:t>
            </a:r>
            <a:r>
              <a:rPr lang="en-US" dirty="0" err="1" smtClean="0"/>
              <a:t>asignar</a:t>
            </a:r>
            <a:r>
              <a:rPr lang="en-US" dirty="0" smtClean="0"/>
              <a:t> pesos a los </a:t>
            </a:r>
            <a:r>
              <a:rPr lang="en-US" dirty="0" err="1" smtClean="0"/>
              <a:t>criterios</a:t>
            </a:r>
            <a:endParaRPr lang="en-US" dirty="0" smtClean="0"/>
          </a:p>
          <a:p>
            <a:pPr lvl="1" algn="just"/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/>
              <a:t>trata</a:t>
            </a:r>
            <a:r>
              <a:rPr lang="en-US" dirty="0"/>
              <a:t> de </a:t>
            </a:r>
            <a:r>
              <a:rPr lang="en-US" dirty="0" err="1"/>
              <a:t>asignar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puntuación</a:t>
            </a:r>
            <a:r>
              <a:rPr lang="en-US" dirty="0"/>
              <a:t> final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 smtClean="0"/>
              <a:t>tecnología</a:t>
            </a:r>
            <a:r>
              <a:rPr lang="en-US" dirty="0" smtClean="0"/>
              <a:t> </a:t>
            </a:r>
            <a:endParaRPr lang="en-US" dirty="0"/>
          </a:p>
          <a:p>
            <a:pPr lvl="1" algn="just"/>
            <a:r>
              <a:rPr lang="en-US" dirty="0" err="1" smtClean="0"/>
              <a:t>Ejemplo</a:t>
            </a:r>
            <a:r>
              <a:rPr lang="en-US" dirty="0" smtClean="0"/>
              <a:t> real: </a:t>
            </a:r>
            <a:r>
              <a:rPr lang="en-US" dirty="0" smtClean="0">
                <a:hlinkClick r:id="rId2"/>
              </a:rPr>
              <a:t>Evaluación de </a:t>
            </a:r>
            <a:r>
              <a:rPr lang="en-US" dirty="0" err="1" smtClean="0">
                <a:hlinkClick r:id="rId2"/>
              </a:rPr>
              <a:t>herramientas</a:t>
            </a:r>
            <a:r>
              <a:rPr lang="en-US" dirty="0" smtClean="0">
                <a:hlinkClick r:id="rId2"/>
              </a:rPr>
              <a:t> CASE</a:t>
            </a:r>
            <a:endParaRPr lang="en-US" dirty="0" smtClean="0"/>
          </a:p>
          <a:p>
            <a:pPr lvl="1" algn="just"/>
            <a:endParaRPr lang="en-US" dirty="0"/>
          </a:p>
          <a:p>
            <a:pPr algn="just"/>
            <a:endParaRPr lang="es-ES" dirty="0" smtClean="0"/>
          </a:p>
          <a:p>
            <a:pPr algn="just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8117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</a:t>
            </a:r>
            <a:r>
              <a:rPr lang="es-ES" dirty="0" smtClean="0"/>
              <a:t>. Búsqueda de ejemplos de comparaciones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Clickando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siguientes</a:t>
            </a:r>
            <a:r>
              <a:rPr lang="en-US" dirty="0" smtClean="0"/>
              <a:t> enlaces se </a:t>
            </a:r>
            <a:r>
              <a:rPr lang="en-US" dirty="0" err="1" smtClean="0"/>
              <a:t>encuentran</a:t>
            </a:r>
            <a:r>
              <a:rPr lang="en-US" dirty="0" smtClean="0"/>
              <a:t> </a:t>
            </a:r>
            <a:r>
              <a:rPr lang="en-US" dirty="0" err="1" smtClean="0"/>
              <a:t>comparativas</a:t>
            </a:r>
            <a:r>
              <a:rPr lang="en-US" dirty="0" smtClean="0"/>
              <a:t> entre </a:t>
            </a:r>
            <a:r>
              <a:rPr lang="en-US" dirty="0" err="1" smtClean="0"/>
              <a:t>ambas</a:t>
            </a:r>
            <a:r>
              <a:rPr lang="en-US" dirty="0" smtClean="0"/>
              <a:t> </a:t>
            </a:r>
            <a:r>
              <a:rPr lang="en-US" dirty="0" err="1" smtClean="0"/>
              <a:t>tecnologías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lvl="1" algn="just"/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www.toptal.com/front-end/angular-vs-react-cual-es-mejor-para-el-desarrollo-web</a:t>
            </a:r>
            <a:endParaRPr lang="es-ES" dirty="0" smtClean="0"/>
          </a:p>
          <a:p>
            <a:pPr lvl="1" algn="just"/>
            <a:endParaRPr lang="es-ES" dirty="0"/>
          </a:p>
          <a:p>
            <a:pPr lvl="1" algn="just"/>
            <a:r>
              <a:rPr lang="es-ES" dirty="0">
                <a:hlinkClick r:id="rId3"/>
              </a:rPr>
              <a:t>https://code.tutsplus.com/es/articles/angular-vs-react-7-key-features-compared--cms-29044</a:t>
            </a:r>
            <a:endParaRPr lang="es-ES" dirty="0" smtClean="0"/>
          </a:p>
          <a:p>
            <a:pPr lvl="1" algn="just"/>
            <a:endParaRPr lang="es-ES" dirty="0"/>
          </a:p>
          <a:p>
            <a:pPr lvl="1" algn="just"/>
            <a:r>
              <a:rPr lang="es-ES" dirty="0">
                <a:hlinkClick r:id="rId4"/>
              </a:rPr>
              <a:t>https://programmingwithmosh.com/react/react-vs-angular/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51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Í</a:t>
            </a:r>
            <a:r>
              <a:rPr lang="es-ES" dirty="0" smtClean="0">
                <a:solidFill>
                  <a:srgbClr val="0070C0"/>
                </a:solidFill>
              </a:rPr>
              <a:t>ndice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 dirty="0" smtClean="0"/>
              <a:t>Criterios de comparación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dirty="0" smtClean="0"/>
              <a:t>Evaluación de cada uno de los criterios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dirty="0" smtClean="0"/>
              <a:t>Comparación de las tecnologías (por criterio)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dirty="0" smtClean="0"/>
              <a:t>Comparación de las tecnologías (por casos de uso)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dirty="0" smtClean="0"/>
              <a:t>Búsqueda de ejemplos de comparaciones</a:t>
            </a:r>
          </a:p>
          <a:p>
            <a:pPr lvl="1" algn="just"/>
            <a:endParaRPr lang="es-ES" dirty="0" smtClean="0"/>
          </a:p>
          <a:p>
            <a:pPr marL="0" indent="0" algn="just">
              <a:buNone/>
            </a:pPr>
            <a:r>
              <a:rPr lang="es-ES" dirty="0" smtClean="0"/>
              <a:t> 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4114"/>
            <a:ext cx="12192000" cy="146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1. Criterios de evaluación/comparación</a:t>
            </a:r>
            <a:r>
              <a:rPr lang="es-ES" dirty="0" smtClean="0"/>
              <a:t> 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En este trabajo se van a comparar dos </a:t>
            </a:r>
            <a:r>
              <a:rPr lang="es-ES" dirty="0" err="1" smtClean="0"/>
              <a:t>frameworks</a:t>
            </a:r>
            <a:endParaRPr lang="es-ES" dirty="0" smtClean="0"/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r>
              <a:rPr lang="es-ES" dirty="0" smtClean="0">
                <a:solidFill>
                  <a:srgbClr val="0070C0"/>
                </a:solidFill>
              </a:rPr>
              <a:t>¿Qué es un </a:t>
            </a:r>
            <a:r>
              <a:rPr lang="es-ES" dirty="0" err="1" smtClean="0">
                <a:solidFill>
                  <a:srgbClr val="0070C0"/>
                </a:solidFill>
              </a:rPr>
              <a:t>framework</a:t>
            </a:r>
            <a:r>
              <a:rPr lang="es-ES" dirty="0" smtClean="0">
                <a:solidFill>
                  <a:srgbClr val="0070C0"/>
                </a:solidFill>
              </a:rPr>
              <a:t>?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Un </a:t>
            </a:r>
            <a:r>
              <a:rPr lang="es-ES" b="1" dirty="0" err="1" smtClean="0"/>
              <a:t>framework</a:t>
            </a:r>
            <a:r>
              <a:rPr lang="es-ES" b="1" dirty="0" smtClean="0"/>
              <a:t> </a:t>
            </a:r>
            <a:r>
              <a:rPr lang="es-ES" dirty="0" smtClean="0"/>
              <a:t>es </a:t>
            </a:r>
            <a:r>
              <a:rPr lang="es-ES" dirty="0"/>
              <a:t>una estructura conceptual y tecnológica de soporte definido, normalmente con artefactos o módulos de software concretos, que puede servir de base para la organización y desarrollo de software. </a:t>
            </a:r>
            <a:endParaRPr lang="es-ES" dirty="0" smtClean="0"/>
          </a:p>
          <a:p>
            <a:pPr marL="0" indent="0" algn="just">
              <a:buNone/>
            </a:pPr>
            <a:r>
              <a:rPr lang="es-ES" dirty="0" smtClean="0"/>
              <a:t>Resumiendo, </a:t>
            </a:r>
            <a:r>
              <a:rPr lang="es-ES" dirty="0"/>
              <a:t>una manera de hacernos más fácil la programación.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310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1. Criterios de evaluación/comparación</a:t>
            </a:r>
            <a:r>
              <a:rPr lang="es-ES" dirty="0" smtClean="0"/>
              <a:t> 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Compararemos 2 de los mejores </a:t>
            </a:r>
            <a:r>
              <a:rPr lang="es-ES" dirty="0" err="1" smtClean="0"/>
              <a:t>Framewoorks</a:t>
            </a:r>
            <a:r>
              <a:rPr lang="es-ES" dirty="0" smtClean="0"/>
              <a:t> que </a:t>
            </a:r>
            <a:r>
              <a:rPr lang="es-ES" dirty="0" err="1" smtClean="0"/>
              <a:t>exísten</a:t>
            </a:r>
            <a:r>
              <a:rPr lang="es-ES" dirty="0" smtClean="0"/>
              <a:t>:</a:t>
            </a:r>
          </a:p>
          <a:p>
            <a:pPr lvl="1" algn="just"/>
            <a:r>
              <a:rPr lang="es-ES" dirty="0" err="1" smtClean="0"/>
              <a:t>Ángular</a:t>
            </a:r>
            <a:endParaRPr lang="es-ES" dirty="0" smtClean="0"/>
          </a:p>
          <a:p>
            <a:pPr lvl="1" algn="just"/>
            <a:r>
              <a:rPr lang="es-ES" dirty="0" err="1" smtClean="0"/>
              <a:t>React</a:t>
            </a:r>
            <a:endParaRPr lang="es-ES" dirty="0" smtClean="0"/>
          </a:p>
          <a:p>
            <a:pPr lvl="1" algn="just"/>
            <a:endParaRPr lang="es-ES" dirty="0" smtClean="0"/>
          </a:p>
          <a:p>
            <a:pPr algn="just"/>
            <a:r>
              <a:rPr lang="es-ES" dirty="0" smtClean="0"/>
              <a:t>Criterios de evaluación:</a:t>
            </a:r>
          </a:p>
          <a:p>
            <a:pPr lvl="1" algn="just"/>
            <a:r>
              <a:rPr lang="es-ES" b="1" dirty="0" smtClean="0"/>
              <a:t>Rendimiento</a:t>
            </a:r>
            <a:r>
              <a:rPr lang="es-ES" dirty="0" smtClean="0"/>
              <a:t>: Robustez y Herramientas de desarrollo</a:t>
            </a:r>
          </a:p>
          <a:p>
            <a:pPr lvl="1" algn="just"/>
            <a:r>
              <a:rPr lang="es-ES" b="1" dirty="0" smtClean="0"/>
              <a:t>Usabilidad</a:t>
            </a:r>
            <a:r>
              <a:rPr lang="es-ES" dirty="0" smtClean="0"/>
              <a:t>: Dificultad, Expresividad y Flexibilidad.</a:t>
            </a:r>
          </a:p>
          <a:p>
            <a:pPr lvl="1" algn="just"/>
            <a:endParaRPr lang="es-ES" dirty="0" smtClean="0"/>
          </a:p>
          <a:p>
            <a:pPr algn="just"/>
            <a:r>
              <a:rPr lang="es-ES" dirty="0" smtClean="0"/>
              <a:t>Cada uno de los criterios anteriores </a:t>
            </a:r>
            <a:r>
              <a:rPr lang="es-ES" dirty="0" smtClean="0"/>
              <a:t>debe </a:t>
            </a:r>
            <a:r>
              <a:rPr lang="es-ES" dirty="0" smtClean="0"/>
              <a:t>tienen</a:t>
            </a:r>
            <a:r>
              <a:rPr lang="es-ES" dirty="0" smtClean="0"/>
              <a:t> </a:t>
            </a:r>
            <a:r>
              <a:rPr lang="es-ES" dirty="0" smtClean="0"/>
              <a:t>un tipo de </a:t>
            </a:r>
            <a:r>
              <a:rPr lang="es-ES" dirty="0" smtClean="0"/>
              <a:t>dato:</a:t>
            </a:r>
          </a:p>
          <a:p>
            <a:pPr lvl="1" algn="just"/>
            <a:r>
              <a:rPr lang="es-ES" dirty="0" smtClean="0"/>
              <a:t>Texto libre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06067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Criterios de </a:t>
            </a:r>
            <a:r>
              <a:rPr lang="es-ES" dirty="0" smtClean="0"/>
              <a:t>evaluación/comparación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ES" dirty="0" smtClean="0"/>
          </a:p>
          <a:p>
            <a:pPr algn="just"/>
            <a:r>
              <a:rPr lang="es-ES" dirty="0" err="1" smtClean="0"/>
              <a:t>Frameworks</a:t>
            </a:r>
            <a:r>
              <a:rPr lang="es-ES" dirty="0" smtClean="0"/>
              <a:t>(</a:t>
            </a:r>
            <a:r>
              <a:rPr lang="es-ES" dirty="0" err="1" smtClean="0"/>
              <a:t>Ángular</a:t>
            </a:r>
            <a:r>
              <a:rPr lang="es-ES" dirty="0" smtClean="0"/>
              <a:t> </a:t>
            </a:r>
            <a:r>
              <a:rPr lang="es-ES" dirty="0" smtClean="0"/>
              <a:t>vs </a:t>
            </a:r>
            <a:r>
              <a:rPr lang="es-ES" dirty="0" err="1" smtClean="0"/>
              <a:t>React</a:t>
            </a:r>
            <a:r>
              <a:rPr lang="es-ES" dirty="0" smtClean="0"/>
              <a:t>): </a:t>
            </a:r>
            <a:r>
              <a:rPr lang="es-ES" dirty="0" smtClean="0">
                <a:hlinkClick r:id="rId2"/>
              </a:rPr>
              <a:t>pptx</a:t>
            </a:r>
            <a:r>
              <a:rPr lang="es-ES" dirty="0" smtClean="0"/>
              <a:t>, </a:t>
            </a:r>
            <a:r>
              <a:rPr lang="es-ES" dirty="0" smtClean="0">
                <a:hlinkClick r:id="rId3"/>
              </a:rPr>
              <a:t>docx</a:t>
            </a:r>
            <a:endParaRPr lang="es-ES" dirty="0" smtClean="0"/>
          </a:p>
          <a:p>
            <a:pPr marL="0" indent="0" algn="just">
              <a:buNone/>
            </a:pPr>
            <a:endParaRPr lang="es-ES" dirty="0" smtClean="0"/>
          </a:p>
          <a:p>
            <a:pPr algn="just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1195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s-ES" dirty="0" smtClean="0"/>
              <a:t>2. Evaluación de los </a:t>
            </a:r>
            <a:r>
              <a:rPr lang="es-ES" dirty="0" smtClean="0"/>
              <a:t>criterios: </a:t>
            </a:r>
            <a:r>
              <a:rPr lang="es-ES" dirty="0" err="1" smtClean="0"/>
              <a:t>Ángular</a:t>
            </a:r>
            <a:endParaRPr lang="es-ES" dirty="0" smtClean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algn="just">
              <a:spcBef>
                <a:spcPts val="1000"/>
              </a:spcBef>
            </a:pPr>
            <a:r>
              <a:rPr lang="es-ES" dirty="0"/>
              <a:t>Rendimiento: Robustez y Herramientas de </a:t>
            </a:r>
            <a:r>
              <a:rPr lang="es-ES" dirty="0" smtClean="0"/>
              <a:t>desarrollo</a:t>
            </a:r>
          </a:p>
          <a:p>
            <a:pPr marL="228600" lvl="1" algn="just">
              <a:spcBef>
                <a:spcPts val="1000"/>
              </a:spcBef>
            </a:pPr>
            <a:endParaRPr lang="es-ES" dirty="0" smtClean="0"/>
          </a:p>
          <a:p>
            <a:pPr marL="685800" lvl="2" algn="just">
              <a:spcBef>
                <a:spcPts val="1000"/>
              </a:spcBef>
            </a:pPr>
            <a:r>
              <a:rPr lang="es-ES" b="1" dirty="0" smtClean="0"/>
              <a:t>Robustez</a:t>
            </a:r>
            <a:r>
              <a:rPr lang="es-ES" dirty="0" smtClean="0"/>
              <a:t>:</a:t>
            </a:r>
          </a:p>
          <a:p>
            <a:pPr marL="914400" lvl="3" indent="0" algn="just">
              <a:spcBef>
                <a:spcPts val="1000"/>
              </a:spcBef>
              <a:buNone/>
            </a:pPr>
            <a:r>
              <a:rPr lang="es-ES" dirty="0" smtClean="0"/>
              <a:t>Es un Framework construido principalmente para aplicaciones de gran escala. </a:t>
            </a:r>
          </a:p>
          <a:p>
            <a:pPr marL="914400" lvl="3" indent="0" algn="just">
              <a:spcBef>
                <a:spcPts val="1000"/>
              </a:spcBef>
              <a:buNone/>
            </a:pPr>
            <a:endParaRPr lang="es-ES" dirty="0" smtClean="0"/>
          </a:p>
          <a:p>
            <a:pPr marL="685800" lvl="2" algn="just">
              <a:spcBef>
                <a:spcPts val="1000"/>
              </a:spcBef>
            </a:pPr>
            <a:r>
              <a:rPr lang="es-ES" b="1" dirty="0" smtClean="0"/>
              <a:t>Herramientas de desarrollo</a:t>
            </a:r>
            <a:r>
              <a:rPr lang="es-ES" dirty="0" smtClean="0"/>
              <a:t>:</a:t>
            </a:r>
          </a:p>
          <a:p>
            <a:pPr marL="457200" lvl="2" indent="0" algn="just">
              <a:spcBef>
                <a:spcPts val="1000"/>
              </a:spcBef>
              <a:buNone/>
            </a:pPr>
            <a:r>
              <a:rPr lang="es-ES" dirty="0"/>
              <a:t>	</a:t>
            </a:r>
            <a:r>
              <a:rPr lang="es-ES" sz="1800" dirty="0"/>
              <a:t>Utiliza </a:t>
            </a:r>
            <a:r>
              <a:rPr lang="es-ES" sz="1800" dirty="0" smtClean="0"/>
              <a:t>la tecnología </a:t>
            </a:r>
            <a:r>
              <a:rPr lang="es-ES" sz="1800" dirty="0" err="1" smtClean="0"/>
              <a:t>Tipe</a:t>
            </a:r>
            <a:r>
              <a:rPr lang="es-ES" sz="1800" dirty="0" smtClean="0"/>
              <a:t> Script como norma o requerimiento de programación. </a:t>
            </a:r>
            <a:r>
              <a:rPr lang="es-ES" sz="1800" dirty="0" err="1" smtClean="0"/>
              <a:t>Tipe</a:t>
            </a:r>
            <a:r>
              <a:rPr lang="es-ES" sz="1800" dirty="0" smtClean="0"/>
              <a:t> Script es un 	lenguaje que mejora la experiencia de desarrollo de apps </a:t>
            </a:r>
            <a:r>
              <a:rPr lang="es-ES" sz="1800" dirty="0" err="1" smtClean="0"/>
              <a:t>javascript</a:t>
            </a:r>
            <a:endParaRPr lang="es-ES" sz="1800" dirty="0"/>
          </a:p>
          <a:p>
            <a:pPr algn="just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30913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</a:t>
            </a:r>
            <a:r>
              <a:rPr lang="es-ES" dirty="0" smtClean="0"/>
              <a:t>. Evaluación de los </a:t>
            </a:r>
            <a:r>
              <a:rPr lang="es-ES" dirty="0" smtClean="0"/>
              <a:t>criterios: </a:t>
            </a:r>
            <a:r>
              <a:rPr lang="es-ES" dirty="0" err="1" smtClean="0"/>
              <a:t>Ángular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Usabilidad: Dificultad, Expresividad y Flexibilidad</a:t>
            </a:r>
          </a:p>
          <a:p>
            <a:pPr marL="0" indent="0" algn="just">
              <a:buNone/>
            </a:pPr>
            <a:endParaRPr lang="es-ES" dirty="0" smtClean="0"/>
          </a:p>
          <a:p>
            <a:pPr lvl="1" algn="just"/>
            <a:r>
              <a:rPr lang="es-ES" sz="1900" b="1" dirty="0"/>
              <a:t>Dificultad</a:t>
            </a:r>
            <a:r>
              <a:rPr lang="es-ES" sz="1900" dirty="0"/>
              <a:t>: </a:t>
            </a:r>
            <a:r>
              <a:rPr lang="es-ES" sz="1900" dirty="0" smtClean="0"/>
              <a:t>Es </a:t>
            </a:r>
            <a:r>
              <a:rPr lang="es-ES" sz="1900" dirty="0"/>
              <a:t>una tecnología difícil de aprender debido a la gran cantidad de conocimientos técnicos que hay que poseer previamente para usarlo correctamente.</a:t>
            </a:r>
          </a:p>
          <a:p>
            <a:pPr marL="457200" lvl="1" indent="0" algn="just">
              <a:buNone/>
            </a:pPr>
            <a:endParaRPr lang="es-ES" sz="1900" dirty="0"/>
          </a:p>
          <a:p>
            <a:pPr lvl="1" algn="just"/>
            <a:r>
              <a:rPr lang="es-ES" sz="1900" b="1" dirty="0"/>
              <a:t>Expresividad</a:t>
            </a:r>
            <a:r>
              <a:rPr lang="es-ES" sz="1900" dirty="0" smtClean="0"/>
              <a:t>: </a:t>
            </a:r>
            <a:r>
              <a:rPr lang="es-ES" sz="1900" dirty="0"/>
              <a:t>La expresividad es muy importante para mantener una app, detectar, arreglar y anticipar bugs etc. </a:t>
            </a:r>
            <a:r>
              <a:rPr lang="es-ES" sz="1900" dirty="0" err="1"/>
              <a:t>Ángular</a:t>
            </a:r>
            <a:r>
              <a:rPr lang="es-ES" sz="1900" dirty="0"/>
              <a:t> usa Data </a:t>
            </a:r>
            <a:r>
              <a:rPr lang="es-ES" sz="1900" dirty="0" err="1"/>
              <a:t>Minning</a:t>
            </a:r>
            <a:r>
              <a:rPr lang="es-ES" sz="1900" dirty="0"/>
              <a:t> (Minería de datos) y Trayectos de Dependencia por lo que es difícil de comprender.</a:t>
            </a:r>
          </a:p>
          <a:p>
            <a:pPr marL="457200" lvl="1" indent="0" algn="just">
              <a:buNone/>
            </a:pPr>
            <a:endParaRPr lang="es-ES" sz="1900" dirty="0"/>
          </a:p>
          <a:p>
            <a:pPr lvl="1" algn="just"/>
            <a:r>
              <a:rPr lang="es-ES" sz="1900" b="1" dirty="0"/>
              <a:t>Flexibilidad</a:t>
            </a:r>
            <a:r>
              <a:rPr lang="es-ES" sz="1900" dirty="0" smtClean="0"/>
              <a:t>: </a:t>
            </a:r>
            <a:r>
              <a:rPr lang="es-ES" sz="1900" dirty="0"/>
              <a:t>Es un </a:t>
            </a:r>
            <a:r>
              <a:rPr lang="es-ES" sz="1900" dirty="0" err="1"/>
              <a:t>framework</a:t>
            </a:r>
            <a:r>
              <a:rPr lang="es-ES" sz="1900" dirty="0"/>
              <a:t> muy robusto por lo que para aprovecharlo al máximo nuestro proyecto tiene que ser de gran envergadura para compensar el empeño y dedicación que este </a:t>
            </a:r>
            <a:r>
              <a:rPr lang="es-ES" sz="1900" dirty="0" err="1"/>
              <a:t>framework</a:t>
            </a:r>
            <a:r>
              <a:rPr lang="es-ES" sz="1900" dirty="0"/>
              <a:t> conlleva.</a:t>
            </a:r>
          </a:p>
          <a:p>
            <a:pPr marL="457200" lvl="1" indent="0" algn="just">
              <a:buNone/>
            </a:pPr>
            <a:endParaRPr lang="es-ES" dirty="0" smtClean="0"/>
          </a:p>
          <a:p>
            <a:pPr algn="just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404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s-ES" dirty="0" smtClean="0"/>
              <a:t>2. Evaluación de los </a:t>
            </a:r>
            <a:r>
              <a:rPr lang="es-ES" dirty="0" smtClean="0"/>
              <a:t>criterios: </a:t>
            </a:r>
            <a:r>
              <a:rPr lang="es-ES" dirty="0" err="1" smtClean="0"/>
              <a:t>React</a:t>
            </a:r>
            <a:endParaRPr lang="es-ES" dirty="0" smtClean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algn="just">
              <a:spcBef>
                <a:spcPts val="1000"/>
              </a:spcBef>
            </a:pPr>
            <a:r>
              <a:rPr lang="es-ES" dirty="0"/>
              <a:t>Rendimiento: Robustez y Herramientas de </a:t>
            </a:r>
            <a:r>
              <a:rPr lang="es-ES" dirty="0" smtClean="0"/>
              <a:t>desarrollo</a:t>
            </a:r>
          </a:p>
          <a:p>
            <a:pPr marL="228600" lvl="1" algn="just">
              <a:spcBef>
                <a:spcPts val="1000"/>
              </a:spcBef>
            </a:pPr>
            <a:endParaRPr lang="es-ES" dirty="0" smtClean="0"/>
          </a:p>
          <a:p>
            <a:pPr marL="685800" lvl="2" algn="just">
              <a:spcBef>
                <a:spcPts val="1000"/>
              </a:spcBef>
            </a:pPr>
            <a:r>
              <a:rPr lang="es-ES" b="1" dirty="0" smtClean="0"/>
              <a:t>Robustez</a:t>
            </a:r>
            <a:r>
              <a:rPr lang="es-ES" dirty="0" smtClean="0"/>
              <a:t>:</a:t>
            </a:r>
          </a:p>
          <a:p>
            <a:pPr marL="914400" lvl="3" indent="0" algn="just">
              <a:spcBef>
                <a:spcPts val="1000"/>
              </a:spcBef>
              <a:buNone/>
            </a:pPr>
            <a:r>
              <a:rPr lang="es-ES" dirty="0" smtClean="0"/>
              <a:t>Es un </a:t>
            </a:r>
            <a:r>
              <a:rPr lang="es-ES" dirty="0"/>
              <a:t>F</a:t>
            </a:r>
            <a:r>
              <a:rPr lang="es-ES" dirty="0" smtClean="0"/>
              <a:t>ramework en el que también se pueden crear aplicaciones a gran escala, sin embargo también es viable programar aplicaciones más sencillas.</a:t>
            </a:r>
          </a:p>
          <a:p>
            <a:pPr marL="914400" lvl="3" indent="0" algn="just">
              <a:spcBef>
                <a:spcPts val="1000"/>
              </a:spcBef>
              <a:buNone/>
            </a:pPr>
            <a:endParaRPr lang="es-ES" dirty="0" smtClean="0"/>
          </a:p>
          <a:p>
            <a:pPr marL="685800" lvl="2" algn="just">
              <a:spcBef>
                <a:spcPts val="1000"/>
              </a:spcBef>
            </a:pPr>
            <a:r>
              <a:rPr lang="es-ES" b="1" dirty="0" smtClean="0"/>
              <a:t>Herramientas de desarrollo</a:t>
            </a:r>
            <a:r>
              <a:rPr lang="es-ES" dirty="0" smtClean="0"/>
              <a:t>:</a:t>
            </a:r>
          </a:p>
          <a:p>
            <a:pPr marL="457200" lvl="2" indent="0" algn="just">
              <a:spcBef>
                <a:spcPts val="1000"/>
              </a:spcBef>
              <a:buNone/>
            </a:pPr>
            <a:r>
              <a:rPr lang="es-ES" dirty="0"/>
              <a:t>	</a:t>
            </a:r>
            <a:r>
              <a:rPr lang="es-ES" sz="1800" dirty="0"/>
              <a:t>Se usa </a:t>
            </a:r>
            <a:r>
              <a:rPr lang="es-ES" sz="1800" dirty="0" err="1"/>
              <a:t>Tipe</a:t>
            </a:r>
            <a:r>
              <a:rPr lang="es-ES" sz="1800" dirty="0"/>
              <a:t> Script pero no como una norma de uso, más bien como una posibilidad.</a:t>
            </a:r>
          </a:p>
          <a:p>
            <a:pPr marL="457200" lvl="2" indent="0" algn="just">
              <a:spcBef>
                <a:spcPts val="1000"/>
              </a:spcBef>
              <a:buNone/>
            </a:pPr>
            <a:r>
              <a:rPr lang="es-ES" sz="1800" dirty="0"/>
              <a:t>	</a:t>
            </a:r>
            <a:r>
              <a:rPr lang="es-ES" sz="1800" dirty="0"/>
              <a:t>Además </a:t>
            </a:r>
            <a:r>
              <a:rPr lang="es-ES" sz="1800" dirty="0" err="1"/>
              <a:t>React</a:t>
            </a:r>
            <a:r>
              <a:rPr lang="es-ES" sz="1800" dirty="0"/>
              <a:t> tiene las </a:t>
            </a:r>
            <a:r>
              <a:rPr lang="es-ES" sz="1800" dirty="0" err="1"/>
              <a:t>React</a:t>
            </a:r>
            <a:r>
              <a:rPr lang="es-ES" sz="1800" dirty="0"/>
              <a:t> </a:t>
            </a:r>
            <a:r>
              <a:rPr lang="es-ES" sz="1800" dirty="0" err="1"/>
              <a:t>Developer</a:t>
            </a:r>
            <a:r>
              <a:rPr lang="es-ES" sz="1800" dirty="0"/>
              <a:t> Tools disponibles como extensiones para Google 	Chrome y Mozilla Firefox además de una app.</a:t>
            </a:r>
            <a:endParaRPr lang="es-ES" sz="1800" dirty="0"/>
          </a:p>
          <a:p>
            <a:pPr algn="just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9876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</a:t>
            </a:r>
            <a:r>
              <a:rPr lang="es-ES" dirty="0" smtClean="0"/>
              <a:t>. Evaluación de los </a:t>
            </a:r>
            <a:r>
              <a:rPr lang="es-ES" dirty="0" smtClean="0"/>
              <a:t>criterios: </a:t>
            </a:r>
            <a:r>
              <a:rPr lang="es-ES" dirty="0" err="1" smtClean="0"/>
              <a:t>React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 smtClean="0"/>
              <a:t>Usabilidad: Dificultad, Expresividad y Flexibilidad</a:t>
            </a:r>
          </a:p>
          <a:p>
            <a:pPr marL="0" indent="0" algn="just">
              <a:buNone/>
            </a:pPr>
            <a:endParaRPr lang="es-ES" dirty="0" smtClean="0"/>
          </a:p>
          <a:p>
            <a:pPr lvl="1" algn="just"/>
            <a:r>
              <a:rPr lang="es-ES" sz="1800" b="1" dirty="0"/>
              <a:t>Dificultad:</a:t>
            </a:r>
            <a:r>
              <a:rPr lang="es-ES" sz="1800" dirty="0"/>
              <a:t> Es un </a:t>
            </a:r>
            <a:r>
              <a:rPr lang="es-ES" sz="1800" dirty="0" err="1"/>
              <a:t>framework</a:t>
            </a:r>
            <a:r>
              <a:rPr lang="es-ES" sz="1800" dirty="0"/>
              <a:t> con una curva de aprendizaje bastante moderada, es decir, aprendizaje más fácil que otros competidores.</a:t>
            </a:r>
          </a:p>
          <a:p>
            <a:pPr marL="457200" lvl="1" indent="0" algn="just">
              <a:buNone/>
            </a:pPr>
            <a:endParaRPr lang="es-ES" sz="1800" dirty="0"/>
          </a:p>
          <a:p>
            <a:pPr lvl="1" algn="just"/>
            <a:r>
              <a:rPr lang="es-ES" sz="1800" b="1" dirty="0"/>
              <a:t>Expresividad:</a:t>
            </a:r>
            <a:r>
              <a:rPr lang="es-ES" sz="1800" dirty="0"/>
              <a:t> Internamente este </a:t>
            </a:r>
            <a:r>
              <a:rPr lang="es-ES" sz="1800" dirty="0" err="1"/>
              <a:t>framework</a:t>
            </a:r>
            <a:r>
              <a:rPr lang="es-ES" sz="1800" dirty="0"/>
              <a:t> no usa Data </a:t>
            </a:r>
            <a:r>
              <a:rPr lang="es-ES" sz="1800" dirty="0" err="1"/>
              <a:t>Minning</a:t>
            </a:r>
            <a:r>
              <a:rPr lang="es-ES" sz="1800" dirty="0"/>
              <a:t> por lo tanto interiormente es fácil de comprender.</a:t>
            </a:r>
          </a:p>
          <a:p>
            <a:pPr marL="457200" lvl="1" indent="0" algn="just">
              <a:buNone/>
            </a:pPr>
            <a:endParaRPr lang="es-ES" sz="1800" dirty="0"/>
          </a:p>
          <a:p>
            <a:pPr lvl="1" algn="just"/>
            <a:r>
              <a:rPr lang="es-ES" sz="1800" b="1" dirty="0"/>
              <a:t>Flexibilidad:</a:t>
            </a:r>
            <a:r>
              <a:rPr lang="es-ES" sz="1800" dirty="0"/>
              <a:t> Para usar </a:t>
            </a:r>
            <a:r>
              <a:rPr lang="es-ES" sz="1800" dirty="0" err="1"/>
              <a:t>React</a:t>
            </a:r>
            <a:r>
              <a:rPr lang="es-ES" sz="1800" dirty="0"/>
              <a:t> solo hay que importar unas librerías con una simple etiqueta script. Esto lo hace muy flexible a la hora de querer una aplicación pequeña. Digamos que es un </a:t>
            </a:r>
            <a:r>
              <a:rPr lang="es-ES" sz="1800" dirty="0" err="1"/>
              <a:t>framewoork</a:t>
            </a:r>
            <a:r>
              <a:rPr lang="es-ES" sz="1800" dirty="0"/>
              <a:t> </a:t>
            </a:r>
            <a:r>
              <a:rPr lang="es-ES" sz="1800" dirty="0"/>
              <a:t>polivalente según los requerimientos de la aplicación</a:t>
            </a:r>
          </a:p>
          <a:p>
            <a:pPr marL="457200" lvl="1" indent="0" algn="just">
              <a:buNone/>
            </a:pPr>
            <a:endParaRPr lang="es-ES" dirty="0" smtClean="0"/>
          </a:p>
          <a:p>
            <a:pPr algn="just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6725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2412</TotalTime>
  <Words>562</Words>
  <Application>Microsoft Office PowerPoint</Application>
  <PresentationFormat>Panorámica</PresentationFormat>
  <Paragraphs>96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 TG1- Evaluación y comparación de tecnologías</vt:lpstr>
      <vt:lpstr>Índice</vt:lpstr>
      <vt:lpstr>1. Criterios de evaluación/comparación </vt:lpstr>
      <vt:lpstr>1. Criterios de evaluación/comparación </vt:lpstr>
      <vt:lpstr>1. Criterios de evaluación/comparación</vt:lpstr>
      <vt:lpstr>2. Evaluación de los criterios: Ángular</vt:lpstr>
      <vt:lpstr>2. Evaluación de los criterios: Ángular</vt:lpstr>
      <vt:lpstr>2. Evaluación de los criterios: React</vt:lpstr>
      <vt:lpstr>2. Evaluación de los criterios: React</vt:lpstr>
      <vt:lpstr>3. Comparación de las tecnologías</vt:lpstr>
      <vt:lpstr>3. Comparación de las tecnologías</vt:lpstr>
      <vt:lpstr>3. Comparación de las tecnologías</vt:lpstr>
      <vt:lpstr>4. Comparación de las tecnologías </vt:lpstr>
      <vt:lpstr>4. Comparación de las tecnologías  (por caso de uso)</vt:lpstr>
      <vt:lpstr>5. Búsqueda de ejemplos de comparaciones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Chalalai Sarakor</dc:creator>
  <cp:lastModifiedBy>Álvaro García Bayo</cp:lastModifiedBy>
  <cp:revision>315</cp:revision>
  <dcterms:created xsi:type="dcterms:W3CDTF">2013-07-30T10:55:14Z</dcterms:created>
  <dcterms:modified xsi:type="dcterms:W3CDTF">2019-06-15T16:00:37Z</dcterms:modified>
</cp:coreProperties>
</file>