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8" r:id="rId4"/>
    <p:sldId id="259" r:id="rId5"/>
    <p:sldId id="257" r:id="rId6"/>
    <p:sldId id="265" r:id="rId7"/>
    <p:sldId id="261" r:id="rId8"/>
    <p:sldId id="260" r:id="rId9"/>
    <p:sldId id="264" r:id="rId10"/>
    <p:sldId id="262" r:id="rId11"/>
    <p:sldId id="273" r:id="rId12"/>
    <p:sldId id="274" r:id="rId13"/>
    <p:sldId id="275" r:id="rId14"/>
    <p:sldId id="263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4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1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58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28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66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69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53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82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67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35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4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7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60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02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DA40-6E64-4BCF-B511-2DDDEE344E72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C1F6-0F39-45CA-9CDC-88585589DD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4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E5D64-7A2D-8965-7B56-A169802F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Creación de procesos con java</a:t>
            </a: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CE2493EC-089E-560F-1E3B-0468FA592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47" r="915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 descr="goku programando en java mientras naruto y eren jeager se toman un cafe">
            <a:extLst>
              <a:ext uri="{FF2B5EF4-FFF2-40B4-BE49-F238E27FC236}">
                <a16:creationId xmlns:a16="http://schemas.microsoft.com/office/drawing/2014/main" id="{DBF85293-DCE3-B77C-8F2D-D59F21CE18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C973A1B-490F-9566-710B-6532BA3BF320}"/>
              </a:ext>
            </a:extLst>
          </p:cNvPr>
          <p:cNvSpPr txBox="1"/>
          <p:nvPr/>
        </p:nvSpPr>
        <p:spPr>
          <a:xfrm>
            <a:off x="7720038" y="5907386"/>
            <a:ext cx="419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Gabi Rodríguez</a:t>
            </a:r>
          </a:p>
          <a:p>
            <a:pPr algn="r"/>
            <a:r>
              <a:rPr lang="es-ES" dirty="0"/>
              <a:t>Programación de Servicios y Procesos</a:t>
            </a:r>
          </a:p>
          <a:p>
            <a:pPr algn="r"/>
            <a:r>
              <a:rPr lang="es-ES" dirty="0" err="1"/>
              <a:t>Cenec</a:t>
            </a:r>
            <a:r>
              <a:rPr lang="es-ES" dirty="0"/>
              <a:t> Málaga</a:t>
            </a:r>
          </a:p>
        </p:txBody>
      </p:sp>
    </p:spTree>
    <p:extLst>
      <p:ext uri="{BB962C8B-B14F-4D97-AF65-F5344CB8AC3E}">
        <p14:creationId xmlns:p14="http://schemas.microsoft.com/office/powerpoint/2010/main" val="81234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8E19-CF27-9934-A874-D5C43CBD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Tarea2. muestra por la consola de eclipse los procesos de </a:t>
            </a:r>
            <a:r>
              <a:rPr lang="es-ES" dirty="0" err="1"/>
              <a:t>windows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8850F-23E3-318A-5F4E-061DACAB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</p:spTree>
    <p:extLst>
      <p:ext uri="{BB962C8B-B14F-4D97-AF65-F5344CB8AC3E}">
        <p14:creationId xmlns:p14="http://schemas.microsoft.com/office/powerpoint/2010/main" val="243734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1C68-AC3D-C3CD-A5CD-9C17471B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48080"/>
          </a:xfrm>
        </p:spPr>
        <p:txBody>
          <a:bodyPr/>
          <a:lstStyle/>
          <a:p>
            <a:r>
              <a:rPr lang="es-ES" dirty="0"/>
              <a:t>Ejemplo 3. Leer errores de la consola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7CBA8-6207-EDB5-B04D-359D0404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32" y="967262"/>
            <a:ext cx="11162348" cy="568753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effectLst/>
                <a:latin typeface="Consolas" panose="020B0609020204030204" pitchFamily="49" charset="0"/>
              </a:rPr>
              <a:t>package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capturarError</a:t>
            </a:r>
            <a:r>
              <a:rPr lang="es-ES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ES" sz="1400" dirty="0">
                <a:effectLst/>
                <a:latin typeface="Consolas" panose="020B0609020204030204" pitchFamily="49" charset="0"/>
              </a:rPr>
              <a:t> java.io.*;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1400" dirty="0">
                <a:effectLst/>
                <a:latin typeface="Consolas" panose="020B0609020204030204" pitchFamily="49" charset="0"/>
              </a:rPr>
              <a:t> programa {</a:t>
            </a:r>
            <a:br>
              <a:rPr lang="es-ES" sz="1400" dirty="0">
                <a:effectLst/>
                <a:latin typeface="Consolas" panose="020B0609020204030204" pitchFamily="49" charset="0"/>
              </a:rPr>
            </a:br>
            <a:endParaRPr lang="es-ES" sz="1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static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main</a:t>
            </a:r>
            <a:r>
              <a:rPr lang="es-ES" sz="1400" dirty="0">
                <a:effectLst/>
                <a:latin typeface="Consolas" panose="020B0609020204030204" pitchFamily="49" charset="0"/>
              </a:rPr>
              <a:t>(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400" dirty="0">
                <a:effectLst/>
                <a:latin typeface="Consolas" panose="020B0609020204030204" pitchFamily="49" charset="0"/>
              </a:rPr>
              <a:t>[]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args</a:t>
            </a:r>
            <a:r>
              <a:rPr lang="es-ES" sz="1400" dirty="0">
                <a:effectLst/>
                <a:latin typeface="Consolas" panose="020B0609020204030204" pitchFamily="49" charset="0"/>
              </a:rPr>
              <a:t>) 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throws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Exception</a:t>
            </a:r>
            <a:r>
              <a:rPr lang="es-ES" sz="14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400" dirty="0">
                <a:effectLst/>
                <a:latin typeface="Consolas" panose="020B0609020204030204" pitchFamily="49" charset="0"/>
              </a:rPr>
              <a:t> pb=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400" dirty="0">
                <a:effectLst/>
                <a:latin typeface="Consolas" panose="020B0609020204030204" pitchFamily="49" charset="0"/>
              </a:rPr>
              <a:t> ("CMD","/C", "IPCONFIGURAR");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Process</a:t>
            </a:r>
            <a:r>
              <a:rPr lang="es-ES" sz="1400" dirty="0">
                <a:effectLst/>
                <a:latin typeface="Consolas" panose="020B0609020204030204" pitchFamily="49" charset="0"/>
              </a:rPr>
              <a:t> p=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pb.start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InputStream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</a:t>
            </a:r>
            <a:r>
              <a:rPr lang="es-ES" sz="1400" dirty="0">
                <a:effectLst/>
                <a:latin typeface="Consolas" panose="020B0609020204030204" pitchFamily="49" charset="0"/>
              </a:rPr>
              <a:t>=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p.getInputStream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es-ES" sz="1400" dirty="0">
                <a:effectLst/>
                <a:latin typeface="Consolas" panose="020B0609020204030204" pitchFamily="49" charset="0"/>
              </a:rPr>
              <a:t> c;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S" sz="1400" dirty="0">
                <a:effectLst/>
                <a:latin typeface="Consolas" panose="020B0609020204030204" pitchFamily="49" charset="0"/>
              </a:rPr>
              <a:t> ((c=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is.read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()) !=-1)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System.</a:t>
            </a:r>
            <a:r>
              <a:rPr lang="es-ES" sz="1400" b="1" i="1" dirty="0" err="1">
                <a:effectLst/>
                <a:latin typeface="Consolas" panose="020B0609020204030204" pitchFamily="49" charset="0"/>
              </a:rPr>
              <a:t>out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.print</a:t>
            </a:r>
            <a:r>
              <a:rPr lang="es-ES" sz="1400" dirty="0">
                <a:effectLst/>
                <a:latin typeface="Consolas" panose="020B0609020204030204" pitchFamily="49" charset="0"/>
              </a:rPr>
              <a:t>((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char</a:t>
            </a:r>
            <a:r>
              <a:rPr lang="es-ES" sz="1400" dirty="0">
                <a:effectLst/>
                <a:latin typeface="Consolas" panose="020B0609020204030204" pitchFamily="49" charset="0"/>
              </a:rPr>
              <a:t>) c);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is.close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//</a:t>
            </a:r>
            <a:r>
              <a:rPr lang="es-ES" sz="1400" u="sng" dirty="0">
                <a:effectLst/>
                <a:latin typeface="Consolas" panose="020B0609020204030204" pitchFamily="49" charset="0"/>
              </a:rPr>
              <a:t>Lo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u="sng" dirty="0">
                <a:effectLst/>
                <a:latin typeface="Consolas" panose="020B0609020204030204" pitchFamily="49" charset="0"/>
              </a:rPr>
              <a:t>mismo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u="sng" dirty="0">
                <a:effectLst/>
                <a:latin typeface="Consolas" panose="020B0609020204030204" pitchFamily="49" charset="0"/>
              </a:rPr>
              <a:t>que</a:t>
            </a:r>
            <a:r>
              <a:rPr lang="es-ES" sz="140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InputStream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u="sng" dirty="0">
                <a:effectLst/>
                <a:latin typeface="Consolas" panose="020B0609020204030204" pitchFamily="49" charset="0"/>
              </a:rPr>
              <a:t>pero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getErrorStream</a:t>
            </a:r>
            <a:endParaRPr lang="es-ES" sz="1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InputStream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isError</a:t>
            </a:r>
            <a:r>
              <a:rPr lang="es-ES" sz="1400" dirty="0">
                <a:effectLst/>
                <a:latin typeface="Consolas" panose="020B0609020204030204" pitchFamily="49" charset="0"/>
              </a:rPr>
              <a:t> =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p.getErrorStream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es-ES" sz="140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cError</a:t>
            </a:r>
            <a:r>
              <a:rPr lang="es-ES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S" sz="1400" dirty="0">
                <a:effectLst/>
                <a:latin typeface="Consolas" panose="020B0609020204030204" pitchFamily="49" charset="0"/>
              </a:rPr>
              <a:t> ((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cError</a:t>
            </a:r>
            <a:r>
              <a:rPr lang="es-ES" sz="1400" dirty="0">
                <a:effectLst/>
                <a:latin typeface="Consolas" panose="020B0609020204030204" pitchFamily="49" charset="0"/>
              </a:rPr>
              <a:t>=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isError.read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()) != -1)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System.</a:t>
            </a:r>
            <a:r>
              <a:rPr lang="es-ES" sz="1400" b="1" i="1" dirty="0" err="1">
                <a:effectLst/>
                <a:latin typeface="Consolas" panose="020B0609020204030204" pitchFamily="49" charset="0"/>
              </a:rPr>
              <a:t>out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.print</a:t>
            </a:r>
            <a:r>
              <a:rPr lang="es-ES" sz="1400" dirty="0">
                <a:effectLst/>
                <a:latin typeface="Consolas" panose="020B0609020204030204" pitchFamily="49" charset="0"/>
              </a:rPr>
              <a:t>((</a:t>
            </a:r>
            <a:r>
              <a:rPr lang="es-ES" sz="1400" b="1" dirty="0" err="1">
                <a:effectLst/>
                <a:latin typeface="Consolas" panose="020B0609020204030204" pitchFamily="49" charset="0"/>
              </a:rPr>
              <a:t>char</a:t>
            </a:r>
            <a:r>
              <a:rPr lang="es-ES" sz="1400" dirty="0">
                <a:effectLst/>
                <a:latin typeface="Consolas" panose="020B0609020204030204" pitchFamily="49" charset="0"/>
              </a:rPr>
              <a:t>) 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cError</a:t>
            </a:r>
            <a:r>
              <a:rPr lang="es-ES" sz="14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	</a:t>
            </a:r>
            <a:r>
              <a:rPr lang="es-ES" sz="1400" dirty="0" err="1">
                <a:effectLst/>
                <a:latin typeface="Consolas" panose="020B0609020204030204" pitchFamily="49" charset="0"/>
              </a:rPr>
              <a:t>isError.close</a:t>
            </a:r>
            <a:r>
              <a:rPr lang="es-ES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Consolas" panose="020B0609020204030204" pitchFamily="49" charset="0"/>
              </a:rPr>
              <a:t>    </a:t>
            </a:r>
            <a:r>
              <a:rPr lang="es-ES" sz="1400" dirty="0">
                <a:effectLst/>
                <a:latin typeface="Consolas" panose="020B0609020204030204" pitchFamily="49" charset="0"/>
              </a:rPr>
              <a:t>}</a:t>
            </a:r>
            <a:br>
              <a:rPr lang="es-ES" sz="1400" dirty="0">
                <a:effectLst/>
                <a:latin typeface="Consolas" panose="020B0609020204030204" pitchFamily="49" charset="0"/>
              </a:rPr>
            </a:br>
            <a:endParaRPr lang="es-ES" sz="1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28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84CDDE-89BD-E4BE-1CBB-80A71489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06" y="0"/>
            <a:ext cx="703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74AA5-8F91-451E-B6A7-9F85A0AC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3. Crea el mismo código, pero cambiando el error.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5D8EB-1B73-DC45-4545-544C894E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48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CC6A5-0572-A4E1-40C8-DF14E8E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s-ES" dirty="0"/>
              <a:t>Ejemplo 4. Pedir a java que ejecute un programa anterior (ejemplo2)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8524B-215D-1ECA-8677-773EE73B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365566"/>
            <a:ext cx="11263948" cy="5380674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package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ejecutarOtroPrograma</a:t>
            </a:r>
            <a:r>
              <a:rPr lang="es-ES" sz="105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ES" sz="1050" dirty="0">
                <a:effectLst/>
                <a:latin typeface="Consolas" panose="020B0609020204030204" pitchFamily="49" charset="0"/>
              </a:rPr>
              <a:t> java.io.*;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programa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b="1" dirty="0" err="1">
                <a:effectLst/>
                <a:latin typeface="Consolas" panose="020B0609020204030204" pitchFamily="49" charset="0"/>
              </a:rPr>
              <a:t>static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main</a:t>
            </a:r>
            <a:r>
              <a:rPr lang="es-ES" sz="1050" dirty="0">
                <a:effectLst/>
                <a:latin typeface="Consolas" panose="020B0609020204030204" pitchFamily="49" charset="0"/>
              </a:rPr>
              <a:t>(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050" dirty="0">
                <a:effectLst/>
                <a:latin typeface="Consolas" panose="020B0609020204030204" pitchFamily="49" charset="0"/>
              </a:rPr>
              <a:t>[]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args</a:t>
            </a:r>
            <a:r>
              <a:rPr lang="es-ES" sz="1050" dirty="0">
                <a:effectLst/>
                <a:latin typeface="Consolas" panose="020B0609020204030204" pitchFamily="49" charset="0"/>
              </a:rPr>
              <a:t>) </a:t>
            </a:r>
            <a:r>
              <a:rPr lang="es-ES" sz="1050" b="1" dirty="0" err="1">
                <a:effectLst/>
                <a:latin typeface="Consolas" panose="020B0609020204030204" pitchFamily="49" charset="0"/>
              </a:rPr>
              <a:t>throws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s-ES" sz="1050" dirty="0">
                <a:effectLst/>
                <a:latin typeface="Consolas" panose="020B0609020204030204" pitchFamily="49" charset="0"/>
              </a:rPr>
              <a:t> {</a:t>
            </a:r>
            <a:br>
              <a:rPr lang="es-ES" sz="1050" dirty="0">
                <a:effectLst/>
                <a:latin typeface="Consolas" panose="020B0609020204030204" pitchFamily="49" charset="0"/>
              </a:rPr>
            </a:b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//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Defino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la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ruta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donde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tengo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mis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paquetes</a:t>
            </a: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File ruta = </a:t>
            </a:r>
            <a:r>
              <a:rPr lang="es-ES" sz="105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050" dirty="0">
                <a:effectLst/>
                <a:latin typeface="Consolas" panose="020B0609020204030204" pitchFamily="49" charset="0"/>
              </a:rPr>
              <a:t> File(".\\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bin</a:t>
            </a:r>
            <a:r>
              <a:rPr lang="es-ES" sz="105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/*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Indico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con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proceso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pasado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que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quiero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ejecutar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("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siempre</a:t>
            </a: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El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primero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siempre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("java") el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otro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es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nombre_paquete.nombre_clase</a:t>
            </a:r>
            <a:r>
              <a:rPr lang="es-ES" sz="1050" dirty="0">
                <a:effectLst/>
                <a:latin typeface="Consolas" panose="020B0609020204030204" pitchFamily="49" charset="0"/>
              </a:rPr>
              <a:t>);*/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pb=</a:t>
            </a:r>
            <a:r>
              <a:rPr lang="es-ES" sz="105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("java", "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capturarTexto.programa</a:t>
            </a:r>
            <a:r>
              <a:rPr lang="es-ES" sz="105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//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le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indico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al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proceso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la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ruta</a:t>
            </a: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pb.directory</a:t>
            </a:r>
            <a:r>
              <a:rPr lang="es-ES" sz="1050" dirty="0">
                <a:effectLst/>
                <a:latin typeface="Consolas" panose="020B0609020204030204" pitchFamily="49" charset="0"/>
              </a:rPr>
              <a:t>(ruta);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/*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ejecuto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proceso</a:t>
            </a:r>
            <a:r>
              <a:rPr lang="es-ES" sz="1050" dirty="0">
                <a:effectLst/>
                <a:latin typeface="Consolas" panose="020B0609020204030204" pitchFamily="49" charset="0"/>
              </a:rPr>
              <a:t>. </a:t>
            </a:r>
            <a:r>
              <a:rPr lang="es-ES" sz="1050" u="sng" dirty="0" err="1">
                <a:effectLst/>
                <a:latin typeface="Consolas" panose="020B0609020204030204" pitchFamily="49" charset="0"/>
              </a:rPr>
              <a:t>Podria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hacerlo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con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una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sola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 err="1">
                <a:effectLst/>
                <a:latin typeface="Consolas" panose="020B0609020204030204" pitchFamily="49" charset="0"/>
              </a:rPr>
              <a:t>linea</a:t>
            </a: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Process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p=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ob.start</a:t>
            </a:r>
            <a:r>
              <a:rPr lang="es-ES" sz="1050" dirty="0">
                <a:effectLst/>
                <a:latin typeface="Consolas" panose="020B0609020204030204" pitchFamily="49" charset="0"/>
              </a:rPr>
              <a:t>();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Process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p;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p=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pb.start</a:t>
            </a:r>
            <a:r>
              <a:rPr lang="es-ES" sz="105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//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capturamos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por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pantalla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con</a:t>
            </a:r>
            <a:r>
              <a:rPr lang="es-ES" sz="105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050" u="sng" dirty="0" err="1">
                <a:effectLst/>
                <a:latin typeface="Consolas" panose="020B0609020204030204" pitchFamily="49" charset="0"/>
              </a:rPr>
              <a:t>metodo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InputStream</a:t>
            </a:r>
            <a:endParaRPr lang="es-ES" sz="105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InputStream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is</a:t>
            </a:r>
            <a:r>
              <a:rPr lang="es-ES" sz="1050" dirty="0">
                <a:effectLst/>
                <a:latin typeface="Consolas" panose="020B0609020204030204" pitchFamily="49" charset="0"/>
              </a:rPr>
              <a:t>=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p.getInputStream</a:t>
            </a:r>
            <a:r>
              <a:rPr lang="es-ES" sz="105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//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mostramos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por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pantalla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hasta</a:t>
            </a:r>
            <a:r>
              <a:rPr lang="es-ES" sz="1050" dirty="0">
                <a:effectLst/>
                <a:latin typeface="Consolas" panose="020B0609020204030204" pitchFamily="49" charset="0"/>
              </a:rPr>
              <a:t> </a:t>
            </a:r>
            <a:r>
              <a:rPr lang="es-ES" sz="1050" u="sng" dirty="0">
                <a:effectLst/>
                <a:latin typeface="Consolas" panose="020B0609020204030204" pitchFamily="49" charset="0"/>
              </a:rPr>
              <a:t>que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el valor sea -1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es-ES" sz="1050" dirty="0">
                <a:effectLst/>
                <a:latin typeface="Consolas" panose="020B0609020204030204" pitchFamily="49" charset="0"/>
              </a:rPr>
              <a:t> c;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S" sz="1050" dirty="0">
                <a:effectLst/>
                <a:latin typeface="Consolas" panose="020B0609020204030204" pitchFamily="49" charset="0"/>
              </a:rPr>
              <a:t> ((c=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is.read</a:t>
            </a:r>
            <a:r>
              <a:rPr lang="es-ES" sz="1050" dirty="0">
                <a:effectLst/>
                <a:latin typeface="Consolas" panose="020B0609020204030204" pitchFamily="49" charset="0"/>
              </a:rPr>
              <a:t>()) != -1)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System.</a:t>
            </a:r>
            <a:r>
              <a:rPr lang="es-ES" sz="1050" b="1" i="1" dirty="0" err="1">
                <a:effectLst/>
                <a:latin typeface="Consolas" panose="020B0609020204030204" pitchFamily="49" charset="0"/>
              </a:rPr>
              <a:t>out</a:t>
            </a:r>
            <a:r>
              <a:rPr lang="es-ES" sz="1050" dirty="0" err="1">
                <a:effectLst/>
                <a:latin typeface="Consolas" panose="020B0609020204030204" pitchFamily="49" charset="0"/>
              </a:rPr>
              <a:t>.print</a:t>
            </a:r>
            <a:r>
              <a:rPr lang="es-ES" sz="1050" dirty="0">
                <a:effectLst/>
                <a:latin typeface="Consolas" panose="020B0609020204030204" pitchFamily="49" charset="0"/>
              </a:rPr>
              <a:t>((</a:t>
            </a:r>
            <a:r>
              <a:rPr lang="es-ES" sz="1050" b="1" dirty="0" err="1">
                <a:effectLst/>
                <a:latin typeface="Consolas" panose="020B0609020204030204" pitchFamily="49" charset="0"/>
              </a:rPr>
              <a:t>char</a:t>
            </a:r>
            <a:r>
              <a:rPr lang="es-ES" sz="1050" dirty="0">
                <a:effectLst/>
                <a:latin typeface="Consolas" panose="020B0609020204030204" pitchFamily="49" charset="0"/>
              </a:rPr>
              <a:t>) c);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err="1">
                <a:effectLst/>
                <a:latin typeface="Consolas" panose="020B0609020204030204" pitchFamily="49" charset="0"/>
              </a:rPr>
              <a:t>is.close</a:t>
            </a:r>
            <a:r>
              <a:rPr lang="es-ES" sz="105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0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21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4141D0-7DEB-D1E8-4A37-ED8322C2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42" y="-19141"/>
            <a:ext cx="8343515" cy="68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CFFE-8872-45B9-52F5-2213690F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Tarea4. Haz que Java muestre por pantalla un antiguo programa que tenga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5EFA8-5ACE-2AAE-C145-6654C481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ello tendrás que cambiar la ruta .\\</a:t>
            </a:r>
            <a:r>
              <a:rPr lang="es-ES" dirty="0" err="1"/>
              <a:t>bin</a:t>
            </a:r>
            <a:r>
              <a:rPr lang="es-ES" dirty="0"/>
              <a:t> si no se encuentra en el mismo proyecto.</a:t>
            </a:r>
          </a:p>
          <a:p>
            <a:r>
              <a:rPr lang="es-ES" dirty="0"/>
              <a:t>Duración: 20 minutos</a:t>
            </a:r>
          </a:p>
        </p:txBody>
      </p:sp>
    </p:spTree>
    <p:extLst>
      <p:ext uri="{BB962C8B-B14F-4D97-AF65-F5344CB8AC3E}">
        <p14:creationId xmlns:p14="http://schemas.microsoft.com/office/powerpoint/2010/main" val="222885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0715-B54D-832F-83E2-7EF54EA7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5. Ficheros de salida y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EBDF9-F9C1-D1DE-047C-419B8FFB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726934" cy="432099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package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entradaSalida</a:t>
            </a:r>
            <a:r>
              <a:rPr lang="es-ES" sz="18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importamos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 err="1">
                <a:effectLst/>
                <a:latin typeface="Consolas" panose="020B0609020204030204" pitchFamily="49" charset="0"/>
              </a:rPr>
              <a:t>libreria</a:t>
            </a:r>
            <a:r>
              <a:rPr lang="es-ES" sz="1800" dirty="0">
                <a:effectLst/>
                <a:latin typeface="Consolas" panose="020B0609020204030204" pitchFamily="49" charset="0"/>
              </a:rPr>
              <a:t> IO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ES" sz="1800" dirty="0">
                <a:effectLst/>
                <a:latin typeface="Consolas" panose="020B0609020204030204" pitchFamily="49" charset="0"/>
              </a:rPr>
              <a:t> java.io.*;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programa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añadimos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IOException</a:t>
            </a: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main</a:t>
            </a:r>
            <a:r>
              <a:rPr lang="es-ES" sz="1800" dirty="0"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effectLst/>
                <a:latin typeface="Consolas" panose="020B0609020204030204" pitchFamily="49" charset="0"/>
              </a:rPr>
              <a:t>)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throws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s-ES" sz="180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Creamos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un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proceso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que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ejecute</a:t>
            </a:r>
            <a:r>
              <a:rPr lang="es-ES" sz="180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comando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 err="1">
                <a:effectLst/>
                <a:latin typeface="Consolas" panose="020B0609020204030204" pitchFamily="49" charset="0"/>
              </a:rPr>
              <a:t>tasklist</a:t>
            </a: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800" dirty="0">
                <a:effectLst/>
                <a:latin typeface="Consolas" panose="020B0609020204030204" pitchFamily="49" charset="0"/>
              </a:rPr>
              <a:t> pb=</a:t>
            </a:r>
            <a:r>
              <a:rPr lang="es-ES" sz="18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800" dirty="0">
                <a:effectLst/>
                <a:latin typeface="Consolas" panose="020B0609020204030204" pitchFamily="49" charset="0"/>
              </a:rPr>
              <a:t> ("CMD", "/C", "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tasklist</a:t>
            </a:r>
            <a:r>
              <a:rPr lang="es-ES" sz="180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Crea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un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documento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salida.txt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con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datos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recogidos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del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comando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 err="1">
                <a:effectLst/>
                <a:latin typeface="Consolas" panose="020B0609020204030204" pitchFamily="49" charset="0"/>
              </a:rPr>
              <a:t>tasklist</a:t>
            </a: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File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fOut</a:t>
            </a:r>
            <a:r>
              <a:rPr lang="es-ES" sz="1800" dirty="0">
                <a:effectLst/>
                <a:latin typeface="Consolas" panose="020B0609020204030204" pitchFamily="49" charset="0"/>
              </a:rPr>
              <a:t>=</a:t>
            </a:r>
            <a:r>
              <a:rPr lang="es-ES" sz="18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effectLst/>
                <a:latin typeface="Consolas" panose="020B0609020204030204" pitchFamily="49" charset="0"/>
              </a:rPr>
              <a:t> File("Salida.txt");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Crea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un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documento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error.txt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si</a:t>
            </a:r>
            <a:r>
              <a:rPr lang="es-ES" sz="1800" dirty="0">
                <a:effectLst/>
                <a:latin typeface="Consolas" panose="020B0609020204030204" pitchFamily="49" charset="0"/>
              </a:rPr>
              <a:t> el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comando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introducido</a:t>
            </a:r>
            <a:r>
              <a:rPr lang="es-ES" sz="1800" dirty="0">
                <a:effectLst/>
                <a:latin typeface="Consolas" panose="020B0609020204030204" pitchFamily="49" charset="0"/>
              </a:rPr>
              <a:t> no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es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válido</a:t>
            </a: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File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fErr</a:t>
            </a:r>
            <a:r>
              <a:rPr lang="es-ES" sz="1800" dirty="0">
                <a:effectLst/>
                <a:latin typeface="Consolas" panose="020B0609020204030204" pitchFamily="49" charset="0"/>
              </a:rPr>
              <a:t>=</a:t>
            </a:r>
            <a:r>
              <a:rPr lang="es-ES" sz="18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effectLst/>
                <a:latin typeface="Consolas" panose="020B0609020204030204" pitchFamily="49" charset="0"/>
              </a:rPr>
              <a:t> File("Error.txt");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//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Ejecutamos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effectLst/>
                <a:latin typeface="Consolas" panose="020B0609020204030204" pitchFamily="49" charset="0"/>
              </a:rPr>
              <a:t>procesos</a:t>
            </a: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pb.redirectOutput</a:t>
            </a:r>
            <a:r>
              <a:rPr lang="es-ES" sz="1800" dirty="0"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fOut</a:t>
            </a:r>
            <a:r>
              <a:rPr lang="es-ES" sz="18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pb.redirectError</a:t>
            </a:r>
            <a:r>
              <a:rPr lang="es-ES" sz="1800" dirty="0"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fErr</a:t>
            </a:r>
            <a:r>
              <a:rPr lang="es-ES" sz="18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pb.start</a:t>
            </a:r>
            <a:r>
              <a:rPr lang="es-ES" sz="18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 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8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A5B265-704B-BF1C-0AF8-92EB08C5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0"/>
            <a:ext cx="11567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1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8A367-19CA-70A7-7E30-D805AFB3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Tarea5. creamos un proceso que haga un ping a la </a:t>
            </a:r>
            <a:r>
              <a:rPr lang="es-ES" dirty="0" err="1"/>
              <a:t>ip</a:t>
            </a:r>
            <a:r>
              <a:rPr lang="es-ES" dirty="0"/>
              <a:t> 192.168.0.1 y que lo grabe en un fichero .</a:t>
            </a:r>
            <a:r>
              <a:rPr lang="es-ES" dirty="0" err="1"/>
              <a:t>txt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5D09B-F3E1-FB82-4B00-E26DFA0C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9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50A0-C42B-79E6-1499-51EFCDFB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36160"/>
            <a:ext cx="9203380" cy="864040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1. Creación de procesos con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76BA6-0E69-A59E-335D-C7D7C23F9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81719"/>
            <a:ext cx="8791575" cy="3176081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Java </a:t>
            </a:r>
            <a:r>
              <a:rPr lang="es-ES" sz="2400" cap="none" dirty="0">
                <a:solidFill>
                  <a:schemeClr val="tx1"/>
                </a:solidFill>
              </a:rPr>
              <a:t>dispone en el paquete </a:t>
            </a:r>
            <a:r>
              <a:rPr lang="es-ES" sz="2400" b="1" cap="none" dirty="0" err="1">
                <a:solidFill>
                  <a:schemeClr val="tx1"/>
                </a:solidFill>
              </a:rPr>
              <a:t>java.lang</a:t>
            </a:r>
            <a:r>
              <a:rPr lang="es-ES" sz="2400" b="1" cap="none" dirty="0">
                <a:solidFill>
                  <a:schemeClr val="tx1"/>
                </a:solidFill>
              </a:rPr>
              <a:t> </a:t>
            </a:r>
            <a:r>
              <a:rPr lang="es-ES" sz="2400" cap="none" dirty="0">
                <a:solidFill>
                  <a:schemeClr val="tx1"/>
                </a:solidFill>
              </a:rPr>
              <a:t>varias clases para la gestión de procesos </a:t>
            </a:r>
            <a:r>
              <a:rPr lang="es-ES" sz="2400" cap="none" dirty="0" err="1">
                <a:solidFill>
                  <a:schemeClr val="tx1"/>
                </a:solidFill>
              </a:rPr>
              <a:t>procesos</a:t>
            </a:r>
            <a:r>
              <a:rPr lang="es-ES" sz="2400" cap="none" dirty="0">
                <a:solidFill>
                  <a:schemeClr val="tx1"/>
                </a:solidFill>
              </a:rPr>
              <a:t>. Una de ellas es la clase </a:t>
            </a:r>
            <a:r>
              <a:rPr lang="es-ES" sz="2400" b="1" cap="none" dirty="0" err="1">
                <a:solidFill>
                  <a:schemeClr val="tx1"/>
                </a:solidFill>
              </a:rPr>
              <a:t>ProcessBuilder</a:t>
            </a:r>
            <a:r>
              <a:rPr lang="es-ES" sz="2400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cap="none" dirty="0">
                <a:solidFill>
                  <a:schemeClr val="tx1"/>
                </a:solidFill>
              </a:rPr>
              <a:t>Cada instancia </a:t>
            </a:r>
            <a:r>
              <a:rPr lang="es-ES" sz="2400" b="1" cap="none" dirty="0" err="1">
                <a:solidFill>
                  <a:schemeClr val="tx1"/>
                </a:solidFill>
              </a:rPr>
              <a:t>ProcessBuilder</a:t>
            </a:r>
            <a:r>
              <a:rPr lang="es-ES" sz="2400" cap="none" dirty="0">
                <a:solidFill>
                  <a:schemeClr val="tx1"/>
                </a:solidFill>
              </a:rPr>
              <a:t> gestiona una colección de atributos del proceso.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cap="none" dirty="0">
                <a:solidFill>
                  <a:schemeClr val="tx1"/>
                </a:solidFill>
              </a:rPr>
              <a:t>El método </a:t>
            </a:r>
            <a:r>
              <a:rPr lang="es-ES" sz="2400" b="1" cap="none" dirty="0">
                <a:solidFill>
                  <a:schemeClr val="tx1"/>
                </a:solidFill>
              </a:rPr>
              <a:t>.</a:t>
            </a:r>
            <a:r>
              <a:rPr lang="es-ES" sz="2400" b="1" cap="none" dirty="0" err="1">
                <a:solidFill>
                  <a:schemeClr val="tx1"/>
                </a:solidFill>
              </a:rPr>
              <a:t>start</a:t>
            </a:r>
            <a:r>
              <a:rPr lang="es-ES" sz="2400" b="1" cap="none" dirty="0">
                <a:solidFill>
                  <a:schemeClr val="tx1"/>
                </a:solidFill>
              </a:rPr>
              <a:t>() </a:t>
            </a:r>
            <a:r>
              <a:rPr lang="es-ES" sz="2400" cap="none" dirty="0">
                <a:solidFill>
                  <a:schemeClr val="tx1"/>
                </a:solidFill>
              </a:rPr>
              <a:t>crea una instancia de </a:t>
            </a:r>
            <a:r>
              <a:rPr lang="es-ES" sz="2400" cap="none" dirty="0" err="1">
                <a:solidFill>
                  <a:schemeClr val="tx1"/>
                </a:solidFill>
              </a:rPr>
              <a:t>Process</a:t>
            </a:r>
            <a:r>
              <a:rPr lang="es-ES" sz="2400" cap="none" dirty="0">
                <a:solidFill>
                  <a:schemeClr val="tx1"/>
                </a:solidFill>
              </a:rPr>
              <a:t> con esos atributos.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4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3679-9668-AE0B-1726-AB7F0AC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cap="none" dirty="0"/>
              <a:t>Tarea6. Investiga por tu cuenta cómo utilizar el método </a:t>
            </a:r>
            <a:r>
              <a:rPr lang="es-ES" cap="none" dirty="0" err="1"/>
              <a:t>getOutputStream</a:t>
            </a:r>
            <a:r>
              <a:rPr lang="es-ES" cap="none" dirty="0"/>
              <a:t> y cambia la fecha con el comando Date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738F0-2313-BC56-7D1B-3B5184EA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1h.</a:t>
            </a:r>
          </a:p>
          <a:p>
            <a:r>
              <a:rPr lang="es-ES" dirty="0"/>
              <a:t>Puedes utilizar internet.</a:t>
            </a:r>
          </a:p>
        </p:txBody>
      </p:sp>
    </p:spTree>
    <p:extLst>
      <p:ext uri="{BB962C8B-B14F-4D97-AF65-F5344CB8AC3E}">
        <p14:creationId xmlns:p14="http://schemas.microsoft.com/office/powerpoint/2010/main" val="38462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5049F-3CC0-01D4-B801-FC2C86BA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</a:t>
            </a:r>
            <a:r>
              <a:rPr lang="es-ES" cap="none" dirty="0"/>
              <a:t>a clase </a:t>
            </a:r>
            <a:r>
              <a:rPr lang="es-ES" b="1" cap="none" dirty="0" err="1"/>
              <a:t>Process</a:t>
            </a:r>
            <a:r>
              <a:rPr lang="es-ES" cap="none" dirty="0"/>
              <a:t> proporciona métodos para realizar la entrada desde el proceso, obtener la salida del proceso, esperar a que el proceso se complete y destruir el proceso.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6599CD4-1C8D-5853-B12D-14CCD685A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369801"/>
              </p:ext>
            </p:extLst>
          </p:nvPr>
        </p:nvGraphicFramePr>
        <p:xfrm>
          <a:off x="1141413" y="2249488"/>
          <a:ext cx="9906000" cy="4587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48985151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9944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1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InputStream</a:t>
                      </a:r>
                      <a:br>
                        <a:rPr lang="es-ES" dirty="0"/>
                      </a:br>
                      <a:r>
                        <a:rPr lang="es-ES" dirty="0" err="1"/>
                        <a:t>getInputStream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Nos permite leer lo que el comando que ejecutamos escribió en la consola.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7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waitFor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Provoca que el proceso actual espere hasta que el subproceso representado por el objeto </a:t>
                      </a:r>
                      <a:r>
                        <a:rPr lang="es-ES" b="1" dirty="0" err="1"/>
                        <a:t>Process</a:t>
                      </a:r>
                      <a:r>
                        <a:rPr lang="es-ES" b="0" dirty="0"/>
                        <a:t> finalice. Devuelve 0 si finaliza correctamente.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InputStream</a:t>
                      </a:r>
                      <a:br>
                        <a:rPr lang="es-ES" dirty="0"/>
                      </a:br>
                      <a:r>
                        <a:rPr lang="es-ES" dirty="0" err="1"/>
                        <a:t>getErrorStream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Nos permite leer los errores que se produzcan al lanzar el proceso.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7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OutputStream</a:t>
                      </a:r>
                      <a:br>
                        <a:rPr lang="es-ES" dirty="0"/>
                      </a:br>
                      <a:r>
                        <a:rPr lang="es-ES" dirty="0" err="1"/>
                        <a:t>getOutputStream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Nos permite escribir en la consola.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8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Void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destroy</a:t>
                      </a:r>
                      <a:r>
                        <a:rPr lang="es-E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Elimina el subproceso.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Int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exitValue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Devuelve el valor de salida del subproceso.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2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Boolean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isAlive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Comprueba si el subproceso representado por </a:t>
                      </a:r>
                      <a:r>
                        <a:rPr lang="es-ES" b="1" dirty="0" err="1"/>
                        <a:t>Process</a:t>
                      </a:r>
                      <a:r>
                        <a:rPr lang="es-ES" b="1" dirty="0"/>
                        <a:t> </a:t>
                      </a:r>
                      <a:r>
                        <a:rPr lang="es-ES" b="0" dirty="0"/>
                        <a:t>está vivo.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9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66451-BE80-6525-BC8B-106F670F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</a:t>
            </a:r>
            <a:r>
              <a:rPr lang="es-ES" sz="3200" cap="none" dirty="0"/>
              <a:t>os métodos de la clase </a:t>
            </a:r>
            <a:r>
              <a:rPr lang="es-ES" sz="3200" cap="none" dirty="0" err="1"/>
              <a:t>ProcessBuilder</a:t>
            </a:r>
            <a:r>
              <a:rPr lang="es-ES" sz="3200" cap="none" dirty="0"/>
              <a:t> son los siguientes:</a:t>
            </a:r>
            <a:endParaRPr lang="es-ES" sz="3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4B8057-7027-68F0-1B56-92CFA82E9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71744"/>
              </p:ext>
            </p:extLst>
          </p:nvPr>
        </p:nvGraphicFramePr>
        <p:xfrm>
          <a:off x="1141413" y="2249488"/>
          <a:ext cx="9906000" cy="452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79498345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6979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ProcessBuilder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command</a:t>
                      </a:r>
                      <a:r>
                        <a:rPr lang="es-ES" dirty="0"/>
                        <a:t> (“CMD”, “/C”, “DIR”)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Define el programa que se quiere ejecutar indicando sus argumentos como una lista de cadenas separadas por comas.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Process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Inicia un nuevo proceso.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File </a:t>
                      </a:r>
                      <a:r>
                        <a:rPr lang="es-ES" dirty="0" err="1"/>
                        <a:t>directory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directorio de trabajo del objeto </a:t>
                      </a:r>
                      <a:r>
                        <a:rPr lang="es-ES" dirty="0" err="1"/>
                        <a:t>ProcessBuilder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5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ProcessBuilder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redirectOutput</a:t>
                      </a:r>
                      <a:r>
                        <a:rPr lang="es-ES" dirty="0"/>
                        <a:t> (File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 la información de salida en un fichero.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0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ProcessBuilder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redirectError</a:t>
                      </a:r>
                      <a:r>
                        <a:rPr lang="es-ES" dirty="0"/>
                        <a:t> (File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 la información de un error en un fichero.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0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7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5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3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DA4C-A68D-EE9C-ED6B-86CF9DC0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1. ejecutar Notepad por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BDA4F-33FD-2387-BEC8-394552D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462984" cy="452838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ES" sz="2900" dirty="0">
                <a:effectLst/>
                <a:latin typeface="Consolas" panose="020B0609020204030204" pitchFamily="49" charset="0"/>
              </a:rPr>
              <a:t> java.io.*;</a:t>
            </a:r>
            <a:br>
              <a:rPr lang="es-ES" sz="2900" dirty="0">
                <a:effectLst/>
                <a:latin typeface="Consolas" panose="020B0609020204030204" pitchFamily="49" charset="0"/>
              </a:rPr>
            </a:br>
            <a:endParaRPr lang="es-ES" sz="29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2900" dirty="0">
                <a:effectLst/>
                <a:latin typeface="Consolas" panose="020B0609020204030204" pitchFamily="49" charset="0"/>
              </a:rPr>
              <a:t> programa {</a:t>
            </a:r>
            <a:br>
              <a:rPr lang="es-ES" sz="2900" dirty="0">
                <a:effectLst/>
                <a:latin typeface="Consolas" panose="020B0609020204030204" pitchFamily="49" charset="0"/>
              </a:rPr>
            </a:br>
            <a:endParaRPr lang="es-ES" sz="29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b="1" dirty="0" err="1">
                <a:effectLst/>
                <a:latin typeface="Consolas" panose="020B0609020204030204" pitchFamily="49" charset="0"/>
              </a:rPr>
              <a:t>static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main</a:t>
            </a:r>
            <a:r>
              <a:rPr lang="es-ES" sz="2900" dirty="0">
                <a:effectLst/>
                <a:latin typeface="Consolas" panose="020B0609020204030204" pitchFamily="49" charset="0"/>
              </a:rPr>
              <a:t>(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2900" dirty="0">
                <a:effectLst/>
                <a:latin typeface="Consolas" panose="020B0609020204030204" pitchFamily="49" charset="0"/>
              </a:rPr>
              <a:t>[] 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args</a:t>
            </a:r>
            <a:r>
              <a:rPr lang="es-ES" sz="2900" dirty="0">
                <a:effectLst/>
                <a:latin typeface="Consolas" panose="020B0609020204030204" pitchFamily="49" charset="0"/>
              </a:rPr>
              <a:t>) </a:t>
            </a:r>
            <a:r>
              <a:rPr lang="es-ES" sz="2900" b="1" dirty="0" err="1">
                <a:effectLst/>
                <a:latin typeface="Consolas" panose="020B0609020204030204" pitchFamily="49" charset="0"/>
              </a:rPr>
              <a:t>throws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s-ES" sz="290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900" dirty="0">
                <a:effectLst/>
                <a:latin typeface="Consolas" panose="020B0609020204030204" pitchFamily="49" charset="0"/>
              </a:rPr>
            </a:br>
            <a:endParaRPr lang="es-ES" sz="29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dirty="0">
                <a:effectLst/>
                <a:latin typeface="Consolas" panose="020B0609020204030204" pitchFamily="49" charset="0"/>
              </a:rPr>
              <a:t>	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2900" dirty="0">
                <a:effectLst/>
                <a:latin typeface="Consolas" panose="020B0609020204030204" pitchFamily="49" charset="0"/>
              </a:rPr>
              <a:t> pb=</a:t>
            </a:r>
            <a:r>
              <a:rPr lang="es-ES" sz="29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2900" dirty="0">
                <a:effectLst/>
                <a:latin typeface="Consolas" panose="020B0609020204030204" pitchFamily="49" charset="0"/>
              </a:rPr>
              <a:t> ("Notepad");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dirty="0">
                <a:effectLst/>
                <a:latin typeface="Consolas" panose="020B0609020204030204" pitchFamily="49" charset="0"/>
              </a:rPr>
              <a:t>	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Process</a:t>
            </a:r>
            <a:r>
              <a:rPr lang="es-ES" sz="2900" dirty="0">
                <a:effectLst/>
                <a:latin typeface="Consolas" panose="020B0609020204030204" pitchFamily="49" charset="0"/>
              </a:rPr>
              <a:t> </a:t>
            </a:r>
            <a:r>
              <a:rPr lang="es-ES" sz="2900" u="sng" dirty="0">
                <a:effectLst/>
                <a:latin typeface="Consolas" panose="020B0609020204030204" pitchFamily="49" charset="0"/>
              </a:rPr>
              <a:t>p</a:t>
            </a:r>
            <a:r>
              <a:rPr lang="es-ES" sz="2900" dirty="0">
                <a:effectLst/>
                <a:latin typeface="Consolas" panose="020B0609020204030204" pitchFamily="49" charset="0"/>
              </a:rPr>
              <a:t>=</a:t>
            </a:r>
            <a:r>
              <a:rPr lang="es-ES" sz="2900" dirty="0" err="1">
                <a:effectLst/>
                <a:latin typeface="Consolas" panose="020B0609020204030204" pitchFamily="49" charset="0"/>
              </a:rPr>
              <a:t>pb.start</a:t>
            </a:r>
            <a:r>
              <a:rPr lang="es-ES" sz="29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dirty="0">
                <a:effectLst/>
                <a:latin typeface="Consolas" panose="020B0609020204030204" pitchFamily="49" charset="0"/>
              </a:rPr>
              <a:t>   }</a:t>
            </a:r>
            <a:br>
              <a:rPr lang="es-ES" sz="2900" dirty="0">
                <a:effectLst/>
                <a:latin typeface="Consolas" panose="020B0609020204030204" pitchFamily="49" charset="0"/>
              </a:rPr>
            </a:br>
            <a:endParaRPr lang="es-ES" sz="29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99B0A-E253-2F6E-6972-146AA2A5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861629-195A-3E53-52E5-C7822AE0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87" y="30480"/>
            <a:ext cx="11605325" cy="6766560"/>
          </a:xfrm>
        </p:spPr>
      </p:pic>
    </p:spTree>
    <p:extLst>
      <p:ext uri="{BB962C8B-B14F-4D97-AF65-F5344CB8AC3E}">
        <p14:creationId xmlns:p14="http://schemas.microsoft.com/office/powerpoint/2010/main" val="41178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D2A7-448A-1EE1-3BDE-7962FE7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Tarea1. Crea una clase en java que ejecute la calculadora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BD870-0FE4-3D4A-EACC-4271B1B8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</p:spTree>
    <p:extLst>
      <p:ext uri="{BB962C8B-B14F-4D97-AF65-F5344CB8AC3E}">
        <p14:creationId xmlns:p14="http://schemas.microsoft.com/office/powerpoint/2010/main" val="154988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298CA-08A1-6178-8042-99CDDF1A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2. leer la consola desde eclipse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54D36-951E-60D3-8B78-6069FBAE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0464"/>
            <a:ext cx="10505156" cy="515753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ES" sz="1800" dirty="0">
                <a:effectLst/>
                <a:latin typeface="Consolas" panose="020B0609020204030204" pitchFamily="49" charset="0"/>
              </a:rPr>
              <a:t> java.io.*;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programa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Consolas" panose="020B0609020204030204" pitchFamily="49" charset="0"/>
              </a:rPr>
              <a:t>    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main</a:t>
            </a:r>
            <a:r>
              <a:rPr lang="es-ES" sz="1800" dirty="0"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effectLst/>
                <a:latin typeface="Consolas" panose="020B0609020204030204" pitchFamily="49" charset="0"/>
              </a:rPr>
              <a:t>) 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throws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s-ES" sz="1800" dirty="0">
                <a:effectLst/>
                <a:latin typeface="Consolas" panose="020B0609020204030204" pitchFamily="49" charset="0"/>
              </a:rPr>
              <a:t> {</a:t>
            </a:r>
            <a:br>
              <a:rPr lang="es-ES" sz="1800" dirty="0">
                <a:effectLst/>
                <a:latin typeface="Consolas" panose="020B0609020204030204" pitchFamily="49" charset="0"/>
              </a:rPr>
            </a:br>
            <a:endParaRPr lang="es-ES" sz="18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800" dirty="0">
                <a:effectLst/>
                <a:latin typeface="Consolas" panose="020B0609020204030204" pitchFamily="49" charset="0"/>
              </a:rPr>
              <a:t> pb=</a:t>
            </a:r>
            <a:r>
              <a:rPr lang="es-ES" sz="1800" b="1" dirty="0"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ProcessBuilder</a:t>
            </a:r>
            <a:r>
              <a:rPr lang="es-ES" sz="1800" dirty="0">
                <a:effectLst/>
                <a:latin typeface="Consolas" panose="020B0609020204030204" pitchFamily="49" charset="0"/>
              </a:rPr>
              <a:t> ("CMD", "/C", "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ipconfig</a:t>
            </a:r>
            <a:r>
              <a:rPr lang="es-ES" sz="180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Process</a:t>
            </a:r>
            <a:r>
              <a:rPr lang="es-ES" sz="1800" dirty="0">
                <a:effectLst/>
                <a:latin typeface="Consolas" panose="020B0609020204030204" pitchFamily="49" charset="0"/>
              </a:rPr>
              <a:t> p=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pb.start</a:t>
            </a:r>
            <a:r>
              <a:rPr lang="es-ES" sz="18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InputStream</a:t>
            </a:r>
            <a:r>
              <a:rPr lang="es-ES" sz="1800" dirty="0"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is</a:t>
            </a:r>
            <a:r>
              <a:rPr lang="es-ES" sz="1800" dirty="0">
                <a:effectLst/>
                <a:latin typeface="Consolas" panose="020B0609020204030204" pitchFamily="49" charset="0"/>
              </a:rPr>
              <a:t>=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p.getInputStream</a:t>
            </a:r>
            <a:r>
              <a:rPr lang="es-ES" sz="18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effectLst/>
                <a:latin typeface="Consolas" panose="020B0609020204030204" pitchFamily="49" charset="0"/>
              </a:rPr>
              <a:t> c;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S" sz="1800" dirty="0">
                <a:effectLst/>
                <a:latin typeface="Consolas" panose="020B0609020204030204" pitchFamily="49" charset="0"/>
              </a:rPr>
              <a:t> ((c=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is.read</a:t>
            </a:r>
            <a:r>
              <a:rPr lang="es-ES" sz="1800" dirty="0">
                <a:effectLst/>
                <a:latin typeface="Consolas" panose="020B0609020204030204" pitchFamily="49" charset="0"/>
              </a:rPr>
              <a:t>()) != -1)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.print</a:t>
            </a:r>
            <a:r>
              <a:rPr lang="es-ES" sz="1800" dirty="0">
                <a:effectLst/>
                <a:latin typeface="Consolas" panose="020B0609020204030204" pitchFamily="49" charset="0"/>
              </a:rPr>
              <a:t>((</a:t>
            </a:r>
            <a:r>
              <a:rPr lang="es-ES" sz="1800" b="1" dirty="0" err="1">
                <a:effectLst/>
                <a:latin typeface="Consolas" panose="020B0609020204030204" pitchFamily="49" charset="0"/>
              </a:rPr>
              <a:t>char</a:t>
            </a:r>
            <a:r>
              <a:rPr lang="es-ES" sz="1800" dirty="0">
                <a:effectLst/>
                <a:latin typeface="Consolas" panose="020B0609020204030204" pitchFamily="49" charset="0"/>
              </a:rPr>
              <a:t>) c);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is.close</a:t>
            </a:r>
            <a:r>
              <a:rPr lang="es-ES" sz="18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effectLst/>
                <a:latin typeface="Consolas" panose="020B0609020204030204" pitchFamily="49" charset="0"/>
              </a:rPr>
              <a:t>System.</a:t>
            </a:r>
            <a:r>
              <a:rPr lang="es-ES" sz="1800" i="1" dirty="0" err="1">
                <a:effectLst/>
                <a:latin typeface="Consolas" panose="020B0609020204030204" pitchFamily="49" charset="0"/>
              </a:rPr>
              <a:t>exit</a:t>
            </a:r>
            <a:r>
              <a:rPr lang="es-ES" sz="1800" dirty="0">
                <a:effectLst/>
                <a:latin typeface="Consolas" panose="020B0609020204030204" pitchFamily="49" charset="0"/>
              </a:rPr>
              <a:t>(0);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onsolas" panose="020B0609020204030204" pitchFamily="49" charset="0"/>
              </a:rPr>
              <a:t>     </a:t>
            </a:r>
            <a:r>
              <a:rPr lang="es-ES" sz="18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1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CBA9-814E-7233-AB4B-E2E38D0D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26FBEA-D534-4432-F271-243C952E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15" y="0"/>
            <a:ext cx="8674769" cy="6858000"/>
          </a:xfrm>
        </p:spPr>
      </p:pic>
    </p:spTree>
    <p:extLst>
      <p:ext uri="{BB962C8B-B14F-4D97-AF65-F5344CB8AC3E}">
        <p14:creationId xmlns:p14="http://schemas.microsoft.com/office/powerpoint/2010/main" val="2934330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167</TotalTime>
  <Words>1092</Words>
  <Application>Microsoft Office PowerPoint</Application>
  <PresentationFormat>Panorámica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Consolas</vt:lpstr>
      <vt:lpstr>Tw Cen MT</vt:lpstr>
      <vt:lpstr>Circuito</vt:lpstr>
      <vt:lpstr>Creación de procesos con java</vt:lpstr>
      <vt:lpstr>1. Creación de procesos con java</vt:lpstr>
      <vt:lpstr>La clase Process proporciona métodos para realizar la entrada desde el proceso, obtener la salida del proceso, esperar a que el proceso se complete y destruir el proceso.</vt:lpstr>
      <vt:lpstr>Los métodos de la clase ProcessBuilder son los siguientes:</vt:lpstr>
      <vt:lpstr>Ejemplo 1. ejecutar Notepad por java</vt:lpstr>
      <vt:lpstr>Presentación de PowerPoint</vt:lpstr>
      <vt:lpstr>Tarea1. Crea una clase en java que ejecute la calculadora</vt:lpstr>
      <vt:lpstr>Ejemplo 2. leer la consola desde eclipse</vt:lpstr>
      <vt:lpstr>Presentación de PowerPoint</vt:lpstr>
      <vt:lpstr>Tarea2. muestra por la consola de eclipse los procesos de windows</vt:lpstr>
      <vt:lpstr>Ejemplo 3. Leer errores de la consola</vt:lpstr>
      <vt:lpstr>Presentación de PowerPoint</vt:lpstr>
      <vt:lpstr>Tarea 3. Crea el mismo código, pero cambiando el error. </vt:lpstr>
      <vt:lpstr>Ejemplo 4. Pedir a java que ejecute un programa anterior (ejemplo2)</vt:lpstr>
      <vt:lpstr>Presentación de PowerPoint</vt:lpstr>
      <vt:lpstr>Tarea4. Haz que Java muestre por pantalla un antiguo programa que tenga</vt:lpstr>
      <vt:lpstr>Ejemplo 5. Ficheros de salida y errores</vt:lpstr>
      <vt:lpstr>Presentación de PowerPoint</vt:lpstr>
      <vt:lpstr>Tarea5. creamos un proceso que haga un ping a la ip 192.168.0.1 y que lo grabe en un fichero .txt</vt:lpstr>
      <vt:lpstr>Tarea6. Investiga por tu cuenta cómo utilizar el método getOutputStream y cambia la fecha con el comando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Creación de procesos con java</dc:title>
  <dc:creator>gabi RR</dc:creator>
  <cp:lastModifiedBy>gabi RR</cp:lastModifiedBy>
  <cp:revision>3</cp:revision>
  <dcterms:created xsi:type="dcterms:W3CDTF">2023-10-23T23:00:29Z</dcterms:created>
  <dcterms:modified xsi:type="dcterms:W3CDTF">2023-10-24T06:17:44Z</dcterms:modified>
</cp:coreProperties>
</file>