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76" r:id="rId13"/>
    <p:sldId id="277" r:id="rId14"/>
    <p:sldId id="278" r:id="rId15"/>
    <p:sldId id="266" r:id="rId16"/>
    <p:sldId id="268" r:id="rId17"/>
    <p:sldId id="269" r:id="rId18"/>
    <p:sldId id="270" r:id="rId19"/>
    <p:sldId id="271" r:id="rId20"/>
    <p:sldId id="272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26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0E7955F-0618-4118-9222-E465602E52A0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E2D0237-9131-4112-B619-C80E0F79F1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2140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955F-0618-4118-9222-E465602E52A0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0237-9131-4112-B619-C80E0F79F1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7607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955F-0618-4118-9222-E465602E52A0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0237-9131-4112-B619-C80E0F79F1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2891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955F-0618-4118-9222-E465602E52A0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0237-9131-4112-B619-C80E0F79F169}" type="slidenum">
              <a:rPr lang="es-ES" smtClean="0"/>
              <a:t>‹Nº›</a:t>
            </a:fld>
            <a:endParaRPr lang="es-E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1555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955F-0618-4118-9222-E465602E52A0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0237-9131-4112-B619-C80E0F79F1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761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955F-0618-4118-9222-E465602E52A0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0237-9131-4112-B619-C80E0F79F1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187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955F-0618-4118-9222-E465602E52A0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0237-9131-4112-B619-C80E0F79F1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4925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955F-0618-4118-9222-E465602E52A0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0237-9131-4112-B619-C80E0F79F1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4831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955F-0618-4118-9222-E465602E52A0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0237-9131-4112-B619-C80E0F79F1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5092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955F-0618-4118-9222-E465602E52A0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0237-9131-4112-B619-C80E0F79F1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4296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955F-0618-4118-9222-E465602E52A0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0237-9131-4112-B619-C80E0F79F1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9649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955F-0618-4118-9222-E465602E52A0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0237-9131-4112-B619-C80E0F79F1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758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955F-0618-4118-9222-E465602E52A0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0237-9131-4112-B619-C80E0F79F1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036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955F-0618-4118-9222-E465602E52A0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0237-9131-4112-B619-C80E0F79F1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5069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955F-0618-4118-9222-E465602E52A0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0237-9131-4112-B619-C80E0F79F1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1209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955F-0618-4118-9222-E465602E52A0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0237-9131-4112-B619-C80E0F79F1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6179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955F-0618-4118-9222-E465602E52A0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0237-9131-4112-B619-C80E0F79F1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424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7955F-0618-4118-9222-E465602E52A0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D0237-9131-4112-B619-C80E0F79F1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35189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096A8A5D-137F-4A8A-9811-F7A867F02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32" name="Rectangle 1031">
              <a:extLst>
                <a:ext uri="{FF2B5EF4-FFF2-40B4-BE49-F238E27FC236}">
                  <a16:creationId xmlns:a16="http://schemas.microsoft.com/office/drawing/2014/main" id="{6EA64E00-438F-4B4F-9366-7A7230A9A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3" name="Picture 2">
              <a:extLst>
                <a:ext uri="{FF2B5EF4-FFF2-40B4-BE49-F238E27FC236}">
                  <a16:creationId xmlns:a16="http://schemas.microsoft.com/office/drawing/2014/main" id="{59E6386A-8042-4EC7-A981-EFAC2ACB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05655D6-4D63-71F1-6A9B-CFFD281FF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51466" y="1122363"/>
            <a:ext cx="4873860" cy="2760662"/>
          </a:xfrm>
        </p:spPr>
        <p:txBody>
          <a:bodyPr>
            <a:normAutofit/>
          </a:bodyPr>
          <a:lstStyle/>
          <a:p>
            <a:pPr algn="ctr"/>
            <a:r>
              <a:rPr lang="es-ES" sz="4400" dirty="0"/>
              <a:t>Programación concurrente paralela y distribuida</a:t>
            </a:r>
          </a:p>
        </p:txBody>
      </p:sp>
      <p:pic>
        <p:nvPicPr>
          <p:cNvPr id="1026" name="Picture 2" descr="𝗦𝗼𝗻 𝗚𝗼𝗸𝘂-[Bc] &#10;[C] ᶠᶦᶜʰᵃ ᵈᵉ ᴿᵒˡ&#10;[C] &#10;[C]────┈┈┈┄┄╌╌╌╌┄┄┈┈┈────────┈┈┈┄┄╌╌╌&#10;[Bc] ┇𝙽𝚘𝚖𝚋𝚛𝚎┇&#10;[C] Goku o Kakarotto. &#10;[C]────┈┈┈┄┄╌">
            <a:extLst>
              <a:ext uri="{FF2B5EF4-FFF2-40B4-BE49-F238E27FC236}">
                <a16:creationId xmlns:a16="http://schemas.microsoft.com/office/drawing/2014/main" id="{695B9ADE-B4A4-6984-837C-DDBE65AD3C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02" r="25756"/>
          <a:stretch/>
        </p:blipFill>
        <p:spPr bwMode="auto">
          <a:xfrm>
            <a:off x="-5596" y="10"/>
            <a:ext cx="733470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0FA686C7-6B08-416F-AEF3-C20407936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036" name="Rectangle 5">
              <a:extLst>
                <a:ext uri="{FF2B5EF4-FFF2-40B4-BE49-F238E27FC236}">
                  <a16:creationId xmlns:a16="http://schemas.microsoft.com/office/drawing/2014/main" id="{2BBDDDB2-3938-4066-91BA-4907AF88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37" name="Freeform 6">
              <a:extLst>
                <a:ext uri="{FF2B5EF4-FFF2-40B4-BE49-F238E27FC236}">
                  <a16:creationId xmlns:a16="http://schemas.microsoft.com/office/drawing/2014/main" id="{D2125FCC-F305-4C4C-9CB1-14B83ADD7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38" name="Freeform 7">
              <a:extLst>
                <a:ext uri="{FF2B5EF4-FFF2-40B4-BE49-F238E27FC236}">
                  <a16:creationId xmlns:a16="http://schemas.microsoft.com/office/drawing/2014/main" id="{96643530-0EE0-4AC8-8241-ED8E26ED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39" name="Rectangle 8">
              <a:extLst>
                <a:ext uri="{FF2B5EF4-FFF2-40B4-BE49-F238E27FC236}">
                  <a16:creationId xmlns:a16="http://schemas.microsoft.com/office/drawing/2014/main" id="{A784F0C8-95D3-4D7D-8FA9-326D3DEA2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40" name="Freeform 9">
              <a:extLst>
                <a:ext uri="{FF2B5EF4-FFF2-40B4-BE49-F238E27FC236}">
                  <a16:creationId xmlns:a16="http://schemas.microsoft.com/office/drawing/2014/main" id="{4D49008E-3A2F-4C2C-85EB-1D228F38E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41" name="Freeform 10">
              <a:extLst>
                <a:ext uri="{FF2B5EF4-FFF2-40B4-BE49-F238E27FC236}">
                  <a16:creationId xmlns:a16="http://schemas.microsoft.com/office/drawing/2014/main" id="{B09CB0F8-91EE-4A04-91CD-9B9D390ED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42" name="Freeform 11">
              <a:extLst>
                <a:ext uri="{FF2B5EF4-FFF2-40B4-BE49-F238E27FC236}">
                  <a16:creationId xmlns:a16="http://schemas.microsoft.com/office/drawing/2014/main" id="{954CB039-9A52-4C07-BDB1-747876D86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43" name="Freeform 12">
              <a:extLst>
                <a:ext uri="{FF2B5EF4-FFF2-40B4-BE49-F238E27FC236}">
                  <a16:creationId xmlns:a16="http://schemas.microsoft.com/office/drawing/2014/main" id="{AD9FE313-C425-42A8-92A9-82E74C409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44" name="Freeform 13">
              <a:extLst>
                <a:ext uri="{FF2B5EF4-FFF2-40B4-BE49-F238E27FC236}">
                  <a16:creationId xmlns:a16="http://schemas.microsoft.com/office/drawing/2014/main" id="{CD506FC5-3A23-48B7-9771-7B77E6DA0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45" name="Freeform 14">
              <a:extLst>
                <a:ext uri="{FF2B5EF4-FFF2-40B4-BE49-F238E27FC236}">
                  <a16:creationId xmlns:a16="http://schemas.microsoft.com/office/drawing/2014/main" id="{6FF54CDF-21B0-46AE-B402-234E62F9D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46" name="Freeform 15">
              <a:extLst>
                <a:ext uri="{FF2B5EF4-FFF2-40B4-BE49-F238E27FC236}">
                  <a16:creationId xmlns:a16="http://schemas.microsoft.com/office/drawing/2014/main" id="{EE88784D-C24D-4FBD-AF34-85BA74966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47" name="Freeform 16">
              <a:extLst>
                <a:ext uri="{FF2B5EF4-FFF2-40B4-BE49-F238E27FC236}">
                  <a16:creationId xmlns:a16="http://schemas.microsoft.com/office/drawing/2014/main" id="{F524C128-9723-4A4D-BFB5-7EBD5B24F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48" name="Freeform 17">
              <a:extLst>
                <a:ext uri="{FF2B5EF4-FFF2-40B4-BE49-F238E27FC236}">
                  <a16:creationId xmlns:a16="http://schemas.microsoft.com/office/drawing/2014/main" id="{9C742EF7-4F82-4B4A-9693-4F794B6A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49" name="Freeform 18">
              <a:extLst>
                <a:ext uri="{FF2B5EF4-FFF2-40B4-BE49-F238E27FC236}">
                  <a16:creationId xmlns:a16="http://schemas.microsoft.com/office/drawing/2014/main" id="{0265747A-2114-4F0F-81B6-618FD389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50" name="Freeform 19">
              <a:extLst>
                <a:ext uri="{FF2B5EF4-FFF2-40B4-BE49-F238E27FC236}">
                  <a16:creationId xmlns:a16="http://schemas.microsoft.com/office/drawing/2014/main" id="{99E488E3-470E-4FC6-A3B0-141DF162D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51" name="Freeform 20">
              <a:extLst>
                <a:ext uri="{FF2B5EF4-FFF2-40B4-BE49-F238E27FC236}">
                  <a16:creationId xmlns:a16="http://schemas.microsoft.com/office/drawing/2014/main" id="{612B7DC5-03F3-4B7B-9520-D66144F16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52" name="Freeform 21">
              <a:extLst>
                <a:ext uri="{FF2B5EF4-FFF2-40B4-BE49-F238E27FC236}">
                  <a16:creationId xmlns:a16="http://schemas.microsoft.com/office/drawing/2014/main" id="{B2355AA2-DB69-485A-B600-E3DF02F2D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53" name="Freeform 22">
              <a:extLst>
                <a:ext uri="{FF2B5EF4-FFF2-40B4-BE49-F238E27FC236}">
                  <a16:creationId xmlns:a16="http://schemas.microsoft.com/office/drawing/2014/main" id="{4DC3AC80-2B15-428E-8B1E-53312C666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54" name="Freeform 23">
              <a:extLst>
                <a:ext uri="{FF2B5EF4-FFF2-40B4-BE49-F238E27FC236}">
                  <a16:creationId xmlns:a16="http://schemas.microsoft.com/office/drawing/2014/main" id="{C48F81D6-640C-4483-9773-8C7BFF461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55" name="Freeform 24">
              <a:extLst>
                <a:ext uri="{FF2B5EF4-FFF2-40B4-BE49-F238E27FC236}">
                  <a16:creationId xmlns:a16="http://schemas.microsoft.com/office/drawing/2014/main" id="{C7AA2EE3-7411-4DCB-B79E-0C5C95D7C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56" name="Freeform 25">
              <a:extLst>
                <a:ext uri="{FF2B5EF4-FFF2-40B4-BE49-F238E27FC236}">
                  <a16:creationId xmlns:a16="http://schemas.microsoft.com/office/drawing/2014/main" id="{8B84BFA3-B122-4CA5-8C28-79134C975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57" name="Freeform 26">
              <a:extLst>
                <a:ext uri="{FF2B5EF4-FFF2-40B4-BE49-F238E27FC236}">
                  <a16:creationId xmlns:a16="http://schemas.microsoft.com/office/drawing/2014/main" id="{A7C22B06-B32B-46EB-9428-B7CA7DA1F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58" name="Freeform 27">
              <a:extLst>
                <a:ext uri="{FF2B5EF4-FFF2-40B4-BE49-F238E27FC236}">
                  <a16:creationId xmlns:a16="http://schemas.microsoft.com/office/drawing/2014/main" id="{1AE1D740-5AF4-4B8F-B533-C8CD4E56E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59" name="Freeform 28">
              <a:extLst>
                <a:ext uri="{FF2B5EF4-FFF2-40B4-BE49-F238E27FC236}">
                  <a16:creationId xmlns:a16="http://schemas.microsoft.com/office/drawing/2014/main" id="{555B0792-99B8-4014-AC84-7B39D2129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60" name="Freeform 29">
              <a:extLst>
                <a:ext uri="{FF2B5EF4-FFF2-40B4-BE49-F238E27FC236}">
                  <a16:creationId xmlns:a16="http://schemas.microsoft.com/office/drawing/2014/main" id="{395B90B6-A4DE-4EEF-B53E-395E8D4AF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61" name="Freeform 30">
              <a:extLst>
                <a:ext uri="{FF2B5EF4-FFF2-40B4-BE49-F238E27FC236}">
                  <a16:creationId xmlns:a16="http://schemas.microsoft.com/office/drawing/2014/main" id="{A0117576-A27F-4175-BD9D-EE15C96D9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62" name="Freeform 31">
              <a:extLst>
                <a:ext uri="{FF2B5EF4-FFF2-40B4-BE49-F238E27FC236}">
                  <a16:creationId xmlns:a16="http://schemas.microsoft.com/office/drawing/2014/main" id="{93C8332E-93D3-4919-A977-06EC76556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63" name="Freeform 32">
              <a:extLst>
                <a:ext uri="{FF2B5EF4-FFF2-40B4-BE49-F238E27FC236}">
                  <a16:creationId xmlns:a16="http://schemas.microsoft.com/office/drawing/2014/main" id="{B086AC0E-8130-47AC-A510-5285FAE65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64" name="Rectangle 33">
              <a:extLst>
                <a:ext uri="{FF2B5EF4-FFF2-40B4-BE49-F238E27FC236}">
                  <a16:creationId xmlns:a16="http://schemas.microsoft.com/office/drawing/2014/main" id="{DF1BC1DF-8089-49D8-9535-EAB0D7C9A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65" name="Freeform 34">
              <a:extLst>
                <a:ext uri="{FF2B5EF4-FFF2-40B4-BE49-F238E27FC236}">
                  <a16:creationId xmlns:a16="http://schemas.microsoft.com/office/drawing/2014/main" id="{97388BAE-DCB9-4B88-9CDE-6FA3304D3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66" name="Freeform 35">
              <a:extLst>
                <a:ext uri="{FF2B5EF4-FFF2-40B4-BE49-F238E27FC236}">
                  <a16:creationId xmlns:a16="http://schemas.microsoft.com/office/drawing/2014/main" id="{7E059A96-E5FE-4EE1-9C6D-3AB208BF6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67" name="Freeform 36">
              <a:extLst>
                <a:ext uri="{FF2B5EF4-FFF2-40B4-BE49-F238E27FC236}">
                  <a16:creationId xmlns:a16="http://schemas.microsoft.com/office/drawing/2014/main" id="{CD6A3DCE-FBEE-41E7-A0EC-CA23A1DF3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68" name="Freeform 37">
              <a:extLst>
                <a:ext uri="{FF2B5EF4-FFF2-40B4-BE49-F238E27FC236}">
                  <a16:creationId xmlns:a16="http://schemas.microsoft.com/office/drawing/2014/main" id="{52966C83-B07E-463F-B982-F3E074D9D1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69" name="Freeform 38">
              <a:extLst>
                <a:ext uri="{FF2B5EF4-FFF2-40B4-BE49-F238E27FC236}">
                  <a16:creationId xmlns:a16="http://schemas.microsoft.com/office/drawing/2014/main" id="{0F475B53-6578-4C68-AC7C-3BE28EA6A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70" name="Freeform 39">
              <a:extLst>
                <a:ext uri="{FF2B5EF4-FFF2-40B4-BE49-F238E27FC236}">
                  <a16:creationId xmlns:a16="http://schemas.microsoft.com/office/drawing/2014/main" id="{8475C02B-D024-4E20-9EF3-2A7E96740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71" name="Freeform 40">
              <a:extLst>
                <a:ext uri="{FF2B5EF4-FFF2-40B4-BE49-F238E27FC236}">
                  <a16:creationId xmlns:a16="http://schemas.microsoft.com/office/drawing/2014/main" id="{1F5EF5DC-7372-4549-B0A6-800F19406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72" name="Freeform 41">
              <a:extLst>
                <a:ext uri="{FF2B5EF4-FFF2-40B4-BE49-F238E27FC236}">
                  <a16:creationId xmlns:a16="http://schemas.microsoft.com/office/drawing/2014/main" id="{8B908D96-CCB2-426B-862C-2BDB2AF71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73" name="Freeform 42">
              <a:extLst>
                <a:ext uri="{FF2B5EF4-FFF2-40B4-BE49-F238E27FC236}">
                  <a16:creationId xmlns:a16="http://schemas.microsoft.com/office/drawing/2014/main" id="{26752E6D-E46B-4DA2-B280-5C696EF4F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74" name="Freeform 43">
              <a:extLst>
                <a:ext uri="{FF2B5EF4-FFF2-40B4-BE49-F238E27FC236}">
                  <a16:creationId xmlns:a16="http://schemas.microsoft.com/office/drawing/2014/main" id="{011E7A27-73CF-4E1E-8AE2-B88B96F3B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75" name="Freeform 44">
              <a:extLst>
                <a:ext uri="{FF2B5EF4-FFF2-40B4-BE49-F238E27FC236}">
                  <a16:creationId xmlns:a16="http://schemas.microsoft.com/office/drawing/2014/main" id="{1DBE1EE2-4667-4A45-80F7-217D3B6FA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76" name="Rectangle 45">
              <a:extLst>
                <a:ext uri="{FF2B5EF4-FFF2-40B4-BE49-F238E27FC236}">
                  <a16:creationId xmlns:a16="http://schemas.microsoft.com/office/drawing/2014/main" id="{A48239BC-3712-4110-AE92-4AC892603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77" name="Freeform 46">
              <a:extLst>
                <a:ext uri="{FF2B5EF4-FFF2-40B4-BE49-F238E27FC236}">
                  <a16:creationId xmlns:a16="http://schemas.microsoft.com/office/drawing/2014/main" id="{14B6D739-1C93-4350-BC14-ED88C6341B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78" name="Freeform 47">
              <a:extLst>
                <a:ext uri="{FF2B5EF4-FFF2-40B4-BE49-F238E27FC236}">
                  <a16:creationId xmlns:a16="http://schemas.microsoft.com/office/drawing/2014/main" id="{2F73DF89-CB95-4798-90CA-B7A1DF2D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79" name="Freeform 48">
              <a:extLst>
                <a:ext uri="{FF2B5EF4-FFF2-40B4-BE49-F238E27FC236}">
                  <a16:creationId xmlns:a16="http://schemas.microsoft.com/office/drawing/2014/main" id="{1DA7D977-8D60-47B5-8071-30A6FA0C9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80" name="Freeform 49">
              <a:extLst>
                <a:ext uri="{FF2B5EF4-FFF2-40B4-BE49-F238E27FC236}">
                  <a16:creationId xmlns:a16="http://schemas.microsoft.com/office/drawing/2014/main" id="{4A241594-4FC5-4570-94B2-724F248A6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81" name="Freeform 50">
              <a:extLst>
                <a:ext uri="{FF2B5EF4-FFF2-40B4-BE49-F238E27FC236}">
                  <a16:creationId xmlns:a16="http://schemas.microsoft.com/office/drawing/2014/main" id="{9D31F634-1A34-473E-A0FA-D06EB57D9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82" name="Freeform 51">
              <a:extLst>
                <a:ext uri="{FF2B5EF4-FFF2-40B4-BE49-F238E27FC236}">
                  <a16:creationId xmlns:a16="http://schemas.microsoft.com/office/drawing/2014/main" id="{CE20C679-7385-48FF-BBE5-5BA7C0E70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83" name="Freeform 52">
              <a:extLst>
                <a:ext uri="{FF2B5EF4-FFF2-40B4-BE49-F238E27FC236}">
                  <a16:creationId xmlns:a16="http://schemas.microsoft.com/office/drawing/2014/main" id="{ADF9CA3B-265F-4927-BA79-0A676AF3F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84" name="Freeform 53">
              <a:extLst>
                <a:ext uri="{FF2B5EF4-FFF2-40B4-BE49-F238E27FC236}">
                  <a16:creationId xmlns:a16="http://schemas.microsoft.com/office/drawing/2014/main" id="{B138D01D-340C-4DB0-A0E1-D54B9319D5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85" name="Freeform 54">
              <a:extLst>
                <a:ext uri="{FF2B5EF4-FFF2-40B4-BE49-F238E27FC236}">
                  <a16:creationId xmlns:a16="http://schemas.microsoft.com/office/drawing/2014/main" id="{B56918B0-069B-4C98-995E-4D6B0B176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86" name="Freeform 55">
              <a:extLst>
                <a:ext uri="{FF2B5EF4-FFF2-40B4-BE49-F238E27FC236}">
                  <a16:creationId xmlns:a16="http://schemas.microsoft.com/office/drawing/2014/main" id="{2BD45940-09B7-4CD3-90E7-0EA2CF6A0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87" name="Freeform 56">
              <a:extLst>
                <a:ext uri="{FF2B5EF4-FFF2-40B4-BE49-F238E27FC236}">
                  <a16:creationId xmlns:a16="http://schemas.microsoft.com/office/drawing/2014/main" id="{347A8664-7179-419E-A26E-825076291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88" name="Freeform 57">
              <a:extLst>
                <a:ext uri="{FF2B5EF4-FFF2-40B4-BE49-F238E27FC236}">
                  <a16:creationId xmlns:a16="http://schemas.microsoft.com/office/drawing/2014/main" id="{B7350394-4D50-4E2E-8AF2-F4A52E734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89" name="Freeform 58">
              <a:extLst>
                <a:ext uri="{FF2B5EF4-FFF2-40B4-BE49-F238E27FC236}">
                  <a16:creationId xmlns:a16="http://schemas.microsoft.com/office/drawing/2014/main" id="{6B464294-4049-4542-A83E-22B8CC633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091" name="Group 1090">
            <a:extLst>
              <a:ext uri="{FF2B5EF4-FFF2-40B4-BE49-F238E27FC236}">
                <a16:creationId xmlns:a16="http://schemas.microsoft.com/office/drawing/2014/main" id="{4C78E281-F596-4ECB-979A-89D89452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092" name="Freeform 32">
              <a:extLst>
                <a:ext uri="{FF2B5EF4-FFF2-40B4-BE49-F238E27FC236}">
                  <a16:creationId xmlns:a16="http://schemas.microsoft.com/office/drawing/2014/main" id="{C20E68C0-5C9E-4DA6-83AD-0EC3179BB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93" name="Freeform 33">
              <a:extLst>
                <a:ext uri="{FF2B5EF4-FFF2-40B4-BE49-F238E27FC236}">
                  <a16:creationId xmlns:a16="http://schemas.microsoft.com/office/drawing/2014/main" id="{80C08ED9-C9F6-4168-816A-F5C5F3AF5A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94" name="Freeform 34">
              <a:extLst>
                <a:ext uri="{FF2B5EF4-FFF2-40B4-BE49-F238E27FC236}">
                  <a16:creationId xmlns:a16="http://schemas.microsoft.com/office/drawing/2014/main" id="{0A83E4BF-890D-4E0A-A720-48088D422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95" name="Freeform 35">
              <a:extLst>
                <a:ext uri="{FF2B5EF4-FFF2-40B4-BE49-F238E27FC236}">
                  <a16:creationId xmlns:a16="http://schemas.microsoft.com/office/drawing/2014/main" id="{996F9B33-C769-451E-9044-EA85C625C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96" name="Freeform 36">
              <a:extLst>
                <a:ext uri="{FF2B5EF4-FFF2-40B4-BE49-F238E27FC236}">
                  <a16:creationId xmlns:a16="http://schemas.microsoft.com/office/drawing/2014/main" id="{F91D6EA2-C024-4E53-A81E-A50907517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97" name="Freeform 37">
              <a:extLst>
                <a:ext uri="{FF2B5EF4-FFF2-40B4-BE49-F238E27FC236}">
                  <a16:creationId xmlns:a16="http://schemas.microsoft.com/office/drawing/2014/main" id="{233F8C4E-A946-462B-9703-971ABD45D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98" name="Freeform 38">
              <a:extLst>
                <a:ext uri="{FF2B5EF4-FFF2-40B4-BE49-F238E27FC236}">
                  <a16:creationId xmlns:a16="http://schemas.microsoft.com/office/drawing/2014/main" id="{06059614-A557-45C6-B625-488D41C39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99" name="Freeform 39">
              <a:extLst>
                <a:ext uri="{FF2B5EF4-FFF2-40B4-BE49-F238E27FC236}">
                  <a16:creationId xmlns:a16="http://schemas.microsoft.com/office/drawing/2014/main" id="{26BCD22B-880F-40F8-88AC-CD9285348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00" name="Freeform 40">
              <a:extLst>
                <a:ext uri="{FF2B5EF4-FFF2-40B4-BE49-F238E27FC236}">
                  <a16:creationId xmlns:a16="http://schemas.microsoft.com/office/drawing/2014/main" id="{52324B00-0190-4453-9F81-F0E913800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01" name="Rectangle 41">
              <a:extLst>
                <a:ext uri="{FF2B5EF4-FFF2-40B4-BE49-F238E27FC236}">
                  <a16:creationId xmlns:a16="http://schemas.microsoft.com/office/drawing/2014/main" id="{33BE57C0-F93F-4C88-B489-0BFA90D01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8B7D9462-C9A5-D903-0575-9E0627B16B58}"/>
              </a:ext>
            </a:extLst>
          </p:cNvPr>
          <p:cNvSpPr txBox="1"/>
          <p:nvPr/>
        </p:nvSpPr>
        <p:spPr>
          <a:xfrm>
            <a:off x="7882510" y="5858788"/>
            <a:ext cx="4215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Gabi Rodríguez</a:t>
            </a:r>
          </a:p>
          <a:p>
            <a:pPr algn="r"/>
            <a:r>
              <a:rPr lang="es-ES" dirty="0"/>
              <a:t>Programación de Procesos y Servicios</a:t>
            </a:r>
          </a:p>
          <a:p>
            <a:pPr algn="r"/>
            <a:r>
              <a:rPr lang="es-ES" dirty="0"/>
              <a:t>2º DAM</a:t>
            </a:r>
          </a:p>
        </p:txBody>
      </p:sp>
    </p:spTree>
    <p:extLst>
      <p:ext uri="{BB962C8B-B14F-4D97-AF65-F5344CB8AC3E}">
        <p14:creationId xmlns:p14="http://schemas.microsoft.com/office/powerpoint/2010/main" val="2203015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16760C-3C96-9AB5-F3C3-BEF2C1489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78307"/>
          </a:xfrm>
        </p:spPr>
        <p:txBody>
          <a:bodyPr/>
          <a:lstStyle/>
          <a:p>
            <a:r>
              <a:rPr lang="es-ES" dirty="0"/>
              <a:t>Actividad clase Práctica </a:t>
            </a:r>
            <a:r>
              <a:rPr lang="es-ES" dirty="0" err="1"/>
              <a:t>bersntein</a:t>
            </a:r>
            <a:endParaRPr lang="es-ES" dirty="0"/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0EC0B782-54A4-B091-1383-6845666341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3802433"/>
              </p:ext>
            </p:extLst>
          </p:nvPr>
        </p:nvGraphicFramePr>
        <p:xfrm>
          <a:off x="1141413" y="2503488"/>
          <a:ext cx="9906000" cy="22199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1217929906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4036340925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1600126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Intrucciones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Lectura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Escritura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750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I1: a=</a:t>
                      </a:r>
                      <a:r>
                        <a:rPr lang="es-ES" dirty="0" err="1"/>
                        <a:t>b+c</a:t>
                      </a:r>
                      <a:r>
                        <a:rPr lang="es-ES" dirty="0"/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21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I2: d=</a:t>
                      </a:r>
                      <a:r>
                        <a:rPr lang="es-ES" dirty="0" err="1"/>
                        <a:t>b+e</a:t>
                      </a:r>
                      <a:r>
                        <a:rPr lang="es-ES" dirty="0"/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229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I3: f=</a:t>
                      </a:r>
                      <a:r>
                        <a:rPr lang="es-ES" dirty="0" err="1"/>
                        <a:t>c+e</a:t>
                      </a:r>
                      <a:r>
                        <a:rPr lang="es-ES" dirty="0"/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20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I4: g=</a:t>
                      </a:r>
                      <a:r>
                        <a:rPr lang="es-ES" dirty="0" err="1"/>
                        <a:t>func</a:t>
                      </a:r>
                      <a:r>
                        <a:rPr lang="es-ES" dirty="0"/>
                        <a:t>(</a:t>
                      </a:r>
                      <a:r>
                        <a:rPr lang="es-ES" dirty="0" err="1"/>
                        <a:t>a,d,f</a:t>
                      </a:r>
                      <a:r>
                        <a:rPr lang="es-ES" dirty="0"/>
                        <a:t>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69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I5: f=w;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814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8223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896D9-A09A-7305-58C4-8D29BD6FA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Escribe alguna característica de un programa concurrente.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DEB1B0-54D8-6725-62DE-7274B15D3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Permite la ejecución simultánea de varios procesos .</a:t>
            </a:r>
          </a:p>
          <a:p>
            <a:r>
              <a:rPr lang="es-ES" dirty="0"/>
              <a:t>Competencia entre los recursos.</a:t>
            </a:r>
          </a:p>
          <a:p>
            <a:r>
              <a:rPr lang="es-ES" dirty="0"/>
              <a:t>Reduce los tiempos de ejecución.</a:t>
            </a:r>
          </a:p>
          <a:p>
            <a:r>
              <a:rPr lang="es-ES" dirty="0"/>
              <a:t>Permite compartir información de lectura y de escritura entre hilos.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2249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294496-DBAF-BF76-7670-07146752F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79653"/>
          </a:xfrm>
        </p:spPr>
        <p:txBody>
          <a:bodyPr>
            <a:normAutofit fontScale="90000"/>
          </a:bodyPr>
          <a:lstStyle/>
          <a:p>
            <a:r>
              <a:rPr lang="es-ES" dirty="0"/>
              <a:t>¿Cuál es la ventaja de la concurrencia en los sistemas monoprocesador?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222003-02FF-1CF7-ED91-0E41358EF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Permite la optimización de los recursos.</a:t>
            </a:r>
          </a:p>
          <a:p>
            <a:r>
              <a:rPr lang="es-ES" dirty="0"/>
              <a:t>Facilita el diseño orientado a objetos.</a:t>
            </a:r>
          </a:p>
          <a:p>
            <a:r>
              <a:rPr lang="es-ES" dirty="0"/>
              <a:t>Mejora el aprovechamiento eficiente de la entrada y la salida.</a:t>
            </a:r>
          </a:p>
        </p:txBody>
      </p:sp>
    </p:spTree>
    <p:extLst>
      <p:ext uri="{BB962C8B-B14F-4D97-AF65-F5344CB8AC3E}">
        <p14:creationId xmlns:p14="http://schemas.microsoft.com/office/powerpoint/2010/main" val="409711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4AE94F-B187-CFDE-4B51-114D130E2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¿Cuáles son las diferencias entre multiprogramación y multiproceso?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F9AA2A-D79B-6B89-8426-C28D52892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08463"/>
          </a:xfrm>
        </p:spPr>
        <p:txBody>
          <a:bodyPr>
            <a:normAutofit/>
          </a:bodyPr>
          <a:lstStyle/>
          <a:p>
            <a:r>
              <a:rPr lang="es-ES" dirty="0"/>
              <a:t>La multiprogramación da la sensación de estar haciendo varios procesos a la vez.</a:t>
            </a:r>
          </a:p>
          <a:p>
            <a:r>
              <a:rPr lang="es-ES" dirty="0"/>
              <a:t>La multiprogramación maximiza el uso de la CPU, mientras que multiproceso ahorra tiempo al ejecutar varios procesos.</a:t>
            </a:r>
          </a:p>
          <a:p>
            <a:r>
              <a:rPr lang="es-ES" dirty="0"/>
              <a:t>En multiprogramación los procesos no están diseñados para trabajar entre sí, mientras que en multiproceso se permite la comunicación.</a:t>
            </a:r>
          </a:p>
          <a:p>
            <a:r>
              <a:rPr lang="es-ES" dirty="0"/>
              <a:t>En la multiprogramación los recursos se comparten, mientras que en el multiproceso cada proceso tiene sus recursos asignados.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7919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0B838-98B2-EBF3-14C2-E02B023A8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¿Cuáles son los dos problemas principales inherentes a la programación concurrente?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09E5EE-6ACE-59B5-DCE0-052D29783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Exclusión mutua: En programación concurrente es común que varios procesos intenten acceder a la vez a la misma variable.</a:t>
            </a:r>
          </a:p>
          <a:p>
            <a:r>
              <a:rPr lang="es-ES" dirty="0"/>
              <a:t>Condición de sincronización: Un proceso P1 se encuentra en estado X a la espera de que el proceso P2 le pase la información necesaria para que P1 continue con su proceso.</a:t>
            </a:r>
          </a:p>
        </p:txBody>
      </p:sp>
    </p:spTree>
    <p:extLst>
      <p:ext uri="{BB962C8B-B14F-4D97-AF65-F5344CB8AC3E}">
        <p14:creationId xmlns:p14="http://schemas.microsoft.com/office/powerpoint/2010/main" val="3061363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085EAC-867D-3CCB-12BA-64C27BFA2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1.5 Programación concurrente java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37F092-4D01-3999-A4F1-EF9F4040F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Al igual que un S.O puede ejecutar varios procesos concurrentemente, dentro de un proceso encontramos varios hilos en ejecución.</a:t>
            </a:r>
          </a:p>
          <a:p>
            <a:r>
              <a:rPr lang="es-ES" dirty="0"/>
              <a:t>Los hilos comparten el contexto del proceso, pero cada hilo mantiene una parte local.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61164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B2DB7-66F3-8AFB-DA79-D00D6EC6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Diferencia hilo - proceso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09A81D-1178-8F57-F7AC-468D7F57A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Los hilos están dentro de los procesos.</a:t>
            </a:r>
          </a:p>
          <a:p>
            <a:r>
              <a:rPr lang="es-ES" dirty="0"/>
              <a:t>Los procesos son completamente independientes entre sí, mientras que los hilos pueden comunicarse entre sí fácilmente.</a:t>
            </a:r>
          </a:p>
          <a:p>
            <a:r>
              <a:rPr lang="es-ES" dirty="0"/>
              <a:t>Para programar  concurrentemente en Java podemos dividir nuestro proceso en hilos. En Java podemos crear hilos de dos formas:</a:t>
            </a:r>
          </a:p>
          <a:p>
            <a:pPr lvl="1"/>
            <a:r>
              <a:rPr lang="es-ES" dirty="0"/>
              <a:t>Creando una clase que herede la clase </a:t>
            </a:r>
            <a:r>
              <a:rPr lang="es-ES" dirty="0" err="1"/>
              <a:t>Thread</a:t>
            </a:r>
            <a:r>
              <a:rPr lang="es-ES" dirty="0"/>
              <a:t> y cargando el método run ().</a:t>
            </a:r>
          </a:p>
          <a:p>
            <a:pPr lvl="1"/>
            <a:r>
              <a:rPr lang="es-ES" dirty="0"/>
              <a:t>Implementando la interfaz </a:t>
            </a:r>
            <a:r>
              <a:rPr lang="es-ES" dirty="0" err="1"/>
              <a:t>Runnable</a:t>
            </a:r>
            <a:r>
              <a:rPr lang="es-ES" dirty="0"/>
              <a:t> y declarando el método run () (Lo veremos más adelante).</a:t>
            </a:r>
          </a:p>
        </p:txBody>
      </p:sp>
    </p:spTree>
    <p:extLst>
      <p:ext uri="{BB962C8B-B14F-4D97-AF65-F5344CB8AC3E}">
        <p14:creationId xmlns:p14="http://schemas.microsoft.com/office/powerpoint/2010/main" val="244717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3172EF-1338-90B7-7CA8-3B26AF5D4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93062"/>
          </a:xfrm>
        </p:spPr>
        <p:txBody>
          <a:bodyPr/>
          <a:lstStyle/>
          <a:p>
            <a:r>
              <a:rPr lang="es-ES" dirty="0"/>
              <a:t>Ejemplo crear hilo heredando </a:t>
            </a:r>
            <a:r>
              <a:rPr lang="es-ES" dirty="0" err="1"/>
              <a:t>thread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31A2D8-D2D0-8B67-C091-5CC03A601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32560"/>
            <a:ext cx="9905999" cy="5349239"/>
          </a:xfrm>
        </p:spPr>
        <p:txBody>
          <a:bodyPr>
            <a:normAutofit fontScale="62500" lnSpcReduction="20000"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hilo;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s-E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s-ES" sz="1800" u="sng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Mi</a:t>
            </a:r>
            <a:r>
              <a:rPr lang="es-E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u="sng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clase</a:t>
            </a:r>
            <a:r>
              <a:rPr lang="es-E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principal </a:t>
            </a:r>
            <a:r>
              <a:rPr lang="es-ES" sz="1800" u="sng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hereda</a:t>
            </a:r>
            <a:r>
              <a:rPr lang="es-E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u="sng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de</a:t>
            </a:r>
            <a:r>
              <a:rPr lang="es-E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Thread</a:t>
            </a:r>
            <a:endParaRPr lang="es-E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principal </a:t>
            </a:r>
            <a:r>
              <a:rPr lang="es-E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3F7F5F"/>
                </a:solidFill>
                <a:latin typeface="Consolas" panose="020B0609020204030204" pitchFamily="49" charset="0"/>
              </a:rPr>
              <a:t>    </a:t>
            </a:r>
            <a:r>
              <a:rPr lang="es-E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s-ES" sz="1800" u="sng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Creo</a:t>
            </a:r>
            <a:r>
              <a:rPr lang="es-E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u="sng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una</a:t>
            </a:r>
            <a:r>
              <a:rPr lang="es-E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variable </a:t>
            </a:r>
            <a:r>
              <a:rPr lang="es-ES" sz="1800" u="sng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entera</a:t>
            </a:r>
            <a:endParaRPr lang="es-E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s-E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1800" b="1" dirty="0">
              <a:solidFill>
                <a:srgbClr val="7F0055"/>
              </a:solidFill>
              <a:effectLst/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s-E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principal (</a:t>
            </a:r>
            <a:r>
              <a:rPr lang="es-E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s-E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   //</a:t>
            </a:r>
            <a:r>
              <a:rPr lang="es-ES" sz="1800" u="sng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esto</a:t>
            </a:r>
            <a:r>
              <a:rPr lang="es-E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u="sng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es</a:t>
            </a:r>
            <a:r>
              <a:rPr lang="es-E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u="sng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lo</a:t>
            </a:r>
            <a:r>
              <a:rPr lang="es-E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u="sng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que</a:t>
            </a:r>
            <a:r>
              <a:rPr lang="es-E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van a </a:t>
            </a:r>
            <a:r>
              <a:rPr lang="es-ES" sz="1800" u="sng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ejecutar</a:t>
            </a:r>
            <a:r>
              <a:rPr lang="es-E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u="sng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los</a:t>
            </a:r>
            <a:r>
              <a:rPr lang="es-E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u="sng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hilos</a:t>
            </a:r>
            <a:endParaRPr lang="es-E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s-E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run ()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s-E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"Soy el hilo "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E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s-E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s-E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s-E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s-ES" sz="1800" dirty="0">
                <a:solidFill>
                  <a:srgbClr val="3F7F5F"/>
                </a:solidFill>
                <a:latin typeface="Consolas" panose="020B0609020204030204" pitchFamily="49" charset="0"/>
              </a:rPr>
              <a:t>//Creo un objeto de tipo principal y lo instancio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principal </a:t>
            </a:r>
            <a:r>
              <a:rPr lang="es-E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principal (1);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principal </a:t>
            </a:r>
            <a:r>
              <a:rPr lang="es-E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principal (2);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principal </a:t>
            </a:r>
            <a:r>
              <a:rPr lang="es-E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principal (3);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>
              <a:solidFill>
                <a:srgbClr val="3F7F5F"/>
              </a:solidFill>
              <a:effectLst/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       //</a:t>
            </a:r>
            <a:r>
              <a:rPr lang="es-ES" sz="1800" u="sng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se</a:t>
            </a:r>
            <a:r>
              <a:rPr lang="es-E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u="sng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ejecutan</a:t>
            </a:r>
            <a:r>
              <a:rPr lang="es-E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u="sng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los</a:t>
            </a:r>
            <a:r>
              <a:rPr lang="es-E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u="sng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hilos</a:t>
            </a:r>
            <a:endParaRPr lang="es-E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h1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.start();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h2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.start();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h3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.start();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s-E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"Soy el hilo principal"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7028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E2DF579-53E1-A561-B3A9-794A66110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3850" y="-1358900"/>
            <a:ext cx="5147343" cy="6841944"/>
          </a:xfrm>
        </p:spPr>
      </p:pic>
    </p:spTree>
    <p:extLst>
      <p:ext uri="{BB962C8B-B14F-4D97-AF65-F5344CB8AC3E}">
        <p14:creationId xmlns:p14="http://schemas.microsoft.com/office/powerpoint/2010/main" val="3611421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90584B-8372-DF53-49F9-DAF043100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Programación Paralela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3118BA-4077-0130-6E9C-D6F2CD942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programa paralelo es un tipo de programa concurrente diseñado para ejecutarse en un </a:t>
            </a:r>
            <a:r>
              <a:rPr lang="es-ES" u="sng" dirty="0"/>
              <a:t>sistema multiprocesador</a:t>
            </a:r>
            <a:r>
              <a:rPr lang="es-ES" dirty="0"/>
              <a:t>.</a:t>
            </a:r>
          </a:p>
          <a:p>
            <a:r>
              <a:rPr lang="es-ES" dirty="0"/>
              <a:t>Permite que muchos procesos independientes trabajen simultáneamente para resolver un problema.</a:t>
            </a:r>
          </a:p>
          <a:p>
            <a:r>
              <a:rPr lang="es-ES" dirty="0"/>
              <a:t>Estos procesos pueden estar ejecutándose en equipos conectados en red, en un único equipo con varios procesadores o una combinación de ambos.</a:t>
            </a:r>
          </a:p>
        </p:txBody>
      </p:sp>
    </p:spTree>
    <p:extLst>
      <p:ext uri="{BB962C8B-B14F-4D97-AF65-F5344CB8AC3E}">
        <p14:creationId xmlns:p14="http://schemas.microsoft.com/office/powerpoint/2010/main" val="1411967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655D6-4D63-71F1-6A9B-CFFD281FF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689763" cy="900990"/>
          </a:xfrm>
        </p:spPr>
        <p:txBody>
          <a:bodyPr/>
          <a:lstStyle/>
          <a:p>
            <a:r>
              <a:rPr lang="es-ES" dirty="0"/>
              <a:t>1. Programación concurrente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B8B113-F9F3-48B7-0364-6CA096007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926077"/>
            <a:ext cx="8791575" cy="333172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cap="none" dirty="0">
                <a:solidFill>
                  <a:schemeClr val="tx1"/>
                </a:solidFill>
              </a:rPr>
              <a:t>Consiste en la existencia simultánea de varios procesos en ejecución.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cap="none" dirty="0">
                <a:solidFill>
                  <a:schemeClr val="tx1"/>
                </a:solidFill>
              </a:rPr>
              <a:t>Puedo escuchar un video de </a:t>
            </a:r>
            <a:r>
              <a:rPr lang="es-ES" sz="2400" cap="none" dirty="0" err="1">
                <a:solidFill>
                  <a:schemeClr val="tx1"/>
                </a:solidFill>
              </a:rPr>
              <a:t>Youtube</a:t>
            </a:r>
            <a:r>
              <a:rPr lang="es-ES" sz="2400" cap="none" dirty="0">
                <a:solidFill>
                  <a:schemeClr val="tx1"/>
                </a:solidFill>
              </a:rPr>
              <a:t> mientras programo con Eclipse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773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98C585-A773-E277-0D9D-7FA97B64F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2.1 Ventajas e inconvenientes de programación paralela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AED4273E-C853-B182-845D-696BA34ADB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9643914"/>
              </p:ext>
            </p:extLst>
          </p:nvPr>
        </p:nvGraphicFramePr>
        <p:xfrm>
          <a:off x="1141413" y="2249488"/>
          <a:ext cx="9906000" cy="357124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2129458196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3037723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Ventajas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Inconvenientes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317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Ejecución simultánea de tareas.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Los compiladores y entornos de programación de sistemas paralelos son más difíciles de desarrollar.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689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Disminuye el tiempo total de ejecución de una aplicación.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Los programas paralelos son más difíciles de escribir.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694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Mayor facilidad para resolver problemas complejos y de grandes dimensiones.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Mayor consumo de energía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049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Utilización de recursos no locales a través de equipos en red.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Puede haber problemas entre la comunicación y la sincronización entre las diferentes subtareas.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77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Permite reducir costes utilizando equipos en remoto en lugar de un supercomputador.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91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2788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89CC7B-0603-466C-DFF9-9FD88F8C6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Programación distribuida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1FD74B-BD83-0329-3B6B-9E359F454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Consiste en compartir recursos de hardware o software a través de una red.</a:t>
            </a:r>
          </a:p>
          <a:p>
            <a:r>
              <a:rPr lang="es-ES" dirty="0"/>
              <a:t>Lo normal en estas redes es que los ordenadores ejecuten programas concurrentes.</a:t>
            </a:r>
          </a:p>
          <a:p>
            <a:r>
              <a:rPr lang="es-ES" dirty="0"/>
              <a:t>Cada componente del sistema puede fallar independientemente, permitiendo que los demás continúen con su ejecución.</a:t>
            </a:r>
          </a:p>
        </p:txBody>
      </p:sp>
    </p:spTree>
    <p:extLst>
      <p:ext uri="{BB962C8B-B14F-4D97-AF65-F5344CB8AC3E}">
        <p14:creationId xmlns:p14="http://schemas.microsoft.com/office/powerpoint/2010/main" val="510627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772E9-471C-B09A-4BB1-FD77419D4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3.1 Ventajas e inconvenientes de la programación distribuida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2F78350B-6234-FACE-0926-6ACF3C76DE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0852050"/>
              </p:ext>
            </p:extLst>
          </p:nvPr>
        </p:nvGraphicFramePr>
        <p:xfrm>
          <a:off x="1141413" y="2249488"/>
          <a:ext cx="9906000" cy="320548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1450231754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4604958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Ventajas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Inconvenientes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951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Se pueden compartir recursos y datos.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Aumento de la complejidad, se necesita un nuevo tipo de software. (PVM)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659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Mayor capacidad de crecimiento.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Problemas con las redes de comunicación: pérdida de mensajes, saturación del tráfico.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66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Alta disponibilidad al ser conexiones en remoto.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Problemas de seguridad como ataques de negación de servicios que impiden al usuario interesado entrar en el servicio.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326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Mayor flexibilidad al poder distribuirse la carga de trabajo entre diferentes ordenadores.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078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8908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51865F-ECB1-5651-A823-2F5CE56AD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61490"/>
          </a:xfrm>
        </p:spPr>
        <p:txBody>
          <a:bodyPr>
            <a:normAutofit/>
          </a:bodyPr>
          <a:lstStyle/>
          <a:p>
            <a:r>
              <a:rPr lang="es-ES" sz="3200" dirty="0"/>
              <a:t>1.1 beneficios programación concurrente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08A87C-0CE2-D9EC-EA40-C37F157D8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80008"/>
            <a:ext cx="9905999" cy="5005633"/>
          </a:xfrm>
        </p:spPr>
        <p:txBody>
          <a:bodyPr>
            <a:normAutofit/>
          </a:bodyPr>
          <a:lstStyle/>
          <a:p>
            <a:r>
              <a:rPr lang="es-ES" b="1" dirty="0"/>
              <a:t>Mayor aprovechamiento de la CPU</a:t>
            </a:r>
            <a:r>
              <a:rPr lang="es-ES" dirty="0"/>
              <a:t>: Un proceso puede aprovechar ciclos de CPU.</a:t>
            </a:r>
          </a:p>
          <a:p>
            <a:r>
              <a:rPr lang="es-ES" b="1" dirty="0"/>
              <a:t>Velocidad de ejecución</a:t>
            </a:r>
            <a:r>
              <a:rPr lang="es-ES" dirty="0"/>
              <a:t>: Al subdividir un programa en procesos, estos se pueden repartir en procesadores o gestionarse en un único procesador.</a:t>
            </a:r>
          </a:p>
          <a:p>
            <a:r>
              <a:rPr lang="es-ES" b="1" dirty="0"/>
              <a:t>Solución a problemas de naturaleza concurrente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Aplicaciones basadas en GUI (interfaz gráfica de usuario): El usuario puede actuar con la aplicación, mientras esta hace otra tarea.</a:t>
            </a:r>
          </a:p>
          <a:p>
            <a:pPr lvl="1"/>
            <a:r>
              <a:rPr lang="es-ES" dirty="0"/>
              <a:t>Sistemas de gestores de base de datos: Cada usuario que interactúa con ella puede ser visto como un proceso.</a:t>
            </a:r>
          </a:p>
          <a:p>
            <a:pPr lvl="1"/>
            <a:r>
              <a:rPr lang="es-ES" dirty="0"/>
              <a:t>Tecnologías web: capaces de atender múltiples peticiones de usuarios.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6584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334DE7-6218-BE17-0A05-4ABCE0970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55758"/>
          </a:xfrm>
        </p:spPr>
        <p:txBody>
          <a:bodyPr/>
          <a:lstStyle/>
          <a:p>
            <a:r>
              <a:rPr lang="es-ES" dirty="0"/>
              <a:t>1.2 Concurrencia y hardware (I)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F7C1AD-0144-91EF-7E57-98C546B5B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74276"/>
            <a:ext cx="9905999" cy="4216925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En un sistema monoprocesador (un único procesador) se puede tener una ejecución concurrente gestionando el tiempo de procesador para cada proceso.</a:t>
            </a:r>
          </a:p>
          <a:p>
            <a:r>
              <a:rPr lang="es-ES" dirty="0"/>
              <a:t>El S.O alterna entre los distintos procesos.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La imagen muestra como el tiempo del procesador es repartido entre 3 procesos, en cada momento solo se ejecuta uno. Esta forma de gestionar procesos se llama </a:t>
            </a:r>
            <a:r>
              <a:rPr lang="es-ES" u="sng" dirty="0"/>
              <a:t>multiprogramación</a:t>
            </a:r>
            <a:r>
              <a:rPr lang="es-ES" dirty="0"/>
              <a:t>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26F37AD-ABD4-4787-DD95-C34B9763D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697" y="3077901"/>
            <a:ext cx="59055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79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11FC21-F89B-B026-8A89-9A0E41E3A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22733"/>
          </a:xfrm>
        </p:spPr>
        <p:txBody>
          <a:bodyPr/>
          <a:lstStyle/>
          <a:p>
            <a:r>
              <a:rPr lang="es-ES" dirty="0"/>
              <a:t>Concurrencia y hardware (II)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BE4270-F00C-99D6-2398-1C83E7917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un sistema multiprocesador (existe más de un procesador) podemos tener un proceso en cada procesador.</a:t>
            </a:r>
          </a:p>
          <a:p>
            <a:r>
              <a:rPr lang="es-ES" dirty="0"/>
              <a:t>Se denomina multiproceso a la gestión de varios procesos dentro de un sistema multiprocesador. 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7573E5F-82A4-302F-31CE-1FE9669BE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228" y="4020344"/>
            <a:ext cx="5440194" cy="271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701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95ECED-8C9F-CC11-61B4-DF67CCEC7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1.3 Programas concurrentes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9D5156-ABC6-E7F3-B6EA-1126B7687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868336" cy="3541714"/>
          </a:xfrm>
        </p:spPr>
        <p:txBody>
          <a:bodyPr>
            <a:normAutofit/>
          </a:bodyPr>
          <a:lstStyle/>
          <a:p>
            <a:r>
              <a:rPr lang="es-ES" dirty="0"/>
              <a:t>Un programa concurrente define un conjunto de acciones que pueden ser ejecutadas simultáneamente.</a:t>
            </a:r>
          </a:p>
          <a:p>
            <a:r>
              <a:rPr lang="es-ES" dirty="0"/>
              <a:t>Supongamos que tenemos estos dos conjuntos de instrucciones.</a:t>
            </a:r>
          </a:p>
          <a:p>
            <a:pPr marL="0" indent="0">
              <a:buNone/>
            </a:pPr>
            <a:r>
              <a:rPr lang="es-ES" dirty="0"/>
              <a:t>X=X+1;      La primera se debe                            X=1;         El orden no interviene</a:t>
            </a:r>
          </a:p>
          <a:p>
            <a:pPr marL="0" indent="0">
              <a:buNone/>
            </a:pPr>
            <a:r>
              <a:rPr lang="es-ES" dirty="0"/>
              <a:t>Y=X+1;      ejecutar antes que la                          Y=2;          en el resultado.</a:t>
            </a:r>
          </a:p>
          <a:p>
            <a:pPr marL="0" indent="0">
              <a:buNone/>
            </a:pPr>
            <a:r>
              <a:rPr lang="es-ES" dirty="0"/>
              <a:t>                   segunda,                                           Z=3;</a:t>
            </a:r>
          </a:p>
        </p:txBody>
      </p:sp>
      <p:sp>
        <p:nvSpPr>
          <p:cNvPr id="4" name="Cerrar llave 3">
            <a:extLst>
              <a:ext uri="{FF2B5EF4-FFF2-40B4-BE49-F238E27FC236}">
                <a16:creationId xmlns:a16="http://schemas.microsoft.com/office/drawing/2014/main" id="{C0D30393-175E-0E86-77D1-9DAC92E8120C}"/>
              </a:ext>
            </a:extLst>
          </p:cNvPr>
          <p:cNvSpPr/>
          <p:nvPr/>
        </p:nvSpPr>
        <p:spPr>
          <a:xfrm>
            <a:off x="2281287" y="3912123"/>
            <a:ext cx="245097" cy="1236481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errar llave 4">
            <a:extLst>
              <a:ext uri="{FF2B5EF4-FFF2-40B4-BE49-F238E27FC236}">
                <a16:creationId xmlns:a16="http://schemas.microsoft.com/office/drawing/2014/main" id="{4306D61A-C10A-6590-EB5F-EFFA3595267D}"/>
              </a:ext>
            </a:extLst>
          </p:cNvPr>
          <p:cNvSpPr/>
          <p:nvPr/>
        </p:nvSpPr>
        <p:spPr>
          <a:xfrm>
            <a:off x="8107052" y="3827282"/>
            <a:ext cx="612742" cy="1715679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9956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8BB406-733A-FDCC-2B69-182B3CF1B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99197"/>
          </a:xfrm>
        </p:spPr>
        <p:txBody>
          <a:bodyPr/>
          <a:lstStyle/>
          <a:p>
            <a:r>
              <a:rPr lang="es-ES" dirty="0"/>
              <a:t>1.4 Condiciones de </a:t>
            </a:r>
            <a:r>
              <a:rPr lang="es-ES" dirty="0" err="1"/>
              <a:t>bersntein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20E2D6-F811-F0F8-38CC-AA0774387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17715"/>
            <a:ext cx="9905999" cy="4477731"/>
          </a:xfrm>
        </p:spPr>
        <p:txBody>
          <a:bodyPr>
            <a:normAutofit lnSpcReduction="10000"/>
          </a:bodyPr>
          <a:lstStyle/>
          <a:p>
            <a:r>
              <a:rPr lang="es-ES" dirty="0"/>
              <a:t>Necesitaremos dos instrucciones (mínimo).</a:t>
            </a:r>
          </a:p>
          <a:p>
            <a:r>
              <a:rPr lang="es-ES" dirty="0"/>
              <a:t>Conjunto de lectura: Las variables que toma como dato.</a:t>
            </a:r>
          </a:p>
          <a:p>
            <a:r>
              <a:rPr lang="es-ES" dirty="0"/>
              <a:t>Conjunto de escritura: Variable a la que se accede y se sobrescribe.</a:t>
            </a:r>
          </a:p>
          <a:p>
            <a:pPr marL="0" indent="0">
              <a:buNone/>
            </a:pPr>
            <a:endParaRPr lang="es-ES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s-ES" u="sng" dirty="0">
                <a:latin typeface="Calibri" panose="020F0502020204030204" pitchFamily="34" charset="0"/>
                <a:cs typeface="Calibri" panose="020F0502020204030204" pitchFamily="34" charset="0"/>
              </a:rPr>
              <a:t>Condiciones: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L(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Ii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nE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Ij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)= Ø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E(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Ii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nL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Ij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)= Ø                   O sea, que no pisemos las lecturas de una variable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E(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Ii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nE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Ij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)= Ø                   con las escrituras de la otra; ni ambas escrituras.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65307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C5F1D2-79D2-FC50-E942-0D65C366F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65185"/>
          </a:xfrm>
        </p:spPr>
        <p:txBody>
          <a:bodyPr/>
          <a:lstStyle/>
          <a:p>
            <a:r>
              <a:rPr lang="es-ES" dirty="0"/>
              <a:t>Ejemplo </a:t>
            </a:r>
            <a:r>
              <a:rPr lang="es-ES" dirty="0" err="1"/>
              <a:t>bernstein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0ED80C-1A8D-E17B-E008-0C10939F8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8370" y="1910121"/>
            <a:ext cx="9905999" cy="4679215"/>
          </a:xfrm>
        </p:spPr>
        <p:txBody>
          <a:bodyPr>
            <a:normAutofit lnSpcReduction="10000"/>
          </a:bodyPr>
          <a:lstStyle/>
          <a:p>
            <a:r>
              <a:rPr lang="es-ES" dirty="0"/>
              <a:t>I1: X=Y+1;</a:t>
            </a:r>
          </a:p>
          <a:p>
            <a:r>
              <a:rPr lang="es-ES" dirty="0"/>
              <a:t>I2: Y=X+2;</a:t>
            </a:r>
          </a:p>
          <a:p>
            <a:r>
              <a:rPr lang="es-ES" dirty="0"/>
              <a:t>I3: Z=</a:t>
            </a:r>
            <a:r>
              <a:rPr lang="es-ES" dirty="0" err="1"/>
              <a:t>a+b</a:t>
            </a:r>
            <a:r>
              <a:rPr lang="es-ES" dirty="0"/>
              <a:t>;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En los programas secuenciales hay un orden fijo de ejecución, sin embargo, en los programas concurrentes puede haber solapamiento de instrucciones dando lugar a diferentes resultados.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53D5DCA2-A991-0A9A-D4E8-3D9CE9D82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947400"/>
              </p:ext>
            </p:extLst>
          </p:nvPr>
        </p:nvGraphicFramePr>
        <p:xfrm>
          <a:off x="3436593" y="2054895"/>
          <a:ext cx="812799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7744867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1076276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69367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Lectura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Escritura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230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Instrucción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223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Instrucción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895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Instrucción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a,b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895739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F719F751-00A1-F861-F75C-4393C8F6A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885675"/>
              </p:ext>
            </p:extLst>
          </p:nvPr>
        </p:nvGraphicFramePr>
        <p:xfrm>
          <a:off x="1673781" y="3646646"/>
          <a:ext cx="812799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3427265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1746053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03636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Conjunto I1 e 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Conjunto I1 e I3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Conjunto I2 e I3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004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L(I1)</a:t>
                      </a:r>
                      <a:r>
                        <a:rPr lang="es-E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</a:t>
                      </a:r>
                      <a:r>
                        <a:rPr lang="es-E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(I2)≠ 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L(I1)</a:t>
                      </a:r>
                      <a:r>
                        <a:rPr lang="es-E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</a:t>
                      </a:r>
                      <a:r>
                        <a:rPr lang="es-E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(I3)= 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L(I2)</a:t>
                      </a:r>
                      <a:r>
                        <a:rPr lang="es-E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</a:t>
                      </a:r>
                      <a:r>
                        <a:rPr lang="es-E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(I3)= 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575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L(I1)</a:t>
                      </a:r>
                      <a:r>
                        <a:rPr lang="es-E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</a:t>
                      </a:r>
                      <a:r>
                        <a:rPr lang="es-E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(I2) ≠ 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L(I1)</a:t>
                      </a:r>
                      <a:r>
                        <a:rPr lang="es-E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</a:t>
                      </a:r>
                      <a:r>
                        <a:rPr lang="es-E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(I3)= 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L(I2)</a:t>
                      </a:r>
                      <a:r>
                        <a:rPr lang="es-E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</a:t>
                      </a:r>
                      <a:r>
                        <a:rPr lang="es-E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(I3)= 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608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L(I1)</a:t>
                      </a:r>
                      <a:r>
                        <a:rPr lang="es-E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</a:t>
                      </a:r>
                      <a:r>
                        <a:rPr lang="es-E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(I2) = 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L(I1)</a:t>
                      </a:r>
                      <a:r>
                        <a:rPr lang="es-E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</a:t>
                      </a:r>
                      <a:r>
                        <a:rPr lang="es-E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(I3)= 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L(I2)</a:t>
                      </a:r>
                      <a:r>
                        <a:rPr lang="es-E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</a:t>
                      </a:r>
                      <a:r>
                        <a:rPr lang="es-E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(I3)= 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918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8451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CCED87-8010-EFEB-0850-0EB035857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Problemas inherentes a la programación concurrente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407FD1-2B4D-75B7-9B91-890A160C1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708253"/>
          </a:xfrm>
        </p:spPr>
        <p:txBody>
          <a:bodyPr>
            <a:normAutofit/>
          </a:bodyPr>
          <a:lstStyle/>
          <a:p>
            <a:r>
              <a:rPr lang="es-ES" b="1" dirty="0"/>
              <a:t>Exclusión mutua</a:t>
            </a:r>
            <a:r>
              <a:rPr lang="es-ES" dirty="0"/>
              <a:t>: En programación concurrente es muy típico que varios procesos traten de acceder a la vez a la misma variable. Esto se debe evitar con la </a:t>
            </a:r>
            <a:r>
              <a:rPr lang="es-ES" u="sng" dirty="0"/>
              <a:t>región crítica:</a:t>
            </a:r>
            <a:r>
              <a:rPr lang="es-ES" dirty="0"/>
              <a:t> Solo un proceso puede acceder para actualizarla, los demás procesos deben esperar.</a:t>
            </a:r>
          </a:p>
          <a:p>
            <a:r>
              <a:rPr lang="es-ES" b="1" dirty="0"/>
              <a:t>Condición de sincronización: </a:t>
            </a:r>
            <a:r>
              <a:rPr lang="es-ES" dirty="0"/>
              <a:t>Puede que un proceso P1 haya llegado a un estado X en que necesite que el proceso P2  llegue al estado Y para su ejecución. La programación concurrente tiene mecanismos para bloquear un proceso hasta que ocurra su condición y desbloquearlo cuando este ocurra.</a:t>
            </a:r>
            <a:endParaRPr lang="es-ES" u="sng" dirty="0"/>
          </a:p>
        </p:txBody>
      </p:sp>
    </p:spTree>
    <p:extLst>
      <p:ext uri="{BB962C8B-B14F-4D97-AF65-F5344CB8AC3E}">
        <p14:creationId xmlns:p14="http://schemas.microsoft.com/office/powerpoint/2010/main" val="26465248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625</TotalTime>
  <Words>1551</Words>
  <Application>Microsoft Office PowerPoint</Application>
  <PresentationFormat>Panorámica</PresentationFormat>
  <Paragraphs>169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Arial</vt:lpstr>
      <vt:lpstr>Calibri</vt:lpstr>
      <vt:lpstr>Consolas</vt:lpstr>
      <vt:lpstr>Tw Cen MT</vt:lpstr>
      <vt:lpstr>Circuito</vt:lpstr>
      <vt:lpstr>Programación concurrente paralela y distribuida</vt:lpstr>
      <vt:lpstr>1. Programación concurrente</vt:lpstr>
      <vt:lpstr>1.1 beneficios programación concurrente</vt:lpstr>
      <vt:lpstr>1.2 Concurrencia y hardware (I)</vt:lpstr>
      <vt:lpstr>Concurrencia y hardware (II)</vt:lpstr>
      <vt:lpstr>1.3 Programas concurrentes</vt:lpstr>
      <vt:lpstr>1.4 Condiciones de bersntein</vt:lpstr>
      <vt:lpstr>Ejemplo bernstein</vt:lpstr>
      <vt:lpstr>Problemas inherentes a la programación concurrente</vt:lpstr>
      <vt:lpstr>Actividad clase Práctica bersntein</vt:lpstr>
      <vt:lpstr>Escribe alguna característica de un programa concurrente.</vt:lpstr>
      <vt:lpstr>¿Cuál es la ventaja de la concurrencia en los sistemas monoprocesador? </vt:lpstr>
      <vt:lpstr>¿Cuáles son las diferencias entre multiprogramación y multiproceso? </vt:lpstr>
      <vt:lpstr>¿Cuáles son los dos problemas principales inherentes a la programación concurrente? </vt:lpstr>
      <vt:lpstr>1.5 Programación concurrente java</vt:lpstr>
      <vt:lpstr>Diferencia hilo - proceso</vt:lpstr>
      <vt:lpstr>Ejemplo crear hilo heredando thread</vt:lpstr>
      <vt:lpstr>Presentación de PowerPoint</vt:lpstr>
      <vt:lpstr>2. Programación Paralela</vt:lpstr>
      <vt:lpstr>2.1 Ventajas e inconvenientes de programación paralela</vt:lpstr>
      <vt:lpstr>3. Programación distribuida</vt:lpstr>
      <vt:lpstr>3.1 Ventajas e inconvenientes de la programación distribuida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concurrente paralela y distribuida</dc:title>
  <dc:creator>gabi RR</dc:creator>
  <cp:lastModifiedBy>2DAM</cp:lastModifiedBy>
  <cp:revision>11</cp:revision>
  <dcterms:created xsi:type="dcterms:W3CDTF">2023-10-30T19:34:25Z</dcterms:created>
  <dcterms:modified xsi:type="dcterms:W3CDTF">2023-11-07T10:10:34Z</dcterms:modified>
</cp:coreProperties>
</file>