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2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26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84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3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10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16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499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74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20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47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86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5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5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4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5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061C-7E18-4B66-86C7-57903802F072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855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A046-4AA1-4C05-741C-42EA5590B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3. PROGRAMACIÓN DE COMUNICACIONES EN RED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9A834-B077-B477-1909-D0EC53CBF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Gabi rodríguez</a:t>
            </a:r>
          </a:p>
          <a:p>
            <a:r>
              <a:rPr lang="es-ES" dirty="0"/>
              <a:t>2º </a:t>
            </a:r>
            <a:r>
              <a:rPr lang="es-ES" dirty="0" err="1"/>
              <a:t>dam</a:t>
            </a:r>
            <a:endParaRPr lang="es-ES" dirty="0"/>
          </a:p>
          <a:p>
            <a:r>
              <a:rPr lang="es-ES" dirty="0" err="1"/>
              <a:t>psp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9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A2C6D-6AF0-650A-3DBB-26F549F6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dirty="0"/>
              <a:t>Métodos importantes de la clase URL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09DFDB4-95FE-6EA5-C8FC-EEF88B724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37516"/>
              </p:ext>
            </p:extLst>
          </p:nvPr>
        </p:nvGraphicFramePr>
        <p:xfrm>
          <a:off x="1141412" y="2249488"/>
          <a:ext cx="9905998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4220204075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113366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getProtocol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protocolo de la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6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getHost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nombre de la máquina.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2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getDefaultPort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puerto asociado por defecto de la </a:t>
                      </a:r>
                      <a:r>
                        <a:rPr lang="es-ES" dirty="0" err="1"/>
                        <a:t>url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getPort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número de puerto de la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. Si no se indica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3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getPath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directorio de la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0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getQuery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Devuelve la cadena que se envía a una página para ser procesada (lo que va después de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9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getFile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Concatena el valor del </a:t>
                      </a:r>
                      <a:r>
                        <a:rPr lang="es-ES" dirty="0" err="1"/>
                        <a:t>path</a:t>
                      </a:r>
                      <a:r>
                        <a:rPr lang="es-ES" dirty="0"/>
                        <a:t> con el del </a:t>
                      </a:r>
                      <a:r>
                        <a:rPr lang="es-ES" dirty="0" err="1"/>
                        <a:t>query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getQuery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Obtiene la autoridad de la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3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74B991-7BAE-88CD-7606-681E4976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95" y="0"/>
            <a:ext cx="9017945" cy="68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8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9DDF9-85DB-286C-1C2E-8C080593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Duración: 20 minutos.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C34C43A-0FFA-C9A2-F969-2760A6F2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 fontScale="90000"/>
          </a:bodyPr>
          <a:lstStyle/>
          <a:p>
            <a:r>
              <a:rPr lang="es-ES" cap="none" dirty="0"/>
              <a:t>Realiza un programa Java que admita desde la línea de comandos una </a:t>
            </a:r>
            <a:r>
              <a:rPr lang="es-ES" cap="none" dirty="0" err="1"/>
              <a:t>url</a:t>
            </a:r>
            <a:r>
              <a:rPr lang="es-ES" cap="none" dirty="0"/>
              <a:t> y visualice información sobre ella.</a:t>
            </a:r>
          </a:p>
        </p:txBody>
      </p:sp>
    </p:spTree>
    <p:extLst>
      <p:ext uri="{BB962C8B-B14F-4D97-AF65-F5344CB8AC3E}">
        <p14:creationId xmlns:p14="http://schemas.microsoft.com/office/powerpoint/2010/main" val="235266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50A2C-4C2C-493E-5B28-5FAC8AC0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7505"/>
            <a:ext cx="9905998" cy="776649"/>
          </a:xfrm>
        </p:spPr>
        <p:txBody>
          <a:bodyPr/>
          <a:lstStyle/>
          <a:p>
            <a:r>
              <a:rPr lang="es-ES" dirty="0"/>
              <a:t>3.2 sockets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6FB06-BD31-A35B-E0C1-7E828A77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75489"/>
            <a:ext cx="9905999" cy="4441229"/>
          </a:xfrm>
        </p:spPr>
        <p:txBody>
          <a:bodyPr>
            <a:normAutofit/>
          </a:bodyPr>
          <a:lstStyle/>
          <a:p>
            <a:r>
              <a:rPr lang="es-ES" dirty="0"/>
              <a:t>Los protocolos TCP y UDP utilizan los sockets para proporcionar los puntos extremos de la comunicación entre aplicaciones o procesos. </a:t>
            </a:r>
          </a:p>
          <a:p>
            <a:r>
              <a:rPr lang="es-ES" dirty="0"/>
              <a:t>La comunicación entre procesos consiste en la transmisión de un mensaje entre un conector de un proceso y otro conector, a estos conectores se les denomina </a:t>
            </a:r>
            <a:r>
              <a:rPr lang="es-ES" b="1" dirty="0"/>
              <a:t>socket.</a:t>
            </a:r>
          </a:p>
          <a:p>
            <a:r>
              <a:rPr lang="es-ES" dirty="0"/>
              <a:t>Los procesos receptores de mensaje deben tener asociado dos campos:</a:t>
            </a:r>
          </a:p>
          <a:p>
            <a:pPr lvl="1"/>
            <a:r>
              <a:rPr lang="es-ES" dirty="0"/>
              <a:t>La dirección IP del host.</a:t>
            </a:r>
          </a:p>
          <a:p>
            <a:pPr lvl="1"/>
            <a:r>
              <a:rPr lang="es-ES" dirty="0"/>
              <a:t>El puerto local a través del cual la aplicación se comunica.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5881FF-0651-1A28-BCC8-594F0A98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17" y="4930909"/>
            <a:ext cx="57721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6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CDAF-8BEE-D79E-5AF5-8DD78D40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4356"/>
          </a:xfrm>
        </p:spPr>
        <p:txBody>
          <a:bodyPr/>
          <a:lstStyle/>
          <a:p>
            <a:r>
              <a:rPr lang="es-ES" dirty="0"/>
              <a:t>3.2.1 funcionamiento general de un socket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45C79-755C-FE4A-743D-F9DCF88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2874"/>
            <a:ext cx="9905999" cy="4358327"/>
          </a:xfrm>
        </p:spPr>
        <p:txBody>
          <a:bodyPr/>
          <a:lstStyle/>
          <a:p>
            <a:r>
              <a:rPr lang="es-ES" dirty="0"/>
              <a:t>Un </a:t>
            </a:r>
            <a:r>
              <a:rPr lang="es-ES" b="1" dirty="0"/>
              <a:t>puerto</a:t>
            </a:r>
            <a:r>
              <a:rPr lang="es-ES" dirty="0"/>
              <a:t> es un punto de destino que identifica hacia qué aplicación o proceso deben dirigirse los datos. </a:t>
            </a:r>
          </a:p>
          <a:p>
            <a:r>
              <a:rPr lang="es-ES" dirty="0"/>
              <a:t>El servidor queda a la espera escuchando las solicitudes de conexión de los clientes sobre su puerto.</a:t>
            </a:r>
          </a:p>
          <a:p>
            <a:r>
              <a:rPr lang="es-ES" dirty="0"/>
              <a:t>El cliente debe conocer la IP y el puerto por el que se escuchan las peticiones.</a:t>
            </a:r>
          </a:p>
          <a:p>
            <a:r>
              <a:rPr lang="es-ES" dirty="0"/>
              <a:t>Si todo va bien, el servidor acepta la conexión. Tanto el cliente como el servidor cambian de puerto para que el servidor pueda seguir recibiendo peticiones.</a:t>
            </a:r>
          </a:p>
        </p:txBody>
      </p:sp>
    </p:spTree>
    <p:extLst>
      <p:ext uri="{BB962C8B-B14F-4D97-AF65-F5344CB8AC3E}">
        <p14:creationId xmlns:p14="http://schemas.microsoft.com/office/powerpoint/2010/main" val="351959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5C95E-C28C-035B-63EF-1A8E6D87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3.3 tipos de sockets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05331-A328-6CAE-7F5A-0928801F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dos tipos básicos de sockets en redes:</a:t>
            </a:r>
          </a:p>
          <a:p>
            <a:r>
              <a:rPr lang="es-ES" dirty="0"/>
              <a:t>Los protocolos TCP: orientados a conexiones. Es una conexión fiable en la que se garantiza la entrega y el orden de los paquetes.</a:t>
            </a:r>
          </a:p>
          <a:p>
            <a:endParaRPr lang="es-ES" dirty="0"/>
          </a:p>
          <a:p>
            <a:r>
              <a:rPr lang="es-ES" dirty="0"/>
              <a:t>Los protocolos UDP: no orientados a conexiones. En estas conexiones no se garantiza que la información enviada llegue a su destino, tampoco garantiza el orden de llegada.</a:t>
            </a:r>
          </a:p>
        </p:txBody>
      </p:sp>
    </p:spTree>
    <p:extLst>
      <p:ext uri="{BB962C8B-B14F-4D97-AF65-F5344CB8AC3E}">
        <p14:creationId xmlns:p14="http://schemas.microsoft.com/office/powerpoint/2010/main" val="407215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36DDE-FC38-1E22-9886-1B78F2A6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3.4 clases para sockets </a:t>
            </a:r>
            <a:r>
              <a:rPr lang="es-ES" dirty="0" err="1"/>
              <a:t>tcp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DC14E-BB04-0D21-94B5-3FA10309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paquete java.net proporciona las clases </a:t>
            </a:r>
            <a:r>
              <a:rPr lang="es-ES" dirty="0" err="1"/>
              <a:t>ServerSocket</a:t>
            </a:r>
            <a:r>
              <a:rPr lang="es-ES" dirty="0"/>
              <a:t> y Socket.</a:t>
            </a:r>
          </a:p>
          <a:p>
            <a:r>
              <a:rPr lang="es-ES" dirty="0"/>
              <a:t>Uno de los sockets, el cliente, solicita una conexión, y el otro, el servidor, atiende las peticiones.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96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193A4-08D7-A0BD-A18B-E35264FA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8369"/>
          </a:xfrm>
        </p:spPr>
        <p:txBody>
          <a:bodyPr/>
          <a:lstStyle/>
          <a:p>
            <a:r>
              <a:rPr lang="es-ES" dirty="0"/>
              <a:t>3.4.1 clase </a:t>
            </a:r>
            <a:r>
              <a:rPr lang="es-ES" dirty="0" err="1"/>
              <a:t>serversocket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BF4F1-A895-E479-1976-3A9FC5A6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6888"/>
            <a:ext cx="9905999" cy="5015058"/>
          </a:xfrm>
        </p:spPr>
        <p:txBody>
          <a:bodyPr/>
          <a:lstStyle/>
          <a:p>
            <a:r>
              <a:rPr lang="es-ES" dirty="0"/>
              <a:t>Se utiliza para implementar el extremo de la conexión que corresponde al servidor.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039C3F4-F728-A114-9325-270AD6D4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3130"/>
              </p:ext>
            </p:extLst>
          </p:nvPr>
        </p:nvGraphicFramePr>
        <p:xfrm>
          <a:off x="2814425" y="1935724"/>
          <a:ext cx="812800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6863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828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9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ServerSocket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port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Crea un socket de servidor que se enlaza al puerto especificado.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61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 err="1"/>
                        <a:t>ServerSocket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port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máximo)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Crea un socket de servidor que se enlaza al puerto especificado. El parámetro máximo especifica el número máximo de conexiones en cola.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MÉTODOS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FUNCIÓN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9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Socket </a:t>
                      </a:r>
                      <a:r>
                        <a:rPr lang="es-ES" dirty="0" err="1"/>
                        <a:t>accept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Escucha una solicitud de conexión de un cliente y la acepta. El server socket sigue disponible para realizar nuevos </a:t>
                      </a:r>
                      <a:r>
                        <a:rPr lang="es-ES" dirty="0" err="1"/>
                        <a:t>accept</a:t>
                      </a:r>
                      <a:r>
                        <a:rPr lang="es-ES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6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Close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Cierra el </a:t>
                      </a:r>
                      <a:r>
                        <a:rPr lang="es-ES" dirty="0" err="1"/>
                        <a:t>ServerSocket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 </a:t>
                      </a:r>
                      <a:r>
                        <a:rPr lang="es-ES" dirty="0" err="1"/>
                        <a:t>getLocalPort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puerto al que está enlazado el </a:t>
                      </a:r>
                      <a:r>
                        <a:rPr lang="es-ES" dirty="0" err="1"/>
                        <a:t>ServerSocket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6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A7F72-7ED6-88C7-59DD-1704818B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servidor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FAAE431-5858-0B0E-5730-F14FB056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811" y="2249488"/>
            <a:ext cx="8591203" cy="3541712"/>
          </a:xfrm>
        </p:spPr>
      </p:pic>
    </p:spTree>
    <p:extLst>
      <p:ext uri="{BB962C8B-B14F-4D97-AF65-F5344CB8AC3E}">
        <p14:creationId xmlns:p14="http://schemas.microsoft.com/office/powerpoint/2010/main" val="227176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A94C5-CAF7-1B1F-430E-3C7D2BBC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s-ES" dirty="0"/>
              <a:t>3.4.2 clase socket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3DE05-40A9-4F7B-FF93-E1C63A4F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9179"/>
            <a:ext cx="9905999" cy="4462022"/>
          </a:xfrm>
        </p:spPr>
        <p:txBody>
          <a:bodyPr/>
          <a:lstStyle/>
          <a:p>
            <a:r>
              <a:rPr lang="es-ES" dirty="0"/>
              <a:t>Implementa un extremo de la conexión TCP.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C202797-8DD0-2A6D-57B3-1309E50ED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14273"/>
              </p:ext>
            </p:extLst>
          </p:nvPr>
        </p:nvGraphicFramePr>
        <p:xfrm>
          <a:off x="933252" y="2063807"/>
          <a:ext cx="10812545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115">
                  <a:extLst>
                    <a:ext uri="{9D8B030D-6E8A-4147-A177-3AD203B41FA5}">
                      <a16:colId xmlns:a16="http://schemas.microsoft.com/office/drawing/2014/main" val="1803686304"/>
                    </a:ext>
                  </a:extLst>
                </a:gridCol>
                <a:gridCol w="7005430">
                  <a:extLst>
                    <a:ext uri="{9D8B030D-6E8A-4147-A177-3AD203B41FA5}">
                      <a16:colId xmlns:a16="http://schemas.microsoft.com/office/drawing/2014/main" val="373828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9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Socket (</a:t>
                      </a:r>
                      <a:r>
                        <a:rPr lang="es-ES" dirty="0" err="1"/>
                        <a:t>InetAdress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adress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port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Crea un socket y lo conecta al puerto y dirección IP especificados.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61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Socket (</a:t>
                      </a:r>
                      <a:r>
                        <a:rPr lang="es-ES" dirty="0" err="1"/>
                        <a:t>String</a:t>
                      </a:r>
                      <a:r>
                        <a:rPr lang="es-ES" dirty="0"/>
                        <a:t> host, 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port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Crea un socket y lo conecta al puerto y nombre del host especificado.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MÉTODOS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FUNCIÓN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9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InputStream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getlnputStream</a:t>
                      </a:r>
                      <a:r>
                        <a:rPr lang="es-ES" dirty="0"/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Permite leer bytes desde el socket.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6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OutputStream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getOutputStream</a:t>
                      </a:r>
                      <a:r>
                        <a:rPr lang="es-ES" dirty="0"/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Permite escribir desde el socket.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InetAddress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getlnetAddress</a:t>
                      </a:r>
                      <a:r>
                        <a:rPr lang="es-ES" dirty="0"/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IP a la que el socket está conectado. Si no lo está devuelve </a:t>
                      </a:r>
                      <a:r>
                        <a:rPr lang="es-ES" dirty="0" err="1"/>
                        <a:t>null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getLocalPort</a:t>
                      </a:r>
                      <a:r>
                        <a:rPr lang="es-ES" dirty="0"/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puerto local al que está enlazado el socket, -1 si no está</a:t>
                      </a:r>
                    </a:p>
                    <a:p>
                      <a:r>
                        <a:rPr lang="es-ES" dirty="0"/>
                        <a:t>enlazado a ningún puerto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7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 </a:t>
                      </a:r>
                      <a:r>
                        <a:rPr lang="es-ES" dirty="0" err="1"/>
                        <a:t>getPort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puerto remoto al que está conectado el socket, 0 si no está</a:t>
                      </a:r>
                    </a:p>
                    <a:p>
                      <a:r>
                        <a:rPr lang="es-ES" dirty="0"/>
                        <a:t>conectado a ningún puerto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5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close</a:t>
                      </a:r>
                      <a:r>
                        <a:rPr lang="es-ES" dirty="0"/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Cierra el socket.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51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30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7FAF7-F920-9FFD-9F34-39DC5C35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Clases java para comunicaciones en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503ED-FB52-F421-D2E1-7C9AF212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Java dispone de clases para establecer conexiones, crear servidores, enviar y recibir datos, y para el resto de operaciones utilizadas en las comunicaciones a través de redes de ordenadores.</a:t>
            </a:r>
          </a:p>
          <a:p>
            <a:r>
              <a:rPr lang="es-ES" dirty="0"/>
              <a:t>Además, el uso de hilos, que se trataron en el capítulo anterior, nos va a permitir la manipulación simultanea de múltiples conexiones.</a:t>
            </a:r>
          </a:p>
        </p:txBody>
      </p:sp>
    </p:spTree>
    <p:extLst>
      <p:ext uri="{BB962C8B-B14F-4D97-AF65-F5344CB8AC3E}">
        <p14:creationId xmlns:p14="http://schemas.microsoft.com/office/powerpoint/2010/main" val="21630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93C13-B1F0-0938-CA7B-6687000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cliente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688796D-B686-3744-A9E2-F19CBE6B2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965" y="2249488"/>
            <a:ext cx="5272895" cy="3541712"/>
          </a:xfrm>
        </p:spPr>
      </p:pic>
    </p:spTree>
    <p:extLst>
      <p:ext uri="{BB962C8B-B14F-4D97-AF65-F5344CB8AC3E}">
        <p14:creationId xmlns:p14="http://schemas.microsoft.com/office/powerpoint/2010/main" val="286197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CE5B2-F77E-379A-C120-EFA642A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 hemos dejado un puerto bloqueado…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006877-90B3-35E7-8DEA-9406E8E1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Opción 1: cerrar y volver a abrir eclipse</a:t>
            </a:r>
          </a:p>
          <a:p>
            <a:r>
              <a:rPr lang="es-ES" dirty="0"/>
              <a:t>Opción 2: En la consola escribimos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netstat</a:t>
            </a:r>
            <a:r>
              <a:rPr lang="es-ES" dirty="0">
                <a:sym typeface="Wingdings" panose="05000000000000000000" pitchFamily="2" charset="2"/>
              </a:rPr>
              <a:t> -ano | </a:t>
            </a:r>
            <a:r>
              <a:rPr lang="es-ES" dirty="0" err="1">
                <a:sym typeface="Wingdings" panose="05000000000000000000" pitchFamily="2" charset="2"/>
              </a:rPr>
              <a:t>find</a:t>
            </a:r>
            <a:r>
              <a:rPr lang="es-ES" dirty="0">
                <a:sym typeface="Wingdings" panose="05000000000000000000" pitchFamily="2" charset="2"/>
              </a:rPr>
              <a:t> “</a:t>
            </a:r>
            <a:r>
              <a:rPr lang="es-ES" dirty="0" err="1">
                <a:sym typeface="Wingdings" panose="05000000000000000000" pitchFamily="2" charset="2"/>
              </a:rPr>
              <a:t>puertoBloqueado</a:t>
            </a:r>
            <a:r>
              <a:rPr lang="es-ES" dirty="0">
                <a:sym typeface="Wingdings" panose="05000000000000000000" pitchFamily="2" charset="2"/>
              </a:rPr>
              <a:t>“</a:t>
            </a:r>
          </a:p>
          <a:p>
            <a:r>
              <a:rPr lang="es-ES" dirty="0" err="1">
                <a:sym typeface="Wingdings" panose="05000000000000000000" pitchFamily="2" charset="2"/>
              </a:rPr>
              <a:t>taskkill</a:t>
            </a:r>
            <a:r>
              <a:rPr lang="es-ES" dirty="0">
                <a:sym typeface="Wingdings" panose="05000000000000000000" pitchFamily="2" charset="2"/>
              </a:rPr>
              <a:t> /F /PID (La PID de nuestro proceso)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86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56C3B-838F-F5F4-6754-C94801ED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EFE60-BA37-C100-27EF-94045569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06914"/>
          </a:xfrm>
        </p:spPr>
        <p:txBody>
          <a:bodyPr/>
          <a:lstStyle/>
          <a:p>
            <a:r>
              <a:rPr lang="es-ES" dirty="0"/>
              <a:t>1. Realiza un programa servidor TCP que acepte dos clientes. Muestra por cada cliente conectado: puerto local, puerto remoto, nombre del host e IP del host.</a:t>
            </a:r>
          </a:p>
          <a:p>
            <a:r>
              <a:rPr lang="es-ES" dirty="0"/>
              <a:t>2. Modifica el programa para entrar con la dirección IP en lugar del nombre del host.</a:t>
            </a:r>
          </a:p>
          <a:p>
            <a:r>
              <a:rPr lang="es-ES" dirty="0"/>
              <a:t>3. Prueba a conectar el cliente.</a:t>
            </a:r>
          </a:p>
          <a:p>
            <a:r>
              <a:rPr lang="es-ES" dirty="0"/>
              <a:t>4. Modifica el programa para que el servidor ejecute los dos clientes al mismo tiempo. Investiga sobre cómo implementar un hilo con lambda. </a:t>
            </a:r>
            <a:br>
              <a:rPr lang="es-ES" dirty="0"/>
            </a:br>
            <a:r>
              <a:rPr lang="es-ES" dirty="0"/>
              <a:t>NO utilices </a:t>
            </a:r>
            <a:r>
              <a:rPr lang="es-ES" dirty="0" err="1"/>
              <a:t>chatgpt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09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7D877-44D3-6893-604A-CDD2D3F8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Intercambio de mensajes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E67D2B-5EB2-84E3-FEC1-FD1B823DE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1" y="2568696"/>
            <a:ext cx="4689234" cy="27080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43573-AF28-EFC9-6006-F8B3971C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040" y="2249486"/>
            <a:ext cx="5567679" cy="389731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ES" sz="2000" dirty="0"/>
              <a:t>El cliente y el servidor se comunican con manejadores </a:t>
            </a:r>
            <a:r>
              <a:rPr lang="es-ES" sz="2000" dirty="0" err="1"/>
              <a:t>InputStream</a:t>
            </a:r>
            <a:r>
              <a:rPr lang="es-ES" sz="2000" dirty="0"/>
              <a:t> y </a:t>
            </a:r>
            <a:r>
              <a:rPr lang="es-ES" sz="2000" dirty="0" err="1"/>
              <a:t>OutputStream</a:t>
            </a:r>
            <a:r>
              <a:rPr lang="es-ES" sz="2000" dirty="0"/>
              <a:t>. El cliente escribe los mensajes en el </a:t>
            </a:r>
            <a:r>
              <a:rPr lang="es-ES" sz="2000" dirty="0" err="1"/>
              <a:t>OutputStream</a:t>
            </a:r>
            <a:r>
              <a:rPr lang="es-ES" sz="2000" dirty="0"/>
              <a:t> asociado al socket y el servidor leerá los mensajes del cliente del </a:t>
            </a:r>
            <a:r>
              <a:rPr lang="es-ES" sz="2000" dirty="0" err="1"/>
              <a:t>InputStream</a:t>
            </a:r>
            <a:r>
              <a:rPr lang="es-ES" sz="2000" dirty="0"/>
              <a:t>. Igualmente, el servidor escribirá los mensajes al </a:t>
            </a:r>
            <a:r>
              <a:rPr lang="es-ES" sz="2000" dirty="0" err="1"/>
              <a:t>OutputStream</a:t>
            </a:r>
            <a:r>
              <a:rPr lang="es-ES" sz="2000" dirty="0"/>
              <a:t> y el cliente los leerá del </a:t>
            </a:r>
            <a:r>
              <a:rPr lang="es-ES" sz="2000" dirty="0" err="1"/>
              <a:t>InputStream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38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74154-E8B9-F8E6-2A50-F7DBFB98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3562"/>
          </a:xfrm>
        </p:spPr>
        <p:txBody>
          <a:bodyPr/>
          <a:lstStyle/>
          <a:p>
            <a:r>
              <a:rPr lang="es-ES" dirty="0"/>
              <a:t>Apertura de socket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D7D12C-CCC2-9877-0370-F93FA6434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5" y="1600224"/>
            <a:ext cx="9906000" cy="262536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FDEBF-DC27-5755-8095-22885A39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87" y="4423728"/>
            <a:ext cx="73628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15488-8D26-82D0-F14A-9BD71864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B0CAD-DE3B-521F-0A35-6E93357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6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46254-43CF-C338-3E3A-E2519D08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dirty="0"/>
              <a:t>3.1.1 La clase </a:t>
            </a:r>
            <a:r>
              <a:rPr lang="es-ES" cap="none" dirty="0" err="1"/>
              <a:t>InetAddress</a:t>
            </a:r>
            <a:endParaRPr lang="es-ES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99A6C-32B9-BAAC-FF83-CEABD502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840"/>
            <a:ext cx="9905999" cy="4678680"/>
          </a:xfrm>
        </p:spPr>
        <p:txBody>
          <a:bodyPr/>
          <a:lstStyle/>
          <a:p>
            <a:r>
              <a:rPr lang="es-ES" dirty="0"/>
              <a:t>Nos ayuda a trabajar con direcciones de internet y nombres de host, permitiendo convertirse entre sí y obtener información útil sobre conexiones en red.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8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AAFFB-3711-CDD8-81B4-A08458E9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8842"/>
          </a:xfrm>
        </p:spPr>
        <p:txBody>
          <a:bodyPr/>
          <a:lstStyle/>
          <a:p>
            <a:r>
              <a:rPr lang="es-ES" cap="none" dirty="0"/>
              <a:t>Métodos importantes de la clase </a:t>
            </a:r>
            <a:r>
              <a:rPr lang="es-ES" cap="none" dirty="0" err="1"/>
              <a:t>InetAddress</a:t>
            </a:r>
            <a:endParaRPr lang="es-ES" cap="none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EF3705A-174E-E18D-BD5D-D3927A3B5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32023"/>
              </p:ext>
            </p:extLst>
          </p:nvPr>
        </p:nvGraphicFramePr>
        <p:xfrm>
          <a:off x="1141413" y="2249488"/>
          <a:ext cx="9906000" cy="383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51860304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596604106"/>
                    </a:ext>
                  </a:extLst>
                </a:gridCol>
              </a:tblGrid>
              <a:tr h="569619">
                <a:tc>
                  <a:txBody>
                    <a:bodyPr/>
                    <a:lstStyle/>
                    <a:p>
                      <a:r>
                        <a:rPr lang="es-ES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68382"/>
                  </a:ext>
                </a:extLst>
              </a:tr>
              <a:tr h="569619">
                <a:tc>
                  <a:txBody>
                    <a:bodyPr/>
                    <a:lstStyle/>
                    <a:p>
                      <a:r>
                        <a:rPr lang="es-ES" dirty="0" err="1"/>
                        <a:t>InetAddress.getLocalHost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dirección local de la máquina.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77752"/>
                  </a:ext>
                </a:extLst>
              </a:tr>
              <a:tr h="983178">
                <a:tc>
                  <a:txBody>
                    <a:bodyPr/>
                    <a:lstStyle/>
                    <a:p>
                      <a:r>
                        <a:rPr lang="es-ES" dirty="0" err="1"/>
                        <a:t>InetAddress.getByName</a:t>
                      </a:r>
                      <a:r>
                        <a:rPr lang="es-ES" dirty="0"/>
                        <a:t>(</a:t>
                      </a:r>
                      <a:r>
                        <a:rPr lang="es-ES" dirty="0" err="1"/>
                        <a:t>String</a:t>
                      </a:r>
                      <a:r>
                        <a:rPr lang="es-ES" dirty="0"/>
                        <a:t> host)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IP de la máquina al introducirle el parámetro nombre de la máquina, dominio o 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6322"/>
                  </a:ext>
                </a:extLst>
              </a:tr>
              <a:tr h="569619">
                <a:tc>
                  <a:txBody>
                    <a:bodyPr/>
                    <a:lstStyle/>
                    <a:p>
                      <a:r>
                        <a:rPr lang="es-ES" dirty="0" err="1"/>
                        <a:t>getHostAddress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IP del host.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73650"/>
                  </a:ext>
                </a:extLst>
              </a:tr>
              <a:tr h="569619">
                <a:tc>
                  <a:txBody>
                    <a:bodyPr/>
                    <a:lstStyle/>
                    <a:p>
                      <a:r>
                        <a:rPr lang="es-ES" dirty="0" err="1"/>
                        <a:t>getHostName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nombre del host.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32593"/>
                  </a:ext>
                </a:extLst>
              </a:tr>
              <a:tr h="569619">
                <a:tc>
                  <a:txBody>
                    <a:bodyPr/>
                    <a:lstStyle/>
                    <a:p>
                      <a:r>
                        <a:rPr lang="es-ES" dirty="0" err="1"/>
                        <a:t>getCanonicalHostName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nombre canónico completo.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05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9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29444-C58A-F0D1-808E-C0512005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42900"/>
            <a:ext cx="9905999" cy="5905500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java.net.*;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PruebaInetAddress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Creo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una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variable </a:t>
            </a:r>
            <a:r>
              <a:rPr lang="es-ES" sz="18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que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almacenará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dirección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máquina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local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"==========================================="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"SALIDA PARA LOCALHOST: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try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//LOCALHOST.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Almaceno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el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mi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máquina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local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dir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InetAddress.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getLocalHost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pruebaMetodos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UnknownHostException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.printStackTrace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pruebaMetodos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tMetodo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getLocalHost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():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Usamos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los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métodos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vistos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tMetodo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getHostName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():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.getHostName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tMetodo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getHostAddress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():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.getHostAddress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tMetodo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getCanonicalHostName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():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.getCanonicalHostName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87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E2C842-F6E4-1637-87F8-B1BD5C64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0"/>
            <a:ext cx="7934960" cy="49391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528C3E-89DE-1E7F-1E09-BCD7EFFBC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80" y="5082222"/>
            <a:ext cx="47244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4B07C-4257-26EC-1D2F-BAAE36D1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15867" cy="1478570"/>
          </a:xfrm>
        </p:spPr>
        <p:txBody>
          <a:bodyPr>
            <a:normAutofit/>
          </a:bodyPr>
          <a:lstStyle/>
          <a:p>
            <a:r>
              <a:rPr lang="es-ES" cap="none" dirty="0"/>
              <a:t>Utiliza el método </a:t>
            </a:r>
            <a:r>
              <a:rPr lang="es-ES" cap="none" dirty="0" err="1"/>
              <a:t>InetAddress.getByName</a:t>
            </a:r>
            <a:r>
              <a:rPr lang="es-ES" cap="none" dirty="0"/>
              <a:t>(</a:t>
            </a:r>
            <a:r>
              <a:rPr lang="es-ES" cap="none" dirty="0" err="1"/>
              <a:t>String</a:t>
            </a:r>
            <a:r>
              <a:rPr lang="es-ES" cap="none" dirty="0"/>
              <a:t> host)</a:t>
            </a:r>
            <a:br>
              <a:rPr lang="es-ES" cap="none" dirty="0"/>
            </a:br>
            <a:r>
              <a:rPr lang="es-ES" cap="none" dirty="0"/>
              <a:t>para obtener la información de www.cenecmalaga.es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E1A63-00DF-F1BF-5092-A3098094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Duración: 30 min.</a:t>
            </a:r>
          </a:p>
        </p:txBody>
      </p:sp>
    </p:spTree>
    <p:extLst>
      <p:ext uri="{BB962C8B-B14F-4D97-AF65-F5344CB8AC3E}">
        <p14:creationId xmlns:p14="http://schemas.microsoft.com/office/powerpoint/2010/main" val="72022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09019-0B6C-5BE2-C387-14446071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cap="none" dirty="0"/>
              <a:t>Realiza un programa Java que admita desde la línea de comandos un nombre de máquina o una dirección IP y visualice información sobre ella.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2B2BB-779A-5675-19BA-6D588725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Duración: 20 minutos.</a:t>
            </a:r>
          </a:p>
        </p:txBody>
      </p:sp>
    </p:spTree>
    <p:extLst>
      <p:ext uri="{BB962C8B-B14F-4D97-AF65-F5344CB8AC3E}">
        <p14:creationId xmlns:p14="http://schemas.microsoft.com/office/powerpoint/2010/main" val="5331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08856-5DE3-8B33-E8CF-257CBDF5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dirty="0"/>
              <a:t>3.1.2 La clase 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F725F-AF7B-CCF6-60A7-D9AE93B2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clase URL nos permite trabajar con direcciones de internet.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43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1054</TotalTime>
  <Words>1301</Words>
  <Application>Microsoft Office PowerPoint</Application>
  <PresentationFormat>Panorámica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Consolas</vt:lpstr>
      <vt:lpstr>Tw Cen MT</vt:lpstr>
      <vt:lpstr>Wingdings</vt:lpstr>
      <vt:lpstr>Circuito</vt:lpstr>
      <vt:lpstr>3. PROGRAMACIÓN DE COMUNICACIONES EN RED</vt:lpstr>
      <vt:lpstr>3.1 Clases java para comunicaciones en red</vt:lpstr>
      <vt:lpstr>3.1.1 La clase InetAddress</vt:lpstr>
      <vt:lpstr>Métodos importantes de la clase InetAddress</vt:lpstr>
      <vt:lpstr>Presentación de PowerPoint</vt:lpstr>
      <vt:lpstr>Presentación de PowerPoint</vt:lpstr>
      <vt:lpstr>Utiliza el método InetAddress.getByName(String host) para obtener la información de www.cenecmalaga.es</vt:lpstr>
      <vt:lpstr>Realiza un programa Java que admita desde la línea de comandos un nombre de máquina o una dirección IP y visualice información sobre ella.</vt:lpstr>
      <vt:lpstr>3.1.2 La clase URL</vt:lpstr>
      <vt:lpstr>Métodos importantes de la clase URL</vt:lpstr>
      <vt:lpstr>Presentación de PowerPoint</vt:lpstr>
      <vt:lpstr>Realiza un programa Java que admita desde la línea de comandos una url y visualice información sobre ella.</vt:lpstr>
      <vt:lpstr>3.2 sockets</vt:lpstr>
      <vt:lpstr>3.2.1 funcionamiento general de un socket</vt:lpstr>
      <vt:lpstr>3.3 tipos de sockets</vt:lpstr>
      <vt:lpstr>3.4 clases para sockets tcp</vt:lpstr>
      <vt:lpstr>3.4.1 clase serversocket</vt:lpstr>
      <vt:lpstr>Ejemplo servidor</vt:lpstr>
      <vt:lpstr>3.4.2 clase socket</vt:lpstr>
      <vt:lpstr>Ejemplo cliente</vt:lpstr>
      <vt:lpstr>Si hemos dejado un puerto bloqueado…</vt:lpstr>
      <vt:lpstr>Tareas</vt:lpstr>
      <vt:lpstr>Intercambio de mensajes</vt:lpstr>
      <vt:lpstr>Apertura de socket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COMUNICACIONES EN RED</dc:title>
  <dc:creator>gabi RR</dc:creator>
  <cp:lastModifiedBy>gabi RR</cp:lastModifiedBy>
  <cp:revision>13</cp:revision>
  <dcterms:created xsi:type="dcterms:W3CDTF">2024-01-08T19:48:09Z</dcterms:created>
  <dcterms:modified xsi:type="dcterms:W3CDTF">2024-01-16T01:45:46Z</dcterms:modified>
</cp:coreProperties>
</file>