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34" userDrawn="1">
          <p15:clr>
            <a:srgbClr val="A4A3A4"/>
          </p15:clr>
        </p15:guide>
        <p15:guide id="2" pos="2077" userDrawn="1">
          <p15:clr>
            <a:srgbClr val="A4A3A4"/>
          </p15:clr>
        </p15:guide>
        <p15:guide id="3" pos="418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BC6"/>
    <a:srgbClr val="007DB2"/>
    <a:srgbClr val="FFFFFF"/>
    <a:srgbClr val="005C84"/>
    <a:srgbClr val="1E72C7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51" autoAdjust="0"/>
    <p:restoredTop sz="94660"/>
  </p:normalViewPr>
  <p:slideViewPr>
    <p:cSldViewPr snapToGrid="0">
      <p:cViewPr>
        <p:scale>
          <a:sx n="98" d="100"/>
          <a:sy n="98" d="100"/>
        </p:scale>
        <p:origin x="1360" y="272"/>
      </p:cViewPr>
      <p:guideLst>
        <p:guide orient="horz" pos="1434"/>
        <p:guide pos="2077"/>
        <p:guide pos="41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EC26-9C8D-4E28-8922-A42F0CC7A2F8}" type="datetimeFigureOut">
              <a:rPr lang="en-GB" smtClean="0"/>
              <a:t>14/02/2017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DC32-3F2B-41D7-80ED-C76B5BF48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2012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EC26-9C8D-4E28-8922-A42F0CC7A2F8}" type="datetimeFigureOut">
              <a:rPr lang="en-GB" smtClean="0"/>
              <a:t>14/02/2017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DC32-3F2B-41D7-80ED-C76B5BF48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2043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EC26-9C8D-4E28-8922-A42F0CC7A2F8}" type="datetimeFigureOut">
              <a:rPr lang="en-GB" smtClean="0"/>
              <a:t>14/02/2017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DC32-3F2B-41D7-80ED-C76B5BF48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1759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EC26-9C8D-4E28-8922-A42F0CC7A2F8}" type="datetimeFigureOut">
              <a:rPr lang="en-GB" smtClean="0"/>
              <a:t>14/02/2017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DC32-3F2B-41D7-80ED-C76B5BF48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7654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EC26-9C8D-4E28-8922-A42F0CC7A2F8}" type="datetimeFigureOut">
              <a:rPr lang="en-GB" smtClean="0"/>
              <a:t>14/02/2017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DC32-3F2B-41D7-80ED-C76B5BF48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81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EC26-9C8D-4E28-8922-A42F0CC7A2F8}" type="datetimeFigureOut">
              <a:rPr lang="en-GB" smtClean="0"/>
              <a:t>14/02/2017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DC32-3F2B-41D7-80ED-C76B5BF48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1442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EC26-9C8D-4E28-8922-A42F0CC7A2F8}" type="datetimeFigureOut">
              <a:rPr lang="en-GB" smtClean="0"/>
              <a:t>14/02/2017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DC32-3F2B-41D7-80ED-C76B5BF48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701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EC26-9C8D-4E28-8922-A42F0CC7A2F8}" type="datetimeFigureOut">
              <a:rPr lang="en-GB" smtClean="0"/>
              <a:t>14/02/2017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DC32-3F2B-41D7-80ED-C76B5BF48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267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EC26-9C8D-4E28-8922-A42F0CC7A2F8}" type="datetimeFigureOut">
              <a:rPr lang="en-GB" smtClean="0"/>
              <a:t>14/02/2017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DC32-3F2B-41D7-80ED-C76B5BF48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9602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EC26-9C8D-4E28-8922-A42F0CC7A2F8}" type="datetimeFigureOut">
              <a:rPr lang="en-GB" smtClean="0"/>
              <a:t>14/02/2017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DC32-3F2B-41D7-80ED-C76B5BF48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0636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EC26-9C8D-4E28-8922-A42F0CC7A2F8}" type="datetimeFigureOut">
              <a:rPr lang="en-GB" smtClean="0"/>
              <a:t>14/02/2017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DC32-3F2B-41D7-80ED-C76B5BF48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824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DEC26-9C8D-4E28-8922-A42F0CC7A2F8}" type="datetimeFigureOut">
              <a:rPr lang="en-GB" smtClean="0"/>
              <a:t>14/02/2017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EDC32-3F2B-41D7-80ED-C76B5BF48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912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microsoft.com/office/2007/relationships/hdphoto" Target="../media/hdphoto1.wdp"/><Relationship Id="rId7" Type="http://schemas.openxmlformats.org/officeDocument/2006/relationships/image" Target="../media/image5.png"/><Relationship Id="rId8" Type="http://schemas.microsoft.com/office/2007/relationships/hdphoto" Target="../media/hdphoto2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75" t="3522" r="29341" b="3345"/>
          <a:stretch/>
        </p:blipFill>
        <p:spPr>
          <a:xfrm>
            <a:off x="3294911" y="-5134"/>
            <a:ext cx="6611089" cy="61766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80398" y="1760735"/>
            <a:ext cx="4691255" cy="1453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3606443" y="533219"/>
            <a:ext cx="5946661" cy="1779922"/>
          </a:xfrm>
          <a:prstGeom prst="roundRect">
            <a:avLst/>
          </a:prstGeom>
          <a:solidFill>
            <a:schemeClr val="accent1">
              <a:lumMod val="20000"/>
              <a:lumOff val="8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6674063" y="1103430"/>
            <a:ext cx="27455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008BC6"/>
                </a:solidFill>
              </a:rPr>
              <a:t>Learning programming with Python and Minecraft</a:t>
            </a:r>
            <a:endParaRPr lang="en-GB" sz="2000" dirty="0">
              <a:solidFill>
                <a:srgbClr val="008BC6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4576" y="755551"/>
            <a:ext cx="26085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/>
              <a:t>Build amazing things, turn blocks into bombs, or create interactive games, just with one click! </a:t>
            </a:r>
            <a:endParaRPr lang="en-GB" i="1" dirty="0"/>
          </a:p>
        </p:txBody>
      </p:sp>
      <p:sp>
        <p:nvSpPr>
          <p:cNvPr id="11" name="Rectangle 10"/>
          <p:cNvSpPr/>
          <p:nvPr/>
        </p:nvSpPr>
        <p:spPr>
          <a:xfrm>
            <a:off x="0" y="6154648"/>
            <a:ext cx="9905999" cy="703352"/>
          </a:xfrm>
          <a:prstGeom prst="rect">
            <a:avLst/>
          </a:prstGeom>
          <a:solidFill>
            <a:srgbClr val="007D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8" name="Picture 4" descr="Image result for ngcm southampton 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29"/>
          <a:stretch/>
        </p:blipFill>
        <p:spPr bwMode="auto">
          <a:xfrm>
            <a:off x="6641020" y="6194775"/>
            <a:ext cx="502113" cy="50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57381" y="108885"/>
            <a:ext cx="319798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002060"/>
                </a:solidFill>
                <a:ea typeface="Helvetica" charset="0"/>
                <a:cs typeface="Helvetica" charset="0"/>
              </a:rPr>
              <a:t>What is Minecraft?</a:t>
            </a:r>
          </a:p>
          <a:p>
            <a:r>
              <a:rPr lang="en-GB" dirty="0" smtClean="0"/>
              <a:t>Minecraft is a best-selling sandbox type video game set in a world where everything is made of blocks.</a:t>
            </a:r>
          </a:p>
          <a:p>
            <a:endParaRPr lang="en-GB" dirty="0" smtClean="0"/>
          </a:p>
          <a:p>
            <a:endParaRPr lang="en-GB" dirty="0"/>
          </a:p>
          <a:p>
            <a:r>
              <a:rPr lang="en-GB" sz="2000" dirty="0">
                <a:solidFill>
                  <a:srgbClr val="002060"/>
                </a:solidFill>
              </a:rPr>
              <a:t>What is Python?</a:t>
            </a:r>
          </a:p>
          <a:p>
            <a:r>
              <a:rPr lang="en-GB" dirty="0"/>
              <a:t>Python is a very common and powerful -yet simple- programming language that can be used to modify your Minecraft worlds in real time.</a:t>
            </a:r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sz="2000" dirty="0" err="1" smtClean="0">
                <a:solidFill>
                  <a:srgbClr val="002060"/>
                </a:solidFill>
              </a:rPr>
              <a:t>PythonTool</a:t>
            </a:r>
            <a:r>
              <a:rPr lang="en-GB" sz="2000" dirty="0" smtClean="0">
                <a:solidFill>
                  <a:srgbClr val="002060"/>
                </a:solidFill>
              </a:rPr>
              <a:t> Mod:</a:t>
            </a:r>
          </a:p>
          <a:p>
            <a:r>
              <a:rPr lang="en-GB" dirty="0" err="1" smtClean="0"/>
              <a:t>PythonTool</a:t>
            </a:r>
            <a:r>
              <a:rPr lang="en-GB" dirty="0" smtClean="0"/>
              <a:t> Mod provides an interactive way to get started with Python programming inside your own Minecraft adventures.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83834" y="6189810"/>
            <a:ext cx="3202547" cy="536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bg1"/>
                </a:solidFill>
              </a:rPr>
              <a:t>Learn more:</a:t>
            </a:r>
          </a:p>
          <a:p>
            <a:r>
              <a:rPr lang="en-GB" sz="1400" dirty="0" smtClean="0">
                <a:solidFill>
                  <a:schemeClr val="bg1"/>
                </a:solidFill>
              </a:rPr>
              <a:t>https://ngcm.github.io/PythonTool-Mod/</a:t>
            </a:r>
            <a:endParaRPr lang="en-GB" sz="1400" dirty="0">
              <a:solidFill>
                <a:schemeClr val="bg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81" y="6248039"/>
            <a:ext cx="1585776" cy="44839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688540" y="624949"/>
            <a:ext cx="2675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 smtClean="0">
                <a:solidFill>
                  <a:srgbClr val="008BC6"/>
                </a:solidFill>
              </a:rPr>
              <a:t>PythonTool</a:t>
            </a:r>
            <a:r>
              <a:rPr lang="en-GB" sz="2800" dirty="0" smtClean="0">
                <a:solidFill>
                  <a:srgbClr val="008BC6"/>
                </a:solidFill>
              </a:rPr>
              <a:t> Mod</a:t>
            </a:r>
            <a:endParaRPr lang="en-GB" sz="2800" dirty="0">
              <a:solidFill>
                <a:srgbClr val="008BC6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biLevel thresh="2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778" b="96627" l="1699" r="97948">
                        <a14:foregroundMark x1="50602" y1="90873" x2="50602" y2="90873"/>
                        <a14:foregroundMark x1="53503" y1="58532" x2="53503" y2="58532"/>
                        <a14:foregroundMark x1="82166" y1="50794" x2="82166" y2="50794"/>
                        <a14:foregroundMark x1="36660" y1="41270" x2="36660" y2="41270"/>
                        <a14:foregroundMark x1="4317" y1="34524" x2="4317" y2="34524"/>
                        <a14:foregroundMark x1="16844" y1="6151" x2="16844" y2="615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03220" y="6243507"/>
            <a:ext cx="1080643" cy="385452"/>
          </a:xfrm>
          <a:prstGeom prst="rect">
            <a:avLst/>
          </a:prstGeom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711" b="89669" l="5976" r="93377">
                        <a14:foregroundMark x1="10223" y1="45455" x2="10223" y2="45455"/>
                        <a14:foregroundMark x1="21958" y1="52066" x2="21958" y2="52066"/>
                        <a14:foregroundMark x1="23974" y1="52066" x2="23974" y2="52066"/>
                        <a14:foregroundMark x1="29086" y1="51860" x2="29086" y2="51860"/>
                        <a14:foregroundMark x1="32325" y1="52479" x2="32325" y2="52479"/>
                        <a14:foregroundMark x1="37437" y1="46901" x2="37437" y2="46901"/>
                        <a14:foregroundMark x1="49964" y1="52686" x2="49964" y2="52686"/>
                        <a14:foregroundMark x1="65731" y1="51240" x2="65731" y2="51240"/>
                        <a14:foregroundMark x1="73866" y1="51033" x2="73866" y2="51033"/>
                        <a14:foregroundMark x1="78762" y1="51240" x2="78762" y2="51240"/>
                        <a14:foregroundMark x1="86465" y1="55579" x2="86465" y2="55579"/>
                        <a14:foregroundMark x1="80634" y1="30165" x2="80634" y2="30165"/>
                        <a14:foregroundMark x1="79626" y1="30372" x2="79626" y2="30372"/>
                        <a14:foregroundMark x1="71922" y1="30785" x2="71922" y2="30785"/>
                        <a14:foregroundMark x1="76026" y1="30165" x2="76026" y2="30165"/>
                        <a14:foregroundMark x1="73002" y1="25000" x2="73002" y2="25000"/>
                        <a14:foregroundMark x1="77682" y1="23554" x2="77682" y2="23554"/>
                        <a14:foregroundMark x1="77898" y1="35744" x2="77898" y2="35744"/>
                        <a14:foregroundMark x1="72498" y1="27686" x2="72498" y2="27686"/>
                        <a14:foregroundMark x1="68035" y1="24174" x2="68035" y2="24174"/>
                        <a14:foregroundMark x1="65371" y1="33678" x2="65371" y2="33678"/>
                        <a14:foregroundMark x1="64363" y1="32851" x2="64363" y2="32851"/>
                        <a14:foregroundMark x1="59827" y1="30785" x2="59827" y2="30785"/>
                        <a14:foregroundMark x1="62131" y1="35124" x2="62131" y2="35124"/>
                        <a14:foregroundMark x1="63859" y1="24380" x2="63859" y2="24380"/>
                        <a14:foregroundMark x1="59323" y1="23967" x2="59323" y2="23967"/>
                        <a14:foregroundMark x1="55436" y1="30579" x2="55436" y2="30579"/>
                        <a14:foregroundMark x1="52700" y1="33058" x2="52700" y2="33058"/>
                        <a14:foregroundMark x1="54356" y1="24380" x2="54356" y2="24380"/>
                        <a14:foregroundMark x1="53852" y1="27479" x2="53852" y2="27479"/>
                        <a14:foregroundMark x1="49748" y1="30785" x2="49748" y2="30785"/>
                        <a14:foregroundMark x1="47444" y1="31198" x2="47444" y2="31198"/>
                        <a14:foregroundMark x1="41109" y1="30579" x2="41109" y2="30579"/>
                        <a14:foregroundMark x1="43988" y1="27893" x2="43988" y2="27893"/>
                        <a14:backgroundMark x1="59467" y1="27273" x2="59467" y2="27273"/>
                      </a14:backgroundRemoval>
                    </a14:imgEffect>
                  </a14:imgLayer>
                </a14:imgProps>
              </a:ext>
            </a:extLst>
          </a:blip>
          <a:srcRect l="-1491" t="18375" r="7306" b="19570"/>
          <a:stretch/>
        </p:blipFill>
        <p:spPr>
          <a:xfrm>
            <a:off x="7027438" y="6269475"/>
            <a:ext cx="1642533" cy="377091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137787" y="108885"/>
            <a:ext cx="9647999" cy="6635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-5906" y="0"/>
            <a:ext cx="9911906" cy="6858001"/>
            <a:chOff x="137787" y="108884"/>
            <a:chExt cx="10851642" cy="6640792"/>
          </a:xfrm>
        </p:grpSpPr>
        <p:sp>
          <p:nvSpPr>
            <p:cNvPr id="26" name="Rectangle 25"/>
            <p:cNvSpPr/>
            <p:nvPr/>
          </p:nvSpPr>
          <p:spPr>
            <a:xfrm>
              <a:off x="137787" y="108885"/>
              <a:ext cx="3613764" cy="66356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742425" y="111158"/>
              <a:ext cx="3628065" cy="66356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370490" y="108884"/>
              <a:ext cx="3618939" cy="66407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1746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008B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6802372" y="247387"/>
            <a:ext cx="2807960" cy="1633421"/>
          </a:xfrm>
          <a:prstGeom prst="roundRect">
            <a:avLst>
              <a:gd name="adj" fmla="val 914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42"/>
          <a:stretch/>
        </p:blipFill>
        <p:spPr>
          <a:xfrm>
            <a:off x="3855402" y="4546726"/>
            <a:ext cx="5754930" cy="210241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924173" y="259141"/>
            <a:ext cx="269791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 err="1" smtClean="0">
                <a:solidFill>
                  <a:srgbClr val="008BC6"/>
                </a:solidFill>
                <a:effectLst/>
              </a:rPr>
              <a:t>PythonTool</a:t>
            </a:r>
            <a:r>
              <a:rPr lang="en-GB" sz="2000" b="1" dirty="0" smtClean="0">
                <a:solidFill>
                  <a:srgbClr val="008BC6"/>
                </a:solidFill>
                <a:effectLst/>
              </a:rPr>
              <a:t> Mod </a:t>
            </a:r>
            <a:r>
              <a:rPr lang="en-GB" sz="2000" b="0" dirty="0" smtClean="0">
                <a:solidFill>
                  <a:srgbClr val="008BC6"/>
                </a:solidFill>
                <a:effectLst/>
              </a:rPr>
              <a:t>for </a:t>
            </a:r>
            <a:r>
              <a:rPr lang="en-GB" sz="2000" b="1" dirty="0" smtClean="0">
                <a:solidFill>
                  <a:srgbClr val="008BC6"/>
                </a:solidFill>
                <a:effectLst/>
              </a:rPr>
              <a:t>Minecraft</a:t>
            </a:r>
            <a:r>
              <a:rPr lang="en-GB" sz="2000" b="0" dirty="0" smtClean="0">
                <a:solidFill>
                  <a:srgbClr val="008BC6"/>
                </a:solidFill>
                <a:effectLst/>
              </a:rPr>
              <a:t> interactively alters your Minecraft world in real time, using Python!</a:t>
            </a:r>
            <a:endParaRPr lang="en-GB" sz="2000" dirty="0">
              <a:solidFill>
                <a:srgbClr val="008BC6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802372" y="2885856"/>
            <a:ext cx="288478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 smtClean="0">
                <a:solidFill>
                  <a:schemeClr val="bg1"/>
                </a:solidFill>
                <a:ea typeface="Helvetica" charset="0"/>
                <a:cs typeface="Helvetica" charset="0"/>
              </a:rPr>
              <a:t>MIT License Copyright (c) 2016</a:t>
            </a:r>
          </a:p>
          <a:p>
            <a:r>
              <a:rPr lang="en-GB" sz="1600" b="1" dirty="0" smtClean="0">
                <a:solidFill>
                  <a:schemeClr val="bg1"/>
                </a:solidFill>
                <a:ea typeface="Helvetica" charset="0"/>
                <a:cs typeface="Helvetica" charset="0"/>
              </a:rPr>
              <a:t>Alvaro Perez-Diaz &amp; </a:t>
            </a:r>
          </a:p>
          <a:p>
            <a:r>
              <a:rPr lang="en-GB" sz="1600" b="1" dirty="0">
                <a:solidFill>
                  <a:schemeClr val="bg1"/>
                </a:solidFill>
                <a:ea typeface="Helvetica" charset="0"/>
                <a:cs typeface="Helvetica" charset="0"/>
              </a:rPr>
              <a:t> </a:t>
            </a:r>
            <a:r>
              <a:rPr lang="en-GB" sz="1600" b="1" dirty="0" smtClean="0">
                <a:solidFill>
                  <a:schemeClr val="bg1"/>
                </a:solidFill>
                <a:ea typeface="Helvetica" charset="0"/>
                <a:cs typeface="Helvetica" charset="0"/>
              </a:rPr>
              <a:t>   Hans </a:t>
            </a:r>
            <a:r>
              <a:rPr lang="en-GB" sz="1600" b="1" dirty="0" err="1" smtClean="0">
                <a:solidFill>
                  <a:schemeClr val="bg1"/>
                </a:solidFill>
                <a:ea typeface="Helvetica" charset="0"/>
                <a:cs typeface="Helvetica" charset="0"/>
              </a:rPr>
              <a:t>Fangohr</a:t>
            </a:r>
            <a:r>
              <a:rPr lang="en-GB" sz="1600" b="1" dirty="0" smtClean="0">
                <a:solidFill>
                  <a:schemeClr val="bg1"/>
                </a:solidFill>
                <a:ea typeface="Helvetica" charset="0"/>
                <a:cs typeface="Helvetica" charset="0"/>
              </a:rPr>
              <a:t>,</a:t>
            </a:r>
          </a:p>
          <a:p>
            <a:r>
              <a:rPr lang="en-GB" sz="1600" b="1" dirty="0" smtClean="0">
                <a:solidFill>
                  <a:schemeClr val="bg1"/>
                </a:solidFill>
                <a:ea typeface="Helvetica" charset="0"/>
                <a:cs typeface="Helvetica" charset="0"/>
              </a:rPr>
              <a:t>NGCM, University of Southampton, UK</a:t>
            </a:r>
            <a:endParaRPr lang="en-GB" sz="1600" b="1" dirty="0">
              <a:solidFill>
                <a:schemeClr val="bg1"/>
              </a:solidFill>
              <a:ea typeface="Helvetica" charset="0"/>
              <a:cs typeface="Helvetica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20757" y="1967060"/>
            <a:ext cx="257226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  <a:ea typeface="Helvetica" charset="0"/>
                <a:cs typeface="Helvetica" charset="0"/>
              </a:rPr>
              <a:t>Get in touch:</a:t>
            </a:r>
          </a:p>
          <a:p>
            <a:pPr algn="ctr"/>
            <a:r>
              <a:rPr lang="en-GB" sz="1600" i="1" dirty="0" err="1" smtClean="0">
                <a:solidFill>
                  <a:schemeClr val="bg1"/>
                </a:solidFill>
              </a:rPr>
              <a:t>PythonTool</a:t>
            </a:r>
            <a:r>
              <a:rPr lang="en-GB" sz="1600" i="1" dirty="0" smtClean="0">
                <a:solidFill>
                  <a:schemeClr val="bg1"/>
                </a:solidFill>
              </a:rPr>
              <a:t> Mod</a:t>
            </a:r>
          </a:p>
          <a:p>
            <a:pPr algn="ctr"/>
            <a:r>
              <a:rPr lang="en-GB" sz="1600" dirty="0" err="1" smtClean="0">
                <a:solidFill>
                  <a:schemeClr val="bg1"/>
                </a:solidFill>
              </a:rPr>
              <a:t>ngcm@soton.ac.uk</a:t>
            </a: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6133" y="209076"/>
            <a:ext cx="575141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Ever wanted to learn how to program</a:t>
            </a:r>
            <a:r>
              <a:rPr lang="en-GB" sz="2400" b="1" dirty="0" smtClean="0">
                <a:solidFill>
                  <a:schemeClr val="bg1"/>
                </a:solidFill>
              </a:rPr>
              <a:t>?</a:t>
            </a:r>
          </a:p>
          <a:p>
            <a:r>
              <a:rPr lang="en-GB" sz="2000" dirty="0" smtClean="0">
                <a:solidFill>
                  <a:schemeClr val="bg1"/>
                </a:solidFill>
              </a:rPr>
              <a:t>Write your own scripts or get plenty of examples online, and use them inside the game with the mighty Computer Block and Python Script items. </a:t>
            </a:r>
          </a:p>
          <a:p>
            <a:endParaRPr lang="en-GB" sz="2000" dirty="0" smtClean="0">
              <a:solidFill>
                <a:schemeClr val="bg1"/>
              </a:solidFill>
            </a:endParaRPr>
          </a:p>
          <a:p>
            <a:r>
              <a:rPr lang="en-GB" sz="2400" b="1" dirty="0" smtClean="0">
                <a:solidFill>
                  <a:schemeClr val="bg1"/>
                </a:solidFill>
              </a:rPr>
              <a:t>Why should you use </a:t>
            </a:r>
            <a:r>
              <a:rPr lang="en-GB" sz="2400" b="1" dirty="0" err="1" smtClean="0">
                <a:solidFill>
                  <a:schemeClr val="bg1"/>
                </a:solidFill>
              </a:rPr>
              <a:t>PythonTool</a:t>
            </a:r>
            <a:r>
              <a:rPr lang="en-GB" sz="2400" b="1" dirty="0" smtClean="0">
                <a:solidFill>
                  <a:schemeClr val="bg1"/>
                </a:solidFill>
              </a:rPr>
              <a:t>?</a:t>
            </a:r>
            <a:endParaRPr lang="en-GB" sz="2400" dirty="0">
              <a:solidFill>
                <a:schemeClr val="bg1"/>
              </a:solidFill>
            </a:endParaRPr>
          </a:p>
          <a:p>
            <a:r>
              <a:rPr lang="en-GB" sz="2000" dirty="0" err="1" smtClean="0">
                <a:solidFill>
                  <a:schemeClr val="bg1"/>
                </a:solidFill>
              </a:rPr>
              <a:t>PythonTool</a:t>
            </a:r>
            <a:r>
              <a:rPr lang="en-GB" sz="2000" dirty="0" smtClean="0">
                <a:solidFill>
                  <a:schemeClr val="bg1"/>
                </a:solidFill>
              </a:rPr>
              <a:t> is a fun way to start learning incredible</a:t>
            </a:r>
          </a:p>
          <a:p>
            <a:r>
              <a:rPr lang="en-GB" sz="2000" dirty="0">
                <a:solidFill>
                  <a:schemeClr val="bg1"/>
                </a:solidFill>
              </a:rPr>
              <a:t>p</a:t>
            </a:r>
            <a:r>
              <a:rPr lang="en-GB" sz="2000" dirty="0" smtClean="0">
                <a:solidFill>
                  <a:schemeClr val="bg1"/>
                </a:solidFill>
              </a:rPr>
              <a:t>rogramming skills that are highly sought after around the world!</a:t>
            </a:r>
            <a:endParaRPr lang="en-GB" sz="2000" dirty="0">
              <a:solidFill>
                <a:schemeClr val="bg1"/>
              </a:solidFill>
            </a:endParaRPr>
          </a:p>
          <a:p>
            <a:endParaRPr lang="en-GB" sz="2000" dirty="0" smtClean="0">
              <a:solidFill>
                <a:schemeClr val="bg1"/>
              </a:solidFill>
            </a:endParaRPr>
          </a:p>
          <a:p>
            <a:r>
              <a:rPr lang="en-GB" sz="2400" b="1" dirty="0" smtClean="0">
                <a:solidFill>
                  <a:schemeClr val="bg1"/>
                </a:solidFill>
              </a:rPr>
              <a:t>Get more examples and start coding at:</a:t>
            </a:r>
          </a:p>
          <a:p>
            <a:r>
              <a:rPr lang="en-GB" sz="2000" dirty="0">
                <a:solidFill>
                  <a:schemeClr val="bg1"/>
                </a:solidFill>
              </a:rPr>
              <a:t>https://ngcm.github.io/PythonTool-Mod</a:t>
            </a:r>
            <a:r>
              <a:rPr lang="en-GB" sz="2000" dirty="0" smtClean="0">
                <a:solidFill>
                  <a:schemeClr val="bg1"/>
                </a:solidFill>
              </a:rPr>
              <a:t>/</a:t>
            </a:r>
            <a:endParaRPr lang="en-GB" sz="20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66" t="33473" r="21836" b="17344"/>
          <a:stretch/>
        </p:blipFill>
        <p:spPr>
          <a:xfrm>
            <a:off x="286134" y="4535337"/>
            <a:ext cx="3465417" cy="2106139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6802372" y="1967060"/>
            <a:ext cx="2807960" cy="2242235"/>
          </a:xfrm>
          <a:prstGeom prst="roundRect">
            <a:avLst>
              <a:gd name="adj" fmla="val 7358"/>
            </a:avLst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7787" y="108885"/>
            <a:ext cx="9647999" cy="6635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-5906" y="0"/>
            <a:ext cx="9911906" cy="6858001"/>
            <a:chOff x="137787" y="108884"/>
            <a:chExt cx="10851642" cy="6640792"/>
          </a:xfrm>
        </p:grpSpPr>
        <p:sp>
          <p:nvSpPr>
            <p:cNvPr id="3" name="Rectangle 2"/>
            <p:cNvSpPr/>
            <p:nvPr/>
          </p:nvSpPr>
          <p:spPr>
            <a:xfrm>
              <a:off x="137787" y="108885"/>
              <a:ext cx="3613764" cy="66356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742425" y="111158"/>
              <a:ext cx="3628065" cy="66356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70490" y="108884"/>
              <a:ext cx="3618939" cy="66407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74869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251</TotalTime>
  <Words>224</Words>
  <Application>Microsoft Macintosh PowerPoint</Application>
  <PresentationFormat>A4 Paper (210x297 mm)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Helvetica</vt:lpstr>
      <vt:lpstr>Arial</vt:lpstr>
      <vt:lpstr>Office Theme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Rocío Martínez Cillero</dc:creator>
  <cp:lastModifiedBy>Mostert M.B.</cp:lastModifiedBy>
  <cp:revision>40</cp:revision>
  <cp:lastPrinted>2017-02-14T11:34:25Z</cp:lastPrinted>
  <dcterms:created xsi:type="dcterms:W3CDTF">2017-02-12T11:04:45Z</dcterms:created>
  <dcterms:modified xsi:type="dcterms:W3CDTF">2017-02-14T14:29:04Z</dcterms:modified>
</cp:coreProperties>
</file>