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5"/>
    <p:restoredTop sz="94694"/>
  </p:normalViewPr>
  <p:slideViewPr>
    <p:cSldViewPr snapToGrid="0">
      <p:cViewPr varScale="1">
        <p:scale>
          <a:sx n="113" d="100"/>
          <a:sy n="113" d="100"/>
        </p:scale>
        <p:origin x="10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141C9-23D7-E546-A069-D5BAB1E12E7C}" type="datetimeFigureOut">
              <a:rPr lang="en-ES" smtClean="0"/>
              <a:t>7/7/23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6263F-3A4C-A743-9C70-C313E2A2FB7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2132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CCEBB-A700-F049-9903-08CA4E422B2F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41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CCEBB-A700-F049-9903-08CA4E422B2F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6537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CCEBB-A700-F049-9903-08CA4E422B2F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1078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70AA-7FD3-CB13-C3E0-87A4C08AE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5B130-780B-EE68-AB11-A7E3CCA7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C93B-F6A5-7601-817D-DF387269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3927-3FE1-11B5-9FAF-40ED9D03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E9A9-276F-77C1-AB14-EF457821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689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963-518D-9B08-B41E-70F6C6DB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B5BEC-D651-B5D7-5FE6-905EA1BA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F1D8-F88B-6AC8-8B56-7E1E4FB9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DDC4-027A-2EFC-049D-439E2921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D803-C5EB-72C5-62FE-50FB0186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848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23103-D6E1-9860-1239-02C744960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06986-3FAB-75E1-1681-1D7588A1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D0D6-20BD-EF23-25E0-BB7B620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FB5A3-3564-7BBD-5185-C0F62A67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E810-EAE3-A913-F88C-6A845F19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68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EED8-0A7F-6CFD-195A-E23BDB33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3B4D-1B0C-1C7D-6F19-BD2EC339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7F87-3846-EC91-2BE1-A84299E7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66189-CC17-C81F-AC15-39E1DAAA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F99A-1E05-064A-AFB1-122E0F1B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622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E92D-07A5-A2DF-5113-79B7A23F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90CA-81A8-B5F9-A58A-5715394B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21FD-764F-7D91-5D65-35E3C329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2FCC-DF95-9579-409B-27990CA7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A5AE-DE46-FEAE-B4CA-7BCE9C84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3408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98DE-4E29-F916-BB83-EDCB4B7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EC80-F5C3-BC4A-11AE-5A0E9AF22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A0F1C-DAC8-FCCF-1F47-5BF0CD28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6161-C9D0-B26C-EA7F-D6BEE20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0870-77B0-D252-F81B-12B0791C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2188-D6B8-3FC1-3CC1-57A2FF1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36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4B31-E220-70B8-6109-2310DBF8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8C2A4-058D-515D-34DF-4BD06838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4F234-7F67-E5F3-77C4-7FA37F77C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C5BA1-D48D-5ECB-0AC3-D11B84240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F3D86-A7F3-14E7-F09B-546B5870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95F92-AFF1-B4EB-9EF3-F56A4D78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5E8E6-BBDC-1F85-4F0A-E1DCB7FE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DD6E1-6E6C-53E4-B47C-DF3CE181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1159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925-20E7-4D53-DEC9-5948376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BBC7-4CE1-DE86-44E7-44514E0C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BFEAA-A12F-BF1C-F736-9C630C62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3B5C1-FA12-2498-B475-9F386C04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2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F33EA-5016-41BF-9AE0-1D6FF90F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F0603-F369-0961-5AD8-562EFD7F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B6A04-96FB-CD32-18A7-34CBA3F0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706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372C-283B-0BE7-23B6-EE8E7474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F29A-B8E8-22EF-1D19-ABCF79C6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228C5-E4FB-8039-7456-2F5133DB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DD663-0659-2E96-5AE6-19F6ABA2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99D11-0DBD-F75F-C5AA-88A8EF52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2347B-71CC-5EB0-F38E-411F3A0A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6342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5069-5AD4-281F-9048-A51B75DB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B7B45-9A2A-9611-765C-D7A57C539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D548C-3288-7819-7C02-D69DEC95C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24C7F-0218-2484-C868-29C58FA6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2BA62-0E11-BDE8-E790-F2E9D5BB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499FE-2CF5-C822-F814-C900AAA8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4422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E0CD7-1CF6-7541-9803-0F6D20F5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F28D-68EB-C749-791B-426AF367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AD31B-B988-278E-DD70-8AD356801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D3E-DCC4-DA42-9B94-5756565B0581}" type="datetimeFigureOut">
              <a:rPr lang="en-ES" smtClean="0"/>
              <a:t>7/7/23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2855-299E-C837-64C7-B7C824CD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04DB-C85E-D919-DBE7-323D4590B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9C55-777F-6943-8374-0AD05A59ED9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254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lculator and pen on a white table&#10;&#10;Description automatically generated">
            <a:extLst>
              <a:ext uri="{FF2B5EF4-FFF2-40B4-BE49-F238E27FC236}">
                <a16:creationId xmlns:a16="http://schemas.microsoft.com/office/drawing/2014/main" id="{1014648E-54EE-3882-7540-B7CF3B72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CA76C-CB4D-E15F-AC48-8B283B991367}"/>
              </a:ext>
            </a:extLst>
          </p:cNvPr>
          <p:cNvSpPr txBox="1"/>
          <p:nvPr/>
        </p:nvSpPr>
        <p:spPr>
          <a:xfrm>
            <a:off x="273269" y="1344468"/>
            <a:ext cx="474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b="1" dirty="0">
                <a:latin typeface="Graphik" panose="020B0503030202060203" pitchFamily="34" charset="77"/>
                <a:cs typeface="Arial Black" panose="020B0604020202020204" pitchFamily="34" charset="0"/>
              </a:rPr>
              <a:t>Tech Stock Strategy</a:t>
            </a:r>
          </a:p>
          <a:p>
            <a:endParaRPr lang="en-ES" dirty="0"/>
          </a:p>
          <a:p>
            <a:endParaRPr lang="en-ES" dirty="0">
              <a:latin typeface="Graphik" panose="020B0503030202060203" pitchFamily="34" charset="77"/>
              <a:cs typeface="Arial" panose="020B0604020202020204" pitchFamily="34" charset="0"/>
            </a:endParaRPr>
          </a:p>
          <a:p>
            <a:r>
              <a:rPr lang="en-ES" sz="1600" dirty="0">
                <a:latin typeface="Graphik" panose="020B0503030202060203" pitchFamily="34" charset="77"/>
                <a:cs typeface="Arial" panose="020B0604020202020204" pitchFamily="34" charset="0"/>
              </a:rPr>
              <a:t>July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E749-63EC-3283-145F-124EB5C3B673}"/>
              </a:ext>
            </a:extLst>
          </p:cNvPr>
          <p:cNvSpPr txBox="1"/>
          <p:nvPr/>
        </p:nvSpPr>
        <p:spPr>
          <a:xfrm>
            <a:off x="273269" y="3545306"/>
            <a:ext cx="2722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Final Bootcamp Project</a:t>
            </a:r>
          </a:p>
          <a:p>
            <a:endParaRPr lang="en-ES" sz="1400" dirty="0"/>
          </a:p>
          <a:p>
            <a:r>
              <a:rPr lang="en-ES" sz="1400" dirty="0"/>
              <a:t>Álvaro Palmero</a:t>
            </a:r>
          </a:p>
        </p:txBody>
      </p:sp>
    </p:spTree>
    <p:extLst>
      <p:ext uri="{BB962C8B-B14F-4D97-AF65-F5344CB8AC3E}">
        <p14:creationId xmlns:p14="http://schemas.microsoft.com/office/powerpoint/2010/main" val="255872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5A3F3-0AB2-580D-EC08-7642F75193F2}"/>
              </a:ext>
            </a:extLst>
          </p:cNvPr>
          <p:cNvSpPr/>
          <p:nvPr/>
        </p:nvSpPr>
        <p:spPr>
          <a:xfrm>
            <a:off x="0" y="2154621"/>
            <a:ext cx="12192000" cy="3352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grpSp>
        <p:nvGrpSpPr>
          <p:cNvPr id="5" name="Group 109">
            <a:extLst>
              <a:ext uri="{FF2B5EF4-FFF2-40B4-BE49-F238E27FC236}">
                <a16:creationId xmlns:a16="http://schemas.microsoft.com/office/drawing/2014/main" id="{2890210F-A24C-499A-789A-4BD257CBA8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18862" y="2664601"/>
            <a:ext cx="704616" cy="711527"/>
            <a:chOff x="5516" y="1730"/>
            <a:chExt cx="408" cy="412"/>
          </a:xfrm>
          <a:solidFill>
            <a:srgbClr val="FF0000"/>
          </a:solidFill>
        </p:grpSpPr>
        <p:sp>
          <p:nvSpPr>
            <p:cNvPr id="6" name="Freeform 110">
              <a:extLst>
                <a:ext uri="{FF2B5EF4-FFF2-40B4-BE49-F238E27FC236}">
                  <a16:creationId xmlns:a16="http://schemas.microsoft.com/office/drawing/2014/main" id="{02143C7F-36CC-3648-B124-863FD543FD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6" y="2000"/>
              <a:ext cx="89" cy="142"/>
            </a:xfrm>
            <a:custGeom>
              <a:avLst/>
              <a:gdLst>
                <a:gd name="T0" fmla="*/ 54 w 60"/>
                <a:gd name="T1" fmla="*/ 96 h 96"/>
                <a:gd name="T2" fmla="*/ 6 w 60"/>
                <a:gd name="T3" fmla="*/ 96 h 96"/>
                <a:gd name="T4" fmla="*/ 0 w 60"/>
                <a:gd name="T5" fmla="*/ 90 h 96"/>
                <a:gd name="T6" fmla="*/ 0 w 60"/>
                <a:gd name="T7" fmla="*/ 6 h 96"/>
                <a:gd name="T8" fmla="*/ 6 w 60"/>
                <a:gd name="T9" fmla="*/ 0 h 96"/>
                <a:gd name="T10" fmla="*/ 54 w 60"/>
                <a:gd name="T11" fmla="*/ 0 h 96"/>
                <a:gd name="T12" fmla="*/ 60 w 60"/>
                <a:gd name="T13" fmla="*/ 6 h 96"/>
                <a:gd name="T14" fmla="*/ 60 w 60"/>
                <a:gd name="T15" fmla="*/ 90 h 96"/>
                <a:gd name="T16" fmla="*/ 54 w 60"/>
                <a:gd name="T17" fmla="*/ 96 h 96"/>
                <a:gd name="T18" fmla="*/ 12 w 60"/>
                <a:gd name="T19" fmla="*/ 84 h 96"/>
                <a:gd name="T20" fmla="*/ 48 w 60"/>
                <a:gd name="T21" fmla="*/ 84 h 96"/>
                <a:gd name="T22" fmla="*/ 48 w 60"/>
                <a:gd name="T23" fmla="*/ 12 h 96"/>
                <a:gd name="T24" fmla="*/ 12 w 60"/>
                <a:gd name="T25" fmla="*/ 12 h 96"/>
                <a:gd name="T26" fmla="*/ 12 w 60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96">
                  <a:moveTo>
                    <a:pt x="54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2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93"/>
                    <a:pt x="57" y="96"/>
                    <a:pt x="54" y="96"/>
                  </a:cubicBezTo>
                  <a:close/>
                  <a:moveTo>
                    <a:pt x="12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7" name="Freeform 111">
              <a:extLst>
                <a:ext uri="{FF2B5EF4-FFF2-40B4-BE49-F238E27FC236}">
                  <a16:creationId xmlns:a16="http://schemas.microsoft.com/office/drawing/2014/main" id="{479227E1-A88F-3C93-C891-3F2586FF5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" y="2054"/>
              <a:ext cx="320" cy="70"/>
            </a:xfrm>
            <a:custGeom>
              <a:avLst/>
              <a:gdLst>
                <a:gd name="T0" fmla="*/ 210 w 216"/>
                <a:gd name="T1" fmla="*/ 48 h 48"/>
                <a:gd name="T2" fmla="*/ 6 w 216"/>
                <a:gd name="T3" fmla="*/ 48 h 48"/>
                <a:gd name="T4" fmla="*/ 0 w 216"/>
                <a:gd name="T5" fmla="*/ 42 h 48"/>
                <a:gd name="T6" fmla="*/ 6 w 216"/>
                <a:gd name="T7" fmla="*/ 36 h 48"/>
                <a:gd name="T8" fmla="*/ 201 w 216"/>
                <a:gd name="T9" fmla="*/ 36 h 48"/>
                <a:gd name="T10" fmla="*/ 120 w 216"/>
                <a:gd name="T11" fmla="*/ 12 h 48"/>
                <a:gd name="T12" fmla="*/ 36 w 216"/>
                <a:gd name="T13" fmla="*/ 12 h 48"/>
                <a:gd name="T14" fmla="*/ 30 w 216"/>
                <a:gd name="T15" fmla="*/ 6 h 48"/>
                <a:gd name="T16" fmla="*/ 36 w 216"/>
                <a:gd name="T17" fmla="*/ 0 h 48"/>
                <a:gd name="T18" fmla="*/ 120 w 216"/>
                <a:gd name="T19" fmla="*/ 0 h 48"/>
                <a:gd name="T20" fmla="*/ 216 w 216"/>
                <a:gd name="T21" fmla="*/ 42 h 48"/>
                <a:gd name="T22" fmla="*/ 210 w 216"/>
                <a:gd name="T2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48">
                  <a:moveTo>
                    <a:pt x="210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5"/>
                    <a:pt x="0" y="42"/>
                  </a:cubicBezTo>
                  <a:cubicBezTo>
                    <a:pt x="0" y="39"/>
                    <a:pt x="2" y="36"/>
                    <a:pt x="6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192" y="25"/>
                    <a:pt x="160" y="12"/>
                    <a:pt x="12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12"/>
                    <a:pt x="30" y="9"/>
                    <a:pt x="30" y="6"/>
                  </a:cubicBezTo>
                  <a:cubicBezTo>
                    <a:pt x="30" y="3"/>
                    <a:pt x="32" y="0"/>
                    <a:pt x="3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65" y="0"/>
                    <a:pt x="216" y="17"/>
                    <a:pt x="216" y="42"/>
                  </a:cubicBezTo>
                  <a:cubicBezTo>
                    <a:pt x="216" y="45"/>
                    <a:pt x="213" y="48"/>
                    <a:pt x="21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8" name="Freeform 112">
              <a:extLst>
                <a:ext uri="{FF2B5EF4-FFF2-40B4-BE49-F238E27FC236}">
                  <a16:creationId xmlns:a16="http://schemas.microsoft.com/office/drawing/2014/main" id="{FAAFA615-9118-A140-C8BE-578F70BA3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" y="2018"/>
              <a:ext cx="139" cy="50"/>
            </a:xfrm>
            <a:custGeom>
              <a:avLst/>
              <a:gdLst>
                <a:gd name="T0" fmla="*/ 85 w 94"/>
                <a:gd name="T1" fmla="*/ 34 h 34"/>
                <a:gd name="T2" fmla="*/ 83 w 94"/>
                <a:gd name="T3" fmla="*/ 32 h 34"/>
                <a:gd name="T4" fmla="*/ 42 w 94"/>
                <a:gd name="T5" fmla="*/ 12 h 34"/>
                <a:gd name="T6" fmla="*/ 0 w 94"/>
                <a:gd name="T7" fmla="*/ 12 h 34"/>
                <a:gd name="T8" fmla="*/ 0 w 94"/>
                <a:gd name="T9" fmla="*/ 0 h 34"/>
                <a:gd name="T10" fmla="*/ 42 w 94"/>
                <a:gd name="T11" fmla="*/ 0 h 34"/>
                <a:gd name="T12" fmla="*/ 92 w 94"/>
                <a:gd name="T13" fmla="*/ 24 h 34"/>
                <a:gd name="T14" fmla="*/ 94 w 94"/>
                <a:gd name="T15" fmla="*/ 26 h 34"/>
                <a:gd name="T16" fmla="*/ 85 w 9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34">
                  <a:moveTo>
                    <a:pt x="85" y="34"/>
                  </a:moveTo>
                  <a:cubicBezTo>
                    <a:pt x="85" y="34"/>
                    <a:pt x="84" y="33"/>
                    <a:pt x="83" y="32"/>
                  </a:cubicBezTo>
                  <a:cubicBezTo>
                    <a:pt x="77" y="25"/>
                    <a:pt x="64" y="12"/>
                    <a:pt x="4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70" y="0"/>
                    <a:pt x="85" y="16"/>
                    <a:pt x="92" y="24"/>
                  </a:cubicBezTo>
                  <a:cubicBezTo>
                    <a:pt x="93" y="25"/>
                    <a:pt x="93" y="25"/>
                    <a:pt x="94" y="26"/>
                  </a:cubicBezTo>
                  <a:lnTo>
                    <a:pt x="85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" name="Freeform 113">
              <a:extLst>
                <a:ext uri="{FF2B5EF4-FFF2-40B4-BE49-F238E27FC236}">
                  <a16:creationId xmlns:a16="http://schemas.microsoft.com/office/drawing/2014/main" id="{C7DCA302-03EF-4695-3C96-3FE10267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1730"/>
              <a:ext cx="321" cy="324"/>
            </a:xfrm>
            <a:custGeom>
              <a:avLst/>
              <a:gdLst>
                <a:gd name="T0" fmla="*/ 175 w 217"/>
                <a:gd name="T1" fmla="*/ 219 h 219"/>
                <a:gd name="T2" fmla="*/ 172 w 217"/>
                <a:gd name="T3" fmla="*/ 218 h 219"/>
                <a:gd name="T4" fmla="*/ 109 w 217"/>
                <a:gd name="T5" fmla="*/ 172 h 219"/>
                <a:gd name="T6" fmla="*/ 87 w 217"/>
                <a:gd name="T7" fmla="*/ 188 h 219"/>
                <a:gd name="T8" fmla="*/ 80 w 217"/>
                <a:gd name="T9" fmla="*/ 178 h 219"/>
                <a:gd name="T10" fmla="*/ 105 w 217"/>
                <a:gd name="T11" fmla="*/ 160 h 219"/>
                <a:gd name="T12" fmla="*/ 112 w 217"/>
                <a:gd name="T13" fmla="*/ 160 h 219"/>
                <a:gd name="T14" fmla="*/ 164 w 217"/>
                <a:gd name="T15" fmla="*/ 197 h 219"/>
                <a:gd name="T16" fmla="*/ 143 w 217"/>
                <a:gd name="T17" fmla="*/ 134 h 219"/>
                <a:gd name="T18" fmla="*/ 145 w 217"/>
                <a:gd name="T19" fmla="*/ 127 h 219"/>
                <a:gd name="T20" fmla="*/ 194 w 217"/>
                <a:gd name="T21" fmla="*/ 87 h 219"/>
                <a:gd name="T22" fmla="*/ 135 w 217"/>
                <a:gd name="T23" fmla="*/ 87 h 219"/>
                <a:gd name="T24" fmla="*/ 130 w 217"/>
                <a:gd name="T25" fmla="*/ 83 h 219"/>
                <a:gd name="T26" fmla="*/ 109 w 217"/>
                <a:gd name="T27" fmla="*/ 24 h 219"/>
                <a:gd name="T28" fmla="*/ 88 w 217"/>
                <a:gd name="T29" fmla="*/ 83 h 219"/>
                <a:gd name="T30" fmla="*/ 82 w 217"/>
                <a:gd name="T31" fmla="*/ 87 h 219"/>
                <a:gd name="T32" fmla="*/ 23 w 217"/>
                <a:gd name="T33" fmla="*/ 87 h 219"/>
                <a:gd name="T34" fmla="*/ 73 w 217"/>
                <a:gd name="T35" fmla="*/ 127 h 219"/>
                <a:gd name="T36" fmla="*/ 74 w 217"/>
                <a:gd name="T37" fmla="*/ 134 h 219"/>
                <a:gd name="T38" fmla="*/ 62 w 217"/>
                <a:gd name="T39" fmla="*/ 172 h 219"/>
                <a:gd name="T40" fmla="*/ 50 w 217"/>
                <a:gd name="T41" fmla="*/ 169 h 219"/>
                <a:gd name="T42" fmla="*/ 62 w 217"/>
                <a:gd name="T43" fmla="*/ 134 h 219"/>
                <a:gd name="T44" fmla="*/ 3 w 217"/>
                <a:gd name="T45" fmla="*/ 86 h 219"/>
                <a:gd name="T46" fmla="*/ 1 w 217"/>
                <a:gd name="T47" fmla="*/ 79 h 219"/>
                <a:gd name="T48" fmla="*/ 7 w 217"/>
                <a:gd name="T49" fmla="*/ 75 h 219"/>
                <a:gd name="T50" fmla="*/ 78 w 217"/>
                <a:gd name="T51" fmla="*/ 75 h 219"/>
                <a:gd name="T52" fmla="*/ 103 w 217"/>
                <a:gd name="T53" fmla="*/ 4 h 219"/>
                <a:gd name="T54" fmla="*/ 109 w 217"/>
                <a:gd name="T55" fmla="*/ 0 h 219"/>
                <a:gd name="T56" fmla="*/ 114 w 217"/>
                <a:gd name="T57" fmla="*/ 4 h 219"/>
                <a:gd name="T58" fmla="*/ 139 w 217"/>
                <a:gd name="T59" fmla="*/ 75 h 219"/>
                <a:gd name="T60" fmla="*/ 211 w 217"/>
                <a:gd name="T61" fmla="*/ 75 h 219"/>
                <a:gd name="T62" fmla="*/ 216 w 217"/>
                <a:gd name="T63" fmla="*/ 79 h 219"/>
                <a:gd name="T64" fmla="*/ 214 w 217"/>
                <a:gd name="T65" fmla="*/ 86 h 219"/>
                <a:gd name="T66" fmla="*/ 156 w 217"/>
                <a:gd name="T67" fmla="*/ 134 h 219"/>
                <a:gd name="T68" fmla="*/ 181 w 217"/>
                <a:gd name="T69" fmla="*/ 211 h 219"/>
                <a:gd name="T70" fmla="*/ 179 w 217"/>
                <a:gd name="T71" fmla="*/ 218 h 219"/>
                <a:gd name="T72" fmla="*/ 175 w 217"/>
                <a:gd name="T73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7" h="219">
                  <a:moveTo>
                    <a:pt x="175" y="219"/>
                  </a:moveTo>
                  <a:cubicBezTo>
                    <a:pt x="174" y="219"/>
                    <a:pt x="173" y="218"/>
                    <a:pt x="172" y="218"/>
                  </a:cubicBezTo>
                  <a:cubicBezTo>
                    <a:pt x="109" y="172"/>
                    <a:pt x="109" y="172"/>
                    <a:pt x="109" y="172"/>
                  </a:cubicBezTo>
                  <a:cubicBezTo>
                    <a:pt x="87" y="188"/>
                    <a:pt x="87" y="188"/>
                    <a:pt x="87" y="188"/>
                  </a:cubicBezTo>
                  <a:cubicBezTo>
                    <a:pt x="80" y="178"/>
                    <a:pt x="80" y="178"/>
                    <a:pt x="80" y="178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7" y="158"/>
                    <a:pt x="110" y="158"/>
                    <a:pt x="112" y="160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2" y="131"/>
                    <a:pt x="143" y="129"/>
                    <a:pt x="145" y="127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3" y="87"/>
                    <a:pt x="130" y="86"/>
                    <a:pt x="130" y="8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7" y="86"/>
                    <a:pt x="85" y="87"/>
                    <a:pt x="82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4" y="129"/>
                    <a:pt x="75" y="131"/>
                    <a:pt x="74" y="134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1" y="84"/>
                    <a:pt x="0" y="82"/>
                    <a:pt x="1" y="79"/>
                  </a:cubicBezTo>
                  <a:cubicBezTo>
                    <a:pt x="2" y="77"/>
                    <a:pt x="4" y="75"/>
                    <a:pt x="7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4" y="1"/>
                    <a:pt x="106" y="0"/>
                    <a:pt x="109" y="0"/>
                  </a:cubicBezTo>
                  <a:cubicBezTo>
                    <a:pt x="111" y="0"/>
                    <a:pt x="113" y="1"/>
                    <a:pt x="114" y="4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3" y="75"/>
                    <a:pt x="215" y="77"/>
                    <a:pt x="216" y="79"/>
                  </a:cubicBezTo>
                  <a:cubicBezTo>
                    <a:pt x="217" y="82"/>
                    <a:pt x="216" y="84"/>
                    <a:pt x="214" y="86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81" y="211"/>
                    <a:pt x="181" y="211"/>
                    <a:pt x="181" y="211"/>
                  </a:cubicBezTo>
                  <a:cubicBezTo>
                    <a:pt x="182" y="213"/>
                    <a:pt x="181" y="216"/>
                    <a:pt x="179" y="218"/>
                  </a:cubicBezTo>
                  <a:cubicBezTo>
                    <a:pt x="178" y="218"/>
                    <a:pt x="176" y="219"/>
                    <a:pt x="175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4F7074-4A87-8502-5326-672C9304B75B}"/>
              </a:ext>
            </a:extLst>
          </p:cNvPr>
          <p:cNvSpPr txBox="1">
            <a:spLocks/>
          </p:cNvSpPr>
          <p:nvPr/>
        </p:nvSpPr>
        <p:spPr>
          <a:xfrm>
            <a:off x="756850" y="3565937"/>
            <a:ext cx="2628641" cy="1218795"/>
          </a:xfrm>
          <a:prstGeom prst="rect">
            <a:avLst/>
          </a:prstGeom>
        </p:spPr>
        <p:txBody>
          <a:bodyPr/>
          <a:lstStyle>
            <a:lvl1pPr marL="0" indent="0" algn="l" defTabSz="91392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392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947" indent="-169773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893" indent="-177707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94" indent="-172947" algn="l" defTabSz="91392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9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199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392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7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Graphik" panose="020B0503030202060203" pitchFamily="34" charset="0"/>
              </a:rPr>
              <a:t>Project   overview</a:t>
            </a:r>
          </a:p>
          <a:p>
            <a:pPr lvl="1">
              <a:lnSpc>
                <a:spcPct val="0"/>
              </a:lnSpc>
            </a:pPr>
            <a:endParaRPr lang="en-GB" dirty="0">
              <a:latin typeface="Graphik" panose="020B0503030202060203" pitchFamily="34" charset="0"/>
            </a:endParaRPr>
          </a:p>
          <a:p>
            <a:pPr lvl="1" algn="ctr"/>
            <a:r>
              <a:rPr lang="en-GB" dirty="0">
                <a:latin typeface="Graphik" panose="020B0503030202060203" pitchFamily="34" charset="0"/>
              </a:rPr>
              <a:t>Context and objectives</a:t>
            </a:r>
          </a:p>
        </p:txBody>
      </p:sp>
      <p:grpSp>
        <p:nvGrpSpPr>
          <p:cNvPr id="11" name="Group 207">
            <a:extLst>
              <a:ext uri="{FF2B5EF4-FFF2-40B4-BE49-F238E27FC236}">
                <a16:creationId xmlns:a16="http://schemas.microsoft.com/office/drawing/2014/main" id="{A0D0AD00-E3A8-6991-8CE6-2D74EBA757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49889" y="2664601"/>
            <a:ext cx="719103" cy="705600"/>
            <a:chOff x="528" y="3153"/>
            <a:chExt cx="426" cy="418"/>
          </a:xfrm>
          <a:solidFill>
            <a:srgbClr val="FF0000"/>
          </a:solidFill>
        </p:grpSpPr>
        <p:sp>
          <p:nvSpPr>
            <p:cNvPr id="12" name="Freeform 208">
              <a:extLst>
                <a:ext uri="{FF2B5EF4-FFF2-40B4-BE49-F238E27FC236}">
                  <a16:creationId xmlns:a16="http://schemas.microsoft.com/office/drawing/2014/main" id="{BC6AAF8F-B68A-193A-7E1B-4937C8EC2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224"/>
              <a:ext cx="248" cy="18"/>
            </a:xfrm>
            <a:custGeom>
              <a:avLst/>
              <a:gdLst>
                <a:gd name="T0" fmla="*/ 162 w 168"/>
                <a:gd name="T1" fmla="*/ 12 h 12"/>
                <a:gd name="T2" fmla="*/ 6 w 168"/>
                <a:gd name="T3" fmla="*/ 12 h 12"/>
                <a:gd name="T4" fmla="*/ 0 w 168"/>
                <a:gd name="T5" fmla="*/ 6 h 12"/>
                <a:gd name="T6" fmla="*/ 6 w 168"/>
                <a:gd name="T7" fmla="*/ 0 h 12"/>
                <a:gd name="T8" fmla="*/ 162 w 168"/>
                <a:gd name="T9" fmla="*/ 0 h 12"/>
                <a:gd name="T10" fmla="*/ 168 w 168"/>
                <a:gd name="T11" fmla="*/ 6 h 12"/>
                <a:gd name="T12" fmla="*/ 162 w 16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16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8" y="2"/>
                    <a:pt x="168" y="6"/>
                  </a:cubicBezTo>
                  <a:cubicBezTo>
                    <a:pt x="168" y="9"/>
                    <a:pt x="166" y="12"/>
                    <a:pt x="16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13" name="Freeform 209">
              <a:extLst>
                <a:ext uri="{FF2B5EF4-FFF2-40B4-BE49-F238E27FC236}">
                  <a16:creationId xmlns:a16="http://schemas.microsoft.com/office/drawing/2014/main" id="{0E16A517-79DE-11BD-1C53-5BE8C1227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" y="3155"/>
              <a:ext cx="250" cy="217"/>
            </a:xfrm>
            <a:custGeom>
              <a:avLst/>
              <a:gdLst>
                <a:gd name="T0" fmla="*/ 84 w 169"/>
                <a:gd name="T1" fmla="*/ 150 h 150"/>
                <a:gd name="T2" fmla="*/ 80 w 169"/>
                <a:gd name="T3" fmla="*/ 148 h 150"/>
                <a:gd name="T4" fmla="*/ 2 w 169"/>
                <a:gd name="T5" fmla="*/ 58 h 150"/>
                <a:gd name="T6" fmla="*/ 1 w 169"/>
                <a:gd name="T7" fmla="*/ 50 h 150"/>
                <a:gd name="T8" fmla="*/ 37 w 169"/>
                <a:gd name="T9" fmla="*/ 2 h 150"/>
                <a:gd name="T10" fmla="*/ 42 w 169"/>
                <a:gd name="T11" fmla="*/ 0 h 150"/>
                <a:gd name="T12" fmla="*/ 126 w 169"/>
                <a:gd name="T13" fmla="*/ 0 h 150"/>
                <a:gd name="T14" fmla="*/ 131 w 169"/>
                <a:gd name="T15" fmla="*/ 2 h 150"/>
                <a:gd name="T16" fmla="*/ 167 w 169"/>
                <a:gd name="T17" fmla="*/ 50 h 150"/>
                <a:gd name="T18" fmla="*/ 167 w 169"/>
                <a:gd name="T19" fmla="*/ 58 h 150"/>
                <a:gd name="T20" fmla="*/ 89 w 169"/>
                <a:gd name="T21" fmla="*/ 148 h 150"/>
                <a:gd name="T22" fmla="*/ 84 w 169"/>
                <a:gd name="T23" fmla="*/ 150 h 150"/>
                <a:gd name="T24" fmla="*/ 14 w 169"/>
                <a:gd name="T25" fmla="*/ 53 h 150"/>
                <a:gd name="T26" fmla="*/ 84 w 169"/>
                <a:gd name="T27" fmla="*/ 134 h 150"/>
                <a:gd name="T28" fmla="*/ 155 w 169"/>
                <a:gd name="T29" fmla="*/ 53 h 150"/>
                <a:gd name="T30" fmla="*/ 123 w 169"/>
                <a:gd name="T31" fmla="*/ 12 h 150"/>
                <a:gd name="T32" fmla="*/ 45 w 169"/>
                <a:gd name="T33" fmla="*/ 12 h 150"/>
                <a:gd name="T34" fmla="*/ 14 w 169"/>
                <a:gd name="T35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50">
                  <a:moveTo>
                    <a:pt x="84" y="150"/>
                  </a:moveTo>
                  <a:cubicBezTo>
                    <a:pt x="82" y="150"/>
                    <a:pt x="81" y="149"/>
                    <a:pt x="80" y="14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55"/>
                    <a:pt x="0" y="52"/>
                    <a:pt x="1" y="50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1"/>
                    <a:pt x="40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0" y="1"/>
                    <a:pt x="131" y="2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9" y="52"/>
                    <a:pt x="169" y="55"/>
                    <a:pt x="167" y="58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8" y="149"/>
                    <a:pt x="86" y="150"/>
                    <a:pt x="84" y="150"/>
                  </a:cubicBezTo>
                  <a:close/>
                  <a:moveTo>
                    <a:pt x="14" y="53"/>
                  </a:moveTo>
                  <a:cubicBezTo>
                    <a:pt x="84" y="134"/>
                    <a:pt x="84" y="134"/>
                    <a:pt x="84" y="134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45" y="12"/>
                    <a:pt x="45" y="12"/>
                    <a:pt x="45" y="12"/>
                  </a:cubicBezTo>
                  <a:lnTo>
                    <a:pt x="14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14" name="Freeform 210">
              <a:extLst>
                <a:ext uri="{FF2B5EF4-FFF2-40B4-BE49-F238E27FC236}">
                  <a16:creationId xmlns:a16="http://schemas.microsoft.com/office/drawing/2014/main" id="{FB7BE3B5-75D8-8BBF-EEAC-129FB2A8A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" y="3502"/>
              <a:ext cx="124" cy="69"/>
            </a:xfrm>
            <a:custGeom>
              <a:avLst/>
              <a:gdLst>
                <a:gd name="T0" fmla="*/ 78 w 84"/>
                <a:gd name="T1" fmla="*/ 48 h 48"/>
                <a:gd name="T2" fmla="*/ 6 w 84"/>
                <a:gd name="T3" fmla="*/ 48 h 48"/>
                <a:gd name="T4" fmla="*/ 0 w 84"/>
                <a:gd name="T5" fmla="*/ 42 h 48"/>
                <a:gd name="T6" fmla="*/ 0 w 84"/>
                <a:gd name="T7" fmla="*/ 6 h 48"/>
                <a:gd name="T8" fmla="*/ 6 w 84"/>
                <a:gd name="T9" fmla="*/ 0 h 48"/>
                <a:gd name="T10" fmla="*/ 78 w 84"/>
                <a:gd name="T11" fmla="*/ 0 h 48"/>
                <a:gd name="T12" fmla="*/ 84 w 84"/>
                <a:gd name="T13" fmla="*/ 6 h 48"/>
                <a:gd name="T14" fmla="*/ 84 w 84"/>
                <a:gd name="T15" fmla="*/ 42 h 48"/>
                <a:gd name="T16" fmla="*/ 78 w 84"/>
                <a:gd name="T17" fmla="*/ 48 h 48"/>
                <a:gd name="T18" fmla="*/ 12 w 84"/>
                <a:gd name="T19" fmla="*/ 36 h 48"/>
                <a:gd name="T20" fmla="*/ 72 w 84"/>
                <a:gd name="T21" fmla="*/ 36 h 48"/>
                <a:gd name="T22" fmla="*/ 72 w 84"/>
                <a:gd name="T23" fmla="*/ 12 h 48"/>
                <a:gd name="T24" fmla="*/ 12 w 84"/>
                <a:gd name="T25" fmla="*/ 12 h 48"/>
                <a:gd name="T26" fmla="*/ 12 w 84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78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5"/>
                    <a:pt x="82" y="48"/>
                    <a:pt x="78" y="48"/>
                  </a:cubicBezTo>
                  <a:close/>
                  <a:moveTo>
                    <a:pt x="12" y="36"/>
                  </a:moveTo>
                  <a:cubicBezTo>
                    <a:pt x="72" y="36"/>
                    <a:pt x="72" y="36"/>
                    <a:pt x="72" y="3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15" name="Freeform 211">
              <a:extLst>
                <a:ext uri="{FF2B5EF4-FFF2-40B4-BE49-F238E27FC236}">
                  <a16:creationId xmlns:a16="http://schemas.microsoft.com/office/drawing/2014/main" id="{4CE5025D-9C6D-502F-B927-A39B1920A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262"/>
              <a:ext cx="160" cy="257"/>
            </a:xfrm>
            <a:custGeom>
              <a:avLst/>
              <a:gdLst>
                <a:gd name="T0" fmla="*/ 54 w 108"/>
                <a:gd name="T1" fmla="*/ 178 h 178"/>
                <a:gd name="T2" fmla="*/ 48 w 108"/>
                <a:gd name="T3" fmla="*/ 172 h 178"/>
                <a:gd name="T4" fmla="*/ 48 w 108"/>
                <a:gd name="T5" fmla="*/ 153 h 178"/>
                <a:gd name="T6" fmla="*/ 50 w 108"/>
                <a:gd name="T7" fmla="*/ 149 h 178"/>
                <a:gd name="T8" fmla="*/ 96 w 108"/>
                <a:gd name="T9" fmla="*/ 103 h 178"/>
                <a:gd name="T10" fmla="*/ 96 w 108"/>
                <a:gd name="T11" fmla="*/ 15 h 178"/>
                <a:gd name="T12" fmla="*/ 93 w 108"/>
                <a:gd name="T13" fmla="*/ 16 h 178"/>
                <a:gd name="T14" fmla="*/ 78 w 108"/>
                <a:gd name="T15" fmla="*/ 82 h 178"/>
                <a:gd name="T16" fmla="*/ 76 w 108"/>
                <a:gd name="T17" fmla="*/ 86 h 178"/>
                <a:gd name="T18" fmla="*/ 41 w 108"/>
                <a:gd name="T19" fmla="*/ 122 h 178"/>
                <a:gd name="T20" fmla="*/ 34 w 108"/>
                <a:gd name="T21" fmla="*/ 123 h 178"/>
                <a:gd name="T22" fmla="*/ 31 w 108"/>
                <a:gd name="T23" fmla="*/ 116 h 178"/>
                <a:gd name="T24" fmla="*/ 39 w 108"/>
                <a:gd name="T25" fmla="*/ 80 h 178"/>
                <a:gd name="T26" fmla="*/ 37 w 108"/>
                <a:gd name="T27" fmla="*/ 69 h 178"/>
                <a:gd name="T28" fmla="*/ 30 w 108"/>
                <a:gd name="T29" fmla="*/ 73 h 178"/>
                <a:gd name="T30" fmla="*/ 12 w 108"/>
                <a:gd name="T31" fmla="*/ 118 h 178"/>
                <a:gd name="T32" fmla="*/ 12 w 108"/>
                <a:gd name="T33" fmla="*/ 172 h 178"/>
                <a:gd name="T34" fmla="*/ 6 w 108"/>
                <a:gd name="T35" fmla="*/ 178 h 178"/>
                <a:gd name="T36" fmla="*/ 0 w 108"/>
                <a:gd name="T37" fmla="*/ 172 h 178"/>
                <a:gd name="T38" fmla="*/ 0 w 108"/>
                <a:gd name="T39" fmla="*/ 118 h 178"/>
                <a:gd name="T40" fmla="*/ 0 w 108"/>
                <a:gd name="T41" fmla="*/ 116 h 178"/>
                <a:gd name="T42" fmla="*/ 20 w 108"/>
                <a:gd name="T43" fmla="*/ 67 h 178"/>
                <a:gd name="T44" fmla="*/ 41 w 108"/>
                <a:gd name="T45" fmla="*/ 58 h 178"/>
                <a:gd name="T46" fmla="*/ 51 w 108"/>
                <a:gd name="T47" fmla="*/ 83 h 178"/>
                <a:gd name="T48" fmla="*/ 47 w 108"/>
                <a:gd name="T49" fmla="*/ 98 h 178"/>
                <a:gd name="T50" fmla="*/ 66 w 108"/>
                <a:gd name="T51" fmla="*/ 79 h 178"/>
                <a:gd name="T52" fmla="*/ 87 w 108"/>
                <a:gd name="T53" fmla="*/ 6 h 178"/>
                <a:gd name="T54" fmla="*/ 104 w 108"/>
                <a:gd name="T55" fmla="*/ 3 h 178"/>
                <a:gd name="T56" fmla="*/ 108 w 108"/>
                <a:gd name="T57" fmla="*/ 9 h 178"/>
                <a:gd name="T58" fmla="*/ 108 w 108"/>
                <a:gd name="T59" fmla="*/ 106 h 178"/>
                <a:gd name="T60" fmla="*/ 106 w 108"/>
                <a:gd name="T61" fmla="*/ 110 h 178"/>
                <a:gd name="T62" fmla="*/ 60 w 108"/>
                <a:gd name="T63" fmla="*/ 156 h 178"/>
                <a:gd name="T64" fmla="*/ 60 w 108"/>
                <a:gd name="T65" fmla="*/ 172 h 178"/>
                <a:gd name="T66" fmla="*/ 54 w 108"/>
                <a:gd name="T6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178">
                  <a:moveTo>
                    <a:pt x="54" y="178"/>
                  </a:moveTo>
                  <a:cubicBezTo>
                    <a:pt x="51" y="178"/>
                    <a:pt x="48" y="175"/>
                    <a:pt x="48" y="17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2"/>
                    <a:pt x="49" y="150"/>
                    <a:pt x="50" y="149"/>
                  </a:cubicBezTo>
                  <a:cubicBezTo>
                    <a:pt x="50" y="149"/>
                    <a:pt x="84" y="115"/>
                    <a:pt x="96" y="103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5"/>
                    <a:pt x="94" y="16"/>
                    <a:pt x="93" y="16"/>
                  </a:cubicBezTo>
                  <a:cubicBezTo>
                    <a:pt x="88" y="21"/>
                    <a:pt x="78" y="35"/>
                    <a:pt x="78" y="82"/>
                  </a:cubicBezTo>
                  <a:cubicBezTo>
                    <a:pt x="78" y="83"/>
                    <a:pt x="78" y="85"/>
                    <a:pt x="76" y="8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39" y="123"/>
                    <a:pt x="36" y="124"/>
                    <a:pt x="34" y="123"/>
                  </a:cubicBezTo>
                  <a:cubicBezTo>
                    <a:pt x="31" y="121"/>
                    <a:pt x="30" y="119"/>
                    <a:pt x="31" y="116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0" y="74"/>
                    <a:pt x="39" y="70"/>
                    <a:pt x="37" y="69"/>
                  </a:cubicBezTo>
                  <a:cubicBezTo>
                    <a:pt x="34" y="69"/>
                    <a:pt x="32" y="70"/>
                    <a:pt x="30" y="73"/>
                  </a:cubicBezTo>
                  <a:cubicBezTo>
                    <a:pt x="24" y="83"/>
                    <a:pt x="15" y="108"/>
                    <a:pt x="12" y="118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175"/>
                    <a:pt x="10" y="178"/>
                    <a:pt x="6" y="178"/>
                  </a:cubicBezTo>
                  <a:cubicBezTo>
                    <a:pt x="3" y="178"/>
                    <a:pt x="0" y="175"/>
                    <a:pt x="0" y="17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6"/>
                  </a:cubicBezTo>
                  <a:cubicBezTo>
                    <a:pt x="1" y="114"/>
                    <a:pt x="11" y="80"/>
                    <a:pt x="20" y="67"/>
                  </a:cubicBezTo>
                  <a:cubicBezTo>
                    <a:pt x="26" y="57"/>
                    <a:pt x="35" y="56"/>
                    <a:pt x="41" y="58"/>
                  </a:cubicBezTo>
                  <a:cubicBezTo>
                    <a:pt x="48" y="61"/>
                    <a:pt x="54" y="70"/>
                    <a:pt x="51" y="83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7" y="40"/>
                    <a:pt x="73" y="16"/>
                    <a:pt x="87" y="6"/>
                  </a:cubicBezTo>
                  <a:cubicBezTo>
                    <a:pt x="95" y="0"/>
                    <a:pt x="103" y="3"/>
                    <a:pt x="104" y="3"/>
                  </a:cubicBezTo>
                  <a:cubicBezTo>
                    <a:pt x="107" y="4"/>
                    <a:pt x="108" y="6"/>
                    <a:pt x="108" y="9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07"/>
                    <a:pt x="108" y="109"/>
                    <a:pt x="106" y="110"/>
                  </a:cubicBezTo>
                  <a:cubicBezTo>
                    <a:pt x="98" y="118"/>
                    <a:pt x="68" y="148"/>
                    <a:pt x="60" y="156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5"/>
                    <a:pt x="58" y="178"/>
                    <a:pt x="54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16" name="Freeform 212">
              <a:extLst>
                <a:ext uri="{FF2B5EF4-FFF2-40B4-BE49-F238E27FC236}">
                  <a16:creationId xmlns:a16="http://schemas.microsoft.com/office/drawing/2014/main" id="{A7705A2B-A99A-7FBE-BE94-AFF53E572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3502"/>
              <a:ext cx="124" cy="69"/>
            </a:xfrm>
            <a:custGeom>
              <a:avLst/>
              <a:gdLst>
                <a:gd name="T0" fmla="*/ 78 w 84"/>
                <a:gd name="T1" fmla="*/ 48 h 48"/>
                <a:gd name="T2" fmla="*/ 6 w 84"/>
                <a:gd name="T3" fmla="*/ 48 h 48"/>
                <a:gd name="T4" fmla="*/ 0 w 84"/>
                <a:gd name="T5" fmla="*/ 42 h 48"/>
                <a:gd name="T6" fmla="*/ 0 w 84"/>
                <a:gd name="T7" fmla="*/ 6 h 48"/>
                <a:gd name="T8" fmla="*/ 6 w 84"/>
                <a:gd name="T9" fmla="*/ 0 h 48"/>
                <a:gd name="T10" fmla="*/ 78 w 84"/>
                <a:gd name="T11" fmla="*/ 0 h 48"/>
                <a:gd name="T12" fmla="*/ 84 w 84"/>
                <a:gd name="T13" fmla="*/ 6 h 48"/>
                <a:gd name="T14" fmla="*/ 84 w 84"/>
                <a:gd name="T15" fmla="*/ 42 h 48"/>
                <a:gd name="T16" fmla="*/ 78 w 84"/>
                <a:gd name="T17" fmla="*/ 48 h 48"/>
                <a:gd name="T18" fmla="*/ 12 w 84"/>
                <a:gd name="T19" fmla="*/ 36 h 48"/>
                <a:gd name="T20" fmla="*/ 72 w 84"/>
                <a:gd name="T21" fmla="*/ 36 h 48"/>
                <a:gd name="T22" fmla="*/ 72 w 84"/>
                <a:gd name="T23" fmla="*/ 12 h 48"/>
                <a:gd name="T24" fmla="*/ 12 w 84"/>
                <a:gd name="T25" fmla="*/ 12 h 48"/>
                <a:gd name="T26" fmla="*/ 12 w 84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78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5"/>
                    <a:pt x="82" y="48"/>
                    <a:pt x="78" y="48"/>
                  </a:cubicBezTo>
                  <a:close/>
                  <a:moveTo>
                    <a:pt x="12" y="36"/>
                  </a:moveTo>
                  <a:cubicBezTo>
                    <a:pt x="72" y="36"/>
                    <a:pt x="72" y="36"/>
                    <a:pt x="72" y="3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17" name="Freeform 213">
              <a:extLst>
                <a:ext uri="{FF2B5EF4-FFF2-40B4-BE49-F238E27FC236}">
                  <a16:creationId xmlns:a16="http://schemas.microsoft.com/office/drawing/2014/main" id="{79C48297-2ACA-B334-ABB5-25CECDBAB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3262"/>
              <a:ext cx="160" cy="257"/>
            </a:xfrm>
            <a:custGeom>
              <a:avLst/>
              <a:gdLst>
                <a:gd name="T0" fmla="*/ 102 w 108"/>
                <a:gd name="T1" fmla="*/ 178 h 178"/>
                <a:gd name="T2" fmla="*/ 96 w 108"/>
                <a:gd name="T3" fmla="*/ 172 h 178"/>
                <a:gd name="T4" fmla="*/ 96 w 108"/>
                <a:gd name="T5" fmla="*/ 118 h 178"/>
                <a:gd name="T6" fmla="*/ 79 w 108"/>
                <a:gd name="T7" fmla="*/ 73 h 178"/>
                <a:gd name="T8" fmla="*/ 72 w 108"/>
                <a:gd name="T9" fmla="*/ 69 h 178"/>
                <a:gd name="T10" fmla="*/ 69 w 108"/>
                <a:gd name="T11" fmla="*/ 80 h 178"/>
                <a:gd name="T12" fmla="*/ 78 w 108"/>
                <a:gd name="T13" fmla="*/ 116 h 178"/>
                <a:gd name="T14" fmla="*/ 75 w 108"/>
                <a:gd name="T15" fmla="*/ 123 h 178"/>
                <a:gd name="T16" fmla="*/ 68 w 108"/>
                <a:gd name="T17" fmla="*/ 122 h 178"/>
                <a:gd name="T18" fmla="*/ 32 w 108"/>
                <a:gd name="T19" fmla="*/ 86 h 178"/>
                <a:gd name="T20" fmla="*/ 30 w 108"/>
                <a:gd name="T21" fmla="*/ 82 h 178"/>
                <a:gd name="T22" fmla="*/ 15 w 108"/>
                <a:gd name="T23" fmla="*/ 16 h 178"/>
                <a:gd name="T24" fmla="*/ 12 w 108"/>
                <a:gd name="T25" fmla="*/ 15 h 178"/>
                <a:gd name="T26" fmla="*/ 12 w 108"/>
                <a:gd name="T27" fmla="*/ 103 h 178"/>
                <a:gd name="T28" fmla="*/ 59 w 108"/>
                <a:gd name="T29" fmla="*/ 149 h 178"/>
                <a:gd name="T30" fmla="*/ 60 w 108"/>
                <a:gd name="T31" fmla="*/ 153 h 178"/>
                <a:gd name="T32" fmla="*/ 60 w 108"/>
                <a:gd name="T33" fmla="*/ 172 h 178"/>
                <a:gd name="T34" fmla="*/ 54 w 108"/>
                <a:gd name="T35" fmla="*/ 178 h 178"/>
                <a:gd name="T36" fmla="*/ 48 w 108"/>
                <a:gd name="T37" fmla="*/ 172 h 178"/>
                <a:gd name="T38" fmla="*/ 48 w 108"/>
                <a:gd name="T39" fmla="*/ 156 h 178"/>
                <a:gd name="T40" fmla="*/ 2 w 108"/>
                <a:gd name="T41" fmla="*/ 110 h 178"/>
                <a:gd name="T42" fmla="*/ 0 w 108"/>
                <a:gd name="T43" fmla="*/ 106 h 178"/>
                <a:gd name="T44" fmla="*/ 0 w 108"/>
                <a:gd name="T45" fmla="*/ 9 h 178"/>
                <a:gd name="T46" fmla="*/ 4 w 108"/>
                <a:gd name="T47" fmla="*/ 3 h 178"/>
                <a:gd name="T48" fmla="*/ 22 w 108"/>
                <a:gd name="T49" fmla="*/ 6 h 178"/>
                <a:gd name="T50" fmla="*/ 42 w 108"/>
                <a:gd name="T51" fmla="*/ 79 h 178"/>
                <a:gd name="T52" fmla="*/ 61 w 108"/>
                <a:gd name="T53" fmla="*/ 98 h 178"/>
                <a:gd name="T54" fmla="*/ 58 w 108"/>
                <a:gd name="T55" fmla="*/ 83 h 178"/>
                <a:gd name="T56" fmla="*/ 67 w 108"/>
                <a:gd name="T57" fmla="*/ 58 h 178"/>
                <a:gd name="T58" fmla="*/ 89 w 108"/>
                <a:gd name="T59" fmla="*/ 67 h 178"/>
                <a:gd name="T60" fmla="*/ 108 w 108"/>
                <a:gd name="T61" fmla="*/ 116 h 178"/>
                <a:gd name="T62" fmla="*/ 108 w 108"/>
                <a:gd name="T63" fmla="*/ 118 h 178"/>
                <a:gd name="T64" fmla="*/ 108 w 108"/>
                <a:gd name="T65" fmla="*/ 172 h 178"/>
                <a:gd name="T66" fmla="*/ 102 w 108"/>
                <a:gd name="T6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178">
                  <a:moveTo>
                    <a:pt x="102" y="178"/>
                  </a:moveTo>
                  <a:cubicBezTo>
                    <a:pt x="99" y="178"/>
                    <a:pt x="96" y="175"/>
                    <a:pt x="96" y="172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93" y="108"/>
                    <a:pt x="85" y="82"/>
                    <a:pt x="79" y="73"/>
                  </a:cubicBezTo>
                  <a:cubicBezTo>
                    <a:pt x="77" y="70"/>
                    <a:pt x="74" y="69"/>
                    <a:pt x="72" y="69"/>
                  </a:cubicBezTo>
                  <a:cubicBezTo>
                    <a:pt x="70" y="70"/>
                    <a:pt x="68" y="74"/>
                    <a:pt x="69" y="80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78" y="119"/>
                    <a:pt x="77" y="121"/>
                    <a:pt x="75" y="123"/>
                  </a:cubicBezTo>
                  <a:cubicBezTo>
                    <a:pt x="72" y="124"/>
                    <a:pt x="70" y="123"/>
                    <a:pt x="68" y="122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1" y="85"/>
                    <a:pt x="30" y="83"/>
                    <a:pt x="30" y="82"/>
                  </a:cubicBezTo>
                  <a:cubicBezTo>
                    <a:pt x="30" y="35"/>
                    <a:pt x="21" y="21"/>
                    <a:pt x="15" y="16"/>
                  </a:cubicBezTo>
                  <a:cubicBezTo>
                    <a:pt x="14" y="16"/>
                    <a:pt x="13" y="15"/>
                    <a:pt x="12" y="15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26" y="115"/>
                    <a:pt x="57" y="148"/>
                    <a:pt x="59" y="149"/>
                  </a:cubicBezTo>
                  <a:cubicBezTo>
                    <a:pt x="60" y="150"/>
                    <a:pt x="60" y="152"/>
                    <a:pt x="60" y="153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5"/>
                    <a:pt x="58" y="178"/>
                    <a:pt x="54" y="178"/>
                  </a:cubicBezTo>
                  <a:cubicBezTo>
                    <a:pt x="51" y="178"/>
                    <a:pt x="48" y="175"/>
                    <a:pt x="48" y="1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41" y="148"/>
                    <a:pt x="13" y="119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4"/>
                    <a:pt x="4" y="3"/>
                  </a:cubicBezTo>
                  <a:cubicBezTo>
                    <a:pt x="5" y="3"/>
                    <a:pt x="13" y="0"/>
                    <a:pt x="22" y="6"/>
                  </a:cubicBezTo>
                  <a:cubicBezTo>
                    <a:pt x="35" y="16"/>
                    <a:pt x="42" y="40"/>
                    <a:pt x="42" y="79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5" y="70"/>
                    <a:pt x="60" y="61"/>
                    <a:pt x="67" y="58"/>
                  </a:cubicBezTo>
                  <a:cubicBezTo>
                    <a:pt x="74" y="56"/>
                    <a:pt x="83" y="57"/>
                    <a:pt x="89" y="67"/>
                  </a:cubicBezTo>
                  <a:cubicBezTo>
                    <a:pt x="97" y="80"/>
                    <a:pt x="108" y="114"/>
                    <a:pt x="108" y="116"/>
                  </a:cubicBezTo>
                  <a:cubicBezTo>
                    <a:pt x="108" y="116"/>
                    <a:pt x="108" y="117"/>
                    <a:pt x="108" y="118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8" y="175"/>
                    <a:pt x="106" y="178"/>
                    <a:pt x="102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18" name="Freeform 214">
              <a:extLst>
                <a:ext uri="{FF2B5EF4-FFF2-40B4-BE49-F238E27FC236}">
                  <a16:creationId xmlns:a16="http://schemas.microsoft.com/office/drawing/2014/main" id="{88CD0933-E9AD-C36D-2C1E-8FB8513A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3153"/>
              <a:ext cx="81" cy="219"/>
            </a:xfrm>
            <a:custGeom>
              <a:avLst/>
              <a:gdLst>
                <a:gd name="T0" fmla="*/ 48 w 55"/>
                <a:gd name="T1" fmla="*/ 151 h 151"/>
                <a:gd name="T2" fmla="*/ 43 w 55"/>
                <a:gd name="T3" fmla="*/ 147 h 151"/>
                <a:gd name="T4" fmla="*/ 12 w 55"/>
                <a:gd name="T5" fmla="*/ 57 h 151"/>
                <a:gd name="T6" fmla="*/ 12 w 55"/>
                <a:gd name="T7" fmla="*/ 56 h 151"/>
                <a:gd name="T8" fmla="*/ 0 w 55"/>
                <a:gd name="T9" fmla="*/ 8 h 151"/>
                <a:gd name="T10" fmla="*/ 5 w 55"/>
                <a:gd name="T11" fmla="*/ 1 h 151"/>
                <a:gd name="T12" fmla="*/ 12 w 55"/>
                <a:gd name="T13" fmla="*/ 5 h 151"/>
                <a:gd name="T14" fmla="*/ 24 w 55"/>
                <a:gd name="T15" fmla="*/ 53 h 151"/>
                <a:gd name="T16" fmla="*/ 54 w 55"/>
                <a:gd name="T17" fmla="*/ 143 h 151"/>
                <a:gd name="T18" fmla="*/ 50 w 55"/>
                <a:gd name="T19" fmla="*/ 150 h 151"/>
                <a:gd name="T20" fmla="*/ 48 w 55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51">
                  <a:moveTo>
                    <a:pt x="48" y="151"/>
                  </a:moveTo>
                  <a:cubicBezTo>
                    <a:pt x="46" y="151"/>
                    <a:pt x="43" y="149"/>
                    <a:pt x="43" y="14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5" y="146"/>
                    <a:pt x="53" y="149"/>
                    <a:pt x="50" y="150"/>
                  </a:cubicBezTo>
                  <a:cubicBezTo>
                    <a:pt x="50" y="151"/>
                    <a:pt x="49" y="151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19" name="Freeform 215">
              <a:extLst>
                <a:ext uri="{FF2B5EF4-FFF2-40B4-BE49-F238E27FC236}">
                  <a16:creationId xmlns:a16="http://schemas.microsoft.com/office/drawing/2014/main" id="{9CDD9723-02A5-DE9C-4363-0CF8ACA00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" y="3153"/>
              <a:ext cx="82" cy="219"/>
            </a:xfrm>
            <a:custGeom>
              <a:avLst/>
              <a:gdLst>
                <a:gd name="T0" fmla="*/ 7 w 55"/>
                <a:gd name="T1" fmla="*/ 151 h 151"/>
                <a:gd name="T2" fmla="*/ 5 w 55"/>
                <a:gd name="T3" fmla="*/ 150 h 151"/>
                <a:gd name="T4" fmla="*/ 1 w 55"/>
                <a:gd name="T5" fmla="*/ 143 h 151"/>
                <a:gd name="T6" fmla="*/ 30 w 55"/>
                <a:gd name="T7" fmla="*/ 53 h 151"/>
                <a:gd name="T8" fmla="*/ 42 w 55"/>
                <a:gd name="T9" fmla="*/ 5 h 151"/>
                <a:gd name="T10" fmla="*/ 50 w 55"/>
                <a:gd name="T11" fmla="*/ 1 h 151"/>
                <a:gd name="T12" fmla="*/ 54 w 55"/>
                <a:gd name="T13" fmla="*/ 8 h 151"/>
                <a:gd name="T14" fmla="*/ 42 w 55"/>
                <a:gd name="T15" fmla="*/ 56 h 151"/>
                <a:gd name="T16" fmla="*/ 42 w 55"/>
                <a:gd name="T17" fmla="*/ 57 h 151"/>
                <a:gd name="T18" fmla="*/ 12 w 55"/>
                <a:gd name="T19" fmla="*/ 147 h 151"/>
                <a:gd name="T20" fmla="*/ 7 w 55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51">
                  <a:moveTo>
                    <a:pt x="7" y="151"/>
                  </a:moveTo>
                  <a:cubicBezTo>
                    <a:pt x="6" y="151"/>
                    <a:pt x="5" y="151"/>
                    <a:pt x="5" y="150"/>
                  </a:cubicBezTo>
                  <a:cubicBezTo>
                    <a:pt x="2" y="149"/>
                    <a:pt x="0" y="146"/>
                    <a:pt x="1" y="14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2"/>
                    <a:pt x="46" y="0"/>
                    <a:pt x="50" y="1"/>
                  </a:cubicBezTo>
                  <a:cubicBezTo>
                    <a:pt x="53" y="2"/>
                    <a:pt x="55" y="5"/>
                    <a:pt x="54" y="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9"/>
                    <a:pt x="9" y="151"/>
                    <a:pt x="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</p:grp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352FF8-711E-695F-192E-4A88BF3F788B}"/>
              </a:ext>
            </a:extLst>
          </p:cNvPr>
          <p:cNvSpPr txBox="1">
            <a:spLocks/>
          </p:cNvSpPr>
          <p:nvPr/>
        </p:nvSpPr>
        <p:spPr>
          <a:xfrm>
            <a:off x="8495120" y="3565937"/>
            <a:ext cx="2708908" cy="1218795"/>
          </a:xfrm>
          <a:prstGeom prst="rect">
            <a:avLst/>
          </a:prstGeom>
        </p:spPr>
        <p:txBody>
          <a:bodyPr/>
          <a:lstStyle>
            <a:lvl1pPr marL="0" indent="0" algn="l" defTabSz="91392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392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947" indent="-169773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893" indent="-177707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94" indent="-172947" algn="l" defTabSz="91392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9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199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392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7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Graphik" panose="020B0503030202060203" pitchFamily="34" charset="0"/>
              </a:rPr>
              <a:t>RECOMMENDATIONS</a:t>
            </a:r>
          </a:p>
          <a:p>
            <a:pPr lvl="1">
              <a:lnSpc>
                <a:spcPct val="0"/>
              </a:lnSpc>
            </a:pPr>
            <a:endParaRPr lang="en-GB" dirty="0">
              <a:latin typeface="Graphik" panose="020B0503030202060203" pitchFamily="34" charset="0"/>
            </a:endParaRPr>
          </a:p>
          <a:p>
            <a:pPr lvl="1" algn="ctr"/>
            <a:r>
              <a:rPr lang="en-GB" dirty="0">
                <a:latin typeface="Graphik" panose="020B0503030202060203" pitchFamily="34" charset="0"/>
              </a:rPr>
              <a:t>Key conclusions </a:t>
            </a:r>
          </a:p>
        </p:txBody>
      </p:sp>
      <p:grpSp>
        <p:nvGrpSpPr>
          <p:cNvPr id="21" name="Group 32">
            <a:extLst>
              <a:ext uri="{FF2B5EF4-FFF2-40B4-BE49-F238E27FC236}">
                <a16:creationId xmlns:a16="http://schemas.microsoft.com/office/drawing/2014/main" id="{47878E49-CBFB-A614-35C1-ECCB4DD5F5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43792" y="2664601"/>
            <a:ext cx="688814" cy="712800"/>
            <a:chOff x="2603" y="672"/>
            <a:chExt cx="402" cy="416"/>
          </a:xfrm>
          <a:solidFill>
            <a:srgbClr val="FF0000"/>
          </a:solidFill>
        </p:grpSpPr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22617553-A2A3-06DB-17C6-A5DF8090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672"/>
              <a:ext cx="159" cy="159"/>
            </a:xfrm>
            <a:custGeom>
              <a:avLst/>
              <a:gdLst>
                <a:gd name="T0" fmla="*/ 102 w 104"/>
                <a:gd name="T1" fmla="*/ 93 h 106"/>
                <a:gd name="T2" fmla="*/ 104 w 104"/>
                <a:gd name="T3" fmla="*/ 98 h 106"/>
                <a:gd name="T4" fmla="*/ 102 w 104"/>
                <a:gd name="T5" fmla="*/ 103 h 106"/>
                <a:gd name="T6" fmla="*/ 92 w 104"/>
                <a:gd name="T7" fmla="*/ 103 h 106"/>
                <a:gd name="T8" fmla="*/ 52 w 104"/>
                <a:gd name="T9" fmla="*/ 63 h 106"/>
                <a:gd name="T10" fmla="*/ 12 w 104"/>
                <a:gd name="T11" fmla="*/ 103 h 106"/>
                <a:gd name="T12" fmla="*/ 2 w 104"/>
                <a:gd name="T13" fmla="*/ 103 h 106"/>
                <a:gd name="T14" fmla="*/ 0 w 104"/>
                <a:gd name="T15" fmla="*/ 98 h 106"/>
                <a:gd name="T16" fmla="*/ 2 w 104"/>
                <a:gd name="T17" fmla="*/ 93 h 106"/>
                <a:gd name="T18" fmla="*/ 42 w 104"/>
                <a:gd name="T19" fmla="*/ 53 h 106"/>
                <a:gd name="T20" fmla="*/ 2 w 104"/>
                <a:gd name="T21" fmla="*/ 13 h 106"/>
                <a:gd name="T22" fmla="*/ 0 w 104"/>
                <a:gd name="T23" fmla="*/ 8 h 106"/>
                <a:gd name="T24" fmla="*/ 2 w 104"/>
                <a:gd name="T25" fmla="*/ 3 h 106"/>
                <a:gd name="T26" fmla="*/ 12 w 104"/>
                <a:gd name="T27" fmla="*/ 3 h 106"/>
                <a:gd name="T28" fmla="*/ 52 w 104"/>
                <a:gd name="T29" fmla="*/ 42 h 106"/>
                <a:gd name="T30" fmla="*/ 92 w 104"/>
                <a:gd name="T31" fmla="*/ 3 h 106"/>
                <a:gd name="T32" fmla="*/ 102 w 104"/>
                <a:gd name="T33" fmla="*/ 3 h 106"/>
                <a:gd name="T34" fmla="*/ 104 w 104"/>
                <a:gd name="T35" fmla="*/ 8 h 106"/>
                <a:gd name="T36" fmla="*/ 102 w 104"/>
                <a:gd name="T37" fmla="*/ 13 h 106"/>
                <a:gd name="T38" fmla="*/ 62 w 104"/>
                <a:gd name="T39" fmla="*/ 53 h 106"/>
                <a:gd name="T40" fmla="*/ 102 w 104"/>
                <a:gd name="T41" fmla="*/ 9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6">
                  <a:moveTo>
                    <a:pt x="102" y="93"/>
                  </a:moveTo>
                  <a:cubicBezTo>
                    <a:pt x="104" y="94"/>
                    <a:pt x="104" y="96"/>
                    <a:pt x="104" y="98"/>
                  </a:cubicBezTo>
                  <a:cubicBezTo>
                    <a:pt x="104" y="100"/>
                    <a:pt x="104" y="102"/>
                    <a:pt x="102" y="103"/>
                  </a:cubicBezTo>
                  <a:cubicBezTo>
                    <a:pt x="99" y="106"/>
                    <a:pt x="95" y="106"/>
                    <a:pt x="92" y="10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9" y="106"/>
                    <a:pt x="5" y="106"/>
                    <a:pt x="2" y="103"/>
                  </a:cubicBezTo>
                  <a:cubicBezTo>
                    <a:pt x="0" y="102"/>
                    <a:pt x="0" y="100"/>
                    <a:pt x="0" y="98"/>
                  </a:cubicBezTo>
                  <a:cubicBezTo>
                    <a:pt x="0" y="96"/>
                    <a:pt x="0" y="94"/>
                    <a:pt x="2" y="9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6"/>
                    <a:pt x="0" y="4"/>
                    <a:pt x="2" y="3"/>
                  </a:cubicBezTo>
                  <a:cubicBezTo>
                    <a:pt x="5" y="0"/>
                    <a:pt x="9" y="0"/>
                    <a:pt x="12" y="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5" y="0"/>
                    <a:pt x="99" y="0"/>
                    <a:pt x="102" y="3"/>
                  </a:cubicBezTo>
                  <a:cubicBezTo>
                    <a:pt x="104" y="4"/>
                    <a:pt x="104" y="6"/>
                    <a:pt x="104" y="8"/>
                  </a:cubicBezTo>
                  <a:cubicBezTo>
                    <a:pt x="104" y="10"/>
                    <a:pt x="104" y="11"/>
                    <a:pt x="102" y="13"/>
                  </a:cubicBezTo>
                  <a:cubicBezTo>
                    <a:pt x="62" y="53"/>
                    <a:pt x="62" y="53"/>
                    <a:pt x="62" y="53"/>
                  </a:cubicBezTo>
                  <a:lnTo>
                    <a:pt x="102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265D0763-1BC8-D347-8396-3B9CF5999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" y="925"/>
              <a:ext cx="166" cy="163"/>
            </a:xfrm>
            <a:custGeom>
              <a:avLst/>
              <a:gdLst>
                <a:gd name="T0" fmla="*/ 55 w 109"/>
                <a:gd name="T1" fmla="*/ 0 h 109"/>
                <a:gd name="T2" fmla="*/ 0 w 109"/>
                <a:gd name="T3" fmla="*/ 54 h 109"/>
                <a:gd name="T4" fmla="*/ 55 w 109"/>
                <a:gd name="T5" fmla="*/ 109 h 109"/>
                <a:gd name="T6" fmla="*/ 109 w 109"/>
                <a:gd name="T7" fmla="*/ 54 h 109"/>
                <a:gd name="T8" fmla="*/ 55 w 109"/>
                <a:gd name="T9" fmla="*/ 0 h 109"/>
                <a:gd name="T10" fmla="*/ 55 w 109"/>
                <a:gd name="T11" fmla="*/ 94 h 109"/>
                <a:gd name="T12" fmla="*/ 15 w 109"/>
                <a:gd name="T13" fmla="*/ 54 h 109"/>
                <a:gd name="T14" fmla="*/ 55 w 109"/>
                <a:gd name="T15" fmla="*/ 14 h 109"/>
                <a:gd name="T16" fmla="*/ 95 w 109"/>
                <a:gd name="T17" fmla="*/ 54 h 109"/>
                <a:gd name="T18" fmla="*/ 55 w 109"/>
                <a:gd name="T19" fmla="*/ 9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9">
                  <a:moveTo>
                    <a:pt x="55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85" y="109"/>
                    <a:pt x="109" y="84"/>
                    <a:pt x="109" y="54"/>
                  </a:cubicBezTo>
                  <a:cubicBezTo>
                    <a:pt x="109" y="24"/>
                    <a:pt x="85" y="0"/>
                    <a:pt x="55" y="0"/>
                  </a:cubicBezTo>
                  <a:close/>
                  <a:moveTo>
                    <a:pt x="55" y="94"/>
                  </a:moveTo>
                  <a:cubicBezTo>
                    <a:pt x="33" y="94"/>
                    <a:pt x="15" y="76"/>
                    <a:pt x="15" y="54"/>
                  </a:cubicBezTo>
                  <a:cubicBezTo>
                    <a:pt x="15" y="32"/>
                    <a:pt x="33" y="14"/>
                    <a:pt x="55" y="14"/>
                  </a:cubicBezTo>
                  <a:cubicBezTo>
                    <a:pt x="77" y="14"/>
                    <a:pt x="95" y="32"/>
                    <a:pt x="95" y="54"/>
                  </a:cubicBezTo>
                  <a:cubicBezTo>
                    <a:pt x="95" y="76"/>
                    <a:pt x="77" y="94"/>
                    <a:pt x="5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482F66ED-E460-6DBF-0474-BC4C9B83A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750"/>
              <a:ext cx="295" cy="276"/>
            </a:xfrm>
            <a:custGeom>
              <a:avLst/>
              <a:gdLst>
                <a:gd name="T0" fmla="*/ 193 w 193"/>
                <a:gd name="T1" fmla="*/ 22 h 185"/>
                <a:gd name="T2" fmla="*/ 193 w 193"/>
                <a:gd name="T3" fmla="*/ 23 h 185"/>
                <a:gd name="T4" fmla="*/ 192 w 193"/>
                <a:gd name="T5" fmla="*/ 24 h 185"/>
                <a:gd name="T6" fmla="*/ 192 w 193"/>
                <a:gd name="T7" fmla="*/ 25 h 185"/>
                <a:gd name="T8" fmla="*/ 192 w 193"/>
                <a:gd name="T9" fmla="*/ 25 h 185"/>
                <a:gd name="T10" fmla="*/ 164 w 193"/>
                <a:gd name="T11" fmla="*/ 87 h 185"/>
                <a:gd name="T12" fmla="*/ 154 w 193"/>
                <a:gd name="T13" fmla="*/ 90 h 185"/>
                <a:gd name="T14" fmla="*/ 150 w 193"/>
                <a:gd name="T15" fmla="*/ 86 h 185"/>
                <a:gd name="T16" fmla="*/ 151 w 193"/>
                <a:gd name="T17" fmla="*/ 81 h 185"/>
                <a:gd name="T18" fmla="*/ 172 w 193"/>
                <a:gd name="T19" fmla="*/ 35 h 185"/>
                <a:gd name="T20" fmla="*/ 161 w 193"/>
                <a:gd name="T21" fmla="*/ 40 h 185"/>
                <a:gd name="T22" fmla="*/ 15 w 193"/>
                <a:gd name="T23" fmla="*/ 180 h 185"/>
                <a:gd name="T24" fmla="*/ 5 w 193"/>
                <a:gd name="T25" fmla="*/ 183 h 185"/>
                <a:gd name="T26" fmla="*/ 2 w 193"/>
                <a:gd name="T27" fmla="*/ 173 h 185"/>
                <a:gd name="T28" fmla="*/ 147 w 193"/>
                <a:gd name="T29" fmla="*/ 30 h 185"/>
                <a:gd name="T30" fmla="*/ 160 w 193"/>
                <a:gd name="T31" fmla="*/ 24 h 185"/>
                <a:gd name="T32" fmla="*/ 113 w 193"/>
                <a:gd name="T33" fmla="*/ 14 h 185"/>
                <a:gd name="T34" fmla="*/ 109 w 193"/>
                <a:gd name="T35" fmla="*/ 11 h 185"/>
                <a:gd name="T36" fmla="*/ 108 w 193"/>
                <a:gd name="T37" fmla="*/ 6 h 185"/>
                <a:gd name="T38" fmla="*/ 111 w 193"/>
                <a:gd name="T39" fmla="*/ 1 h 185"/>
                <a:gd name="T40" fmla="*/ 115 w 193"/>
                <a:gd name="T41" fmla="*/ 0 h 185"/>
                <a:gd name="T42" fmla="*/ 116 w 193"/>
                <a:gd name="T43" fmla="*/ 0 h 185"/>
                <a:gd name="T44" fmla="*/ 187 w 193"/>
                <a:gd name="T45" fmla="*/ 15 h 185"/>
                <a:gd name="T46" fmla="*/ 187 w 193"/>
                <a:gd name="T47" fmla="*/ 15 h 185"/>
                <a:gd name="T48" fmla="*/ 188 w 193"/>
                <a:gd name="T49" fmla="*/ 15 h 185"/>
                <a:gd name="T50" fmla="*/ 189 w 193"/>
                <a:gd name="T51" fmla="*/ 15 h 185"/>
                <a:gd name="T52" fmla="*/ 191 w 193"/>
                <a:gd name="T53" fmla="*/ 17 h 185"/>
                <a:gd name="T54" fmla="*/ 191 w 193"/>
                <a:gd name="T55" fmla="*/ 18 h 185"/>
                <a:gd name="T56" fmla="*/ 192 w 193"/>
                <a:gd name="T57" fmla="*/ 19 h 185"/>
                <a:gd name="T58" fmla="*/ 192 w 193"/>
                <a:gd name="T59" fmla="*/ 19 h 185"/>
                <a:gd name="T60" fmla="*/ 192 w 193"/>
                <a:gd name="T61" fmla="*/ 19 h 185"/>
                <a:gd name="T62" fmla="*/ 192 w 193"/>
                <a:gd name="T63" fmla="*/ 20 h 185"/>
                <a:gd name="T64" fmla="*/ 193 w 193"/>
                <a:gd name="T65" fmla="*/ 21 h 185"/>
                <a:gd name="T66" fmla="*/ 193 w 193"/>
                <a:gd name="T67" fmla="*/ 22 h 185"/>
                <a:gd name="T68" fmla="*/ 193 w 193"/>
                <a:gd name="T69" fmla="*/ 2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185">
                  <a:moveTo>
                    <a:pt x="193" y="22"/>
                  </a:moveTo>
                  <a:cubicBezTo>
                    <a:pt x="193" y="22"/>
                    <a:pt x="193" y="23"/>
                    <a:pt x="193" y="23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24"/>
                    <a:pt x="192" y="24"/>
                    <a:pt x="192" y="25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64" y="87"/>
                    <a:pt x="164" y="87"/>
                    <a:pt x="164" y="87"/>
                  </a:cubicBezTo>
                  <a:cubicBezTo>
                    <a:pt x="162" y="90"/>
                    <a:pt x="158" y="92"/>
                    <a:pt x="154" y="90"/>
                  </a:cubicBezTo>
                  <a:cubicBezTo>
                    <a:pt x="152" y="90"/>
                    <a:pt x="151" y="88"/>
                    <a:pt x="150" y="86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97" y="68"/>
                    <a:pt x="46" y="118"/>
                    <a:pt x="15" y="180"/>
                  </a:cubicBezTo>
                  <a:cubicBezTo>
                    <a:pt x="13" y="183"/>
                    <a:pt x="9" y="185"/>
                    <a:pt x="5" y="183"/>
                  </a:cubicBezTo>
                  <a:cubicBezTo>
                    <a:pt x="2" y="181"/>
                    <a:pt x="0" y="177"/>
                    <a:pt x="2" y="173"/>
                  </a:cubicBezTo>
                  <a:cubicBezTo>
                    <a:pt x="33" y="111"/>
                    <a:pt x="85" y="60"/>
                    <a:pt x="147" y="30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1" y="14"/>
                    <a:pt x="110" y="13"/>
                    <a:pt x="109" y="11"/>
                  </a:cubicBezTo>
                  <a:cubicBezTo>
                    <a:pt x="108" y="10"/>
                    <a:pt x="107" y="8"/>
                    <a:pt x="108" y="6"/>
                  </a:cubicBezTo>
                  <a:cubicBezTo>
                    <a:pt x="108" y="4"/>
                    <a:pt x="109" y="2"/>
                    <a:pt x="111" y="1"/>
                  </a:cubicBezTo>
                  <a:cubicBezTo>
                    <a:pt x="112" y="1"/>
                    <a:pt x="113" y="0"/>
                    <a:pt x="115" y="0"/>
                  </a:cubicBezTo>
                  <a:cubicBezTo>
                    <a:pt x="115" y="0"/>
                    <a:pt x="116" y="0"/>
                    <a:pt x="116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5"/>
                    <a:pt x="188" y="15"/>
                    <a:pt x="188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6"/>
                    <a:pt x="190" y="17"/>
                    <a:pt x="191" y="17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1" y="18"/>
                    <a:pt x="192" y="18"/>
                    <a:pt x="192" y="19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2" y="20"/>
                    <a:pt x="192" y="20"/>
                    <a:pt x="193" y="21"/>
                  </a:cubicBezTo>
                  <a:cubicBezTo>
                    <a:pt x="193" y="21"/>
                    <a:pt x="193" y="21"/>
                    <a:pt x="193" y="22"/>
                  </a:cubicBezTo>
                  <a:cubicBezTo>
                    <a:pt x="193" y="22"/>
                    <a:pt x="193" y="22"/>
                    <a:pt x="19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B138308-48C2-E797-7F47-15F1832F5553}"/>
              </a:ext>
            </a:extLst>
          </p:cNvPr>
          <p:cNvSpPr txBox="1">
            <a:spLocks/>
          </p:cNvSpPr>
          <p:nvPr/>
        </p:nvSpPr>
        <p:spPr>
          <a:xfrm>
            <a:off x="4322672" y="3565937"/>
            <a:ext cx="3331055" cy="1436987"/>
          </a:xfrm>
          <a:prstGeom prst="rect">
            <a:avLst/>
          </a:prstGeom>
        </p:spPr>
        <p:txBody>
          <a:bodyPr/>
          <a:lstStyle>
            <a:lvl1pPr marL="0" indent="0" algn="l" defTabSz="91392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392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947" indent="-169773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893" indent="-177707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94" indent="-172947" algn="l" defTabSz="91392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9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199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392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7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Graphik" panose="020B0503030202060203" pitchFamily="34" charset="0"/>
              </a:rPr>
              <a:t>TECH STOCK ANALYSIS</a:t>
            </a:r>
          </a:p>
          <a:p>
            <a:endParaRPr lang="en-GB" dirty="0">
              <a:latin typeface="Graphik" panose="020B0503030202060203" pitchFamily="34" charset="0"/>
            </a:endParaRPr>
          </a:p>
          <a:p>
            <a:pPr lvl="1" algn="ctr"/>
            <a:r>
              <a:rPr lang="en-GB" dirty="0">
                <a:latin typeface="Graphik" panose="020B0503030202060203" pitchFamily="34" charset="0"/>
              </a:rPr>
              <a:t>Trends and exceptions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61A8BEB6-7ED5-4F6B-6D81-B090F059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ES" sz="3200" b="1" dirty="0">
                <a:latin typeface="Graphik" panose="020B0503030202060203" pitchFamily="34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2773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35EC1-A159-981C-B636-7CB2F9518CC1}"/>
              </a:ext>
            </a:extLst>
          </p:cNvPr>
          <p:cNvSpPr txBox="1"/>
          <p:nvPr/>
        </p:nvSpPr>
        <p:spPr>
          <a:xfrm>
            <a:off x="1116719" y="2307525"/>
            <a:ext cx="4414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The datasets consist on </a:t>
            </a:r>
            <a:r>
              <a:rPr lang="en-GB" sz="1400" b="1" dirty="0">
                <a:solidFill>
                  <a:srgbClr val="05192D"/>
                </a:solidFill>
                <a:latin typeface="Graphik" panose="020B0503030202060203" pitchFamily="34" charset="77"/>
              </a:rPr>
              <a:t>daily stock prices and volume of six different tech companies</a:t>
            </a: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: Amazon, Google, Alibaba, Tesla, Meta, Apple.</a:t>
            </a:r>
          </a:p>
          <a:p>
            <a:pPr algn="just"/>
            <a:endParaRPr lang="en-GB" sz="1400" dirty="0">
              <a:solidFill>
                <a:srgbClr val="05192D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51E4B-E87F-E644-2B7D-12508F5CF05D}"/>
              </a:ext>
            </a:extLst>
          </p:cNvPr>
          <p:cNvSpPr txBox="1"/>
          <p:nvPr/>
        </p:nvSpPr>
        <p:spPr>
          <a:xfrm>
            <a:off x="2709036" y="1695689"/>
            <a:ext cx="122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Graphik" panose="020B0503030202060203" pitchFamily="34" charset="77"/>
              </a:rPr>
              <a:t>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B5F57-1954-7289-D08A-8CBAB0AD2946}"/>
              </a:ext>
            </a:extLst>
          </p:cNvPr>
          <p:cNvSpPr txBox="1"/>
          <p:nvPr/>
        </p:nvSpPr>
        <p:spPr>
          <a:xfrm>
            <a:off x="7839588" y="1495634"/>
            <a:ext cx="267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Graphik" panose="020B0503030202060203" pitchFamily="34" charset="77"/>
              </a:rPr>
              <a:t> About the dataset 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24563D-6853-9538-42B5-A9EAB04B9669}"/>
              </a:ext>
            </a:extLst>
          </p:cNvPr>
          <p:cNvCxnSpPr/>
          <p:nvPr/>
        </p:nvCxnSpPr>
        <p:spPr>
          <a:xfrm>
            <a:off x="6150053" y="1406053"/>
            <a:ext cx="0" cy="482454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097640B-7BE5-AF7D-BC0D-0E09969B034F}"/>
              </a:ext>
            </a:extLst>
          </p:cNvPr>
          <p:cNvSpPr txBox="1">
            <a:spLocks/>
          </p:cNvSpPr>
          <p:nvPr/>
        </p:nvSpPr>
        <p:spPr>
          <a:xfrm>
            <a:off x="8124875" y="4154704"/>
            <a:ext cx="2280365" cy="16151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4000" b="1" dirty="0">
                <a:solidFill>
                  <a:srgbClr val="FF0000"/>
                </a:solidFill>
                <a:latin typeface="Graphik" panose="020B0503030202060203" pitchFamily="34" charset="77"/>
              </a:rPr>
              <a:t>2</a:t>
            </a:r>
          </a:p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1600" b="1" dirty="0">
                <a:latin typeface="Graphik" panose="020B0503030202060203" pitchFamily="34" charset="77"/>
              </a:rPr>
              <a:t>Year stock prices (2021-2022)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0454A6-D263-0EDA-A0B0-F22F2AFDB2CB}"/>
              </a:ext>
            </a:extLst>
          </p:cNvPr>
          <p:cNvSpPr txBox="1">
            <a:spLocks/>
          </p:cNvSpPr>
          <p:nvPr/>
        </p:nvSpPr>
        <p:spPr>
          <a:xfrm>
            <a:off x="9729193" y="2206149"/>
            <a:ext cx="1562283" cy="1463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4000" b="1" dirty="0">
                <a:solidFill>
                  <a:srgbClr val="FF0000"/>
                </a:solidFill>
                <a:latin typeface="Graphik" panose="020B0503030202060203" pitchFamily="34" charset="77"/>
              </a:rPr>
              <a:t>1</a:t>
            </a:r>
          </a:p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1600" b="1" dirty="0">
                <a:latin typeface="Graphik" panose="020B0503030202060203" pitchFamily="34" charset="77"/>
              </a:rPr>
              <a:t>US Market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0A241-DA4E-B627-7671-7DCCCF9592A3}"/>
              </a:ext>
            </a:extLst>
          </p:cNvPr>
          <p:cNvSpPr txBox="1"/>
          <p:nvPr/>
        </p:nvSpPr>
        <p:spPr>
          <a:xfrm>
            <a:off x="1116718" y="4102505"/>
            <a:ext cx="44143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5192D"/>
                </a:solidFill>
                <a:latin typeface="Graphik" panose="020B0503030202060203" pitchFamily="34" charset="77"/>
              </a:rPr>
              <a:t>Analyse tech stock market </a:t>
            </a: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during the selected years</a:t>
            </a:r>
          </a:p>
          <a:p>
            <a:pPr algn="just"/>
            <a:endParaRPr lang="en-GB" sz="1400" dirty="0">
              <a:solidFill>
                <a:srgbClr val="05192D"/>
              </a:solidFill>
              <a:latin typeface="Graphik" panose="020B0503030202060203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5192D"/>
                </a:solidFill>
                <a:latin typeface="Graphik" panose="020B0503030202060203" pitchFamily="34" charset="77"/>
              </a:rPr>
              <a:t>Recommend</a:t>
            </a: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 the most suitable strategy/portfolio for our clients for entering into the tech stock market</a:t>
            </a:r>
            <a:endParaRPr lang="en-ES" sz="1400" dirty="0">
              <a:latin typeface="Graphik" panose="020B0503030202060203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3E23E-C17C-6167-AFE6-8FAE078C5C0A}"/>
              </a:ext>
            </a:extLst>
          </p:cNvPr>
          <p:cNvSpPr txBox="1"/>
          <p:nvPr/>
        </p:nvSpPr>
        <p:spPr>
          <a:xfrm>
            <a:off x="2709036" y="3360480"/>
            <a:ext cx="146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Graphik" panose="020B0503030202060203" pitchFamily="34" charset="77"/>
              </a:rPr>
              <a:t>Objective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0848E1CD-3916-C1A2-A40C-4A77E197E8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sz="3200" b="1" dirty="0">
                <a:latin typeface="Graphik" panose="020B0503030202060203" pitchFamily="34" charset="77"/>
              </a:rPr>
              <a:t>PROJECT 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47DD5-A691-3246-455D-6AE600C7A0E1}"/>
              </a:ext>
            </a:extLst>
          </p:cNvPr>
          <p:cNvSpPr txBox="1"/>
          <p:nvPr/>
        </p:nvSpPr>
        <p:spPr>
          <a:xfrm>
            <a:off x="1241047" y="6492875"/>
            <a:ext cx="3415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900" i="1" dirty="0">
                <a:latin typeface="Graphik" panose="020B0503030202060203" pitchFamily="34" charset="77"/>
              </a:rPr>
              <a:t>* Source: credit_card_fraud_vf.csv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CAC0E32-B0C4-4CA1-B492-232C20BBE882}"/>
              </a:ext>
            </a:extLst>
          </p:cNvPr>
          <p:cNvSpPr txBox="1">
            <a:spLocks/>
          </p:cNvSpPr>
          <p:nvPr/>
        </p:nvSpPr>
        <p:spPr>
          <a:xfrm>
            <a:off x="6769042" y="2206149"/>
            <a:ext cx="2050446" cy="1463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4000" b="1" dirty="0">
                <a:solidFill>
                  <a:srgbClr val="FF0000"/>
                </a:solidFill>
                <a:latin typeface="Graphik" panose="020B0503030202060203" pitchFamily="34" charset="77"/>
              </a:rPr>
              <a:t>6</a:t>
            </a:r>
          </a:p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1600" b="1" dirty="0">
                <a:latin typeface="Graphik" panose="020B0503030202060203" pitchFamily="34" charset="77"/>
              </a:rPr>
              <a:t>Tech companies</a:t>
            </a:r>
          </a:p>
        </p:txBody>
      </p:sp>
    </p:spTree>
    <p:extLst>
      <p:ext uri="{BB962C8B-B14F-4D97-AF65-F5344CB8AC3E}">
        <p14:creationId xmlns:p14="http://schemas.microsoft.com/office/powerpoint/2010/main" val="86121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>
            <a:extLst>
              <a:ext uri="{FF2B5EF4-FFF2-40B4-BE49-F238E27FC236}">
                <a16:creationId xmlns:a16="http://schemas.microsoft.com/office/drawing/2014/main" id="{FA08FBE4-8BB5-731E-1A47-F0C8D3BE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ES" sz="3200" b="1" dirty="0">
                <a:latin typeface="Graphik" panose="020B0503030202060203" pitchFamily="34" charset="77"/>
              </a:rPr>
              <a:t>TECH STOCK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DDEC9-1A13-8037-8DC1-57299D02B43B}"/>
              </a:ext>
            </a:extLst>
          </p:cNvPr>
          <p:cNvSpPr txBox="1"/>
          <p:nvPr/>
        </p:nvSpPr>
        <p:spPr>
          <a:xfrm>
            <a:off x="2170823" y="1542470"/>
            <a:ext cx="72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AE999-D004-5765-3F77-95907CDC6408}"/>
              </a:ext>
            </a:extLst>
          </p:cNvPr>
          <p:cNvSpPr txBox="1"/>
          <p:nvPr/>
        </p:nvSpPr>
        <p:spPr>
          <a:xfrm>
            <a:off x="5552421" y="1542470"/>
            <a:ext cx="1615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Medium Exception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877E5-4420-C60C-BA0D-D6B5E6E4A8FD}"/>
              </a:ext>
            </a:extLst>
          </p:cNvPr>
          <p:cNvSpPr txBox="1"/>
          <p:nvPr/>
        </p:nvSpPr>
        <p:spPr>
          <a:xfrm>
            <a:off x="9595662" y="1542470"/>
            <a:ext cx="96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NASDAQ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9C239E-DDBC-B75D-2FD1-2548B3FE05AA}"/>
              </a:ext>
            </a:extLst>
          </p:cNvPr>
          <p:cNvCxnSpPr>
            <a:cxnSpLocks/>
          </p:cNvCxnSpPr>
          <p:nvPr/>
        </p:nvCxnSpPr>
        <p:spPr>
          <a:xfrm>
            <a:off x="4352793" y="1395542"/>
            <a:ext cx="0" cy="4932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1B5611-818D-BA01-AB80-F08A6B93B4B5}"/>
              </a:ext>
            </a:extLst>
          </p:cNvPr>
          <p:cNvCxnSpPr>
            <a:cxnSpLocks/>
          </p:cNvCxnSpPr>
          <p:nvPr/>
        </p:nvCxnSpPr>
        <p:spPr>
          <a:xfrm>
            <a:off x="8204829" y="1398170"/>
            <a:ext cx="0" cy="4932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9C37179-0160-01F3-CC77-3D6B3216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72" y="2445817"/>
            <a:ext cx="3111259" cy="21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1A6BA3-6DAC-24D5-FFDC-C6366B79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35" y="2445817"/>
            <a:ext cx="3130382" cy="21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455C6E-1EA0-8FF8-CD3B-FEF8CFCB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37" y="2445817"/>
            <a:ext cx="319090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88B3CB-36D7-82D3-3F66-631B9E651E52}"/>
              </a:ext>
            </a:extLst>
          </p:cNvPr>
          <p:cNvSpPr txBox="1"/>
          <p:nvPr/>
        </p:nvSpPr>
        <p:spPr>
          <a:xfrm>
            <a:off x="913089" y="4880991"/>
            <a:ext cx="32178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Prices anlyzed show a </a:t>
            </a:r>
            <a:r>
              <a:rPr lang="en-ES" sz="1100" b="1" dirty="0">
                <a:latin typeface="Graphik" panose="020B0503030202060203" pitchFamily="34" charset="77"/>
              </a:rPr>
              <a:t>negative tendency with a price reduction</a:t>
            </a:r>
          </a:p>
          <a:p>
            <a:endParaRPr lang="en-ES" sz="1100" dirty="0">
              <a:latin typeface="Graphik" panose="020B0503030202060203" pitchFamily="34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Graphik" panose="020B0503030202060203" pitchFamily="34" charset="77"/>
              </a:rPr>
              <a:t>Tech stocks </a:t>
            </a:r>
            <a:r>
              <a:rPr lang="en-GB" sz="1100" b="1" dirty="0">
                <a:latin typeface="Graphik" panose="020B0503030202060203" pitchFamily="34" charset="77"/>
              </a:rPr>
              <a:t>fell more than 30% in 2022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latin typeface="Graphik" panose="020B0503030202060203" pitchFamily="34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Graphik" panose="020B0503030202060203" pitchFamily="34" charset="77"/>
              </a:rPr>
              <a:t>Possible causes: </a:t>
            </a:r>
            <a:r>
              <a:rPr lang="en-GB" sz="1100" b="1" dirty="0">
                <a:latin typeface="Graphik" panose="020B0503030202060203" pitchFamily="34" charset="77"/>
              </a:rPr>
              <a:t>higher interest rates, high inflation and uncertain economic conditions</a:t>
            </a:r>
            <a:endParaRPr lang="en-ES" sz="1100" b="1" dirty="0">
              <a:latin typeface="Graphik" panose="020B0503030202060203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152F3F-CB12-4967-4325-732E99050CDA}"/>
              </a:ext>
            </a:extLst>
          </p:cNvPr>
          <p:cNvSpPr txBox="1"/>
          <p:nvPr/>
        </p:nvSpPr>
        <p:spPr>
          <a:xfrm>
            <a:off x="4529362" y="4880991"/>
            <a:ext cx="321789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Apple followed another type of tendency with more ups and downs compared to the rest of companies analyzed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ES" sz="1100" dirty="0">
              <a:latin typeface="Graphik" panose="020B0503030202060203" pitchFamily="34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Apple stocks </a:t>
            </a:r>
            <a:r>
              <a:rPr lang="en-ES" sz="1100" b="1" dirty="0">
                <a:latin typeface="Graphik" panose="020B0503030202060203" pitchFamily="34" charset="77"/>
              </a:rPr>
              <a:t>fell 27% in 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6F596-4084-D0F3-E907-19843A77B59B}"/>
              </a:ext>
            </a:extLst>
          </p:cNvPr>
          <p:cNvSpPr txBox="1"/>
          <p:nvPr/>
        </p:nvSpPr>
        <p:spPr>
          <a:xfrm>
            <a:off x="8335055" y="4880991"/>
            <a:ext cx="32178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NASDAQ, </a:t>
            </a:r>
            <a:r>
              <a:rPr lang="en-ES" sz="1100" b="1" dirty="0">
                <a:latin typeface="Graphik" panose="020B0503030202060203" pitchFamily="34" charset="77"/>
              </a:rPr>
              <a:t>was down over a 33% </a:t>
            </a:r>
            <a:r>
              <a:rPr lang="en-ES" sz="1100" dirty="0">
                <a:latin typeface="Graphik" panose="020B0503030202060203" pitchFamily="34" charset="77"/>
              </a:rPr>
              <a:t>during the year 2022 following the trend of the rest of companies. </a:t>
            </a:r>
          </a:p>
          <a:p>
            <a:endParaRPr lang="en-ES" sz="1100" dirty="0">
              <a:latin typeface="Graphik" panose="020B0503030202060203" pitchFamily="34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NASDAQ components are mainly tech companies</a:t>
            </a:r>
          </a:p>
        </p:txBody>
      </p:sp>
    </p:spTree>
    <p:extLst>
      <p:ext uri="{BB962C8B-B14F-4D97-AF65-F5344CB8AC3E}">
        <p14:creationId xmlns:p14="http://schemas.microsoft.com/office/powerpoint/2010/main" val="32066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>
            <a:extLst>
              <a:ext uri="{FF2B5EF4-FFF2-40B4-BE49-F238E27FC236}">
                <a16:creationId xmlns:a16="http://schemas.microsoft.com/office/drawing/2014/main" id="{FA08FBE4-8BB5-731E-1A47-F0C8D3BE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ES" sz="3200" b="1" dirty="0">
                <a:latin typeface="Graphik" panose="020B0503030202060203" pitchFamily="34" charset="77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8FCED-6EC1-786F-3C2B-B3622C9EC676}"/>
              </a:ext>
            </a:extLst>
          </p:cNvPr>
          <p:cNvSpPr txBox="1"/>
          <p:nvPr/>
        </p:nvSpPr>
        <p:spPr>
          <a:xfrm>
            <a:off x="3549642" y="3138566"/>
            <a:ext cx="116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Predictions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B1A97-3CA1-8ADE-47C3-37CFFE41E3C1}"/>
              </a:ext>
            </a:extLst>
          </p:cNvPr>
          <p:cNvSpPr txBox="1"/>
          <p:nvPr/>
        </p:nvSpPr>
        <p:spPr>
          <a:xfrm>
            <a:off x="2521171" y="3672572"/>
            <a:ext cx="321789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Graphik" panose="020B0503030202060203" pitchFamily="34" charset="77"/>
              </a:rPr>
              <a:t>Predictions are </a:t>
            </a:r>
            <a:r>
              <a:rPr lang="en-GB" sz="1100" b="1" dirty="0">
                <a:latin typeface="Graphik" panose="020B0503030202060203" pitchFamily="34" charset="77"/>
              </a:rPr>
              <a:t>not showing a better outlook</a:t>
            </a:r>
            <a:r>
              <a:rPr lang="en-GB" sz="1100" dirty="0">
                <a:latin typeface="Graphik" panose="020B0503030202060203" pitchFamily="34" charset="77"/>
              </a:rPr>
              <a:t> on the tech price stocks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latin typeface="Graphik" panose="020B0503030202060203" pitchFamily="34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Graphik" panose="020B0503030202060203" pitchFamily="34" charset="77"/>
              </a:rPr>
              <a:t>The world context is not showing any changes in the recent months: </a:t>
            </a:r>
            <a:r>
              <a:rPr lang="en-GB" sz="1100" b="1" dirty="0">
                <a:latin typeface="Graphik" panose="020B0503030202060203" pitchFamily="34" charset="77"/>
              </a:rPr>
              <a:t>still high inflation and economic uncertainty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latin typeface="Graphik" panose="020B0503030202060203" pitchFamily="34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latin typeface="Graphik" panose="020B0503030202060203" pitchFamily="34" charset="77"/>
              </a:rPr>
              <a:t>AI investment and recent layoffs </a:t>
            </a:r>
            <a:r>
              <a:rPr lang="en-GB" sz="1100" dirty="0">
                <a:latin typeface="Graphik" panose="020B0503030202060203" pitchFamily="34" charset="77"/>
              </a:rPr>
              <a:t>could make it better for tech companies </a:t>
            </a:r>
            <a:r>
              <a:rPr lang="en-GB" sz="1100" dirty="0">
                <a:latin typeface="Graphik" panose="020B0503030202060203" pitchFamily="34" charset="77"/>
                <a:sym typeface="Wingdings" pitchFamily="2" charset="2"/>
              </a:rPr>
              <a:t> More credibility for shareholders</a:t>
            </a:r>
            <a:endParaRPr lang="en-GB" sz="1100" dirty="0">
              <a:latin typeface="Graphik" panose="020B050303020206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D7F33-AA67-7CFB-D756-9AAAA4EB8537}"/>
              </a:ext>
            </a:extLst>
          </p:cNvPr>
          <p:cNvSpPr txBox="1"/>
          <p:nvPr/>
        </p:nvSpPr>
        <p:spPr>
          <a:xfrm>
            <a:off x="6535260" y="3138566"/>
            <a:ext cx="3072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Portfolio Strategy recommendation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F5545-E0B5-322B-01C7-A6D56B3376C9}"/>
              </a:ext>
            </a:extLst>
          </p:cNvPr>
          <p:cNvSpPr txBox="1"/>
          <p:nvPr/>
        </p:nvSpPr>
        <p:spPr>
          <a:xfrm>
            <a:off x="6462786" y="3672572"/>
            <a:ext cx="321789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Graphik" panose="020B0503030202060203" pitchFamily="34" charset="77"/>
              </a:rPr>
              <a:t>It is </a:t>
            </a:r>
            <a:r>
              <a:rPr lang="en-GB" sz="1100" b="1" dirty="0">
                <a:latin typeface="Graphik" panose="020B0503030202060203" pitchFamily="34" charset="77"/>
              </a:rPr>
              <a:t>time to buy </a:t>
            </a:r>
            <a:r>
              <a:rPr lang="en-GB" sz="1100" dirty="0">
                <a:latin typeface="Graphik" panose="020B0503030202060203" pitchFamily="34" charset="77"/>
              </a:rPr>
              <a:t>tech stocks due the low prices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latin typeface="Graphik" panose="020B0503030202060203" pitchFamily="34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Graphik" panose="020B0503030202060203" pitchFamily="34" charset="77"/>
              </a:rPr>
              <a:t>It is </a:t>
            </a:r>
            <a:r>
              <a:rPr lang="en-GB" sz="1100" b="1" dirty="0">
                <a:latin typeface="Graphik" panose="020B0503030202060203" pitchFamily="34" charset="77"/>
              </a:rPr>
              <a:t>not time to sell </a:t>
            </a:r>
            <a:r>
              <a:rPr lang="en-GB" sz="1100" dirty="0">
                <a:latin typeface="Graphik" panose="020B0503030202060203" pitchFamily="34" charset="77"/>
              </a:rPr>
              <a:t>tech stocks in the short term. Wait until predictions are better in the long term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latin typeface="Graphik" panose="020B0503030202060203" pitchFamily="34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Graphik" panose="020B0503030202060203" pitchFamily="34" charset="77"/>
              </a:rPr>
              <a:t>Apple stocks seem to be more stable due the increase of sales during 2022. Also, Apple has been one of the companies that didn’t perform any layoff </a:t>
            </a:r>
            <a:r>
              <a:rPr lang="en-GB" sz="1100" dirty="0">
                <a:latin typeface="Graphik" panose="020B0503030202060203" pitchFamily="34" charset="77"/>
                <a:sym typeface="Wingdings" pitchFamily="2" charset="2"/>
              </a:rPr>
              <a:t> </a:t>
            </a:r>
            <a:r>
              <a:rPr lang="en-GB" sz="1100" b="1" dirty="0">
                <a:latin typeface="Graphik" panose="020B0503030202060203" pitchFamily="34" charset="77"/>
                <a:sym typeface="Wingdings" pitchFamily="2" charset="2"/>
              </a:rPr>
              <a:t>Apple stocks will suit better for a conservative client</a:t>
            </a:r>
          </a:p>
        </p:txBody>
      </p:sp>
      <p:pic>
        <p:nvPicPr>
          <p:cNvPr id="13" name="Picture 1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E2004E5A-78AC-295B-1171-13406D262B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650953" y="1975552"/>
            <a:ext cx="958333" cy="958333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54ADD1C-D655-5018-F89E-56AFA59D4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568" y="2051729"/>
            <a:ext cx="958333" cy="95833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A8C38C-04FB-5850-443F-29DBC0268A7E}"/>
              </a:ext>
            </a:extLst>
          </p:cNvPr>
          <p:cNvCxnSpPr>
            <a:cxnSpLocks/>
          </p:cNvCxnSpPr>
          <p:nvPr/>
        </p:nvCxnSpPr>
        <p:spPr>
          <a:xfrm>
            <a:off x="5981896" y="1458605"/>
            <a:ext cx="0" cy="4932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9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330</Words>
  <Application>Microsoft Macintosh PowerPoint</Application>
  <PresentationFormat>Widescreen</PresentationFormat>
  <Paragraphs>63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Graphik</vt:lpstr>
      <vt:lpstr>Office Theme</vt:lpstr>
      <vt:lpstr>PowerPoint Presentation</vt:lpstr>
      <vt:lpstr>AGENDA</vt:lpstr>
      <vt:lpstr>PowerPoint Presentation</vt:lpstr>
      <vt:lpstr>TECH STOCK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Palmero</dc:creator>
  <cp:lastModifiedBy>Alvaro Palmero</cp:lastModifiedBy>
  <cp:revision>6</cp:revision>
  <dcterms:created xsi:type="dcterms:W3CDTF">2023-07-06T09:17:07Z</dcterms:created>
  <dcterms:modified xsi:type="dcterms:W3CDTF">2023-07-07T12:34:06Z</dcterms:modified>
</cp:coreProperties>
</file>