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9"/>
    <p:restoredTop sz="94670"/>
  </p:normalViewPr>
  <p:slideViewPr>
    <p:cSldViewPr snapToGrid="0">
      <p:cViewPr>
        <p:scale>
          <a:sx n="130" d="100"/>
          <a:sy n="130" d="100"/>
        </p:scale>
        <p:origin x="1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605075325645183E-2"/>
                      <c:h val="8.77728017281489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6E0-3F46-8087-4A271266EE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phik" panose="020B0503030202060203" pitchFamily="34" charset="77"/>
                    <a:ea typeface="+mn-ea"/>
                    <a:cs typeface="+mn-cs"/>
                  </a:defRPr>
                </a:pPr>
                <a:endParaRPr lang="en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50</c:v>
                </c:pt>
                <c:pt idx="1">
                  <c:v>30</c:v>
                </c:pt>
                <c:pt idx="2">
                  <c:v>60</c:v>
                </c:pt>
                <c:pt idx="3">
                  <c:v>40</c:v>
                </c:pt>
                <c:pt idx="4">
                  <c:v>20</c:v>
                </c:pt>
                <c:pt idx="5">
                  <c:v>80</c:v>
                </c:pt>
                <c:pt idx="6">
                  <c:v>70</c:v>
                </c:pt>
                <c:pt idx="7">
                  <c:v>90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379</c:v>
                </c:pt>
                <c:pt idx="1">
                  <c:v>317</c:v>
                </c:pt>
                <c:pt idx="2">
                  <c:v>308</c:v>
                </c:pt>
                <c:pt idx="3">
                  <c:v>268</c:v>
                </c:pt>
                <c:pt idx="4">
                  <c:v>167</c:v>
                </c:pt>
                <c:pt idx="5">
                  <c:v>162</c:v>
                </c:pt>
                <c:pt idx="6">
                  <c:v>122</c:v>
                </c:pt>
                <c:pt idx="7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0-3F46-8087-4A271266EE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9"/>
        <c:axId val="240378271"/>
        <c:axId val="240379999"/>
      </c:barChart>
      <c:catAx>
        <c:axId val="24037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phik" panose="020B0503030202060203" pitchFamily="34" charset="77"/>
                <a:ea typeface="+mn-ea"/>
                <a:cs typeface="+mn-cs"/>
              </a:defRPr>
            </a:pPr>
            <a:endParaRPr lang="en-ES"/>
          </a:p>
        </c:txPr>
        <c:crossAx val="240379999"/>
        <c:crosses val="autoZero"/>
        <c:auto val="1"/>
        <c:lblAlgn val="ctr"/>
        <c:lblOffset val="100"/>
        <c:noMultiLvlLbl val="0"/>
      </c:catAx>
      <c:valAx>
        <c:axId val="2403799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037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raphik" panose="020B0503030202060203" pitchFamily="34" charset="77"/>
        </a:defRPr>
      </a:pPr>
      <a:endParaRPr lang="en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phik" panose="020B0503030202060203" pitchFamily="34" charset="77"/>
                    <a:ea typeface="+mn-ea"/>
                    <a:cs typeface="+mn-cs"/>
                  </a:defRPr>
                </a:pPr>
                <a:endParaRPr lang="en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California</c:v>
                </c:pt>
                <c:pt idx="1">
                  <c:v>Missouri</c:v>
                </c:pt>
                <c:pt idx="2">
                  <c:v>Nebraska</c:v>
                </c:pt>
                <c:pt idx="3">
                  <c:v>Oregon</c:v>
                </c:pt>
                <c:pt idx="4">
                  <c:v>Washington</c:v>
                </c:pt>
                <c:pt idx="5">
                  <c:v>New Mexico</c:v>
                </c:pt>
                <c:pt idx="6">
                  <c:v>Wyoming</c:v>
                </c:pt>
                <c:pt idx="7">
                  <c:v>Colorado</c:v>
                </c:pt>
                <c:pt idx="8">
                  <c:v>Arizona</c:v>
                </c:pt>
                <c:pt idx="9">
                  <c:v>Utah</c:v>
                </c:pt>
                <c:pt idx="10">
                  <c:v>Alaska</c:v>
                </c:pt>
                <c:pt idx="11">
                  <c:v>Idaho</c:v>
                </c:pt>
                <c:pt idx="12">
                  <c:v>Hawaii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402</c:v>
                </c:pt>
                <c:pt idx="1">
                  <c:v>262</c:v>
                </c:pt>
                <c:pt idx="2">
                  <c:v>216</c:v>
                </c:pt>
                <c:pt idx="3">
                  <c:v>197</c:v>
                </c:pt>
                <c:pt idx="4">
                  <c:v>126</c:v>
                </c:pt>
                <c:pt idx="5">
                  <c:v>121</c:v>
                </c:pt>
                <c:pt idx="6">
                  <c:v>119</c:v>
                </c:pt>
                <c:pt idx="7">
                  <c:v>115</c:v>
                </c:pt>
                <c:pt idx="8">
                  <c:v>64</c:v>
                </c:pt>
                <c:pt idx="9">
                  <c:v>61</c:v>
                </c:pt>
                <c:pt idx="10">
                  <c:v>50</c:v>
                </c:pt>
                <c:pt idx="11">
                  <c:v>33</c:v>
                </c:pt>
                <c:pt idx="1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A-8844-85BE-F5EEDF684C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40378271"/>
        <c:axId val="240379999"/>
      </c:barChart>
      <c:catAx>
        <c:axId val="24037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phik" panose="020B0503030202060203" pitchFamily="34" charset="77"/>
                <a:ea typeface="+mn-ea"/>
                <a:cs typeface="+mn-cs"/>
              </a:defRPr>
            </a:pPr>
            <a:endParaRPr lang="en-ES"/>
          </a:p>
        </c:txPr>
        <c:crossAx val="240379999"/>
        <c:crosses val="autoZero"/>
        <c:auto val="1"/>
        <c:lblAlgn val="ctr"/>
        <c:lblOffset val="100"/>
        <c:noMultiLvlLbl val="0"/>
      </c:catAx>
      <c:valAx>
        <c:axId val="2403799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037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raphik" panose="020B0503030202060203" pitchFamily="34" charset="77"/>
        </a:defRPr>
      </a:pPr>
      <a:endParaRPr lang="en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5785361369644"/>
          <c:y val="5.681633317065235E-2"/>
          <c:w val="0.84288119039411702"/>
          <c:h val="0.46146575565316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phik" panose="020B0503030202060203" pitchFamily="34" charset="77"/>
                    <a:ea typeface="+mn-ea"/>
                    <a:cs typeface="+mn-cs"/>
                  </a:defRPr>
                </a:pPr>
                <a:endParaRPr lang="en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Online Shopping</c:v>
                </c:pt>
                <c:pt idx="1">
                  <c:v>Grocery</c:v>
                </c:pt>
                <c:pt idx="2">
                  <c:v>Retail Shopping</c:v>
                </c:pt>
                <c:pt idx="3">
                  <c:v>Gas&amp;Transport</c:v>
                </c:pt>
                <c:pt idx="4">
                  <c:v>Enterainment0</c:v>
                </c:pt>
                <c:pt idx="5">
                  <c:v>Kids&amp;Pets</c:v>
                </c:pt>
                <c:pt idx="6">
                  <c:v>Personal Care</c:v>
                </c:pt>
                <c:pt idx="7">
                  <c:v>Home</c:v>
                </c:pt>
                <c:pt idx="8">
                  <c:v>Food&amp;Dining</c:v>
                </c:pt>
                <c:pt idx="9">
                  <c:v>Health&amp;Fitness</c:v>
                </c:pt>
                <c:pt idx="10">
                  <c:v>Travel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625</c:v>
                </c:pt>
                <c:pt idx="1">
                  <c:v>433</c:v>
                </c:pt>
                <c:pt idx="2">
                  <c:v>249</c:v>
                </c:pt>
                <c:pt idx="3">
                  <c:v>153</c:v>
                </c:pt>
                <c:pt idx="4">
                  <c:v>55</c:v>
                </c:pt>
                <c:pt idx="5">
                  <c:v>55</c:v>
                </c:pt>
                <c:pt idx="6">
                  <c:v>55</c:v>
                </c:pt>
                <c:pt idx="7">
                  <c:v>50</c:v>
                </c:pt>
                <c:pt idx="8">
                  <c:v>38</c:v>
                </c:pt>
                <c:pt idx="9">
                  <c:v>36</c:v>
                </c:pt>
                <c:pt idx="1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0C-6C47-B799-09FF1862E7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40378271"/>
        <c:axId val="240379999"/>
      </c:barChart>
      <c:catAx>
        <c:axId val="24037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phik" panose="020B0503030202060203" pitchFamily="34" charset="77"/>
                <a:ea typeface="+mn-ea"/>
                <a:cs typeface="+mn-cs"/>
              </a:defRPr>
            </a:pPr>
            <a:endParaRPr lang="en-ES"/>
          </a:p>
        </c:txPr>
        <c:crossAx val="240379999"/>
        <c:crosses val="autoZero"/>
        <c:auto val="1"/>
        <c:lblAlgn val="ctr"/>
        <c:lblOffset val="100"/>
        <c:noMultiLvlLbl val="0"/>
      </c:catAx>
      <c:valAx>
        <c:axId val="2403799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037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Graphik" panose="020B0503030202060203" pitchFamily="34" charset="77"/>
        </a:defRPr>
      </a:pPr>
      <a:endParaRPr lang="en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11DC5-4171-214D-96CF-6C0DBAFC1C4B}" type="datetimeFigureOut">
              <a:rPr lang="en-ES" smtClean="0"/>
              <a:t>9/6/23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CCEBB-A700-F049-9903-08CA4E422B2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5150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CCEBB-A700-F049-9903-08CA4E422B2F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41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CCEBB-A700-F049-9903-08CA4E422B2F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6537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1365-171F-FE53-1290-BD6FA159D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C3ACD-1556-A2BC-9CD3-F6AAD366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1A59-F894-A225-306B-6876F0E2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0D2A-9EE0-4249-FA96-D5E39564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043B-D406-28D7-338E-72ADDC6D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0816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4538-D0A9-7DE8-B9CD-65A8EAC5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EECE4-BF9A-B83E-980D-A059555D2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23E77-DE48-78CE-60B6-6384E1C6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998D-B922-4228-21D8-994400BD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629C-647F-AD9B-9C54-5E8D5A17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3775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7E7A1-C311-EA91-248E-7FFF62B32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6276D-EDAC-6C51-B021-D5277768B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8826-094C-B8CE-F253-7DEED821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E3AF-7385-79D2-520B-2D632AC7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220D-EDF8-2158-226E-FBB8A187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3296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70B-65AA-F6CB-B813-9E3AEAB3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9662-4890-ECE5-0816-30265FBB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1F8D-6231-1DF1-0176-EAE10BC6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0757-98AC-FB7A-76C8-561E542C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751C-BE88-A6DE-0FFB-9993EE0C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822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FA80-DACB-D720-4A94-EFE69CB2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6E066-E927-29D9-C0B4-8FDC1467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4937B-9AEF-AFE8-DDA7-1BB4BBB5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6E37-FC60-C295-83A3-998E1261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51D1-24EB-0AC7-0F0F-E98A4E3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524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F25B-6900-4BCD-521E-897F3907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2C14-592C-FCA8-7249-DF25E526E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3BFDE-0004-84D9-6342-0C115149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02D9D-6FE9-3D11-4D31-FE5D701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57F5-9121-93F9-C841-58C5D621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55D73-E488-36A9-0E6A-581B23FC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1490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BCD1-4144-D215-9026-BD0D697E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82B6-0D63-80A9-1F3C-C6069A53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8B1D9-50F5-D7C6-1781-8E2EB535E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105D4-9586-D8A4-F977-C6B1FA8CC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06368-33F9-A847-7794-8FCC583EA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5AACB-428E-9547-F91F-38A052FB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00E52-C3BB-1B1D-98EF-8323A8FA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B2FE3-7C4A-E7E8-7716-A1D369CD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722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9D06-4F48-D9ED-094C-11F6915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D519-B66F-870C-280C-3FA2BF8F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A45F1-2471-ECA5-E59A-2DBD1BA2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E6784-B8A3-8477-AE73-86BB36E7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682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C3979-D9C2-DECF-B109-02728101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C49D2-3F86-D989-AAAB-0F0F8DEF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42CAF-4BA5-B702-DF50-C9FCBCD2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66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3597-A110-6B15-1B45-7C5318AE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6377-B9E8-2892-3896-A5E6DB1C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21E28-D838-6473-6940-BF99A2961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4F5F-3575-DDB1-C094-0265142E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192C6-EA3F-E04E-D628-8B52D02D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98B4-F513-704E-0935-A91F00ED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645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3B55-20A4-CC0C-2AA9-9031F4F6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E27D1-1DA3-4356-F239-3668A9DA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97CF9-1D42-D1C3-7F2E-30AC8B10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F6371-6971-9EE4-66D9-35FEAD95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B574A-499D-5EED-9C11-4136555C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754F-B92F-9BCB-205D-F342986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267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D6313-5E1A-F1BA-F78D-6E2BB882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FCAF-4ADB-AA97-8E94-4C99F0FD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82BCA-4AB3-37D5-B479-DA8380A52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5B303-DF77-7646-BA35-7D0913261CC1}" type="datetimeFigureOut">
              <a:rPr lang="en-ES" smtClean="0"/>
              <a:t>9/6/23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9137-DB34-A252-2338-17EEBF8E3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FB12-E74F-B2A0-AE29-60B46D0D1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37A5-E017-584C-B530-2C0FD46E859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7325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red wallet with a credit card in it&#10;&#10;Description automatically generated with medium confidence">
            <a:extLst>
              <a:ext uri="{FF2B5EF4-FFF2-40B4-BE49-F238E27FC236}">
                <a16:creationId xmlns:a16="http://schemas.microsoft.com/office/drawing/2014/main" id="{D1462F1C-C774-E304-2FA8-5C87CF27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87" b="33373"/>
          <a:stretch/>
        </p:blipFill>
        <p:spPr>
          <a:xfrm>
            <a:off x="20" y="1282"/>
            <a:ext cx="12194260" cy="685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4EC7A-F4F5-4690-2DD3-EA589CAA1BAD}"/>
              </a:ext>
            </a:extLst>
          </p:cNvPr>
          <p:cNvSpPr txBox="1"/>
          <p:nvPr/>
        </p:nvSpPr>
        <p:spPr>
          <a:xfrm>
            <a:off x="273269" y="1344468"/>
            <a:ext cx="45194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b="1" dirty="0">
                <a:latin typeface="Graphik" panose="020B0503030202060203" pitchFamily="34" charset="77"/>
                <a:cs typeface="Arial Black" panose="020B0604020202020204" pitchFamily="34" charset="0"/>
              </a:rPr>
              <a:t>Credit Card Fraud</a:t>
            </a:r>
          </a:p>
          <a:p>
            <a:endParaRPr lang="en-ES" dirty="0"/>
          </a:p>
          <a:p>
            <a:r>
              <a:rPr lang="en-ES" dirty="0">
                <a:latin typeface="Graphik" panose="020B0503030202060203" pitchFamily="34" charset="77"/>
                <a:cs typeface="Arial" panose="020B0604020202020204" pitchFamily="34" charset="0"/>
              </a:rPr>
              <a:t>Analysis on demographic trends</a:t>
            </a:r>
          </a:p>
          <a:p>
            <a:endParaRPr lang="en-ES" dirty="0">
              <a:latin typeface="Graphik" panose="020B0503030202060203" pitchFamily="34" charset="77"/>
              <a:cs typeface="Arial" panose="020B0604020202020204" pitchFamily="34" charset="0"/>
            </a:endParaRPr>
          </a:p>
          <a:p>
            <a:r>
              <a:rPr lang="en-ES" sz="1600" dirty="0">
                <a:latin typeface="Graphik" panose="020B0503030202060203" pitchFamily="34" charset="77"/>
                <a:cs typeface="Arial" panose="020B0604020202020204" pitchFamily="34" charset="0"/>
              </a:rPr>
              <a:t>June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E6654-819E-2B24-F882-D004B6BA3800}"/>
              </a:ext>
            </a:extLst>
          </p:cNvPr>
          <p:cNvSpPr txBox="1"/>
          <p:nvPr/>
        </p:nvSpPr>
        <p:spPr>
          <a:xfrm>
            <a:off x="273269" y="3545306"/>
            <a:ext cx="2722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Mid Bootcamp Project</a:t>
            </a:r>
          </a:p>
          <a:p>
            <a:endParaRPr lang="en-ES" sz="1400" dirty="0"/>
          </a:p>
          <a:p>
            <a:r>
              <a:rPr lang="en-ES" sz="1400" dirty="0"/>
              <a:t>Álvaro Palmero</a:t>
            </a:r>
          </a:p>
        </p:txBody>
      </p:sp>
    </p:spTree>
    <p:extLst>
      <p:ext uri="{BB962C8B-B14F-4D97-AF65-F5344CB8AC3E}">
        <p14:creationId xmlns:p14="http://schemas.microsoft.com/office/powerpoint/2010/main" val="158433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9C6461-F2AB-AA8A-7366-CA7043EE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S" sz="3200" b="1" dirty="0">
                <a:latin typeface="Graphik" panose="020B0503030202060203" pitchFamily="34" charset="77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C43A7-CBF1-59B8-25DE-391FFAC84ADE}"/>
              </a:ext>
            </a:extLst>
          </p:cNvPr>
          <p:cNvSpPr/>
          <p:nvPr/>
        </p:nvSpPr>
        <p:spPr>
          <a:xfrm>
            <a:off x="0" y="2154621"/>
            <a:ext cx="12192000" cy="3352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grpSp>
        <p:nvGrpSpPr>
          <p:cNvPr id="13" name="Group 109">
            <a:extLst>
              <a:ext uri="{FF2B5EF4-FFF2-40B4-BE49-F238E27FC236}">
                <a16:creationId xmlns:a16="http://schemas.microsoft.com/office/drawing/2014/main" id="{B830F84D-9609-6410-60C2-E149761BB4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18862" y="2664601"/>
            <a:ext cx="704616" cy="711527"/>
            <a:chOff x="5516" y="1730"/>
            <a:chExt cx="408" cy="412"/>
          </a:xfrm>
          <a:solidFill>
            <a:schemeClr val="accent1"/>
          </a:solidFill>
        </p:grpSpPr>
        <p:sp>
          <p:nvSpPr>
            <p:cNvPr id="14" name="Freeform 110">
              <a:extLst>
                <a:ext uri="{FF2B5EF4-FFF2-40B4-BE49-F238E27FC236}">
                  <a16:creationId xmlns:a16="http://schemas.microsoft.com/office/drawing/2014/main" id="{083A05B3-7591-7397-1CEF-B2D3F82BE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6" y="2000"/>
              <a:ext cx="89" cy="142"/>
            </a:xfrm>
            <a:custGeom>
              <a:avLst/>
              <a:gdLst>
                <a:gd name="T0" fmla="*/ 54 w 60"/>
                <a:gd name="T1" fmla="*/ 96 h 96"/>
                <a:gd name="T2" fmla="*/ 6 w 60"/>
                <a:gd name="T3" fmla="*/ 96 h 96"/>
                <a:gd name="T4" fmla="*/ 0 w 60"/>
                <a:gd name="T5" fmla="*/ 90 h 96"/>
                <a:gd name="T6" fmla="*/ 0 w 60"/>
                <a:gd name="T7" fmla="*/ 6 h 96"/>
                <a:gd name="T8" fmla="*/ 6 w 60"/>
                <a:gd name="T9" fmla="*/ 0 h 96"/>
                <a:gd name="T10" fmla="*/ 54 w 60"/>
                <a:gd name="T11" fmla="*/ 0 h 96"/>
                <a:gd name="T12" fmla="*/ 60 w 60"/>
                <a:gd name="T13" fmla="*/ 6 h 96"/>
                <a:gd name="T14" fmla="*/ 60 w 60"/>
                <a:gd name="T15" fmla="*/ 90 h 96"/>
                <a:gd name="T16" fmla="*/ 54 w 60"/>
                <a:gd name="T17" fmla="*/ 96 h 96"/>
                <a:gd name="T18" fmla="*/ 12 w 60"/>
                <a:gd name="T19" fmla="*/ 84 h 96"/>
                <a:gd name="T20" fmla="*/ 48 w 60"/>
                <a:gd name="T21" fmla="*/ 84 h 96"/>
                <a:gd name="T22" fmla="*/ 48 w 60"/>
                <a:gd name="T23" fmla="*/ 12 h 96"/>
                <a:gd name="T24" fmla="*/ 12 w 60"/>
                <a:gd name="T25" fmla="*/ 12 h 96"/>
                <a:gd name="T26" fmla="*/ 12 w 60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96">
                  <a:moveTo>
                    <a:pt x="54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2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93"/>
                    <a:pt x="57" y="96"/>
                    <a:pt x="54" y="96"/>
                  </a:cubicBezTo>
                  <a:close/>
                  <a:moveTo>
                    <a:pt x="12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5" name="Freeform 111">
              <a:extLst>
                <a:ext uri="{FF2B5EF4-FFF2-40B4-BE49-F238E27FC236}">
                  <a16:creationId xmlns:a16="http://schemas.microsoft.com/office/drawing/2014/main" id="{7942D3C3-25F5-14DF-B087-138702B58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" y="2054"/>
              <a:ext cx="320" cy="70"/>
            </a:xfrm>
            <a:custGeom>
              <a:avLst/>
              <a:gdLst>
                <a:gd name="T0" fmla="*/ 210 w 216"/>
                <a:gd name="T1" fmla="*/ 48 h 48"/>
                <a:gd name="T2" fmla="*/ 6 w 216"/>
                <a:gd name="T3" fmla="*/ 48 h 48"/>
                <a:gd name="T4" fmla="*/ 0 w 216"/>
                <a:gd name="T5" fmla="*/ 42 h 48"/>
                <a:gd name="T6" fmla="*/ 6 w 216"/>
                <a:gd name="T7" fmla="*/ 36 h 48"/>
                <a:gd name="T8" fmla="*/ 201 w 216"/>
                <a:gd name="T9" fmla="*/ 36 h 48"/>
                <a:gd name="T10" fmla="*/ 120 w 216"/>
                <a:gd name="T11" fmla="*/ 12 h 48"/>
                <a:gd name="T12" fmla="*/ 36 w 216"/>
                <a:gd name="T13" fmla="*/ 12 h 48"/>
                <a:gd name="T14" fmla="*/ 30 w 216"/>
                <a:gd name="T15" fmla="*/ 6 h 48"/>
                <a:gd name="T16" fmla="*/ 36 w 216"/>
                <a:gd name="T17" fmla="*/ 0 h 48"/>
                <a:gd name="T18" fmla="*/ 120 w 216"/>
                <a:gd name="T19" fmla="*/ 0 h 48"/>
                <a:gd name="T20" fmla="*/ 216 w 216"/>
                <a:gd name="T21" fmla="*/ 42 h 48"/>
                <a:gd name="T22" fmla="*/ 210 w 216"/>
                <a:gd name="T2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48">
                  <a:moveTo>
                    <a:pt x="210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5"/>
                    <a:pt x="0" y="42"/>
                  </a:cubicBezTo>
                  <a:cubicBezTo>
                    <a:pt x="0" y="39"/>
                    <a:pt x="2" y="36"/>
                    <a:pt x="6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192" y="25"/>
                    <a:pt x="160" y="12"/>
                    <a:pt x="12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12"/>
                    <a:pt x="30" y="9"/>
                    <a:pt x="30" y="6"/>
                  </a:cubicBezTo>
                  <a:cubicBezTo>
                    <a:pt x="30" y="3"/>
                    <a:pt x="32" y="0"/>
                    <a:pt x="3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65" y="0"/>
                    <a:pt x="216" y="17"/>
                    <a:pt x="216" y="42"/>
                  </a:cubicBezTo>
                  <a:cubicBezTo>
                    <a:pt x="216" y="45"/>
                    <a:pt x="213" y="48"/>
                    <a:pt x="21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6" name="Freeform 112">
              <a:extLst>
                <a:ext uri="{FF2B5EF4-FFF2-40B4-BE49-F238E27FC236}">
                  <a16:creationId xmlns:a16="http://schemas.microsoft.com/office/drawing/2014/main" id="{1611AF8F-D7A0-4C2B-7E5F-0332CEEA3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" y="2018"/>
              <a:ext cx="139" cy="50"/>
            </a:xfrm>
            <a:custGeom>
              <a:avLst/>
              <a:gdLst>
                <a:gd name="T0" fmla="*/ 85 w 94"/>
                <a:gd name="T1" fmla="*/ 34 h 34"/>
                <a:gd name="T2" fmla="*/ 83 w 94"/>
                <a:gd name="T3" fmla="*/ 32 h 34"/>
                <a:gd name="T4" fmla="*/ 42 w 94"/>
                <a:gd name="T5" fmla="*/ 12 h 34"/>
                <a:gd name="T6" fmla="*/ 0 w 94"/>
                <a:gd name="T7" fmla="*/ 12 h 34"/>
                <a:gd name="T8" fmla="*/ 0 w 94"/>
                <a:gd name="T9" fmla="*/ 0 h 34"/>
                <a:gd name="T10" fmla="*/ 42 w 94"/>
                <a:gd name="T11" fmla="*/ 0 h 34"/>
                <a:gd name="T12" fmla="*/ 92 w 94"/>
                <a:gd name="T13" fmla="*/ 24 h 34"/>
                <a:gd name="T14" fmla="*/ 94 w 94"/>
                <a:gd name="T15" fmla="*/ 26 h 34"/>
                <a:gd name="T16" fmla="*/ 85 w 9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34">
                  <a:moveTo>
                    <a:pt x="85" y="34"/>
                  </a:moveTo>
                  <a:cubicBezTo>
                    <a:pt x="85" y="34"/>
                    <a:pt x="84" y="33"/>
                    <a:pt x="83" y="32"/>
                  </a:cubicBezTo>
                  <a:cubicBezTo>
                    <a:pt x="77" y="25"/>
                    <a:pt x="64" y="12"/>
                    <a:pt x="4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70" y="0"/>
                    <a:pt x="85" y="16"/>
                    <a:pt x="92" y="24"/>
                  </a:cubicBezTo>
                  <a:cubicBezTo>
                    <a:pt x="93" y="25"/>
                    <a:pt x="93" y="25"/>
                    <a:pt x="94" y="26"/>
                  </a:cubicBezTo>
                  <a:lnTo>
                    <a:pt x="85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" name="Freeform 113">
              <a:extLst>
                <a:ext uri="{FF2B5EF4-FFF2-40B4-BE49-F238E27FC236}">
                  <a16:creationId xmlns:a16="http://schemas.microsoft.com/office/drawing/2014/main" id="{2F65616B-631B-AC44-A51B-6D6C9820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1730"/>
              <a:ext cx="321" cy="324"/>
            </a:xfrm>
            <a:custGeom>
              <a:avLst/>
              <a:gdLst>
                <a:gd name="T0" fmla="*/ 175 w 217"/>
                <a:gd name="T1" fmla="*/ 219 h 219"/>
                <a:gd name="T2" fmla="*/ 172 w 217"/>
                <a:gd name="T3" fmla="*/ 218 h 219"/>
                <a:gd name="T4" fmla="*/ 109 w 217"/>
                <a:gd name="T5" fmla="*/ 172 h 219"/>
                <a:gd name="T6" fmla="*/ 87 w 217"/>
                <a:gd name="T7" fmla="*/ 188 h 219"/>
                <a:gd name="T8" fmla="*/ 80 w 217"/>
                <a:gd name="T9" fmla="*/ 178 h 219"/>
                <a:gd name="T10" fmla="*/ 105 w 217"/>
                <a:gd name="T11" fmla="*/ 160 h 219"/>
                <a:gd name="T12" fmla="*/ 112 w 217"/>
                <a:gd name="T13" fmla="*/ 160 h 219"/>
                <a:gd name="T14" fmla="*/ 164 w 217"/>
                <a:gd name="T15" fmla="*/ 197 h 219"/>
                <a:gd name="T16" fmla="*/ 143 w 217"/>
                <a:gd name="T17" fmla="*/ 134 h 219"/>
                <a:gd name="T18" fmla="*/ 145 w 217"/>
                <a:gd name="T19" fmla="*/ 127 h 219"/>
                <a:gd name="T20" fmla="*/ 194 w 217"/>
                <a:gd name="T21" fmla="*/ 87 h 219"/>
                <a:gd name="T22" fmla="*/ 135 w 217"/>
                <a:gd name="T23" fmla="*/ 87 h 219"/>
                <a:gd name="T24" fmla="*/ 130 w 217"/>
                <a:gd name="T25" fmla="*/ 83 h 219"/>
                <a:gd name="T26" fmla="*/ 109 w 217"/>
                <a:gd name="T27" fmla="*/ 24 h 219"/>
                <a:gd name="T28" fmla="*/ 88 w 217"/>
                <a:gd name="T29" fmla="*/ 83 h 219"/>
                <a:gd name="T30" fmla="*/ 82 w 217"/>
                <a:gd name="T31" fmla="*/ 87 h 219"/>
                <a:gd name="T32" fmla="*/ 23 w 217"/>
                <a:gd name="T33" fmla="*/ 87 h 219"/>
                <a:gd name="T34" fmla="*/ 73 w 217"/>
                <a:gd name="T35" fmla="*/ 127 h 219"/>
                <a:gd name="T36" fmla="*/ 74 w 217"/>
                <a:gd name="T37" fmla="*/ 134 h 219"/>
                <a:gd name="T38" fmla="*/ 62 w 217"/>
                <a:gd name="T39" fmla="*/ 172 h 219"/>
                <a:gd name="T40" fmla="*/ 50 w 217"/>
                <a:gd name="T41" fmla="*/ 169 h 219"/>
                <a:gd name="T42" fmla="*/ 62 w 217"/>
                <a:gd name="T43" fmla="*/ 134 h 219"/>
                <a:gd name="T44" fmla="*/ 3 w 217"/>
                <a:gd name="T45" fmla="*/ 86 h 219"/>
                <a:gd name="T46" fmla="*/ 1 w 217"/>
                <a:gd name="T47" fmla="*/ 79 h 219"/>
                <a:gd name="T48" fmla="*/ 7 w 217"/>
                <a:gd name="T49" fmla="*/ 75 h 219"/>
                <a:gd name="T50" fmla="*/ 78 w 217"/>
                <a:gd name="T51" fmla="*/ 75 h 219"/>
                <a:gd name="T52" fmla="*/ 103 w 217"/>
                <a:gd name="T53" fmla="*/ 4 h 219"/>
                <a:gd name="T54" fmla="*/ 109 w 217"/>
                <a:gd name="T55" fmla="*/ 0 h 219"/>
                <a:gd name="T56" fmla="*/ 114 w 217"/>
                <a:gd name="T57" fmla="*/ 4 h 219"/>
                <a:gd name="T58" fmla="*/ 139 w 217"/>
                <a:gd name="T59" fmla="*/ 75 h 219"/>
                <a:gd name="T60" fmla="*/ 211 w 217"/>
                <a:gd name="T61" fmla="*/ 75 h 219"/>
                <a:gd name="T62" fmla="*/ 216 w 217"/>
                <a:gd name="T63" fmla="*/ 79 h 219"/>
                <a:gd name="T64" fmla="*/ 214 w 217"/>
                <a:gd name="T65" fmla="*/ 86 h 219"/>
                <a:gd name="T66" fmla="*/ 156 w 217"/>
                <a:gd name="T67" fmla="*/ 134 h 219"/>
                <a:gd name="T68" fmla="*/ 181 w 217"/>
                <a:gd name="T69" fmla="*/ 211 h 219"/>
                <a:gd name="T70" fmla="*/ 179 w 217"/>
                <a:gd name="T71" fmla="*/ 218 h 219"/>
                <a:gd name="T72" fmla="*/ 175 w 217"/>
                <a:gd name="T73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7" h="219">
                  <a:moveTo>
                    <a:pt x="175" y="219"/>
                  </a:moveTo>
                  <a:cubicBezTo>
                    <a:pt x="174" y="219"/>
                    <a:pt x="173" y="218"/>
                    <a:pt x="172" y="218"/>
                  </a:cubicBezTo>
                  <a:cubicBezTo>
                    <a:pt x="109" y="172"/>
                    <a:pt x="109" y="172"/>
                    <a:pt x="109" y="172"/>
                  </a:cubicBezTo>
                  <a:cubicBezTo>
                    <a:pt x="87" y="188"/>
                    <a:pt x="87" y="188"/>
                    <a:pt x="87" y="188"/>
                  </a:cubicBezTo>
                  <a:cubicBezTo>
                    <a:pt x="80" y="178"/>
                    <a:pt x="80" y="178"/>
                    <a:pt x="80" y="178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7" y="158"/>
                    <a:pt x="110" y="158"/>
                    <a:pt x="112" y="160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2" y="131"/>
                    <a:pt x="143" y="129"/>
                    <a:pt x="145" y="127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3" y="87"/>
                    <a:pt x="130" y="86"/>
                    <a:pt x="130" y="8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7" y="86"/>
                    <a:pt x="85" y="87"/>
                    <a:pt x="82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4" y="129"/>
                    <a:pt x="75" y="131"/>
                    <a:pt x="74" y="134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1" y="84"/>
                    <a:pt x="0" y="82"/>
                    <a:pt x="1" y="79"/>
                  </a:cubicBezTo>
                  <a:cubicBezTo>
                    <a:pt x="2" y="77"/>
                    <a:pt x="4" y="75"/>
                    <a:pt x="7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4" y="1"/>
                    <a:pt x="106" y="0"/>
                    <a:pt x="109" y="0"/>
                  </a:cubicBezTo>
                  <a:cubicBezTo>
                    <a:pt x="111" y="0"/>
                    <a:pt x="113" y="1"/>
                    <a:pt x="114" y="4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3" y="75"/>
                    <a:pt x="215" y="77"/>
                    <a:pt x="216" y="79"/>
                  </a:cubicBezTo>
                  <a:cubicBezTo>
                    <a:pt x="217" y="82"/>
                    <a:pt x="216" y="84"/>
                    <a:pt x="214" y="86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81" y="211"/>
                    <a:pt x="181" y="211"/>
                    <a:pt x="181" y="211"/>
                  </a:cubicBezTo>
                  <a:cubicBezTo>
                    <a:pt x="182" y="213"/>
                    <a:pt x="181" y="216"/>
                    <a:pt x="179" y="218"/>
                  </a:cubicBezTo>
                  <a:cubicBezTo>
                    <a:pt x="178" y="218"/>
                    <a:pt x="176" y="219"/>
                    <a:pt x="175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BC8C904-EF8A-27A5-C0F7-9634D1E74048}"/>
              </a:ext>
            </a:extLst>
          </p:cNvPr>
          <p:cNvSpPr txBox="1">
            <a:spLocks/>
          </p:cNvSpPr>
          <p:nvPr/>
        </p:nvSpPr>
        <p:spPr>
          <a:xfrm>
            <a:off x="756850" y="3565937"/>
            <a:ext cx="2628641" cy="1218795"/>
          </a:xfrm>
          <a:prstGeom prst="rect">
            <a:avLst/>
          </a:prstGeom>
        </p:spPr>
        <p:txBody>
          <a:bodyPr/>
          <a:lstStyle>
            <a:lvl1pPr marL="0" indent="0" algn="l" defTabSz="91392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392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947" indent="-169773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893" indent="-177707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94" indent="-172947" algn="l" defTabSz="91392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9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199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392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7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Graphik" panose="020B0503030202060203" pitchFamily="34" charset="0"/>
              </a:rPr>
              <a:t>Project   overview</a:t>
            </a:r>
          </a:p>
          <a:p>
            <a:pPr lvl="1">
              <a:lnSpc>
                <a:spcPct val="0"/>
              </a:lnSpc>
            </a:pPr>
            <a:endParaRPr lang="en-GB" dirty="0">
              <a:latin typeface="Graphik" panose="020B0503030202060203" pitchFamily="34" charset="0"/>
            </a:endParaRPr>
          </a:p>
          <a:p>
            <a:pPr lvl="1" algn="ctr"/>
            <a:r>
              <a:rPr lang="en-GB" dirty="0">
                <a:latin typeface="Graphik" panose="020B0503030202060203" pitchFamily="34" charset="0"/>
              </a:rPr>
              <a:t>Context and objectives</a:t>
            </a:r>
          </a:p>
        </p:txBody>
      </p:sp>
      <p:grpSp>
        <p:nvGrpSpPr>
          <p:cNvPr id="19" name="Group 207">
            <a:extLst>
              <a:ext uri="{FF2B5EF4-FFF2-40B4-BE49-F238E27FC236}">
                <a16:creationId xmlns:a16="http://schemas.microsoft.com/office/drawing/2014/main" id="{4BACC8BF-1B8F-2EF9-7FF5-40E26C2BA6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49889" y="2664601"/>
            <a:ext cx="719103" cy="705600"/>
            <a:chOff x="528" y="3153"/>
            <a:chExt cx="426" cy="418"/>
          </a:xfrm>
          <a:solidFill>
            <a:schemeClr val="accent1"/>
          </a:solidFill>
        </p:grpSpPr>
        <p:sp>
          <p:nvSpPr>
            <p:cNvPr id="20" name="Freeform 208">
              <a:extLst>
                <a:ext uri="{FF2B5EF4-FFF2-40B4-BE49-F238E27FC236}">
                  <a16:creationId xmlns:a16="http://schemas.microsoft.com/office/drawing/2014/main" id="{C3B5AC9D-ADBA-9BA7-E345-F083A011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224"/>
              <a:ext cx="248" cy="18"/>
            </a:xfrm>
            <a:custGeom>
              <a:avLst/>
              <a:gdLst>
                <a:gd name="T0" fmla="*/ 162 w 168"/>
                <a:gd name="T1" fmla="*/ 12 h 12"/>
                <a:gd name="T2" fmla="*/ 6 w 168"/>
                <a:gd name="T3" fmla="*/ 12 h 12"/>
                <a:gd name="T4" fmla="*/ 0 w 168"/>
                <a:gd name="T5" fmla="*/ 6 h 12"/>
                <a:gd name="T6" fmla="*/ 6 w 168"/>
                <a:gd name="T7" fmla="*/ 0 h 12"/>
                <a:gd name="T8" fmla="*/ 162 w 168"/>
                <a:gd name="T9" fmla="*/ 0 h 12"/>
                <a:gd name="T10" fmla="*/ 168 w 168"/>
                <a:gd name="T11" fmla="*/ 6 h 12"/>
                <a:gd name="T12" fmla="*/ 162 w 16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16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8" y="2"/>
                    <a:pt x="168" y="6"/>
                  </a:cubicBezTo>
                  <a:cubicBezTo>
                    <a:pt x="168" y="9"/>
                    <a:pt x="166" y="12"/>
                    <a:pt x="16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21" name="Freeform 209">
              <a:extLst>
                <a:ext uri="{FF2B5EF4-FFF2-40B4-BE49-F238E27FC236}">
                  <a16:creationId xmlns:a16="http://schemas.microsoft.com/office/drawing/2014/main" id="{7704A590-6579-E08D-FEB3-5D5086E5F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" y="3155"/>
              <a:ext cx="250" cy="217"/>
            </a:xfrm>
            <a:custGeom>
              <a:avLst/>
              <a:gdLst>
                <a:gd name="T0" fmla="*/ 84 w 169"/>
                <a:gd name="T1" fmla="*/ 150 h 150"/>
                <a:gd name="T2" fmla="*/ 80 w 169"/>
                <a:gd name="T3" fmla="*/ 148 h 150"/>
                <a:gd name="T4" fmla="*/ 2 w 169"/>
                <a:gd name="T5" fmla="*/ 58 h 150"/>
                <a:gd name="T6" fmla="*/ 1 w 169"/>
                <a:gd name="T7" fmla="*/ 50 h 150"/>
                <a:gd name="T8" fmla="*/ 37 w 169"/>
                <a:gd name="T9" fmla="*/ 2 h 150"/>
                <a:gd name="T10" fmla="*/ 42 w 169"/>
                <a:gd name="T11" fmla="*/ 0 h 150"/>
                <a:gd name="T12" fmla="*/ 126 w 169"/>
                <a:gd name="T13" fmla="*/ 0 h 150"/>
                <a:gd name="T14" fmla="*/ 131 w 169"/>
                <a:gd name="T15" fmla="*/ 2 h 150"/>
                <a:gd name="T16" fmla="*/ 167 w 169"/>
                <a:gd name="T17" fmla="*/ 50 h 150"/>
                <a:gd name="T18" fmla="*/ 167 w 169"/>
                <a:gd name="T19" fmla="*/ 58 h 150"/>
                <a:gd name="T20" fmla="*/ 89 w 169"/>
                <a:gd name="T21" fmla="*/ 148 h 150"/>
                <a:gd name="T22" fmla="*/ 84 w 169"/>
                <a:gd name="T23" fmla="*/ 150 h 150"/>
                <a:gd name="T24" fmla="*/ 14 w 169"/>
                <a:gd name="T25" fmla="*/ 53 h 150"/>
                <a:gd name="T26" fmla="*/ 84 w 169"/>
                <a:gd name="T27" fmla="*/ 134 h 150"/>
                <a:gd name="T28" fmla="*/ 155 w 169"/>
                <a:gd name="T29" fmla="*/ 53 h 150"/>
                <a:gd name="T30" fmla="*/ 123 w 169"/>
                <a:gd name="T31" fmla="*/ 12 h 150"/>
                <a:gd name="T32" fmla="*/ 45 w 169"/>
                <a:gd name="T33" fmla="*/ 12 h 150"/>
                <a:gd name="T34" fmla="*/ 14 w 169"/>
                <a:gd name="T35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50">
                  <a:moveTo>
                    <a:pt x="84" y="150"/>
                  </a:moveTo>
                  <a:cubicBezTo>
                    <a:pt x="82" y="150"/>
                    <a:pt x="81" y="149"/>
                    <a:pt x="80" y="14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55"/>
                    <a:pt x="0" y="52"/>
                    <a:pt x="1" y="50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1"/>
                    <a:pt x="40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0" y="1"/>
                    <a:pt x="131" y="2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9" y="52"/>
                    <a:pt x="169" y="55"/>
                    <a:pt x="167" y="58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8" y="149"/>
                    <a:pt x="86" y="150"/>
                    <a:pt x="84" y="150"/>
                  </a:cubicBezTo>
                  <a:close/>
                  <a:moveTo>
                    <a:pt x="14" y="53"/>
                  </a:moveTo>
                  <a:cubicBezTo>
                    <a:pt x="84" y="134"/>
                    <a:pt x="84" y="134"/>
                    <a:pt x="84" y="134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45" y="12"/>
                    <a:pt x="45" y="12"/>
                    <a:pt x="45" y="12"/>
                  </a:cubicBezTo>
                  <a:lnTo>
                    <a:pt x="14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22" name="Freeform 210">
              <a:extLst>
                <a:ext uri="{FF2B5EF4-FFF2-40B4-BE49-F238E27FC236}">
                  <a16:creationId xmlns:a16="http://schemas.microsoft.com/office/drawing/2014/main" id="{3E289EA8-871E-F4A6-5F45-5CD5C5437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" y="3502"/>
              <a:ext cx="124" cy="69"/>
            </a:xfrm>
            <a:custGeom>
              <a:avLst/>
              <a:gdLst>
                <a:gd name="T0" fmla="*/ 78 w 84"/>
                <a:gd name="T1" fmla="*/ 48 h 48"/>
                <a:gd name="T2" fmla="*/ 6 w 84"/>
                <a:gd name="T3" fmla="*/ 48 h 48"/>
                <a:gd name="T4" fmla="*/ 0 w 84"/>
                <a:gd name="T5" fmla="*/ 42 h 48"/>
                <a:gd name="T6" fmla="*/ 0 w 84"/>
                <a:gd name="T7" fmla="*/ 6 h 48"/>
                <a:gd name="T8" fmla="*/ 6 w 84"/>
                <a:gd name="T9" fmla="*/ 0 h 48"/>
                <a:gd name="T10" fmla="*/ 78 w 84"/>
                <a:gd name="T11" fmla="*/ 0 h 48"/>
                <a:gd name="T12" fmla="*/ 84 w 84"/>
                <a:gd name="T13" fmla="*/ 6 h 48"/>
                <a:gd name="T14" fmla="*/ 84 w 84"/>
                <a:gd name="T15" fmla="*/ 42 h 48"/>
                <a:gd name="T16" fmla="*/ 78 w 84"/>
                <a:gd name="T17" fmla="*/ 48 h 48"/>
                <a:gd name="T18" fmla="*/ 12 w 84"/>
                <a:gd name="T19" fmla="*/ 36 h 48"/>
                <a:gd name="T20" fmla="*/ 72 w 84"/>
                <a:gd name="T21" fmla="*/ 36 h 48"/>
                <a:gd name="T22" fmla="*/ 72 w 84"/>
                <a:gd name="T23" fmla="*/ 12 h 48"/>
                <a:gd name="T24" fmla="*/ 12 w 84"/>
                <a:gd name="T25" fmla="*/ 12 h 48"/>
                <a:gd name="T26" fmla="*/ 12 w 84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78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5"/>
                    <a:pt x="82" y="48"/>
                    <a:pt x="78" y="48"/>
                  </a:cubicBezTo>
                  <a:close/>
                  <a:moveTo>
                    <a:pt x="12" y="36"/>
                  </a:moveTo>
                  <a:cubicBezTo>
                    <a:pt x="72" y="36"/>
                    <a:pt x="72" y="36"/>
                    <a:pt x="72" y="3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23" name="Freeform 211">
              <a:extLst>
                <a:ext uri="{FF2B5EF4-FFF2-40B4-BE49-F238E27FC236}">
                  <a16:creationId xmlns:a16="http://schemas.microsoft.com/office/drawing/2014/main" id="{048B0C50-A14A-5F0D-59EA-C102AAE30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262"/>
              <a:ext cx="160" cy="257"/>
            </a:xfrm>
            <a:custGeom>
              <a:avLst/>
              <a:gdLst>
                <a:gd name="T0" fmla="*/ 54 w 108"/>
                <a:gd name="T1" fmla="*/ 178 h 178"/>
                <a:gd name="T2" fmla="*/ 48 w 108"/>
                <a:gd name="T3" fmla="*/ 172 h 178"/>
                <a:gd name="T4" fmla="*/ 48 w 108"/>
                <a:gd name="T5" fmla="*/ 153 h 178"/>
                <a:gd name="T6" fmla="*/ 50 w 108"/>
                <a:gd name="T7" fmla="*/ 149 h 178"/>
                <a:gd name="T8" fmla="*/ 96 w 108"/>
                <a:gd name="T9" fmla="*/ 103 h 178"/>
                <a:gd name="T10" fmla="*/ 96 w 108"/>
                <a:gd name="T11" fmla="*/ 15 h 178"/>
                <a:gd name="T12" fmla="*/ 93 w 108"/>
                <a:gd name="T13" fmla="*/ 16 h 178"/>
                <a:gd name="T14" fmla="*/ 78 w 108"/>
                <a:gd name="T15" fmla="*/ 82 h 178"/>
                <a:gd name="T16" fmla="*/ 76 w 108"/>
                <a:gd name="T17" fmla="*/ 86 h 178"/>
                <a:gd name="T18" fmla="*/ 41 w 108"/>
                <a:gd name="T19" fmla="*/ 122 h 178"/>
                <a:gd name="T20" fmla="*/ 34 w 108"/>
                <a:gd name="T21" fmla="*/ 123 h 178"/>
                <a:gd name="T22" fmla="*/ 31 w 108"/>
                <a:gd name="T23" fmla="*/ 116 h 178"/>
                <a:gd name="T24" fmla="*/ 39 w 108"/>
                <a:gd name="T25" fmla="*/ 80 h 178"/>
                <a:gd name="T26" fmla="*/ 37 w 108"/>
                <a:gd name="T27" fmla="*/ 69 h 178"/>
                <a:gd name="T28" fmla="*/ 30 w 108"/>
                <a:gd name="T29" fmla="*/ 73 h 178"/>
                <a:gd name="T30" fmla="*/ 12 w 108"/>
                <a:gd name="T31" fmla="*/ 118 h 178"/>
                <a:gd name="T32" fmla="*/ 12 w 108"/>
                <a:gd name="T33" fmla="*/ 172 h 178"/>
                <a:gd name="T34" fmla="*/ 6 w 108"/>
                <a:gd name="T35" fmla="*/ 178 h 178"/>
                <a:gd name="T36" fmla="*/ 0 w 108"/>
                <a:gd name="T37" fmla="*/ 172 h 178"/>
                <a:gd name="T38" fmla="*/ 0 w 108"/>
                <a:gd name="T39" fmla="*/ 118 h 178"/>
                <a:gd name="T40" fmla="*/ 0 w 108"/>
                <a:gd name="T41" fmla="*/ 116 h 178"/>
                <a:gd name="T42" fmla="*/ 20 w 108"/>
                <a:gd name="T43" fmla="*/ 67 h 178"/>
                <a:gd name="T44" fmla="*/ 41 w 108"/>
                <a:gd name="T45" fmla="*/ 58 h 178"/>
                <a:gd name="T46" fmla="*/ 51 w 108"/>
                <a:gd name="T47" fmla="*/ 83 h 178"/>
                <a:gd name="T48" fmla="*/ 47 w 108"/>
                <a:gd name="T49" fmla="*/ 98 h 178"/>
                <a:gd name="T50" fmla="*/ 66 w 108"/>
                <a:gd name="T51" fmla="*/ 79 h 178"/>
                <a:gd name="T52" fmla="*/ 87 w 108"/>
                <a:gd name="T53" fmla="*/ 6 h 178"/>
                <a:gd name="T54" fmla="*/ 104 w 108"/>
                <a:gd name="T55" fmla="*/ 3 h 178"/>
                <a:gd name="T56" fmla="*/ 108 w 108"/>
                <a:gd name="T57" fmla="*/ 9 h 178"/>
                <a:gd name="T58" fmla="*/ 108 w 108"/>
                <a:gd name="T59" fmla="*/ 106 h 178"/>
                <a:gd name="T60" fmla="*/ 106 w 108"/>
                <a:gd name="T61" fmla="*/ 110 h 178"/>
                <a:gd name="T62" fmla="*/ 60 w 108"/>
                <a:gd name="T63" fmla="*/ 156 h 178"/>
                <a:gd name="T64" fmla="*/ 60 w 108"/>
                <a:gd name="T65" fmla="*/ 172 h 178"/>
                <a:gd name="T66" fmla="*/ 54 w 108"/>
                <a:gd name="T6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178">
                  <a:moveTo>
                    <a:pt x="54" y="178"/>
                  </a:moveTo>
                  <a:cubicBezTo>
                    <a:pt x="51" y="178"/>
                    <a:pt x="48" y="175"/>
                    <a:pt x="48" y="17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2"/>
                    <a:pt x="49" y="150"/>
                    <a:pt x="50" y="149"/>
                  </a:cubicBezTo>
                  <a:cubicBezTo>
                    <a:pt x="50" y="149"/>
                    <a:pt x="84" y="115"/>
                    <a:pt x="96" y="103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5"/>
                    <a:pt x="94" y="16"/>
                    <a:pt x="93" y="16"/>
                  </a:cubicBezTo>
                  <a:cubicBezTo>
                    <a:pt x="88" y="21"/>
                    <a:pt x="78" y="35"/>
                    <a:pt x="78" y="82"/>
                  </a:cubicBezTo>
                  <a:cubicBezTo>
                    <a:pt x="78" y="83"/>
                    <a:pt x="78" y="85"/>
                    <a:pt x="76" y="8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39" y="123"/>
                    <a:pt x="36" y="124"/>
                    <a:pt x="34" y="123"/>
                  </a:cubicBezTo>
                  <a:cubicBezTo>
                    <a:pt x="31" y="121"/>
                    <a:pt x="30" y="119"/>
                    <a:pt x="31" y="116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0" y="74"/>
                    <a:pt x="39" y="70"/>
                    <a:pt x="37" y="69"/>
                  </a:cubicBezTo>
                  <a:cubicBezTo>
                    <a:pt x="34" y="69"/>
                    <a:pt x="32" y="70"/>
                    <a:pt x="30" y="73"/>
                  </a:cubicBezTo>
                  <a:cubicBezTo>
                    <a:pt x="24" y="83"/>
                    <a:pt x="15" y="108"/>
                    <a:pt x="12" y="118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175"/>
                    <a:pt x="10" y="178"/>
                    <a:pt x="6" y="178"/>
                  </a:cubicBezTo>
                  <a:cubicBezTo>
                    <a:pt x="3" y="178"/>
                    <a:pt x="0" y="175"/>
                    <a:pt x="0" y="17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6"/>
                  </a:cubicBezTo>
                  <a:cubicBezTo>
                    <a:pt x="1" y="114"/>
                    <a:pt x="11" y="80"/>
                    <a:pt x="20" y="67"/>
                  </a:cubicBezTo>
                  <a:cubicBezTo>
                    <a:pt x="26" y="57"/>
                    <a:pt x="35" y="56"/>
                    <a:pt x="41" y="58"/>
                  </a:cubicBezTo>
                  <a:cubicBezTo>
                    <a:pt x="48" y="61"/>
                    <a:pt x="54" y="70"/>
                    <a:pt x="51" y="83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7" y="40"/>
                    <a:pt x="73" y="16"/>
                    <a:pt x="87" y="6"/>
                  </a:cubicBezTo>
                  <a:cubicBezTo>
                    <a:pt x="95" y="0"/>
                    <a:pt x="103" y="3"/>
                    <a:pt x="104" y="3"/>
                  </a:cubicBezTo>
                  <a:cubicBezTo>
                    <a:pt x="107" y="4"/>
                    <a:pt x="108" y="6"/>
                    <a:pt x="108" y="9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07"/>
                    <a:pt x="108" y="109"/>
                    <a:pt x="106" y="110"/>
                  </a:cubicBezTo>
                  <a:cubicBezTo>
                    <a:pt x="98" y="118"/>
                    <a:pt x="68" y="148"/>
                    <a:pt x="60" y="156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5"/>
                    <a:pt x="58" y="178"/>
                    <a:pt x="54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24" name="Freeform 212">
              <a:extLst>
                <a:ext uri="{FF2B5EF4-FFF2-40B4-BE49-F238E27FC236}">
                  <a16:creationId xmlns:a16="http://schemas.microsoft.com/office/drawing/2014/main" id="{22EFA8C5-0CE3-7BDD-7CEE-87252A3D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3502"/>
              <a:ext cx="124" cy="69"/>
            </a:xfrm>
            <a:custGeom>
              <a:avLst/>
              <a:gdLst>
                <a:gd name="T0" fmla="*/ 78 w 84"/>
                <a:gd name="T1" fmla="*/ 48 h 48"/>
                <a:gd name="T2" fmla="*/ 6 w 84"/>
                <a:gd name="T3" fmla="*/ 48 h 48"/>
                <a:gd name="T4" fmla="*/ 0 w 84"/>
                <a:gd name="T5" fmla="*/ 42 h 48"/>
                <a:gd name="T6" fmla="*/ 0 w 84"/>
                <a:gd name="T7" fmla="*/ 6 h 48"/>
                <a:gd name="T8" fmla="*/ 6 w 84"/>
                <a:gd name="T9" fmla="*/ 0 h 48"/>
                <a:gd name="T10" fmla="*/ 78 w 84"/>
                <a:gd name="T11" fmla="*/ 0 h 48"/>
                <a:gd name="T12" fmla="*/ 84 w 84"/>
                <a:gd name="T13" fmla="*/ 6 h 48"/>
                <a:gd name="T14" fmla="*/ 84 w 84"/>
                <a:gd name="T15" fmla="*/ 42 h 48"/>
                <a:gd name="T16" fmla="*/ 78 w 84"/>
                <a:gd name="T17" fmla="*/ 48 h 48"/>
                <a:gd name="T18" fmla="*/ 12 w 84"/>
                <a:gd name="T19" fmla="*/ 36 h 48"/>
                <a:gd name="T20" fmla="*/ 72 w 84"/>
                <a:gd name="T21" fmla="*/ 36 h 48"/>
                <a:gd name="T22" fmla="*/ 72 w 84"/>
                <a:gd name="T23" fmla="*/ 12 h 48"/>
                <a:gd name="T24" fmla="*/ 12 w 84"/>
                <a:gd name="T25" fmla="*/ 12 h 48"/>
                <a:gd name="T26" fmla="*/ 12 w 84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78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5"/>
                    <a:pt x="82" y="48"/>
                    <a:pt x="78" y="48"/>
                  </a:cubicBezTo>
                  <a:close/>
                  <a:moveTo>
                    <a:pt x="12" y="36"/>
                  </a:moveTo>
                  <a:cubicBezTo>
                    <a:pt x="72" y="36"/>
                    <a:pt x="72" y="36"/>
                    <a:pt x="72" y="3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25" name="Freeform 213">
              <a:extLst>
                <a:ext uri="{FF2B5EF4-FFF2-40B4-BE49-F238E27FC236}">
                  <a16:creationId xmlns:a16="http://schemas.microsoft.com/office/drawing/2014/main" id="{A364F1DF-FA8A-4F1B-4576-C37C120D8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3262"/>
              <a:ext cx="160" cy="257"/>
            </a:xfrm>
            <a:custGeom>
              <a:avLst/>
              <a:gdLst>
                <a:gd name="T0" fmla="*/ 102 w 108"/>
                <a:gd name="T1" fmla="*/ 178 h 178"/>
                <a:gd name="T2" fmla="*/ 96 w 108"/>
                <a:gd name="T3" fmla="*/ 172 h 178"/>
                <a:gd name="T4" fmla="*/ 96 w 108"/>
                <a:gd name="T5" fmla="*/ 118 h 178"/>
                <a:gd name="T6" fmla="*/ 79 w 108"/>
                <a:gd name="T7" fmla="*/ 73 h 178"/>
                <a:gd name="T8" fmla="*/ 72 w 108"/>
                <a:gd name="T9" fmla="*/ 69 h 178"/>
                <a:gd name="T10" fmla="*/ 69 w 108"/>
                <a:gd name="T11" fmla="*/ 80 h 178"/>
                <a:gd name="T12" fmla="*/ 78 w 108"/>
                <a:gd name="T13" fmla="*/ 116 h 178"/>
                <a:gd name="T14" fmla="*/ 75 w 108"/>
                <a:gd name="T15" fmla="*/ 123 h 178"/>
                <a:gd name="T16" fmla="*/ 68 w 108"/>
                <a:gd name="T17" fmla="*/ 122 h 178"/>
                <a:gd name="T18" fmla="*/ 32 w 108"/>
                <a:gd name="T19" fmla="*/ 86 h 178"/>
                <a:gd name="T20" fmla="*/ 30 w 108"/>
                <a:gd name="T21" fmla="*/ 82 h 178"/>
                <a:gd name="T22" fmla="*/ 15 w 108"/>
                <a:gd name="T23" fmla="*/ 16 h 178"/>
                <a:gd name="T24" fmla="*/ 12 w 108"/>
                <a:gd name="T25" fmla="*/ 15 h 178"/>
                <a:gd name="T26" fmla="*/ 12 w 108"/>
                <a:gd name="T27" fmla="*/ 103 h 178"/>
                <a:gd name="T28" fmla="*/ 59 w 108"/>
                <a:gd name="T29" fmla="*/ 149 h 178"/>
                <a:gd name="T30" fmla="*/ 60 w 108"/>
                <a:gd name="T31" fmla="*/ 153 h 178"/>
                <a:gd name="T32" fmla="*/ 60 w 108"/>
                <a:gd name="T33" fmla="*/ 172 h 178"/>
                <a:gd name="T34" fmla="*/ 54 w 108"/>
                <a:gd name="T35" fmla="*/ 178 h 178"/>
                <a:gd name="T36" fmla="*/ 48 w 108"/>
                <a:gd name="T37" fmla="*/ 172 h 178"/>
                <a:gd name="T38" fmla="*/ 48 w 108"/>
                <a:gd name="T39" fmla="*/ 156 h 178"/>
                <a:gd name="T40" fmla="*/ 2 w 108"/>
                <a:gd name="T41" fmla="*/ 110 h 178"/>
                <a:gd name="T42" fmla="*/ 0 w 108"/>
                <a:gd name="T43" fmla="*/ 106 h 178"/>
                <a:gd name="T44" fmla="*/ 0 w 108"/>
                <a:gd name="T45" fmla="*/ 9 h 178"/>
                <a:gd name="T46" fmla="*/ 4 w 108"/>
                <a:gd name="T47" fmla="*/ 3 h 178"/>
                <a:gd name="T48" fmla="*/ 22 w 108"/>
                <a:gd name="T49" fmla="*/ 6 h 178"/>
                <a:gd name="T50" fmla="*/ 42 w 108"/>
                <a:gd name="T51" fmla="*/ 79 h 178"/>
                <a:gd name="T52" fmla="*/ 61 w 108"/>
                <a:gd name="T53" fmla="*/ 98 h 178"/>
                <a:gd name="T54" fmla="*/ 58 w 108"/>
                <a:gd name="T55" fmla="*/ 83 h 178"/>
                <a:gd name="T56" fmla="*/ 67 w 108"/>
                <a:gd name="T57" fmla="*/ 58 h 178"/>
                <a:gd name="T58" fmla="*/ 89 w 108"/>
                <a:gd name="T59" fmla="*/ 67 h 178"/>
                <a:gd name="T60" fmla="*/ 108 w 108"/>
                <a:gd name="T61" fmla="*/ 116 h 178"/>
                <a:gd name="T62" fmla="*/ 108 w 108"/>
                <a:gd name="T63" fmla="*/ 118 h 178"/>
                <a:gd name="T64" fmla="*/ 108 w 108"/>
                <a:gd name="T65" fmla="*/ 172 h 178"/>
                <a:gd name="T66" fmla="*/ 102 w 108"/>
                <a:gd name="T6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178">
                  <a:moveTo>
                    <a:pt x="102" y="178"/>
                  </a:moveTo>
                  <a:cubicBezTo>
                    <a:pt x="99" y="178"/>
                    <a:pt x="96" y="175"/>
                    <a:pt x="96" y="172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93" y="108"/>
                    <a:pt x="85" y="82"/>
                    <a:pt x="79" y="73"/>
                  </a:cubicBezTo>
                  <a:cubicBezTo>
                    <a:pt x="77" y="70"/>
                    <a:pt x="74" y="69"/>
                    <a:pt x="72" y="69"/>
                  </a:cubicBezTo>
                  <a:cubicBezTo>
                    <a:pt x="70" y="70"/>
                    <a:pt x="68" y="74"/>
                    <a:pt x="69" y="80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78" y="119"/>
                    <a:pt x="77" y="121"/>
                    <a:pt x="75" y="123"/>
                  </a:cubicBezTo>
                  <a:cubicBezTo>
                    <a:pt x="72" y="124"/>
                    <a:pt x="70" y="123"/>
                    <a:pt x="68" y="122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1" y="85"/>
                    <a:pt x="30" y="83"/>
                    <a:pt x="30" y="82"/>
                  </a:cubicBezTo>
                  <a:cubicBezTo>
                    <a:pt x="30" y="35"/>
                    <a:pt x="21" y="21"/>
                    <a:pt x="15" y="16"/>
                  </a:cubicBezTo>
                  <a:cubicBezTo>
                    <a:pt x="14" y="16"/>
                    <a:pt x="13" y="15"/>
                    <a:pt x="12" y="15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26" y="115"/>
                    <a:pt x="57" y="148"/>
                    <a:pt x="59" y="149"/>
                  </a:cubicBezTo>
                  <a:cubicBezTo>
                    <a:pt x="60" y="150"/>
                    <a:pt x="60" y="152"/>
                    <a:pt x="60" y="153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5"/>
                    <a:pt x="58" y="178"/>
                    <a:pt x="54" y="178"/>
                  </a:cubicBezTo>
                  <a:cubicBezTo>
                    <a:pt x="51" y="178"/>
                    <a:pt x="48" y="175"/>
                    <a:pt x="48" y="1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41" y="148"/>
                    <a:pt x="13" y="119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4"/>
                    <a:pt x="4" y="3"/>
                  </a:cubicBezTo>
                  <a:cubicBezTo>
                    <a:pt x="5" y="3"/>
                    <a:pt x="13" y="0"/>
                    <a:pt x="22" y="6"/>
                  </a:cubicBezTo>
                  <a:cubicBezTo>
                    <a:pt x="35" y="16"/>
                    <a:pt x="42" y="40"/>
                    <a:pt x="42" y="79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5" y="70"/>
                    <a:pt x="60" y="61"/>
                    <a:pt x="67" y="58"/>
                  </a:cubicBezTo>
                  <a:cubicBezTo>
                    <a:pt x="74" y="56"/>
                    <a:pt x="83" y="57"/>
                    <a:pt x="89" y="67"/>
                  </a:cubicBezTo>
                  <a:cubicBezTo>
                    <a:pt x="97" y="80"/>
                    <a:pt x="108" y="114"/>
                    <a:pt x="108" y="116"/>
                  </a:cubicBezTo>
                  <a:cubicBezTo>
                    <a:pt x="108" y="116"/>
                    <a:pt x="108" y="117"/>
                    <a:pt x="108" y="118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8" y="175"/>
                    <a:pt x="106" y="178"/>
                    <a:pt x="102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26" name="Freeform 214">
              <a:extLst>
                <a:ext uri="{FF2B5EF4-FFF2-40B4-BE49-F238E27FC236}">
                  <a16:creationId xmlns:a16="http://schemas.microsoft.com/office/drawing/2014/main" id="{056013D9-77CB-F58D-A466-805DE470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3153"/>
              <a:ext cx="81" cy="219"/>
            </a:xfrm>
            <a:custGeom>
              <a:avLst/>
              <a:gdLst>
                <a:gd name="T0" fmla="*/ 48 w 55"/>
                <a:gd name="T1" fmla="*/ 151 h 151"/>
                <a:gd name="T2" fmla="*/ 43 w 55"/>
                <a:gd name="T3" fmla="*/ 147 h 151"/>
                <a:gd name="T4" fmla="*/ 12 w 55"/>
                <a:gd name="T5" fmla="*/ 57 h 151"/>
                <a:gd name="T6" fmla="*/ 12 w 55"/>
                <a:gd name="T7" fmla="*/ 56 h 151"/>
                <a:gd name="T8" fmla="*/ 0 w 55"/>
                <a:gd name="T9" fmla="*/ 8 h 151"/>
                <a:gd name="T10" fmla="*/ 5 w 55"/>
                <a:gd name="T11" fmla="*/ 1 h 151"/>
                <a:gd name="T12" fmla="*/ 12 w 55"/>
                <a:gd name="T13" fmla="*/ 5 h 151"/>
                <a:gd name="T14" fmla="*/ 24 w 55"/>
                <a:gd name="T15" fmla="*/ 53 h 151"/>
                <a:gd name="T16" fmla="*/ 54 w 55"/>
                <a:gd name="T17" fmla="*/ 143 h 151"/>
                <a:gd name="T18" fmla="*/ 50 w 55"/>
                <a:gd name="T19" fmla="*/ 150 h 151"/>
                <a:gd name="T20" fmla="*/ 48 w 55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51">
                  <a:moveTo>
                    <a:pt x="48" y="151"/>
                  </a:moveTo>
                  <a:cubicBezTo>
                    <a:pt x="46" y="151"/>
                    <a:pt x="43" y="149"/>
                    <a:pt x="43" y="14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5" y="146"/>
                    <a:pt x="53" y="149"/>
                    <a:pt x="50" y="150"/>
                  </a:cubicBezTo>
                  <a:cubicBezTo>
                    <a:pt x="50" y="151"/>
                    <a:pt x="49" y="151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  <p:sp>
          <p:nvSpPr>
            <p:cNvPr id="27" name="Freeform 215">
              <a:extLst>
                <a:ext uri="{FF2B5EF4-FFF2-40B4-BE49-F238E27FC236}">
                  <a16:creationId xmlns:a16="http://schemas.microsoft.com/office/drawing/2014/main" id="{CF0863F6-59CD-7AF4-8F1E-9F190221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" y="3153"/>
              <a:ext cx="82" cy="219"/>
            </a:xfrm>
            <a:custGeom>
              <a:avLst/>
              <a:gdLst>
                <a:gd name="T0" fmla="*/ 7 w 55"/>
                <a:gd name="T1" fmla="*/ 151 h 151"/>
                <a:gd name="T2" fmla="*/ 5 w 55"/>
                <a:gd name="T3" fmla="*/ 150 h 151"/>
                <a:gd name="T4" fmla="*/ 1 w 55"/>
                <a:gd name="T5" fmla="*/ 143 h 151"/>
                <a:gd name="T6" fmla="*/ 30 w 55"/>
                <a:gd name="T7" fmla="*/ 53 h 151"/>
                <a:gd name="T8" fmla="*/ 42 w 55"/>
                <a:gd name="T9" fmla="*/ 5 h 151"/>
                <a:gd name="T10" fmla="*/ 50 w 55"/>
                <a:gd name="T11" fmla="*/ 1 h 151"/>
                <a:gd name="T12" fmla="*/ 54 w 55"/>
                <a:gd name="T13" fmla="*/ 8 h 151"/>
                <a:gd name="T14" fmla="*/ 42 w 55"/>
                <a:gd name="T15" fmla="*/ 56 h 151"/>
                <a:gd name="T16" fmla="*/ 42 w 55"/>
                <a:gd name="T17" fmla="*/ 57 h 151"/>
                <a:gd name="T18" fmla="*/ 12 w 55"/>
                <a:gd name="T19" fmla="*/ 147 h 151"/>
                <a:gd name="T20" fmla="*/ 7 w 55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51">
                  <a:moveTo>
                    <a:pt x="7" y="151"/>
                  </a:moveTo>
                  <a:cubicBezTo>
                    <a:pt x="6" y="151"/>
                    <a:pt x="5" y="151"/>
                    <a:pt x="5" y="150"/>
                  </a:cubicBezTo>
                  <a:cubicBezTo>
                    <a:pt x="2" y="149"/>
                    <a:pt x="0" y="146"/>
                    <a:pt x="1" y="14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2"/>
                    <a:pt x="46" y="0"/>
                    <a:pt x="50" y="1"/>
                  </a:cubicBezTo>
                  <a:cubicBezTo>
                    <a:pt x="53" y="2"/>
                    <a:pt x="55" y="5"/>
                    <a:pt x="54" y="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9"/>
                    <a:pt x="9" y="151"/>
                    <a:pt x="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Graphik" panose="020B0503030202060203" pitchFamily="34" charset="0"/>
              </a:endParaRPr>
            </a:p>
          </p:txBody>
        </p:sp>
      </p:grp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803A85B2-FF48-B218-2593-B83525BF603E}"/>
              </a:ext>
            </a:extLst>
          </p:cNvPr>
          <p:cNvSpPr txBox="1">
            <a:spLocks/>
          </p:cNvSpPr>
          <p:nvPr/>
        </p:nvSpPr>
        <p:spPr>
          <a:xfrm>
            <a:off x="8495120" y="3565937"/>
            <a:ext cx="2628641" cy="1218795"/>
          </a:xfrm>
          <a:prstGeom prst="rect">
            <a:avLst/>
          </a:prstGeom>
        </p:spPr>
        <p:txBody>
          <a:bodyPr/>
          <a:lstStyle>
            <a:lvl1pPr marL="0" indent="0" algn="l" defTabSz="91392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392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947" indent="-169773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893" indent="-177707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94" indent="-172947" algn="l" defTabSz="91392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9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199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392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7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Graphik" panose="020B0503030202060203" pitchFamily="34" charset="0"/>
              </a:rPr>
              <a:t>SUMMARY</a:t>
            </a:r>
          </a:p>
          <a:p>
            <a:pPr lvl="1">
              <a:lnSpc>
                <a:spcPct val="0"/>
              </a:lnSpc>
            </a:pPr>
            <a:endParaRPr lang="en-GB" dirty="0">
              <a:latin typeface="Graphik" panose="020B0503030202060203" pitchFamily="34" charset="0"/>
            </a:endParaRPr>
          </a:p>
          <a:p>
            <a:pPr lvl="1" algn="ctr"/>
            <a:r>
              <a:rPr lang="en-GB" dirty="0">
                <a:latin typeface="Graphik" panose="020B0503030202060203" pitchFamily="34" charset="0"/>
              </a:rPr>
              <a:t>Key conclusions and tools </a:t>
            </a:r>
          </a:p>
        </p:txBody>
      </p:sp>
      <p:grpSp>
        <p:nvGrpSpPr>
          <p:cNvPr id="30" name="Group 32">
            <a:extLst>
              <a:ext uri="{FF2B5EF4-FFF2-40B4-BE49-F238E27FC236}">
                <a16:creationId xmlns:a16="http://schemas.microsoft.com/office/drawing/2014/main" id="{F7525D7B-990D-F9BE-49BA-61D38B4A9E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43792" y="2664601"/>
            <a:ext cx="688814" cy="712800"/>
            <a:chOff x="2603" y="672"/>
            <a:chExt cx="402" cy="416"/>
          </a:xfrm>
          <a:solidFill>
            <a:schemeClr val="accent1"/>
          </a:solidFill>
        </p:grpSpPr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E70F250-B385-4F03-2F78-61631B45F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672"/>
              <a:ext cx="159" cy="159"/>
            </a:xfrm>
            <a:custGeom>
              <a:avLst/>
              <a:gdLst>
                <a:gd name="T0" fmla="*/ 102 w 104"/>
                <a:gd name="T1" fmla="*/ 93 h 106"/>
                <a:gd name="T2" fmla="*/ 104 w 104"/>
                <a:gd name="T3" fmla="*/ 98 h 106"/>
                <a:gd name="T4" fmla="*/ 102 w 104"/>
                <a:gd name="T5" fmla="*/ 103 h 106"/>
                <a:gd name="T6" fmla="*/ 92 w 104"/>
                <a:gd name="T7" fmla="*/ 103 h 106"/>
                <a:gd name="T8" fmla="*/ 52 w 104"/>
                <a:gd name="T9" fmla="*/ 63 h 106"/>
                <a:gd name="T10" fmla="*/ 12 w 104"/>
                <a:gd name="T11" fmla="*/ 103 h 106"/>
                <a:gd name="T12" fmla="*/ 2 w 104"/>
                <a:gd name="T13" fmla="*/ 103 h 106"/>
                <a:gd name="T14" fmla="*/ 0 w 104"/>
                <a:gd name="T15" fmla="*/ 98 h 106"/>
                <a:gd name="T16" fmla="*/ 2 w 104"/>
                <a:gd name="T17" fmla="*/ 93 h 106"/>
                <a:gd name="T18" fmla="*/ 42 w 104"/>
                <a:gd name="T19" fmla="*/ 53 h 106"/>
                <a:gd name="T20" fmla="*/ 2 w 104"/>
                <a:gd name="T21" fmla="*/ 13 h 106"/>
                <a:gd name="T22" fmla="*/ 0 w 104"/>
                <a:gd name="T23" fmla="*/ 8 h 106"/>
                <a:gd name="T24" fmla="*/ 2 w 104"/>
                <a:gd name="T25" fmla="*/ 3 h 106"/>
                <a:gd name="T26" fmla="*/ 12 w 104"/>
                <a:gd name="T27" fmla="*/ 3 h 106"/>
                <a:gd name="T28" fmla="*/ 52 w 104"/>
                <a:gd name="T29" fmla="*/ 42 h 106"/>
                <a:gd name="T30" fmla="*/ 92 w 104"/>
                <a:gd name="T31" fmla="*/ 3 h 106"/>
                <a:gd name="T32" fmla="*/ 102 w 104"/>
                <a:gd name="T33" fmla="*/ 3 h 106"/>
                <a:gd name="T34" fmla="*/ 104 w 104"/>
                <a:gd name="T35" fmla="*/ 8 h 106"/>
                <a:gd name="T36" fmla="*/ 102 w 104"/>
                <a:gd name="T37" fmla="*/ 13 h 106"/>
                <a:gd name="T38" fmla="*/ 62 w 104"/>
                <a:gd name="T39" fmla="*/ 53 h 106"/>
                <a:gd name="T40" fmla="*/ 102 w 104"/>
                <a:gd name="T41" fmla="*/ 9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6">
                  <a:moveTo>
                    <a:pt x="102" y="93"/>
                  </a:moveTo>
                  <a:cubicBezTo>
                    <a:pt x="104" y="94"/>
                    <a:pt x="104" y="96"/>
                    <a:pt x="104" y="98"/>
                  </a:cubicBezTo>
                  <a:cubicBezTo>
                    <a:pt x="104" y="100"/>
                    <a:pt x="104" y="102"/>
                    <a:pt x="102" y="103"/>
                  </a:cubicBezTo>
                  <a:cubicBezTo>
                    <a:pt x="99" y="106"/>
                    <a:pt x="95" y="106"/>
                    <a:pt x="92" y="10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9" y="106"/>
                    <a:pt x="5" y="106"/>
                    <a:pt x="2" y="103"/>
                  </a:cubicBezTo>
                  <a:cubicBezTo>
                    <a:pt x="0" y="102"/>
                    <a:pt x="0" y="100"/>
                    <a:pt x="0" y="98"/>
                  </a:cubicBezTo>
                  <a:cubicBezTo>
                    <a:pt x="0" y="96"/>
                    <a:pt x="0" y="94"/>
                    <a:pt x="2" y="9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6"/>
                    <a:pt x="0" y="4"/>
                    <a:pt x="2" y="3"/>
                  </a:cubicBezTo>
                  <a:cubicBezTo>
                    <a:pt x="5" y="0"/>
                    <a:pt x="9" y="0"/>
                    <a:pt x="12" y="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5" y="0"/>
                    <a:pt x="99" y="0"/>
                    <a:pt x="102" y="3"/>
                  </a:cubicBezTo>
                  <a:cubicBezTo>
                    <a:pt x="104" y="4"/>
                    <a:pt x="104" y="6"/>
                    <a:pt x="104" y="8"/>
                  </a:cubicBezTo>
                  <a:cubicBezTo>
                    <a:pt x="104" y="10"/>
                    <a:pt x="104" y="11"/>
                    <a:pt x="102" y="13"/>
                  </a:cubicBezTo>
                  <a:cubicBezTo>
                    <a:pt x="62" y="53"/>
                    <a:pt x="62" y="53"/>
                    <a:pt x="62" y="53"/>
                  </a:cubicBezTo>
                  <a:lnTo>
                    <a:pt x="102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16D814A-44C7-25D5-AE47-58F2E244F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" y="925"/>
              <a:ext cx="166" cy="163"/>
            </a:xfrm>
            <a:custGeom>
              <a:avLst/>
              <a:gdLst>
                <a:gd name="T0" fmla="*/ 55 w 109"/>
                <a:gd name="T1" fmla="*/ 0 h 109"/>
                <a:gd name="T2" fmla="*/ 0 w 109"/>
                <a:gd name="T3" fmla="*/ 54 h 109"/>
                <a:gd name="T4" fmla="*/ 55 w 109"/>
                <a:gd name="T5" fmla="*/ 109 h 109"/>
                <a:gd name="T6" fmla="*/ 109 w 109"/>
                <a:gd name="T7" fmla="*/ 54 h 109"/>
                <a:gd name="T8" fmla="*/ 55 w 109"/>
                <a:gd name="T9" fmla="*/ 0 h 109"/>
                <a:gd name="T10" fmla="*/ 55 w 109"/>
                <a:gd name="T11" fmla="*/ 94 h 109"/>
                <a:gd name="T12" fmla="*/ 15 w 109"/>
                <a:gd name="T13" fmla="*/ 54 h 109"/>
                <a:gd name="T14" fmla="*/ 55 w 109"/>
                <a:gd name="T15" fmla="*/ 14 h 109"/>
                <a:gd name="T16" fmla="*/ 95 w 109"/>
                <a:gd name="T17" fmla="*/ 54 h 109"/>
                <a:gd name="T18" fmla="*/ 55 w 109"/>
                <a:gd name="T19" fmla="*/ 9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9">
                  <a:moveTo>
                    <a:pt x="55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85" y="109"/>
                    <a:pt x="109" y="84"/>
                    <a:pt x="109" y="54"/>
                  </a:cubicBezTo>
                  <a:cubicBezTo>
                    <a:pt x="109" y="24"/>
                    <a:pt x="85" y="0"/>
                    <a:pt x="55" y="0"/>
                  </a:cubicBezTo>
                  <a:close/>
                  <a:moveTo>
                    <a:pt x="55" y="94"/>
                  </a:moveTo>
                  <a:cubicBezTo>
                    <a:pt x="33" y="94"/>
                    <a:pt x="15" y="76"/>
                    <a:pt x="15" y="54"/>
                  </a:cubicBezTo>
                  <a:cubicBezTo>
                    <a:pt x="15" y="32"/>
                    <a:pt x="33" y="14"/>
                    <a:pt x="55" y="14"/>
                  </a:cubicBezTo>
                  <a:cubicBezTo>
                    <a:pt x="77" y="14"/>
                    <a:pt x="95" y="32"/>
                    <a:pt x="95" y="54"/>
                  </a:cubicBezTo>
                  <a:cubicBezTo>
                    <a:pt x="95" y="76"/>
                    <a:pt x="77" y="94"/>
                    <a:pt x="5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966C7363-8142-208F-DFD3-6880ABBF5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750"/>
              <a:ext cx="295" cy="276"/>
            </a:xfrm>
            <a:custGeom>
              <a:avLst/>
              <a:gdLst>
                <a:gd name="T0" fmla="*/ 193 w 193"/>
                <a:gd name="T1" fmla="*/ 22 h 185"/>
                <a:gd name="T2" fmla="*/ 193 w 193"/>
                <a:gd name="T3" fmla="*/ 23 h 185"/>
                <a:gd name="T4" fmla="*/ 192 w 193"/>
                <a:gd name="T5" fmla="*/ 24 h 185"/>
                <a:gd name="T6" fmla="*/ 192 w 193"/>
                <a:gd name="T7" fmla="*/ 25 h 185"/>
                <a:gd name="T8" fmla="*/ 192 w 193"/>
                <a:gd name="T9" fmla="*/ 25 h 185"/>
                <a:gd name="T10" fmla="*/ 164 w 193"/>
                <a:gd name="T11" fmla="*/ 87 h 185"/>
                <a:gd name="T12" fmla="*/ 154 w 193"/>
                <a:gd name="T13" fmla="*/ 90 h 185"/>
                <a:gd name="T14" fmla="*/ 150 w 193"/>
                <a:gd name="T15" fmla="*/ 86 h 185"/>
                <a:gd name="T16" fmla="*/ 151 w 193"/>
                <a:gd name="T17" fmla="*/ 81 h 185"/>
                <a:gd name="T18" fmla="*/ 172 w 193"/>
                <a:gd name="T19" fmla="*/ 35 h 185"/>
                <a:gd name="T20" fmla="*/ 161 w 193"/>
                <a:gd name="T21" fmla="*/ 40 h 185"/>
                <a:gd name="T22" fmla="*/ 15 w 193"/>
                <a:gd name="T23" fmla="*/ 180 h 185"/>
                <a:gd name="T24" fmla="*/ 5 w 193"/>
                <a:gd name="T25" fmla="*/ 183 h 185"/>
                <a:gd name="T26" fmla="*/ 2 w 193"/>
                <a:gd name="T27" fmla="*/ 173 h 185"/>
                <a:gd name="T28" fmla="*/ 147 w 193"/>
                <a:gd name="T29" fmla="*/ 30 h 185"/>
                <a:gd name="T30" fmla="*/ 160 w 193"/>
                <a:gd name="T31" fmla="*/ 24 h 185"/>
                <a:gd name="T32" fmla="*/ 113 w 193"/>
                <a:gd name="T33" fmla="*/ 14 h 185"/>
                <a:gd name="T34" fmla="*/ 109 w 193"/>
                <a:gd name="T35" fmla="*/ 11 h 185"/>
                <a:gd name="T36" fmla="*/ 108 w 193"/>
                <a:gd name="T37" fmla="*/ 6 h 185"/>
                <a:gd name="T38" fmla="*/ 111 w 193"/>
                <a:gd name="T39" fmla="*/ 1 h 185"/>
                <a:gd name="T40" fmla="*/ 115 w 193"/>
                <a:gd name="T41" fmla="*/ 0 h 185"/>
                <a:gd name="T42" fmla="*/ 116 w 193"/>
                <a:gd name="T43" fmla="*/ 0 h 185"/>
                <a:gd name="T44" fmla="*/ 187 w 193"/>
                <a:gd name="T45" fmla="*/ 15 h 185"/>
                <a:gd name="T46" fmla="*/ 187 w 193"/>
                <a:gd name="T47" fmla="*/ 15 h 185"/>
                <a:gd name="T48" fmla="*/ 188 w 193"/>
                <a:gd name="T49" fmla="*/ 15 h 185"/>
                <a:gd name="T50" fmla="*/ 189 w 193"/>
                <a:gd name="T51" fmla="*/ 15 h 185"/>
                <a:gd name="T52" fmla="*/ 191 w 193"/>
                <a:gd name="T53" fmla="*/ 17 h 185"/>
                <a:gd name="T54" fmla="*/ 191 w 193"/>
                <a:gd name="T55" fmla="*/ 18 h 185"/>
                <a:gd name="T56" fmla="*/ 192 w 193"/>
                <a:gd name="T57" fmla="*/ 19 h 185"/>
                <a:gd name="T58" fmla="*/ 192 w 193"/>
                <a:gd name="T59" fmla="*/ 19 h 185"/>
                <a:gd name="T60" fmla="*/ 192 w 193"/>
                <a:gd name="T61" fmla="*/ 19 h 185"/>
                <a:gd name="T62" fmla="*/ 192 w 193"/>
                <a:gd name="T63" fmla="*/ 20 h 185"/>
                <a:gd name="T64" fmla="*/ 193 w 193"/>
                <a:gd name="T65" fmla="*/ 21 h 185"/>
                <a:gd name="T66" fmla="*/ 193 w 193"/>
                <a:gd name="T67" fmla="*/ 22 h 185"/>
                <a:gd name="T68" fmla="*/ 193 w 193"/>
                <a:gd name="T69" fmla="*/ 2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185">
                  <a:moveTo>
                    <a:pt x="193" y="22"/>
                  </a:moveTo>
                  <a:cubicBezTo>
                    <a:pt x="193" y="22"/>
                    <a:pt x="193" y="23"/>
                    <a:pt x="193" y="23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24"/>
                    <a:pt x="192" y="24"/>
                    <a:pt x="192" y="25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64" y="87"/>
                    <a:pt x="164" y="87"/>
                    <a:pt x="164" y="87"/>
                  </a:cubicBezTo>
                  <a:cubicBezTo>
                    <a:pt x="162" y="90"/>
                    <a:pt x="158" y="92"/>
                    <a:pt x="154" y="90"/>
                  </a:cubicBezTo>
                  <a:cubicBezTo>
                    <a:pt x="152" y="90"/>
                    <a:pt x="151" y="88"/>
                    <a:pt x="150" y="86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97" y="68"/>
                    <a:pt x="46" y="118"/>
                    <a:pt x="15" y="180"/>
                  </a:cubicBezTo>
                  <a:cubicBezTo>
                    <a:pt x="13" y="183"/>
                    <a:pt x="9" y="185"/>
                    <a:pt x="5" y="183"/>
                  </a:cubicBezTo>
                  <a:cubicBezTo>
                    <a:pt x="2" y="181"/>
                    <a:pt x="0" y="177"/>
                    <a:pt x="2" y="173"/>
                  </a:cubicBezTo>
                  <a:cubicBezTo>
                    <a:pt x="33" y="111"/>
                    <a:pt x="85" y="60"/>
                    <a:pt x="147" y="30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1" y="14"/>
                    <a:pt x="110" y="13"/>
                    <a:pt x="109" y="11"/>
                  </a:cubicBezTo>
                  <a:cubicBezTo>
                    <a:pt x="108" y="10"/>
                    <a:pt x="107" y="8"/>
                    <a:pt x="108" y="6"/>
                  </a:cubicBezTo>
                  <a:cubicBezTo>
                    <a:pt x="108" y="4"/>
                    <a:pt x="109" y="2"/>
                    <a:pt x="111" y="1"/>
                  </a:cubicBezTo>
                  <a:cubicBezTo>
                    <a:pt x="112" y="1"/>
                    <a:pt x="113" y="0"/>
                    <a:pt x="115" y="0"/>
                  </a:cubicBezTo>
                  <a:cubicBezTo>
                    <a:pt x="115" y="0"/>
                    <a:pt x="116" y="0"/>
                    <a:pt x="116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5"/>
                    <a:pt x="188" y="15"/>
                    <a:pt x="188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6"/>
                    <a:pt x="190" y="17"/>
                    <a:pt x="191" y="17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1" y="18"/>
                    <a:pt x="192" y="18"/>
                    <a:pt x="192" y="19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2" y="20"/>
                    <a:pt x="192" y="20"/>
                    <a:pt x="193" y="21"/>
                  </a:cubicBezTo>
                  <a:cubicBezTo>
                    <a:pt x="193" y="21"/>
                    <a:pt x="193" y="21"/>
                    <a:pt x="193" y="22"/>
                  </a:cubicBezTo>
                  <a:cubicBezTo>
                    <a:pt x="193" y="22"/>
                    <a:pt x="193" y="22"/>
                    <a:pt x="19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0F04795D-B01C-E8DC-E0C5-2F9CA0484C0F}"/>
              </a:ext>
            </a:extLst>
          </p:cNvPr>
          <p:cNvSpPr txBox="1">
            <a:spLocks/>
          </p:cNvSpPr>
          <p:nvPr/>
        </p:nvSpPr>
        <p:spPr>
          <a:xfrm>
            <a:off x="4322672" y="3565937"/>
            <a:ext cx="3331055" cy="1436987"/>
          </a:xfrm>
          <a:prstGeom prst="rect">
            <a:avLst/>
          </a:prstGeom>
        </p:spPr>
        <p:txBody>
          <a:bodyPr/>
          <a:lstStyle>
            <a:lvl1pPr marL="0" indent="0" algn="l" defTabSz="91392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392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947" indent="-169773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893" indent="-177707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94" indent="-172947" algn="l" defTabSz="91392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39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199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392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7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392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Graphik" panose="020B0503030202060203" pitchFamily="34" charset="0"/>
              </a:rPr>
              <a:t>DEEP DIVE ON GEOGRAPHIC AND DEMOGRAPHIC TRENDS</a:t>
            </a:r>
          </a:p>
          <a:p>
            <a:endParaRPr lang="en-GB" dirty="0">
              <a:latin typeface="Graphik" panose="020B0503030202060203" pitchFamily="34" charset="0"/>
            </a:endParaRPr>
          </a:p>
          <a:p>
            <a:pPr lvl="1" algn="ctr"/>
            <a:r>
              <a:rPr lang="en-GB" dirty="0">
                <a:latin typeface="Graphik" panose="020B0503030202060203" pitchFamily="34" charset="0"/>
              </a:rPr>
              <a:t>Exploratory analysis and 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31195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35EC1-A159-981C-B636-7CB2F9518CC1}"/>
              </a:ext>
            </a:extLst>
          </p:cNvPr>
          <p:cNvSpPr txBox="1"/>
          <p:nvPr/>
        </p:nvSpPr>
        <p:spPr>
          <a:xfrm>
            <a:off x="1116719" y="2107835"/>
            <a:ext cx="441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5192D"/>
                </a:solidFill>
                <a:effectLst/>
                <a:latin typeface="Graphik" panose="020B0503030202060203" pitchFamily="34" charset="77"/>
              </a:rPr>
              <a:t>A </a:t>
            </a:r>
            <a:r>
              <a:rPr lang="en-GB" sz="1400" b="1" i="0" dirty="0">
                <a:solidFill>
                  <a:srgbClr val="05192D"/>
                </a:solidFill>
                <a:effectLst/>
                <a:latin typeface="Graphik" panose="020B0503030202060203" pitchFamily="34" charset="77"/>
              </a:rPr>
              <a:t>new credit card company </a:t>
            </a:r>
            <a:r>
              <a:rPr lang="en-GB" sz="1400" b="0" i="0" dirty="0">
                <a:solidFill>
                  <a:srgbClr val="05192D"/>
                </a:solidFill>
                <a:effectLst/>
                <a:latin typeface="Graphik" panose="020B0503030202060203" pitchFamily="34" charset="77"/>
              </a:rPr>
              <a:t>has just entered the market in the western United States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5192D"/>
              </a:solidFill>
              <a:latin typeface="Graphik" panose="020B0503030202060203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5192D"/>
                </a:solidFill>
                <a:effectLst/>
                <a:latin typeface="Graphik" panose="020B0503030202060203" pitchFamily="34" charset="77"/>
              </a:rPr>
              <a:t>The </a:t>
            </a: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credit card company has provided our company a dataset containing </a:t>
            </a:r>
            <a:r>
              <a:rPr lang="en-GB" sz="1400" b="1" dirty="0">
                <a:solidFill>
                  <a:srgbClr val="05192D"/>
                </a:solidFill>
                <a:latin typeface="Graphik" panose="020B0503030202060203" pitchFamily="34" charset="77"/>
              </a:rPr>
              <a:t>credit card transactions</a:t>
            </a: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51E4B-E87F-E644-2B7D-12508F5CF05D}"/>
              </a:ext>
            </a:extLst>
          </p:cNvPr>
          <p:cNvSpPr txBox="1"/>
          <p:nvPr/>
        </p:nvSpPr>
        <p:spPr>
          <a:xfrm>
            <a:off x="2709036" y="1495634"/>
            <a:ext cx="122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Graphik" panose="020B0503030202060203" pitchFamily="34" charset="77"/>
              </a:rPr>
              <a:t>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B5F57-1954-7289-D08A-8CBAB0AD2946}"/>
              </a:ext>
            </a:extLst>
          </p:cNvPr>
          <p:cNvSpPr txBox="1"/>
          <p:nvPr/>
        </p:nvSpPr>
        <p:spPr>
          <a:xfrm>
            <a:off x="7839588" y="1495634"/>
            <a:ext cx="267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Graphik" panose="020B0503030202060203" pitchFamily="34" charset="77"/>
              </a:rPr>
              <a:t> About the dataset 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24563D-6853-9538-42B5-A9EAB04B9669}"/>
              </a:ext>
            </a:extLst>
          </p:cNvPr>
          <p:cNvCxnSpPr/>
          <p:nvPr/>
        </p:nvCxnSpPr>
        <p:spPr>
          <a:xfrm>
            <a:off x="6150053" y="1406053"/>
            <a:ext cx="0" cy="482454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0527D4-1C1E-0784-03ED-0DD358F6B148}"/>
              </a:ext>
            </a:extLst>
          </p:cNvPr>
          <p:cNvSpPr txBox="1">
            <a:spLocks/>
          </p:cNvSpPr>
          <p:nvPr/>
        </p:nvSpPr>
        <p:spPr>
          <a:xfrm>
            <a:off x="6674073" y="2090710"/>
            <a:ext cx="2157246" cy="11404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4000" b="1" dirty="0">
                <a:solidFill>
                  <a:schemeClr val="accent1"/>
                </a:solidFill>
                <a:latin typeface="Graphik" panose="020B0503030202060203" pitchFamily="34" charset="77"/>
              </a:rPr>
              <a:t>+330K</a:t>
            </a:r>
          </a:p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1600" b="1" dirty="0">
                <a:latin typeface="Graphik" panose="020B0503030202060203" pitchFamily="34" charset="77"/>
              </a:rPr>
              <a:t>Transactions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722729B-E139-5CBC-CCCF-38AA16F2C9FA}"/>
              </a:ext>
            </a:extLst>
          </p:cNvPr>
          <p:cNvSpPr txBox="1">
            <a:spLocks/>
          </p:cNvSpPr>
          <p:nvPr/>
        </p:nvSpPr>
        <p:spPr>
          <a:xfrm>
            <a:off x="9270124" y="2090710"/>
            <a:ext cx="1739648" cy="11404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4000" b="1" dirty="0">
                <a:solidFill>
                  <a:schemeClr val="accent1"/>
                </a:solidFill>
                <a:latin typeface="Graphik" panose="020B0503030202060203" pitchFamily="34" charset="77"/>
              </a:rPr>
              <a:t>1782</a:t>
            </a:r>
          </a:p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1600" b="1" dirty="0">
                <a:latin typeface="Graphik" panose="020B0503030202060203" pitchFamily="34" charset="77"/>
              </a:rPr>
              <a:t>Fraudulent Transactions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097640B-7BE5-AF7D-BC0D-0E09969B034F}"/>
              </a:ext>
            </a:extLst>
          </p:cNvPr>
          <p:cNvSpPr txBox="1">
            <a:spLocks/>
          </p:cNvSpPr>
          <p:nvPr/>
        </p:nvSpPr>
        <p:spPr>
          <a:xfrm>
            <a:off x="6846741" y="3883812"/>
            <a:ext cx="1811910" cy="1463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4000" b="1" dirty="0">
                <a:solidFill>
                  <a:schemeClr val="accent1"/>
                </a:solidFill>
                <a:latin typeface="Graphik" panose="020B0503030202060203" pitchFamily="34" charset="77"/>
              </a:rPr>
              <a:t>2</a:t>
            </a:r>
          </a:p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1600" b="1" dirty="0">
                <a:latin typeface="Graphik" panose="020B0503030202060203" pitchFamily="34" charset="77"/>
              </a:rPr>
              <a:t>Year Transactions (2019-2020)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60454A6-D263-0EDA-A0B0-F22F2AFDB2CB}"/>
              </a:ext>
            </a:extLst>
          </p:cNvPr>
          <p:cNvSpPr txBox="1">
            <a:spLocks/>
          </p:cNvSpPr>
          <p:nvPr/>
        </p:nvSpPr>
        <p:spPr>
          <a:xfrm>
            <a:off x="9435474" y="3883812"/>
            <a:ext cx="1408949" cy="1463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4000" b="1" dirty="0">
                <a:solidFill>
                  <a:schemeClr val="accent1"/>
                </a:solidFill>
                <a:latin typeface="Graphik" panose="020B0503030202060203" pitchFamily="34" charset="77"/>
              </a:rPr>
              <a:t>13</a:t>
            </a:r>
          </a:p>
          <a:p>
            <a:pPr marL="233363" lvl="1" indent="0" algn="ctr">
              <a:buClr>
                <a:schemeClr val="tx2"/>
              </a:buClr>
              <a:buSzPct val="150000"/>
              <a:buNone/>
            </a:pPr>
            <a:r>
              <a:rPr lang="en-US" sz="1600" b="1" dirty="0">
                <a:latin typeface="Graphik" panose="020B0503030202060203" pitchFamily="34" charset="77"/>
              </a:rPr>
              <a:t>US States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0A241-DA4E-B627-7671-7DCCCF9592A3}"/>
              </a:ext>
            </a:extLst>
          </p:cNvPr>
          <p:cNvSpPr txBox="1"/>
          <p:nvPr/>
        </p:nvSpPr>
        <p:spPr>
          <a:xfrm>
            <a:off x="1116718" y="4543934"/>
            <a:ext cx="44143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The </a:t>
            </a:r>
            <a:r>
              <a:rPr lang="en-GB" sz="1400" b="1" dirty="0">
                <a:solidFill>
                  <a:srgbClr val="05192D"/>
                </a:solidFill>
                <a:latin typeface="Graphik" panose="020B0503030202060203" pitchFamily="34" charset="77"/>
              </a:rPr>
              <a:t>main objective </a:t>
            </a: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of the analysis is to identify if there are geographic and demographic factors that contribute to have a fraudulent transaction</a:t>
            </a:r>
          </a:p>
          <a:p>
            <a:pPr algn="just"/>
            <a:endParaRPr lang="en-GB" sz="1400" dirty="0">
              <a:solidFill>
                <a:srgbClr val="05192D"/>
              </a:solidFill>
              <a:latin typeface="Graphik" panose="020B0503030202060203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Identify the </a:t>
            </a:r>
            <a:r>
              <a:rPr lang="en-GB" sz="1400" b="1" dirty="0">
                <a:solidFill>
                  <a:srgbClr val="05192D"/>
                </a:solidFill>
                <a:latin typeface="Graphik" panose="020B0503030202060203" pitchFamily="34" charset="77"/>
              </a:rPr>
              <a:t>most likely profile </a:t>
            </a:r>
            <a:r>
              <a:rPr lang="en-GB" sz="1400" dirty="0">
                <a:solidFill>
                  <a:srgbClr val="05192D"/>
                </a:solidFill>
                <a:latin typeface="Graphik" panose="020B0503030202060203" pitchFamily="34" charset="77"/>
              </a:rPr>
              <a:t>of having a fraud case</a:t>
            </a:r>
            <a:endParaRPr lang="en-ES" sz="1400" b="1" dirty="0">
              <a:latin typeface="Graphik" panose="020B0503030202060203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3E23E-C17C-6167-AFE6-8FAE078C5C0A}"/>
              </a:ext>
            </a:extLst>
          </p:cNvPr>
          <p:cNvSpPr txBox="1"/>
          <p:nvPr/>
        </p:nvSpPr>
        <p:spPr>
          <a:xfrm>
            <a:off x="2548755" y="3818327"/>
            <a:ext cx="155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Graphik" panose="020B0503030202060203" pitchFamily="34" charset="77"/>
              </a:rPr>
              <a:t>Objective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0848E1CD-3916-C1A2-A40C-4A77E197E8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sz="3200" b="1" dirty="0">
                <a:latin typeface="Graphik" panose="020B0503030202060203" pitchFamily="34" charset="77"/>
              </a:rPr>
              <a:t>PROJECT 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47DD5-A691-3246-455D-6AE600C7A0E1}"/>
              </a:ext>
            </a:extLst>
          </p:cNvPr>
          <p:cNvSpPr txBox="1"/>
          <p:nvPr/>
        </p:nvSpPr>
        <p:spPr>
          <a:xfrm>
            <a:off x="1241047" y="6492875"/>
            <a:ext cx="3415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900" i="1" dirty="0">
                <a:latin typeface="Graphik" panose="020B0503030202060203" pitchFamily="34" charset="77"/>
              </a:rPr>
              <a:t>* Source: credit_card_fraud_vf.csv</a:t>
            </a:r>
          </a:p>
        </p:txBody>
      </p:sp>
    </p:spTree>
    <p:extLst>
      <p:ext uri="{BB962C8B-B14F-4D97-AF65-F5344CB8AC3E}">
        <p14:creationId xmlns:p14="http://schemas.microsoft.com/office/powerpoint/2010/main" val="86121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0581A3-A01C-C51A-AA4A-BAA71C19225C}"/>
              </a:ext>
            </a:extLst>
          </p:cNvPr>
          <p:cNvSpPr txBox="1"/>
          <p:nvPr/>
        </p:nvSpPr>
        <p:spPr>
          <a:xfrm>
            <a:off x="167151" y="2591619"/>
            <a:ext cx="123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Exploratory Analysis 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E81D7-2380-7258-0CB8-B26F38ACA37F}"/>
              </a:ext>
            </a:extLst>
          </p:cNvPr>
          <p:cNvSpPr txBox="1"/>
          <p:nvPr/>
        </p:nvSpPr>
        <p:spPr>
          <a:xfrm>
            <a:off x="167151" y="4820799"/>
            <a:ext cx="1073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Hypothesis Testing (one sample t test) **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457F6F-99C7-9140-6253-B920AE20EEE9}"/>
              </a:ext>
            </a:extLst>
          </p:cNvPr>
          <p:cNvCxnSpPr>
            <a:cxnSpLocks/>
          </p:cNvCxnSpPr>
          <p:nvPr/>
        </p:nvCxnSpPr>
        <p:spPr>
          <a:xfrm>
            <a:off x="4867800" y="1395542"/>
            <a:ext cx="0" cy="4932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B3FC03-77B7-3346-41F4-85E08371A871}"/>
              </a:ext>
            </a:extLst>
          </p:cNvPr>
          <p:cNvCxnSpPr>
            <a:cxnSpLocks/>
          </p:cNvCxnSpPr>
          <p:nvPr/>
        </p:nvCxnSpPr>
        <p:spPr>
          <a:xfrm>
            <a:off x="8415036" y="1395542"/>
            <a:ext cx="0" cy="4932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A000117-4825-7857-80A2-E3915FD5A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619312"/>
              </p:ext>
            </p:extLst>
          </p:nvPr>
        </p:nvGraphicFramePr>
        <p:xfrm>
          <a:off x="8481191" y="1744271"/>
          <a:ext cx="3481550" cy="1904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929FFDD-F4D1-306C-9816-E90F0D986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995437"/>
              </p:ext>
            </p:extLst>
          </p:nvPr>
        </p:nvGraphicFramePr>
        <p:xfrm>
          <a:off x="1161529" y="2069032"/>
          <a:ext cx="3586899" cy="225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4DE5C31-E374-80FE-A4D3-35996A51F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903977"/>
              </p:ext>
            </p:extLst>
          </p:nvPr>
        </p:nvGraphicFramePr>
        <p:xfrm>
          <a:off x="4656458" y="1805643"/>
          <a:ext cx="3481200" cy="279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itle 4">
            <a:extLst>
              <a:ext uri="{FF2B5EF4-FFF2-40B4-BE49-F238E27FC236}">
                <a16:creationId xmlns:a16="http://schemas.microsoft.com/office/drawing/2014/main" id="{FA08FBE4-8BB5-731E-1A47-F0C8D3BE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ES" sz="3200" b="1" dirty="0">
                <a:latin typeface="Graphik" panose="020B0503030202060203" pitchFamily="34" charset="77"/>
              </a:rPr>
              <a:t>DEEP DIVE ON GEOGRAPHIC AND DEMOGRAPHIC TRENDS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6603B-EAA3-4783-6211-535060986AE2}"/>
              </a:ext>
            </a:extLst>
          </p:cNvPr>
          <p:cNvSpPr txBox="1"/>
          <p:nvPr/>
        </p:nvSpPr>
        <p:spPr>
          <a:xfrm>
            <a:off x="2375763" y="1542471"/>
            <a:ext cx="72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D4A4E4-C215-1D7F-5F1C-3399E62A4C06}"/>
              </a:ext>
            </a:extLst>
          </p:cNvPr>
          <p:cNvSpPr txBox="1"/>
          <p:nvPr/>
        </p:nvSpPr>
        <p:spPr>
          <a:xfrm>
            <a:off x="5778751" y="1542471"/>
            <a:ext cx="179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Type of Merchant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55AEEC-406B-92A3-574A-AF612E1D4566}"/>
              </a:ext>
            </a:extLst>
          </p:cNvPr>
          <p:cNvSpPr txBox="1"/>
          <p:nvPr/>
        </p:nvSpPr>
        <p:spPr>
          <a:xfrm>
            <a:off x="9858607" y="1542471"/>
            <a:ext cx="72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103E6A-F812-2CB1-9CC2-7C593ED46EA8}"/>
              </a:ext>
            </a:extLst>
          </p:cNvPr>
          <p:cNvSpPr txBox="1"/>
          <p:nvPr/>
        </p:nvSpPr>
        <p:spPr>
          <a:xfrm>
            <a:off x="1187509" y="4781001"/>
            <a:ext cx="32178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b="1" dirty="0">
                <a:latin typeface="Graphik" panose="020B0503030202060203" pitchFamily="34" charset="77"/>
              </a:rPr>
              <a:t>Null Hypothesis (H0): </a:t>
            </a:r>
            <a:r>
              <a:rPr lang="en-ES" sz="1100" dirty="0">
                <a:latin typeface="Graphik" panose="020B0503030202060203" pitchFamily="34" charset="77"/>
              </a:rPr>
              <a:t>The state of California has the same rate of committing fraud as the other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b="1" dirty="0">
                <a:latin typeface="Graphik" panose="020B0503030202060203" pitchFamily="34" charset="77"/>
              </a:rPr>
              <a:t>Alternative Hypothesis (H1): </a:t>
            </a:r>
            <a:r>
              <a:rPr lang="en-ES" sz="1100" dirty="0">
                <a:latin typeface="Graphik" panose="020B0503030202060203" pitchFamily="34" charset="77"/>
              </a:rPr>
              <a:t>The state of California has a different rate of committing fraud than the other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b="1" dirty="0">
                <a:latin typeface="Graphik" panose="020B0503030202060203" pitchFamily="34" charset="77"/>
              </a:rPr>
              <a:t>Result of the test: </a:t>
            </a:r>
            <a:r>
              <a:rPr lang="en-ES" sz="1100" dirty="0">
                <a:latin typeface="Graphik" panose="020B0503030202060203" pitchFamily="34" charset="77"/>
              </a:rPr>
              <a:t>The H0 can’t be accepted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B806C-F145-6A66-7E7F-506094687256}"/>
              </a:ext>
            </a:extLst>
          </p:cNvPr>
          <p:cNvSpPr txBox="1"/>
          <p:nvPr/>
        </p:nvSpPr>
        <p:spPr>
          <a:xfrm>
            <a:off x="8466493" y="4781001"/>
            <a:ext cx="3218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b="1" dirty="0">
                <a:latin typeface="Graphik" panose="020B0503030202060203" pitchFamily="34" charset="77"/>
              </a:rPr>
              <a:t>Null Hypothesis (H0): </a:t>
            </a:r>
            <a:r>
              <a:rPr lang="en-GB" sz="1100" dirty="0">
                <a:latin typeface="Graphik" panose="020B0503030202060203" pitchFamily="34" charset="77"/>
              </a:rPr>
              <a:t>The age group of 50 has the same rate of committing fraud as the general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b="1" dirty="0">
                <a:latin typeface="Graphik" panose="020B0503030202060203" pitchFamily="34" charset="77"/>
              </a:rPr>
              <a:t>Alternative Hypothesis (H1): </a:t>
            </a:r>
            <a:r>
              <a:rPr lang="en-GB" sz="1100" dirty="0">
                <a:latin typeface="Graphik" panose="020B0503030202060203" pitchFamily="34" charset="77"/>
              </a:rPr>
              <a:t>The age group of 50 has a different rate of committing fraud than the general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100" b="1" dirty="0">
                <a:latin typeface="Graphik" panose="020B0503030202060203" pitchFamily="34" charset="77"/>
              </a:rPr>
              <a:t>Result of the test: </a:t>
            </a:r>
            <a:r>
              <a:rPr lang="en-ES" sz="1100" dirty="0">
                <a:latin typeface="Graphik" panose="020B0503030202060203" pitchFamily="34" charset="77"/>
              </a:rPr>
              <a:t>The HO can’t be accepted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E8CBAB-239B-8DEC-F7ED-06AC8426D8AA}"/>
              </a:ext>
            </a:extLst>
          </p:cNvPr>
          <p:cNvSpPr txBox="1"/>
          <p:nvPr/>
        </p:nvSpPr>
        <p:spPr>
          <a:xfrm>
            <a:off x="4981727" y="4781001"/>
            <a:ext cx="321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b="1" dirty="0">
                <a:latin typeface="Graphik" panose="020B0503030202060203" pitchFamily="34" charset="77"/>
              </a:rPr>
              <a:t>Null Hypothesis (H0): </a:t>
            </a:r>
            <a:r>
              <a:rPr lang="en-ES" sz="1100" dirty="0">
                <a:latin typeface="Graphik" panose="020B0503030202060203" pitchFamily="34" charset="77"/>
              </a:rPr>
              <a:t>The category online shopping has the same rate of committing fraud as the other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b="1" dirty="0">
                <a:latin typeface="Graphik" panose="020B0503030202060203" pitchFamily="34" charset="77"/>
              </a:rPr>
              <a:t>Alternative Hypothesis (H1): </a:t>
            </a:r>
            <a:r>
              <a:rPr lang="en-ES" sz="1100" dirty="0">
                <a:latin typeface="Graphik" panose="020B0503030202060203" pitchFamily="34" charset="77"/>
              </a:rPr>
              <a:t>The category online shopping has a different rate of committing fraud than the other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b="1" dirty="0">
                <a:latin typeface="Graphik" panose="020B0503030202060203" pitchFamily="34" charset="77"/>
              </a:rPr>
              <a:t>Result of the test: </a:t>
            </a:r>
            <a:r>
              <a:rPr lang="en-ES" sz="1100" dirty="0">
                <a:latin typeface="Graphik" panose="020B0503030202060203" pitchFamily="34" charset="77"/>
              </a:rPr>
              <a:t>The H0 can’t be accepted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C87277-E8AB-A364-F1AB-FDD2648F1648}"/>
              </a:ext>
            </a:extLst>
          </p:cNvPr>
          <p:cNvSpPr txBox="1"/>
          <p:nvPr/>
        </p:nvSpPr>
        <p:spPr>
          <a:xfrm>
            <a:off x="1187509" y="6362780"/>
            <a:ext cx="3415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900" i="1" dirty="0">
                <a:latin typeface="Graphik" panose="020B0503030202060203" pitchFamily="34" charset="77"/>
              </a:rPr>
              <a:t>* Exploratory Analysis performed via Python and Tableau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395B1F-5795-E3E7-D5C0-FA0D53C6F7BD}"/>
              </a:ext>
            </a:extLst>
          </p:cNvPr>
          <p:cNvSpPr txBox="1"/>
          <p:nvPr/>
        </p:nvSpPr>
        <p:spPr>
          <a:xfrm>
            <a:off x="1187509" y="6592158"/>
            <a:ext cx="3415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900" i="1" dirty="0">
                <a:latin typeface="Graphik" panose="020B0503030202060203" pitchFamily="34" charset="77"/>
              </a:rPr>
              <a:t>** Hypothesis Test performed via Python</a:t>
            </a:r>
          </a:p>
        </p:txBody>
      </p:sp>
    </p:spTree>
    <p:extLst>
      <p:ext uri="{BB962C8B-B14F-4D97-AF65-F5344CB8AC3E}">
        <p14:creationId xmlns:p14="http://schemas.microsoft.com/office/powerpoint/2010/main" val="320663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>
            <a:extLst>
              <a:ext uri="{FF2B5EF4-FFF2-40B4-BE49-F238E27FC236}">
                <a16:creationId xmlns:a16="http://schemas.microsoft.com/office/drawing/2014/main" id="{D802B910-3266-1853-7352-F7BB181B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ES" sz="3200" b="1" dirty="0">
                <a:latin typeface="Graphik" panose="020B0503030202060203" pitchFamily="34" charset="77"/>
              </a:rPr>
              <a:t>SUMMARY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79DC71-F178-DC59-5DC3-D8DBA42FEDA0}"/>
              </a:ext>
            </a:extLst>
          </p:cNvPr>
          <p:cNvSpPr>
            <a:spLocks/>
          </p:cNvSpPr>
          <p:nvPr/>
        </p:nvSpPr>
        <p:spPr>
          <a:xfrm>
            <a:off x="4479496" y="1779853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1B4921-99AD-6661-AA2F-C50BACC56C06}"/>
              </a:ext>
            </a:extLst>
          </p:cNvPr>
          <p:cNvSpPr>
            <a:spLocks/>
          </p:cNvSpPr>
          <p:nvPr/>
        </p:nvSpPr>
        <p:spPr>
          <a:xfrm>
            <a:off x="7291997" y="1770937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F90095-F817-4127-3746-7E2A6AA1D56E}"/>
              </a:ext>
            </a:extLst>
          </p:cNvPr>
          <p:cNvSpPr txBox="1"/>
          <p:nvPr/>
        </p:nvSpPr>
        <p:spPr>
          <a:xfrm>
            <a:off x="1153258" y="3582825"/>
            <a:ext cx="25304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The state of </a:t>
            </a:r>
            <a:r>
              <a:rPr lang="en-ES" sz="1100" b="1" dirty="0">
                <a:latin typeface="Graphik" panose="020B0503030202060203" pitchFamily="34" charset="77"/>
              </a:rPr>
              <a:t>California</a:t>
            </a:r>
            <a:r>
              <a:rPr lang="en-ES" sz="1100" dirty="0">
                <a:latin typeface="Graphik" panose="020B0503030202060203" pitchFamily="34" charset="77"/>
              </a:rPr>
              <a:t> has the higher level of fraudulent cases and also </a:t>
            </a:r>
            <a:r>
              <a:rPr lang="en-ES" sz="1100" b="1" dirty="0">
                <a:latin typeface="Graphik" panose="020B0503030202060203" pitchFamily="34" charset="77"/>
              </a:rPr>
              <a:t>mainly in the states located on the 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B445D-6F8E-765F-7C3D-F3DD52C4069D}"/>
              </a:ext>
            </a:extLst>
          </p:cNvPr>
          <p:cNvSpPr txBox="1"/>
          <p:nvPr/>
        </p:nvSpPr>
        <p:spPr>
          <a:xfrm>
            <a:off x="3832240" y="3582825"/>
            <a:ext cx="2530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b="1" dirty="0">
                <a:latin typeface="Graphik" panose="020B0503030202060203" pitchFamily="34" charset="77"/>
              </a:rPr>
              <a:t>Online shopping is the more fraudulent type of merchant</a:t>
            </a:r>
            <a:r>
              <a:rPr lang="en-ES" sz="1100" dirty="0">
                <a:latin typeface="Graphik" panose="020B0503030202060203" pitchFamily="34" charset="77"/>
              </a:rPr>
              <a:t> and also, there were more fraud cases with </a:t>
            </a:r>
            <a:r>
              <a:rPr lang="en-ES" sz="1100" b="1" dirty="0">
                <a:latin typeface="Graphik" panose="020B0503030202060203" pitchFamily="34" charset="77"/>
              </a:rPr>
              <a:t>purchases more expensive in online shopping and retail shopping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D1BE0C-8212-512D-6DA4-4D756BE7CC6C}"/>
              </a:ext>
            </a:extLst>
          </p:cNvPr>
          <p:cNvSpPr txBox="1"/>
          <p:nvPr/>
        </p:nvSpPr>
        <p:spPr>
          <a:xfrm>
            <a:off x="6566596" y="3504186"/>
            <a:ext cx="25308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Most of the fraudulent cases occured in the </a:t>
            </a:r>
            <a:r>
              <a:rPr lang="en-ES" sz="1100" b="1" dirty="0">
                <a:latin typeface="Graphik" panose="020B0503030202060203" pitchFamily="34" charset="77"/>
              </a:rPr>
              <a:t>group age of 30-50 years old </a:t>
            </a:r>
            <a:r>
              <a:rPr lang="en-ES" sz="1100" dirty="0">
                <a:latin typeface="Graphik" panose="020B0503030202060203" pitchFamily="34" charset="77"/>
              </a:rPr>
              <a:t>and there is no evidence that older customers are more likely to have a fraud case. However </a:t>
            </a:r>
            <a:r>
              <a:rPr lang="en-ES" sz="1100" b="1" dirty="0">
                <a:latin typeface="Graphik" panose="020B0503030202060203" pitchFamily="34" charset="77"/>
              </a:rPr>
              <a:t>the amount of money involving older people seems to be the same than youngers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2DEEBB-C5F4-F52C-41B5-54039C5A3A95}"/>
              </a:ext>
            </a:extLst>
          </p:cNvPr>
          <p:cNvSpPr>
            <a:spLocks/>
          </p:cNvSpPr>
          <p:nvPr/>
        </p:nvSpPr>
        <p:spPr>
          <a:xfrm>
            <a:off x="1697253" y="1770937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FD4C4-EF32-0FBA-6A3F-70B8E21AD218}"/>
              </a:ext>
            </a:extLst>
          </p:cNvPr>
          <p:cNvSpPr txBox="1"/>
          <p:nvPr/>
        </p:nvSpPr>
        <p:spPr>
          <a:xfrm>
            <a:off x="51507" y="3721684"/>
            <a:ext cx="123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Key Conclusions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7F4D2-1A32-1E34-22A2-9FF678354FC3}"/>
              </a:ext>
            </a:extLst>
          </p:cNvPr>
          <p:cNvSpPr txBox="1"/>
          <p:nvPr/>
        </p:nvSpPr>
        <p:spPr>
          <a:xfrm>
            <a:off x="322148" y="5422512"/>
            <a:ext cx="51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Tool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E67FE4-A73C-9FA0-5EB3-BEF00C66561E}"/>
              </a:ext>
            </a:extLst>
          </p:cNvPr>
          <p:cNvSpPr txBox="1"/>
          <p:nvPr/>
        </p:nvSpPr>
        <p:spPr>
          <a:xfrm>
            <a:off x="1153258" y="5430206"/>
            <a:ext cx="22362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Python – plot bar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E6E58-262F-33AF-E2FF-2B15C9B66204}"/>
              </a:ext>
            </a:extLst>
          </p:cNvPr>
          <p:cNvSpPr txBox="1"/>
          <p:nvPr/>
        </p:nvSpPr>
        <p:spPr>
          <a:xfrm>
            <a:off x="3832241" y="5345568"/>
            <a:ext cx="2530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Python – plot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Python – blox plot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BEEE5E-DF6A-6472-DCBA-F2505FE17100}"/>
              </a:ext>
            </a:extLst>
          </p:cNvPr>
          <p:cNvSpPr txBox="1"/>
          <p:nvPr/>
        </p:nvSpPr>
        <p:spPr>
          <a:xfrm>
            <a:off x="6566596" y="5345568"/>
            <a:ext cx="2530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Python – plot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Python – scatter plot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19286B-59CF-BD09-1BA9-A0A11F47ED9D}"/>
              </a:ext>
            </a:extLst>
          </p:cNvPr>
          <p:cNvSpPr txBox="1"/>
          <p:nvPr/>
        </p:nvSpPr>
        <p:spPr>
          <a:xfrm>
            <a:off x="1921882" y="2916381"/>
            <a:ext cx="63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State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4A4A3E-A32E-8E1C-C352-663A50A2801F}"/>
              </a:ext>
            </a:extLst>
          </p:cNvPr>
          <p:cNvSpPr txBox="1"/>
          <p:nvPr/>
        </p:nvSpPr>
        <p:spPr>
          <a:xfrm>
            <a:off x="4267458" y="2928694"/>
            <a:ext cx="150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Type of Merchant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BC74FD-5B0F-BE8B-755C-CEEEDC53C59D}"/>
              </a:ext>
            </a:extLst>
          </p:cNvPr>
          <p:cNvSpPr txBox="1"/>
          <p:nvPr/>
        </p:nvSpPr>
        <p:spPr>
          <a:xfrm>
            <a:off x="7576839" y="2939881"/>
            <a:ext cx="510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Age  </a:t>
            </a:r>
          </a:p>
        </p:txBody>
      </p:sp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436E701-B7B0-23C2-073D-D9AE63341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0392" r="22459" b="18637"/>
          <a:stretch/>
        </p:blipFill>
        <p:spPr>
          <a:xfrm>
            <a:off x="4774784" y="1940052"/>
            <a:ext cx="489424" cy="696784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B4203B0-A9F7-EA0B-BCF5-B33D9B7AA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8556" r="10615" b="16829"/>
          <a:stretch/>
        </p:blipFill>
        <p:spPr>
          <a:xfrm>
            <a:off x="1901995" y="1974881"/>
            <a:ext cx="670516" cy="689944"/>
          </a:xfrm>
          <a:prstGeom prst="rect">
            <a:avLst/>
          </a:prstGeom>
        </p:spPr>
      </p:pic>
      <p:pic>
        <p:nvPicPr>
          <p:cNvPr id="9" name="Picture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E3630FD-F1B8-B1BD-E622-69E32B30CE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5190" t="20913" r="14506" b="35650"/>
          <a:stretch/>
        </p:blipFill>
        <p:spPr>
          <a:xfrm>
            <a:off x="7450973" y="2053035"/>
            <a:ext cx="762048" cy="47081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062AFF5-8B6B-DB93-22AB-5920BFC3C87A}"/>
              </a:ext>
            </a:extLst>
          </p:cNvPr>
          <p:cNvSpPr>
            <a:spLocks/>
          </p:cNvSpPr>
          <p:nvPr/>
        </p:nvSpPr>
        <p:spPr>
          <a:xfrm>
            <a:off x="10046839" y="1770937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100"/>
          </a:p>
        </p:txBody>
      </p:sp>
      <p:pic>
        <p:nvPicPr>
          <p:cNvPr id="28" name="Picture 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AE41BFC-ABCD-A251-8F7F-98E265B17B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4736"/>
          <a:stretch/>
        </p:blipFill>
        <p:spPr>
          <a:xfrm>
            <a:off x="10240397" y="2015546"/>
            <a:ext cx="692884" cy="5907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08E5130-5F7B-A475-D2DF-8C9360D1BE54}"/>
              </a:ext>
            </a:extLst>
          </p:cNvPr>
          <p:cNvSpPr txBox="1"/>
          <p:nvPr/>
        </p:nvSpPr>
        <p:spPr>
          <a:xfrm>
            <a:off x="9300952" y="3504185"/>
            <a:ext cx="2530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The job profile with higher fraud cases is </a:t>
            </a:r>
            <a:r>
              <a:rPr lang="en-ES" sz="1100" b="1" dirty="0">
                <a:latin typeface="Graphik" panose="020B0503030202060203" pitchFamily="34" charset="77"/>
              </a:rPr>
              <a:t>technical</a:t>
            </a:r>
            <a:r>
              <a:rPr lang="en-ES" sz="1100" dirty="0">
                <a:latin typeface="Graphik" panose="020B0503030202060203" pitchFamily="34" charset="77"/>
              </a:rPr>
              <a:t> including </a:t>
            </a:r>
            <a:r>
              <a:rPr lang="en-ES" sz="1100" b="1" dirty="0">
                <a:latin typeface="Graphik" panose="020B0503030202060203" pitchFamily="34" charset="77"/>
              </a:rPr>
              <a:t>system analyst, naval architect or network engineer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94EC93-9556-C093-2DA7-5B2C79014AB1}"/>
              </a:ext>
            </a:extLst>
          </p:cNvPr>
          <p:cNvSpPr txBox="1"/>
          <p:nvPr/>
        </p:nvSpPr>
        <p:spPr>
          <a:xfrm>
            <a:off x="9300952" y="5430206"/>
            <a:ext cx="253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100" dirty="0">
                <a:latin typeface="Graphik" panose="020B0503030202060203" pitchFamily="34" charset="77"/>
              </a:rPr>
              <a:t>Python – pivot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F8ADDA-ED3A-0D62-65F5-8656D3751499}"/>
              </a:ext>
            </a:extLst>
          </p:cNvPr>
          <p:cNvSpPr txBox="1"/>
          <p:nvPr/>
        </p:nvSpPr>
        <p:spPr>
          <a:xfrm>
            <a:off x="10080359" y="2939881"/>
            <a:ext cx="101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b="1" dirty="0">
                <a:latin typeface="Graphik" panose="020B0503030202060203" pitchFamily="34" charset="77"/>
              </a:rPr>
              <a:t>Job profile  </a:t>
            </a:r>
          </a:p>
        </p:txBody>
      </p:sp>
    </p:spTree>
    <p:extLst>
      <p:ext uri="{BB962C8B-B14F-4D97-AF65-F5344CB8AC3E}">
        <p14:creationId xmlns:p14="http://schemas.microsoft.com/office/powerpoint/2010/main" val="262236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475</Words>
  <Application>Microsoft Macintosh PowerPoint</Application>
  <PresentationFormat>Widescreen</PresentationFormat>
  <Paragraphs>74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Graphik</vt:lpstr>
      <vt:lpstr>Office Theme</vt:lpstr>
      <vt:lpstr>PowerPoint Presentation</vt:lpstr>
      <vt:lpstr>AGENDA</vt:lpstr>
      <vt:lpstr>PowerPoint Presentation</vt:lpstr>
      <vt:lpstr>DEEP DIVE ON GEOGRAPHIC AND DEMOGRAPHIC TRENDS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Palmero</dc:creator>
  <cp:lastModifiedBy>Alvaro Palmero</cp:lastModifiedBy>
  <cp:revision>8</cp:revision>
  <dcterms:created xsi:type="dcterms:W3CDTF">2023-06-08T09:12:34Z</dcterms:created>
  <dcterms:modified xsi:type="dcterms:W3CDTF">2023-06-09T15:40:40Z</dcterms:modified>
</cp:coreProperties>
</file>