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61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345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1AE36-57CB-4E96-883D-10E1B03FB69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C63D-6A1B-43CF-9299-618407E90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Presentation 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summary of the purpose of the presentation: to explain the technical solution developed and how this proposal can positively impact the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that the focus will be on creating a new, specialized insurance product for triathlons.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C63D-6A1B-43CF-9299-618407E90A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899FE-62D4-81BF-7661-C96D5128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761E38-DFDA-24C7-606A-385BB66D8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15F14-255C-C9FC-E79B-5D22165B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3B6CE-A9FF-1AC2-000D-D4174ED7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EE732-E922-8364-DC9C-6E74F66E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46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07CC-3880-4ABD-A1AF-02E15517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F14B80-A939-CD22-FEE6-6C277719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9F409-66FC-ACF4-3F97-FC4E9A01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CD7A3-AB46-D08B-ECE6-B9CFA682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7B0A2-421D-BB4D-9FA4-EB01DE44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96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AC1B3A-354F-5923-8A5E-91D9A430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293BD2-80E3-AE53-11BD-D69BF253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A1FF1-65EA-92A3-C4F3-524F0036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36982-9AF3-A1C6-04C2-325FB623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AD606-3DAC-D046-AEC1-780AA00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92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2EE0B-2090-DC84-7171-3A8DFFE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67357-42B4-B1CF-B277-140940E6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EDF62-B7CF-6CCD-92E9-9D13EBBC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C345E-1668-F110-44D2-5B294384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21605-53FF-05FE-7EF1-6CB8E7F1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18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BF59-3BB5-7A6D-5A9F-33898AD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F105C-DEB7-9FBD-05EE-AD17C273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C1A42-5595-4AA1-6914-FC2E2603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23F64-BE9D-D413-A6A1-577D49B2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7D0D9-8702-7249-20C4-DCC4D664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5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E1EC3-0322-FEBA-5575-D4EFACF7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D0DA1-7CF2-BA70-7B04-3B09099A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B2473E-34F2-5139-D268-73A0D47DE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5F3EF-F941-D59B-042F-BF54D76E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06064-506E-5FCF-2727-7BD6BDC3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8A6BEC-EB3F-0468-6E57-C15330E9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54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33BA8-E250-0F55-ECF6-31F33188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37C0F-752B-4C71-DC01-D1631BCA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1F2176-11BA-9BE8-28FD-0B6F8921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A44DD7-5990-A695-764D-7B2319A0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339497-D2B2-4D15-3EB3-66B072768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137E91-4776-EA41-6548-C73B05FD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9BDEE0-B823-C899-CC86-DA7677C7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F694D9-0CFC-7C90-9CC2-97C01209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5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7572-12B1-35BF-CCE8-B149D878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868001-ECE7-59EF-1CEF-F3F8927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486F7A-5F55-765C-BD0B-1F09EC46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C013A2-CF5C-0DE3-2B5F-E4B8C1B0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19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6EB9CF-9BF5-3A46-D4D0-8E4D65C8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1633-FB4C-FF69-6AE7-49BD1190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EF61E-062A-1EC9-1363-74A0C32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0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8210-3EF1-5EF0-0FC8-472C2BF0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373E9-2248-4421-5128-40DEB4A6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DEEA1E-E45B-5891-7E90-E3B98F7E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5C32B-8014-2CFE-CD20-BACC6BB0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ACB160-C446-CD67-7CD3-1CCC8DD1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6D5CA-0363-E6D9-38E0-74F179F2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0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29BC-0855-E34D-DB43-579AF84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01696-8721-6D8E-F816-F1CA03F76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F698F-BF17-F54E-12EA-BF12EB1D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5F219-1BDF-8F14-C475-9901FAE9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A66D2-AAFF-129B-090E-0544632A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A68BC-B0F7-323F-227F-47EF6B55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8FCB36-5B23-A16B-73B4-FB17884A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DA0867-29A5-629F-9707-84F3CB57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B7795-0990-CCC4-6C7D-91F438DE7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10864-F8D5-4059-A84B-1414294ACF8F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1EB8C-6EF1-4EC2-ABBA-2C1C2131A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DCEBA-2EBF-F658-E658-D8F91AB9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B7FD1-364D-44FC-BB0E-DC221458BC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25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C56F17-2881-97AC-E020-B0EE530C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471383"/>
            <a:ext cx="10383699" cy="14956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F2B989-BA9F-48EF-E070-63E87F107896}"/>
              </a:ext>
            </a:extLst>
          </p:cNvPr>
          <p:cNvSpPr txBox="1"/>
          <p:nvPr/>
        </p:nvSpPr>
        <p:spPr>
          <a:xfrm>
            <a:off x="9217231" y="5333117"/>
            <a:ext cx="26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Álvaro Puertas Puñal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Architect</a:t>
            </a:r>
          </a:p>
          <a:p>
            <a:pPr algn="r"/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August 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D30988-3B56-7307-070C-C8B93F8E3814}"/>
              </a:ext>
            </a:extLst>
          </p:cNvPr>
          <p:cNvSpPr txBox="1"/>
          <p:nvPr/>
        </p:nvSpPr>
        <p:spPr>
          <a:xfrm>
            <a:off x="904150" y="2634403"/>
            <a:ext cx="10383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Triathlon </a:t>
            </a:r>
            <a:r>
              <a:rPr lang="en-US" sz="3200" noProof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– Technical Solution</a:t>
            </a:r>
          </a:p>
          <a:p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for the Business Stakeholders</a:t>
            </a:r>
          </a:p>
        </p:txBody>
      </p:sp>
    </p:spTree>
    <p:extLst>
      <p:ext uri="{BB962C8B-B14F-4D97-AF65-F5344CB8AC3E}">
        <p14:creationId xmlns:p14="http://schemas.microsoft.com/office/powerpoint/2010/main" val="300846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422832" y="3164839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1 : Select the event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D50E83-81AD-E897-EC09-014FB8BB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70" y="3062618"/>
            <a:ext cx="277216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6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422832" y="3753544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2 : Select the bike (optional)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916A5A-20CD-9933-1BD2-51D67F277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50" y="3673082"/>
            <a:ext cx="225774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341552" y="4352984"/>
            <a:ext cx="511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3 : Select the wetsuit (optional)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25F5F7-32CD-87F3-C144-7EC6D0094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70" y="4352984"/>
            <a:ext cx="175284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BBAD2E-9A6E-76ED-044E-74C470EF60C9}"/>
              </a:ext>
            </a:extLst>
          </p:cNvPr>
          <p:cNvSpPr txBox="1"/>
          <p:nvPr/>
        </p:nvSpPr>
        <p:spPr>
          <a:xfrm>
            <a:off x="4280592" y="4921944"/>
            <a:ext cx="46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4 : Select the helmet (optional)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685DB7-8979-636C-5CB1-29FE204BF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01" y="4921944"/>
            <a:ext cx="174331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12A58F-5983-9C7D-2264-1472EC66E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83" y="962523"/>
            <a:ext cx="8366795" cy="58395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FE0A6C-496E-440F-451D-77035228555C}"/>
              </a:ext>
            </a:extLst>
          </p:cNvPr>
          <p:cNvSpPr txBox="1"/>
          <p:nvPr/>
        </p:nvSpPr>
        <p:spPr>
          <a:xfrm>
            <a:off x="4280592" y="5368984"/>
            <a:ext cx="46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Step 5 : get the quote</a:t>
            </a:r>
          </a:p>
        </p:txBody>
      </p:sp>
    </p:spTree>
    <p:extLst>
      <p:ext uri="{BB962C8B-B14F-4D97-AF65-F5344CB8AC3E}">
        <p14:creationId xmlns:p14="http://schemas.microsoft.com/office/powerpoint/2010/main" val="112900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12A58F-5983-9C7D-2264-1472EC66E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83" y="962523"/>
            <a:ext cx="8366795" cy="58395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FE0A6C-496E-440F-451D-77035228555C}"/>
              </a:ext>
            </a:extLst>
          </p:cNvPr>
          <p:cNvSpPr txBox="1"/>
          <p:nvPr/>
        </p:nvSpPr>
        <p:spPr>
          <a:xfrm>
            <a:off x="5853380" y="4916250"/>
            <a:ext cx="6045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Result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The information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The price of the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Probability to rain during the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More probability to rain = more probability to have an accident riding the bike  increase the quote *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Sum of the market value of all the gear selected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8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C56F17-2881-97AC-E020-B0EE530C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471383"/>
            <a:ext cx="10383699" cy="14956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F2B989-BA9F-48EF-E070-63E87F107896}"/>
              </a:ext>
            </a:extLst>
          </p:cNvPr>
          <p:cNvSpPr txBox="1"/>
          <p:nvPr/>
        </p:nvSpPr>
        <p:spPr>
          <a:xfrm>
            <a:off x="8942911" y="5373757"/>
            <a:ext cx="26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Álvaro Puertas Puñal</a:t>
            </a:r>
          </a:p>
          <a:p>
            <a:pPr algn="ctr"/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Architect</a:t>
            </a:r>
          </a:p>
          <a:p>
            <a:pPr algn="r"/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August 2024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D30988-3B56-7307-070C-C8B93F8E3814}"/>
              </a:ext>
            </a:extLst>
          </p:cNvPr>
          <p:cNvSpPr txBox="1"/>
          <p:nvPr/>
        </p:nvSpPr>
        <p:spPr>
          <a:xfrm>
            <a:off x="4424984" y="3155006"/>
            <a:ext cx="334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 ?</a:t>
            </a:r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465532" y="1600200"/>
            <a:ext cx="10266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Triathlon Insurance product is designed specifically to meet the needs of triathletes, providing comprehensive coverage that traditional insurance policies do not offer.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Current insurance products often fail to cover the unique risks associated with triathlons, such as equipment damage during the competition.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3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71040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Regarding triathlons, they do not attract as many athletes as pure runners, but the target audience has a high purchasing power. According to USA Triathlon (USAT), these athletes spend more than average: 80% of Americans who chose this discipline had a college education and a household income of 130,000 euros per year, which allows them to invest 2,100 euros annually in nutrition and sports equipment, and 990 euros in training.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3ABCC1-87F4-DD43-48B6-6662D3607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075" y="2138204"/>
            <a:ext cx="4135925" cy="43883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333B8EC-3CDE-CBCB-ED76-8E73B5E12C5A}"/>
              </a:ext>
            </a:extLst>
          </p:cNvPr>
          <p:cNvSpPr txBox="1"/>
          <p:nvPr/>
        </p:nvSpPr>
        <p:spPr>
          <a:xfrm>
            <a:off x="8376918" y="1993825"/>
            <a:ext cx="2979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evolution of the business in millions of euro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Benefits: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product specifically benefits the triathlete, making their experience safer and more secure.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Coverage: Covers equipment, injuries, and unforeseen events like cancellations or delays.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Peace of Mind: Allows athletes to focus on competing, knowing they are fully protected.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Tailored Protection: Policies can be customized based on the athlete's level (amateur vs. professional) and the type of triathlon (sprint, ironman, etc.).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Benefits: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product  will create a new revenue stream for Zurich and helps differentiate the brand in a competitive market.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Differentiation: Zurich becomes the go-to insurer for triathletes, enhancing brand loyalty and attracting a new customer segment.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Growth: Capture a growing market with specific needs, leading to increased policy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Cross-Selling Opportunities: Potential to offer other Zurich products to triathletes, such as travel insurance or personal accident insurance.</a:t>
            </a:r>
          </a:p>
        </p:txBody>
      </p:sp>
    </p:spTree>
    <p:extLst>
      <p:ext uri="{BB962C8B-B14F-4D97-AF65-F5344CB8AC3E}">
        <p14:creationId xmlns:p14="http://schemas.microsoft.com/office/powerpoint/2010/main" val="184631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D7AEB-E024-9C67-A770-76987979D9C7}"/>
              </a:ext>
            </a:extLst>
          </p:cNvPr>
          <p:cNvSpPr txBox="1"/>
          <p:nvPr/>
        </p:nvSpPr>
        <p:spPr>
          <a:xfrm>
            <a:off x="271352" y="1335505"/>
            <a:ext cx="113752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features: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more granular look at what the product covers, including specific features like:</a:t>
            </a:r>
          </a:p>
          <a:p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Equipment Coverage</a:t>
            </a: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Covers bikes, wetsuits, helmet and other gear used in triathlons.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Coverage: Covers entry fees, travel expenses, and accommodation costs if the event is canceled or postponed.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Coverage: Ensures coverage for athletes competing in events worldwide.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B9095F-760B-38A9-4732-A39D0F6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11" y="2269731"/>
            <a:ext cx="7643489" cy="44045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8DB746-35DA-F1AC-2F0E-CA8075240BDD}"/>
              </a:ext>
            </a:extLst>
          </p:cNvPr>
          <p:cNvSpPr txBox="1"/>
          <p:nvPr/>
        </p:nvSpPr>
        <p:spPr>
          <a:xfrm>
            <a:off x="465532" y="1600200"/>
            <a:ext cx="1119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part of klinc.com, we can add the new product quickly to the market.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70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B9095F-760B-38A9-4732-A39D0F6F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11" y="2269731"/>
            <a:ext cx="7643489" cy="44045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B8DB746-35DA-F1AC-2F0E-CA8075240BDD}"/>
              </a:ext>
            </a:extLst>
          </p:cNvPr>
          <p:cNvSpPr txBox="1"/>
          <p:nvPr/>
        </p:nvSpPr>
        <p:spPr>
          <a:xfrm>
            <a:off x="465532" y="1600200"/>
            <a:ext cx="1119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part of klinc.com, we can add the new product quickly to the market.</a:t>
            </a:r>
          </a:p>
          <a:p>
            <a:pPr algn="just"/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E5058C-2E79-CB7A-9C80-C02CBC6B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271" y="2892740"/>
            <a:ext cx="2373655" cy="17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4D030F-4697-BA08-B86C-5954C029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" y="288108"/>
            <a:ext cx="2457793" cy="771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43EEF-432D-50E5-0448-D4090F31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70" y="1018420"/>
            <a:ext cx="8526968" cy="58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7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769</Words>
  <Application>Microsoft Office PowerPoint</Application>
  <PresentationFormat>Widescreen</PresentationFormat>
  <Paragraphs>73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Puertas Puñal</dc:creator>
  <cp:lastModifiedBy>Álvaro Puertas Puñal</cp:lastModifiedBy>
  <cp:revision>10</cp:revision>
  <dcterms:created xsi:type="dcterms:W3CDTF">2024-08-16T07:26:21Z</dcterms:created>
  <dcterms:modified xsi:type="dcterms:W3CDTF">2024-08-20T11:15:08Z</dcterms:modified>
</cp:coreProperties>
</file>