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5" r:id="rId7"/>
    <p:sldId id="266" r:id="rId8"/>
    <p:sldId id="261" r:id="rId9"/>
    <p:sldId id="273" r:id="rId10"/>
    <p:sldId id="263" r:id="rId11"/>
    <p:sldId id="264" r:id="rId12"/>
    <p:sldId id="270" r:id="rId13"/>
    <p:sldId id="272" r:id="rId14"/>
    <p:sldId id="267" r:id="rId15"/>
    <p:sldId id="269" r:id="rId16"/>
    <p:sldId id="268" r:id="rId17"/>
    <p:sldId id="26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1935" autoAdjust="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56F4-043E-4D33-AA9E-10966073FC30}" type="datetimeFigureOut">
              <a:rPr lang="en-GB" smtClean="0"/>
              <a:t>25/05/2022</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8DC2-DAFC-46B8-9D2C-D15384BB346D}" type="slidenum">
              <a:rPr lang="en-GB" smtClean="0"/>
              <a:t>‹Nº›</a:t>
            </a:fld>
            <a:endParaRPr lang="en-GB"/>
          </a:p>
        </p:txBody>
      </p:sp>
    </p:spTree>
    <p:extLst>
      <p:ext uri="{BB962C8B-B14F-4D97-AF65-F5344CB8AC3E}">
        <p14:creationId xmlns:p14="http://schemas.microsoft.com/office/powerpoint/2010/main" val="215774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Some of these irregularities can be solved by performing a statistical analysis on each point’s neighborhood, and trimming those which do not meet a certain criterion. Our sparse outlier removal is based on the computation of the distribution of point to </a:t>
            </a:r>
            <a:r>
              <a:rPr lang="en-US" dirty="0" err="1"/>
              <a:t>neighbours</a:t>
            </a:r>
            <a:r>
              <a:rPr lang="en-US" dirty="0"/>
              <a:t> distances in the input dataset. For each point, we compute the mean distance from it to all its neighbors. By assuming that the resulted distribution is Gaussian with a mean and a standard deviation, all points whose mean distances are outside an interval defined by the global distances mean and standard deviation can be considered as outliers and trimmed from the dataset.</a:t>
            </a:r>
            <a:endParaRPr lang="en-GB" dirty="0"/>
          </a:p>
        </p:txBody>
      </p:sp>
      <p:sp>
        <p:nvSpPr>
          <p:cNvPr id="4" name="Marcador de número de diapositiva 3"/>
          <p:cNvSpPr>
            <a:spLocks noGrp="1"/>
          </p:cNvSpPr>
          <p:nvPr>
            <p:ph type="sldNum" sz="quarter" idx="5"/>
          </p:nvPr>
        </p:nvSpPr>
        <p:spPr/>
        <p:txBody>
          <a:bodyPr/>
          <a:lstStyle/>
          <a:p>
            <a:fld id="{4AA88DC2-DAFC-46B8-9D2C-D15384BB346D}" type="slidenum">
              <a:rPr lang="en-GB" smtClean="0"/>
              <a:t>7</a:t>
            </a:fld>
            <a:endParaRPr lang="en-GB"/>
          </a:p>
        </p:txBody>
      </p:sp>
    </p:spTree>
    <p:extLst>
      <p:ext uri="{BB962C8B-B14F-4D97-AF65-F5344CB8AC3E}">
        <p14:creationId xmlns:p14="http://schemas.microsoft.com/office/powerpoint/2010/main" val="354739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1" i="0" u="none" strike="noStrike" baseline="0" dirty="0">
                <a:latin typeface="Times-Bold"/>
              </a:rPr>
              <a:t>The method makes explicit use of object boundary information and tries to extract the features in areas where the surface is stable but has substantial change in the vicinity. (Abstract Freiburg)</a:t>
            </a:r>
          </a:p>
          <a:p>
            <a:pPr marL="0" indent="0" algn="l">
              <a:buNone/>
            </a:pPr>
            <a:r>
              <a:rPr lang="en-US" dirty="0" err="1"/>
              <a:t>i</a:t>
            </a:r>
            <a:r>
              <a:rPr lang="en-US" dirty="0"/>
              <a:t>) it must take information about borders and the surface structure into account;</a:t>
            </a:r>
          </a:p>
          <a:p>
            <a:pPr marL="0" indent="0" algn="l">
              <a:buNone/>
            </a:pPr>
            <a:r>
              <a:rPr lang="en-US" dirty="0"/>
              <a:t>ii) it must select positions that can be reliably detected even if the object is observed from another perspective (this option is more for the composition of the 3d cloud </a:t>
            </a:r>
            <a:r>
              <a:rPr lang="en-US"/>
              <a:t>from the 2d one)</a:t>
            </a:r>
            <a:endParaRPr lang="en-US" dirty="0"/>
          </a:p>
          <a:p>
            <a:pPr marL="0" indent="0" algn="l">
              <a:buNone/>
            </a:pPr>
            <a:r>
              <a:rPr lang="en-US" dirty="0"/>
              <a:t>iii) the points must be on positions that provide stable areas for normal estimation or the descriptor calculation in general.</a:t>
            </a:r>
            <a:endParaRPr lang="en-GB" b="0" dirty="0"/>
          </a:p>
        </p:txBody>
      </p:sp>
      <p:sp>
        <p:nvSpPr>
          <p:cNvPr id="4" name="Marcador de número de diapositiva 3"/>
          <p:cNvSpPr>
            <a:spLocks noGrp="1"/>
          </p:cNvSpPr>
          <p:nvPr>
            <p:ph type="sldNum" sz="quarter" idx="5"/>
          </p:nvPr>
        </p:nvSpPr>
        <p:spPr/>
        <p:txBody>
          <a:bodyPr/>
          <a:lstStyle/>
          <a:p>
            <a:fld id="{4AA88DC2-DAFC-46B8-9D2C-D15384BB346D}" type="slidenum">
              <a:rPr lang="en-GB" smtClean="0"/>
              <a:t>9</a:t>
            </a:fld>
            <a:endParaRPr lang="en-GB"/>
          </a:p>
        </p:txBody>
      </p:sp>
    </p:spTree>
    <p:extLst>
      <p:ext uri="{BB962C8B-B14F-4D97-AF65-F5344CB8AC3E}">
        <p14:creationId xmlns:p14="http://schemas.microsoft.com/office/powerpoint/2010/main" val="3206216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Page 30 Master </a:t>
            </a:r>
            <a:r>
              <a:rPr lang="en-GB" dirty="0" err="1"/>
              <a:t>Damm</a:t>
            </a:r>
            <a:r>
              <a:rPr lang="en-GB" dirty="0"/>
              <a:t> document</a:t>
            </a:r>
          </a:p>
          <a:p>
            <a:endParaRPr lang="en-GB" dirty="0"/>
          </a:p>
        </p:txBody>
      </p:sp>
      <p:sp>
        <p:nvSpPr>
          <p:cNvPr id="4" name="Marcador de número de diapositiva 3"/>
          <p:cNvSpPr>
            <a:spLocks noGrp="1"/>
          </p:cNvSpPr>
          <p:nvPr>
            <p:ph type="sldNum" sz="quarter" idx="5"/>
          </p:nvPr>
        </p:nvSpPr>
        <p:spPr/>
        <p:txBody>
          <a:bodyPr/>
          <a:lstStyle/>
          <a:p>
            <a:fld id="{4AA88DC2-DAFC-46B8-9D2C-D15384BB346D}" type="slidenum">
              <a:rPr lang="en-GB" smtClean="0"/>
              <a:t>10</a:t>
            </a:fld>
            <a:endParaRPr lang="en-GB"/>
          </a:p>
        </p:txBody>
      </p:sp>
    </p:spTree>
    <p:extLst>
      <p:ext uri="{BB962C8B-B14F-4D97-AF65-F5344CB8AC3E}">
        <p14:creationId xmlns:p14="http://schemas.microsoft.com/office/powerpoint/2010/main" val="358696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API: Its goal is to find the relative positions and orientations of the separately acquired views in a global coordinate framework, such that the intersecting areas between them overlap perfectly</a:t>
            </a:r>
          </a:p>
          <a:p>
            <a:endParaRPr lang="en-US" dirty="0"/>
          </a:p>
          <a:p>
            <a:r>
              <a:rPr lang="en-US" dirty="0"/>
              <a:t>Motivated by finding correct point correspondences in the given input datasets, and estimating rigid transformations that can rotate and translate each individual dataset into a consistent global coordinate framework.</a:t>
            </a:r>
            <a:endParaRPr lang="en-GB" dirty="0"/>
          </a:p>
        </p:txBody>
      </p:sp>
      <p:sp>
        <p:nvSpPr>
          <p:cNvPr id="4" name="Marcador de número de diapositiva 3"/>
          <p:cNvSpPr>
            <a:spLocks noGrp="1"/>
          </p:cNvSpPr>
          <p:nvPr>
            <p:ph type="sldNum" sz="quarter" idx="5"/>
          </p:nvPr>
        </p:nvSpPr>
        <p:spPr/>
        <p:txBody>
          <a:bodyPr/>
          <a:lstStyle/>
          <a:p>
            <a:fld id="{4AA88DC2-DAFC-46B8-9D2C-D15384BB346D}" type="slidenum">
              <a:rPr lang="en-GB" smtClean="0"/>
              <a:t>12</a:t>
            </a:fld>
            <a:endParaRPr lang="en-GB"/>
          </a:p>
        </p:txBody>
      </p:sp>
    </p:spTree>
    <p:extLst>
      <p:ext uri="{BB962C8B-B14F-4D97-AF65-F5344CB8AC3E}">
        <p14:creationId xmlns:p14="http://schemas.microsoft.com/office/powerpoint/2010/main" val="426460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registration needs the estimation of </a:t>
            </a:r>
            <a:r>
              <a:rPr lang="en-GB" dirty="0" err="1"/>
              <a:t>keypoints</a:t>
            </a:r>
            <a:r>
              <a:rPr lang="en-GB" dirty="0"/>
              <a:t> due to the huge number of points that a normal point cloud usually contains (300k). Is also possible to process the whole clouds TIME CONSUMING.</a:t>
            </a:r>
          </a:p>
          <a:p>
            <a:endParaRPr lang="en-GB" dirty="0"/>
          </a:p>
        </p:txBody>
      </p:sp>
      <p:sp>
        <p:nvSpPr>
          <p:cNvPr id="4" name="Marcador de número de diapositiva 3"/>
          <p:cNvSpPr>
            <a:spLocks noGrp="1"/>
          </p:cNvSpPr>
          <p:nvPr>
            <p:ph type="sldNum" sz="quarter" idx="5"/>
          </p:nvPr>
        </p:nvSpPr>
        <p:spPr/>
        <p:txBody>
          <a:bodyPr/>
          <a:lstStyle/>
          <a:p>
            <a:fld id="{4AA88DC2-DAFC-46B8-9D2C-D15384BB346D}" type="slidenum">
              <a:rPr lang="en-GB" smtClean="0"/>
              <a:t>13</a:t>
            </a:fld>
            <a:endParaRPr lang="en-GB"/>
          </a:p>
        </p:txBody>
      </p:sp>
    </p:spTree>
    <p:extLst>
      <p:ext uri="{BB962C8B-B14F-4D97-AF65-F5344CB8AC3E}">
        <p14:creationId xmlns:p14="http://schemas.microsoft.com/office/powerpoint/2010/main" val="48532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F17F91-C988-41B5-ACC1-B7F68AFCAB27}" type="datetime1">
              <a:rPr lang="en-US" smtClean="0"/>
              <a:t>5/25/2022</a:t>
            </a:fld>
            <a:endParaRPr lang="en-US" dirty="0"/>
          </a:p>
        </p:txBody>
      </p:sp>
      <p:sp>
        <p:nvSpPr>
          <p:cNvPr id="5" name="Footer Placeholder 4"/>
          <p:cNvSpPr>
            <a:spLocks noGrp="1"/>
          </p:cNvSpPr>
          <p:nvPr>
            <p:ph type="ftr" sz="quarter" idx="11"/>
          </p:nvPr>
        </p:nvSpPr>
        <p:spPr/>
        <p:txBody>
          <a:bodyPr/>
          <a:lstStyle/>
          <a:p>
            <a:r>
              <a:rPr lang="en-US"/>
              <a:t>Álvaro Santamaría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804B29-6B10-46C6-B700-1063B47B9A0E}" type="datetime1">
              <a:rPr lang="en-US" smtClean="0"/>
              <a:t>5/25/2022</a:t>
            </a:fld>
            <a:endParaRPr lang="en-US" dirty="0"/>
          </a:p>
        </p:txBody>
      </p:sp>
      <p:sp>
        <p:nvSpPr>
          <p:cNvPr id="5" name="Footer Placeholder 4"/>
          <p:cNvSpPr>
            <a:spLocks noGrp="1"/>
          </p:cNvSpPr>
          <p:nvPr>
            <p:ph type="ftr" sz="quarter" idx="11"/>
          </p:nvPr>
        </p:nvSpPr>
        <p:spPr/>
        <p:txBody>
          <a:bodyPr/>
          <a:lstStyle/>
          <a:p>
            <a:r>
              <a:rPr lang="en-US"/>
              <a:t>Álvaro Santamaría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562BCC-7996-49B7-907A-6E0D96221C53}" type="datetime1">
              <a:rPr lang="en-US" smtClean="0"/>
              <a:t>5/25/2022</a:t>
            </a:fld>
            <a:endParaRPr lang="en-US" dirty="0"/>
          </a:p>
        </p:txBody>
      </p:sp>
      <p:sp>
        <p:nvSpPr>
          <p:cNvPr id="5" name="Footer Placeholder 4"/>
          <p:cNvSpPr>
            <a:spLocks noGrp="1"/>
          </p:cNvSpPr>
          <p:nvPr>
            <p:ph type="ftr" sz="quarter" idx="11"/>
          </p:nvPr>
        </p:nvSpPr>
        <p:spPr/>
        <p:txBody>
          <a:bodyPr/>
          <a:lstStyle/>
          <a:p>
            <a:r>
              <a:rPr lang="en-US"/>
              <a:t>Álvaro Santamaría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31A9E1-B276-4C8E-BBE6-F0227180ED83}" type="datetime1">
              <a:rPr lang="en-US" smtClean="0"/>
              <a:t>5/25/2022</a:t>
            </a:fld>
            <a:endParaRPr lang="en-US" dirty="0"/>
          </a:p>
        </p:txBody>
      </p:sp>
      <p:sp>
        <p:nvSpPr>
          <p:cNvPr id="5" name="Footer Placeholder 4"/>
          <p:cNvSpPr>
            <a:spLocks noGrp="1"/>
          </p:cNvSpPr>
          <p:nvPr>
            <p:ph type="ftr" sz="quarter" idx="11"/>
          </p:nvPr>
        </p:nvSpPr>
        <p:spPr/>
        <p:txBody>
          <a:bodyPr/>
          <a:lstStyle/>
          <a:p>
            <a:r>
              <a:rPr lang="en-US"/>
              <a:t>Álvaro Santamaría</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4F4BF5-0BC5-4403-A090-9BE30B57E42C}" type="datetime1">
              <a:rPr lang="en-US" smtClean="0"/>
              <a:t>5/25/2022</a:t>
            </a:fld>
            <a:endParaRPr lang="en-US" dirty="0"/>
          </a:p>
        </p:txBody>
      </p:sp>
      <p:sp>
        <p:nvSpPr>
          <p:cNvPr id="5" name="Footer Placeholder 4"/>
          <p:cNvSpPr>
            <a:spLocks noGrp="1"/>
          </p:cNvSpPr>
          <p:nvPr>
            <p:ph type="ftr" sz="quarter" idx="11"/>
          </p:nvPr>
        </p:nvSpPr>
        <p:spPr/>
        <p:txBody>
          <a:bodyPr/>
          <a:lstStyle/>
          <a:p>
            <a:r>
              <a:rPr lang="en-US"/>
              <a:t>Álvaro Santamaría</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190A1BE-CEAD-460F-9AEB-DECFAA047757}" type="datetime1">
              <a:rPr lang="en-US" smtClean="0"/>
              <a:t>5/25/2022</a:t>
            </a:fld>
            <a:endParaRPr lang="en-US" dirty="0"/>
          </a:p>
        </p:txBody>
      </p:sp>
      <p:sp>
        <p:nvSpPr>
          <p:cNvPr id="6" name="Footer Placeholder 5"/>
          <p:cNvSpPr>
            <a:spLocks noGrp="1"/>
          </p:cNvSpPr>
          <p:nvPr>
            <p:ph type="ftr" sz="quarter" idx="11"/>
          </p:nvPr>
        </p:nvSpPr>
        <p:spPr/>
        <p:txBody>
          <a:bodyPr/>
          <a:lstStyle/>
          <a:p>
            <a:r>
              <a:rPr lang="en-US"/>
              <a:t>Álvaro Santamaría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91667EF-08CC-43BA-BE0E-ACBDDEBC7B35}" type="datetime1">
              <a:rPr lang="en-US" smtClean="0"/>
              <a:t>5/25/2022</a:t>
            </a:fld>
            <a:endParaRPr lang="en-US" dirty="0"/>
          </a:p>
        </p:txBody>
      </p:sp>
      <p:sp>
        <p:nvSpPr>
          <p:cNvPr id="8" name="Footer Placeholder 7"/>
          <p:cNvSpPr>
            <a:spLocks noGrp="1"/>
          </p:cNvSpPr>
          <p:nvPr>
            <p:ph type="ftr" sz="quarter" idx="11"/>
          </p:nvPr>
        </p:nvSpPr>
        <p:spPr/>
        <p:txBody>
          <a:bodyPr/>
          <a:lstStyle/>
          <a:p>
            <a:r>
              <a:rPr lang="en-US"/>
              <a:t>Álvaro Santamaría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6B72426-0A56-4B59-B545-1BC5EEBBD1FD}" type="datetime1">
              <a:rPr lang="en-US" smtClean="0"/>
              <a:t>5/25/2022</a:t>
            </a:fld>
            <a:endParaRPr lang="en-US" dirty="0"/>
          </a:p>
        </p:txBody>
      </p:sp>
      <p:sp>
        <p:nvSpPr>
          <p:cNvPr id="4" name="Footer Placeholder 3"/>
          <p:cNvSpPr>
            <a:spLocks noGrp="1"/>
          </p:cNvSpPr>
          <p:nvPr>
            <p:ph type="ftr" sz="quarter" idx="11"/>
          </p:nvPr>
        </p:nvSpPr>
        <p:spPr/>
        <p:txBody>
          <a:bodyPr/>
          <a:lstStyle/>
          <a:p>
            <a:r>
              <a:rPr lang="en-US"/>
              <a:t>Álvaro Santamaría</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757CE-FEEC-4A2B-BAFE-2F034A5625C8}" type="datetime1">
              <a:rPr lang="en-US" smtClean="0"/>
              <a:t>5/25/2022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Álvaro Santamaría</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D19FD6-05E3-461B-9F90-2FBB1FB1F4BA}" type="datetime1">
              <a:rPr lang="en-US" smtClean="0"/>
              <a:t>5/25/2022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Álvaro Santamaría</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9AAA1AB-0108-4970-B034-9E0A37C82875}" type="datetime1">
              <a:rPr lang="en-US" smtClean="0"/>
              <a:t>5/25/2022</a:t>
            </a:fld>
            <a:endParaRPr lang="en-US" dirty="0"/>
          </a:p>
        </p:txBody>
      </p:sp>
      <p:sp>
        <p:nvSpPr>
          <p:cNvPr id="6" name="Footer Placeholder 5"/>
          <p:cNvSpPr>
            <a:spLocks noGrp="1"/>
          </p:cNvSpPr>
          <p:nvPr>
            <p:ph type="ftr" sz="quarter" idx="11"/>
          </p:nvPr>
        </p:nvSpPr>
        <p:spPr/>
        <p:txBody>
          <a:bodyPr/>
          <a:lstStyle/>
          <a:p>
            <a:r>
              <a:rPr lang="en-US"/>
              <a:t>Álvaro Santamaría</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344E9D-89F7-43EC-BDE4-272471A23D36}" type="datetime1">
              <a:rPr lang="en-US" smtClean="0"/>
              <a:t>5/25/2022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Álvaro Santamaría</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54918-CE34-9694-665B-1F3824F2FA18}"/>
              </a:ext>
            </a:extLst>
          </p:cNvPr>
          <p:cNvSpPr>
            <a:spLocks noGrp="1"/>
          </p:cNvSpPr>
          <p:nvPr>
            <p:ph type="ctrTitle"/>
          </p:nvPr>
        </p:nvSpPr>
        <p:spPr/>
        <p:txBody>
          <a:bodyPr>
            <a:normAutofit/>
          </a:bodyPr>
          <a:lstStyle/>
          <a:p>
            <a:r>
              <a:rPr lang="en-GB" sz="7200" dirty="0"/>
              <a:t>PCL processing algorithm</a:t>
            </a:r>
          </a:p>
        </p:txBody>
      </p:sp>
      <p:sp>
        <p:nvSpPr>
          <p:cNvPr id="3" name="Marcador de pie de página 2">
            <a:extLst>
              <a:ext uri="{FF2B5EF4-FFF2-40B4-BE49-F238E27FC236}">
                <a16:creationId xmlns:a16="http://schemas.microsoft.com/office/drawing/2014/main" id="{1E696FF9-B5BE-0BBC-F697-0840820B3AB3}"/>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375585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91B05-6791-DDB8-AD28-2FD4A25DA50A}"/>
              </a:ext>
            </a:extLst>
          </p:cNvPr>
          <p:cNvSpPr>
            <a:spLocks noGrp="1"/>
          </p:cNvSpPr>
          <p:nvPr>
            <p:ph type="title"/>
          </p:nvPr>
        </p:nvSpPr>
        <p:spPr>
          <a:xfrm>
            <a:off x="1097280" y="286603"/>
            <a:ext cx="10058400" cy="1450757"/>
          </a:xfrm>
        </p:spPr>
        <p:txBody>
          <a:bodyPr>
            <a:normAutofit/>
          </a:bodyPr>
          <a:lstStyle/>
          <a:p>
            <a:r>
              <a:rPr lang="en-GB" dirty="0"/>
              <a:t>2. Point cloud clustering</a:t>
            </a:r>
          </a:p>
        </p:txBody>
      </p:sp>
      <p:sp>
        <p:nvSpPr>
          <p:cNvPr id="3" name="Marcador de contenido 2">
            <a:extLst>
              <a:ext uri="{FF2B5EF4-FFF2-40B4-BE49-F238E27FC236}">
                <a16:creationId xmlns:a16="http://schemas.microsoft.com/office/drawing/2014/main" id="{972DBC16-DE7B-8693-04AC-15896DAE2131}"/>
              </a:ext>
            </a:extLst>
          </p:cNvPr>
          <p:cNvSpPr>
            <a:spLocks noGrp="1"/>
          </p:cNvSpPr>
          <p:nvPr>
            <p:ph idx="1"/>
          </p:nvPr>
        </p:nvSpPr>
        <p:spPr>
          <a:xfrm>
            <a:off x="1097279" y="1845734"/>
            <a:ext cx="6454987" cy="4023360"/>
          </a:xfrm>
        </p:spPr>
        <p:txBody>
          <a:bodyPr>
            <a:normAutofit/>
          </a:bodyPr>
          <a:lstStyle/>
          <a:p>
            <a:r>
              <a:rPr lang="en-US" dirty="0"/>
              <a:t>The main objective of clustering is to differentiate the different objects or surfaces that make up the filtered </a:t>
            </a:r>
            <a:r>
              <a:rPr lang="en-US" dirty="0" err="1"/>
              <a:t>pcl</a:t>
            </a:r>
            <a:r>
              <a:rPr lang="en-US" dirty="0"/>
              <a:t> cloud. This way the processing time is considerably reduced.</a:t>
            </a:r>
            <a:endParaRPr lang="en-GB"/>
          </a:p>
          <a:p>
            <a:r>
              <a:rPr lang="en-GB" dirty="0"/>
              <a:t>Methods:</a:t>
            </a:r>
            <a:endParaRPr lang="en-GB"/>
          </a:p>
          <a:p>
            <a:pPr marL="457200" indent="-457200">
              <a:buFont typeface="+mj-lt"/>
              <a:buAutoNum type="arabicPeriod"/>
            </a:pPr>
            <a:r>
              <a:rPr lang="en-GB" dirty="0"/>
              <a:t>Euclidean Cluster Extraction: </a:t>
            </a:r>
            <a:endParaRPr lang="en-GB"/>
          </a:p>
        </p:txBody>
      </p:sp>
      <p:pic>
        <p:nvPicPr>
          <p:cNvPr id="6" name="Imagen 5">
            <a:extLst>
              <a:ext uri="{FF2B5EF4-FFF2-40B4-BE49-F238E27FC236}">
                <a16:creationId xmlns:a16="http://schemas.microsoft.com/office/drawing/2014/main" id="{56D0E454-3AE3-5C49-8511-167D63A5D6B9}"/>
              </a:ext>
            </a:extLst>
          </p:cNvPr>
          <p:cNvPicPr>
            <a:picLocks noChangeAspect="1"/>
          </p:cNvPicPr>
          <p:nvPr/>
        </p:nvPicPr>
        <p:blipFill>
          <a:blip r:embed="rId3"/>
          <a:stretch>
            <a:fillRect/>
          </a:stretch>
        </p:blipFill>
        <p:spPr>
          <a:xfrm>
            <a:off x="8020570" y="2703453"/>
            <a:ext cx="3135109" cy="1896741"/>
          </a:xfrm>
          <a:prstGeom prst="rect">
            <a:avLst/>
          </a:prstGeom>
        </p:spPr>
      </p:pic>
      <p:sp>
        <p:nvSpPr>
          <p:cNvPr id="4" name="Marcador de pie de página 3">
            <a:extLst>
              <a:ext uri="{FF2B5EF4-FFF2-40B4-BE49-F238E27FC236}">
                <a16:creationId xmlns:a16="http://schemas.microsoft.com/office/drawing/2014/main" id="{DE1A7CC0-6339-6FC5-BD10-01D6779CB6E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Álvaro Santamaría</a:t>
            </a:r>
          </a:p>
        </p:txBody>
      </p:sp>
    </p:spTree>
    <p:extLst>
      <p:ext uri="{BB962C8B-B14F-4D97-AF65-F5344CB8AC3E}">
        <p14:creationId xmlns:p14="http://schemas.microsoft.com/office/powerpoint/2010/main" val="341789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8BEC2-FF7B-ED30-A731-53DDA1AFD3E0}"/>
              </a:ext>
            </a:extLst>
          </p:cNvPr>
          <p:cNvSpPr>
            <a:spLocks noGrp="1"/>
          </p:cNvSpPr>
          <p:nvPr>
            <p:ph type="title"/>
          </p:nvPr>
        </p:nvSpPr>
        <p:spPr/>
        <p:txBody>
          <a:bodyPr/>
          <a:lstStyle/>
          <a:p>
            <a:r>
              <a:rPr lang="en-GB" dirty="0"/>
              <a:t>2. Point cloud clustering</a:t>
            </a:r>
          </a:p>
        </p:txBody>
      </p:sp>
      <p:sp>
        <p:nvSpPr>
          <p:cNvPr id="3" name="Marcador de contenido 2">
            <a:extLst>
              <a:ext uri="{FF2B5EF4-FFF2-40B4-BE49-F238E27FC236}">
                <a16:creationId xmlns:a16="http://schemas.microsoft.com/office/drawing/2014/main" id="{0917A9D1-82B2-2EC8-950B-7DB51DDFB8E8}"/>
              </a:ext>
            </a:extLst>
          </p:cNvPr>
          <p:cNvSpPr>
            <a:spLocks noGrp="1"/>
          </p:cNvSpPr>
          <p:nvPr>
            <p:ph idx="1"/>
          </p:nvPr>
        </p:nvSpPr>
        <p:spPr/>
        <p:txBody>
          <a:bodyPr/>
          <a:lstStyle/>
          <a:p>
            <a:r>
              <a:rPr lang="en-GB" dirty="0"/>
              <a:t>Algorithm used in Euclidean clustering:</a:t>
            </a:r>
          </a:p>
          <a:p>
            <a:endParaRPr lang="en-GB" dirty="0"/>
          </a:p>
        </p:txBody>
      </p:sp>
      <p:sp>
        <p:nvSpPr>
          <p:cNvPr id="4" name="Marcador de pie de página 3">
            <a:extLst>
              <a:ext uri="{FF2B5EF4-FFF2-40B4-BE49-F238E27FC236}">
                <a16:creationId xmlns:a16="http://schemas.microsoft.com/office/drawing/2014/main" id="{FF4849F7-253D-D797-44D2-56EC8083C307}"/>
              </a:ext>
            </a:extLst>
          </p:cNvPr>
          <p:cNvSpPr>
            <a:spLocks noGrp="1"/>
          </p:cNvSpPr>
          <p:nvPr>
            <p:ph type="ftr" sz="quarter" idx="11"/>
          </p:nvPr>
        </p:nvSpPr>
        <p:spPr/>
        <p:txBody>
          <a:bodyPr/>
          <a:lstStyle/>
          <a:p>
            <a:r>
              <a:rPr lang="en-US"/>
              <a:t>Álvaro Santamaría</a:t>
            </a:r>
            <a:endParaRPr lang="en-US" dirty="0"/>
          </a:p>
        </p:txBody>
      </p:sp>
      <p:pic>
        <p:nvPicPr>
          <p:cNvPr id="6" name="Imagen 5">
            <a:extLst>
              <a:ext uri="{FF2B5EF4-FFF2-40B4-BE49-F238E27FC236}">
                <a16:creationId xmlns:a16="http://schemas.microsoft.com/office/drawing/2014/main" id="{1FD35D6B-0A7E-DCC0-C2C2-31FB6C68AD60}"/>
              </a:ext>
            </a:extLst>
          </p:cNvPr>
          <p:cNvPicPr>
            <a:picLocks noChangeAspect="1"/>
          </p:cNvPicPr>
          <p:nvPr/>
        </p:nvPicPr>
        <p:blipFill>
          <a:blip r:embed="rId2"/>
          <a:stretch>
            <a:fillRect/>
          </a:stretch>
        </p:blipFill>
        <p:spPr>
          <a:xfrm>
            <a:off x="1097280" y="2218472"/>
            <a:ext cx="7046524" cy="3851987"/>
          </a:xfrm>
          <a:prstGeom prst="rect">
            <a:avLst/>
          </a:prstGeom>
        </p:spPr>
      </p:pic>
    </p:spTree>
    <p:extLst>
      <p:ext uri="{BB962C8B-B14F-4D97-AF65-F5344CB8AC3E}">
        <p14:creationId xmlns:p14="http://schemas.microsoft.com/office/powerpoint/2010/main" val="134205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63BEF-6AEC-DDB5-A37A-9A677F31178F}"/>
              </a:ext>
            </a:extLst>
          </p:cNvPr>
          <p:cNvSpPr>
            <a:spLocks noGrp="1"/>
          </p:cNvSpPr>
          <p:nvPr>
            <p:ph type="title"/>
          </p:nvPr>
        </p:nvSpPr>
        <p:spPr/>
        <p:txBody>
          <a:bodyPr/>
          <a:lstStyle/>
          <a:p>
            <a:r>
              <a:rPr lang="en-GB" dirty="0"/>
              <a:t>3. Registration</a:t>
            </a:r>
          </a:p>
        </p:txBody>
      </p:sp>
      <p:sp>
        <p:nvSpPr>
          <p:cNvPr id="3" name="Marcador de contenido 2">
            <a:extLst>
              <a:ext uri="{FF2B5EF4-FFF2-40B4-BE49-F238E27FC236}">
                <a16:creationId xmlns:a16="http://schemas.microsoft.com/office/drawing/2014/main" id="{0E0EFBEF-EF4F-F68B-004E-64167EF3BAA4}"/>
              </a:ext>
            </a:extLst>
          </p:cNvPr>
          <p:cNvSpPr>
            <a:spLocks noGrp="1"/>
          </p:cNvSpPr>
          <p:nvPr>
            <p:ph idx="1"/>
          </p:nvPr>
        </p:nvSpPr>
        <p:spPr/>
        <p:txBody>
          <a:bodyPr/>
          <a:lstStyle/>
          <a:p>
            <a:pPr marL="0" indent="0">
              <a:buNone/>
            </a:pPr>
            <a:r>
              <a:rPr lang="en-US" dirty="0"/>
              <a:t>The point-cloud registration or scan matching, is the process of finding a spatial transformation (e.g., scaling, rotation and translation) that aligns two or more point clouds. For doing that the different algorithms find the correspondences between the different clouds.</a:t>
            </a:r>
          </a:p>
          <a:p>
            <a:pPr marL="0" indent="0">
              <a:buNone/>
            </a:pPr>
            <a:endParaRPr lang="en-US" dirty="0"/>
          </a:p>
          <a:p>
            <a:pPr marL="0" indent="0">
              <a:buNone/>
            </a:pPr>
            <a:endParaRPr lang="en-GB" dirty="0"/>
          </a:p>
        </p:txBody>
      </p:sp>
      <p:sp>
        <p:nvSpPr>
          <p:cNvPr id="4" name="Marcador de pie de página 3">
            <a:extLst>
              <a:ext uri="{FF2B5EF4-FFF2-40B4-BE49-F238E27FC236}">
                <a16:creationId xmlns:a16="http://schemas.microsoft.com/office/drawing/2014/main" id="{C0A0C5E6-CF81-D6E6-A1AD-781761A8523D}"/>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1357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E29EC5-DA62-AF40-57F7-A1A973A7EEF7}"/>
              </a:ext>
            </a:extLst>
          </p:cNvPr>
          <p:cNvSpPr>
            <a:spLocks noGrp="1"/>
          </p:cNvSpPr>
          <p:nvPr>
            <p:ph type="title"/>
          </p:nvPr>
        </p:nvSpPr>
        <p:spPr>
          <a:xfrm>
            <a:off x="6411685" y="634946"/>
            <a:ext cx="5127171" cy="1450757"/>
          </a:xfrm>
        </p:spPr>
        <p:txBody>
          <a:bodyPr>
            <a:normAutofit/>
          </a:bodyPr>
          <a:lstStyle/>
          <a:p>
            <a:r>
              <a:rPr lang="en-GB" dirty="0"/>
              <a:t>Pairwise registration</a:t>
            </a:r>
          </a:p>
        </p:txBody>
      </p:sp>
      <p:pic>
        <p:nvPicPr>
          <p:cNvPr id="6" name="Imagen 5">
            <a:extLst>
              <a:ext uri="{FF2B5EF4-FFF2-40B4-BE49-F238E27FC236}">
                <a16:creationId xmlns:a16="http://schemas.microsoft.com/office/drawing/2014/main" id="{4404598B-5795-6822-DFF2-1494535F9171}"/>
              </a:ext>
            </a:extLst>
          </p:cNvPr>
          <p:cNvPicPr>
            <a:picLocks noChangeAspect="1"/>
          </p:cNvPicPr>
          <p:nvPr/>
        </p:nvPicPr>
        <p:blipFill>
          <a:blip r:embed="rId3"/>
          <a:stretch>
            <a:fillRect/>
          </a:stretch>
        </p:blipFill>
        <p:spPr>
          <a:xfrm>
            <a:off x="643192" y="747602"/>
            <a:ext cx="5451627" cy="5042754"/>
          </a:xfrm>
          <a:prstGeom prst="rect">
            <a:avLst/>
          </a:prstGeom>
        </p:spPr>
      </p:pic>
      <p:cxnSp>
        <p:nvCxnSpPr>
          <p:cNvPr id="20"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C3327DA-DD20-A455-E220-5F62700F7AD1}"/>
              </a:ext>
            </a:extLst>
          </p:cNvPr>
          <p:cNvSpPr>
            <a:spLocks noGrp="1"/>
          </p:cNvSpPr>
          <p:nvPr>
            <p:ph idx="1"/>
          </p:nvPr>
        </p:nvSpPr>
        <p:spPr>
          <a:xfrm>
            <a:off x="6411684" y="2198914"/>
            <a:ext cx="5127172" cy="3670180"/>
          </a:xfrm>
        </p:spPr>
        <p:txBody>
          <a:bodyPr>
            <a:normAutofit/>
          </a:bodyPr>
          <a:lstStyle/>
          <a:p>
            <a:r>
              <a:rPr lang="en-GB" dirty="0"/>
              <a:t>The pairwise registration is the transformation to register a couple of clouds, and its output is a transformation matrix (4x4). This transformation matrix represents the </a:t>
            </a:r>
            <a:r>
              <a:rPr lang="en-GB" dirty="0" err="1"/>
              <a:t>Rot+trans</a:t>
            </a:r>
            <a:r>
              <a:rPr lang="en-GB" dirty="0"/>
              <a:t> that is needed to align the source and the target cloud.</a:t>
            </a:r>
          </a:p>
        </p:txBody>
      </p:sp>
      <p:sp>
        <p:nvSpPr>
          <p:cNvPr id="21"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17CF03B2-FDC5-6FF0-FB26-96F58E73518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Álvaro Santamaría</a:t>
            </a:r>
          </a:p>
        </p:txBody>
      </p:sp>
    </p:spTree>
    <p:extLst>
      <p:ext uri="{BB962C8B-B14F-4D97-AF65-F5344CB8AC3E}">
        <p14:creationId xmlns:p14="http://schemas.microsoft.com/office/powerpoint/2010/main" val="46056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E09E4-958C-C9DA-186E-EA45A979DF0F}"/>
              </a:ext>
            </a:extLst>
          </p:cNvPr>
          <p:cNvSpPr>
            <a:spLocks noGrp="1"/>
          </p:cNvSpPr>
          <p:nvPr>
            <p:ph type="title"/>
          </p:nvPr>
        </p:nvSpPr>
        <p:spPr/>
        <p:txBody>
          <a:bodyPr/>
          <a:lstStyle/>
          <a:p>
            <a:r>
              <a:rPr lang="en-GB" dirty="0"/>
              <a:t>4.1 Similarity score</a:t>
            </a:r>
          </a:p>
        </p:txBody>
      </p:sp>
      <p:sp>
        <p:nvSpPr>
          <p:cNvPr id="3" name="Marcador de contenido 2">
            <a:extLst>
              <a:ext uri="{FF2B5EF4-FFF2-40B4-BE49-F238E27FC236}">
                <a16:creationId xmlns:a16="http://schemas.microsoft.com/office/drawing/2014/main" id="{36550FAA-0F8A-5B2D-446C-FA147592E3F5}"/>
              </a:ext>
            </a:extLst>
          </p:cNvPr>
          <p:cNvSpPr>
            <a:spLocks noGrp="1"/>
          </p:cNvSpPr>
          <p:nvPr>
            <p:ph idx="1"/>
          </p:nvPr>
        </p:nvSpPr>
        <p:spPr>
          <a:xfrm>
            <a:off x="1066800" y="1879601"/>
            <a:ext cx="10058400" cy="4023360"/>
          </a:xfrm>
        </p:spPr>
        <p:txBody>
          <a:bodyPr/>
          <a:lstStyle/>
          <a:p>
            <a:r>
              <a:rPr lang="en-GB" dirty="0"/>
              <a:t>This method consist at comparing both clouds, the input one (B) and the source/s (A) and deciding if they are close enough. </a:t>
            </a:r>
          </a:p>
          <a:p>
            <a:r>
              <a:rPr lang="en-GB" dirty="0"/>
              <a:t>This comparison could be done by obtaining the distance of each point of the cloud B to A points and make a decision using this algorithm. There exist plenty ways of calculating this distance that will require evaluation with validation clouds.</a:t>
            </a:r>
          </a:p>
          <a:p>
            <a:pPr>
              <a:buBlip>
                <a:blip r:embed="rId2"/>
              </a:buBlip>
            </a:pPr>
            <a:r>
              <a:rPr lang="en-GB" dirty="0"/>
              <a:t>  </a:t>
            </a:r>
            <a:r>
              <a:rPr lang="en-US" dirty="0"/>
              <a:t>Method with high percentage reliability for closed geometric shapes with standardized components</a:t>
            </a:r>
          </a:p>
          <a:p>
            <a:pPr>
              <a:buBlip>
                <a:blip r:embed="rId2"/>
              </a:buBlip>
            </a:pPr>
            <a:r>
              <a:rPr lang="en-US" dirty="0"/>
              <a:t>  Relatively easy to implement</a:t>
            </a:r>
          </a:p>
          <a:p>
            <a:pPr>
              <a:buBlip>
                <a:blip r:embed="rId2"/>
              </a:buBlip>
            </a:pPr>
            <a:r>
              <a:rPr lang="en-US" dirty="0"/>
              <a:t>  Can afford real-time performance</a:t>
            </a:r>
          </a:p>
          <a:p>
            <a:pPr>
              <a:buBlip>
                <a:blip r:embed="rId3"/>
              </a:buBlip>
            </a:pPr>
            <a:r>
              <a:rPr lang="en-US" dirty="0"/>
              <a:t>  It is strongly affected by noise (solvable by doing a complete pre-processing of the PC)</a:t>
            </a:r>
          </a:p>
          <a:p>
            <a:pPr marL="0" indent="0">
              <a:buNone/>
            </a:pPr>
            <a:endParaRPr lang="en-GB" dirty="0"/>
          </a:p>
        </p:txBody>
      </p:sp>
      <p:sp>
        <p:nvSpPr>
          <p:cNvPr id="4" name="Marcador de pie de página 3">
            <a:extLst>
              <a:ext uri="{FF2B5EF4-FFF2-40B4-BE49-F238E27FC236}">
                <a16:creationId xmlns:a16="http://schemas.microsoft.com/office/drawing/2014/main" id="{396E5D5F-A1ED-05EE-A7DB-649922058B69}"/>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251499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AAF82-3B23-F8A4-4CB9-1EC65E1F9680}"/>
              </a:ext>
            </a:extLst>
          </p:cNvPr>
          <p:cNvSpPr>
            <a:spLocks noGrp="1"/>
          </p:cNvSpPr>
          <p:nvPr>
            <p:ph type="title"/>
          </p:nvPr>
        </p:nvSpPr>
        <p:spPr/>
        <p:txBody>
          <a:bodyPr/>
          <a:lstStyle/>
          <a:p>
            <a:endParaRPr lang="en-GB"/>
          </a:p>
        </p:txBody>
      </p:sp>
      <p:sp>
        <p:nvSpPr>
          <p:cNvPr id="3" name="Marcador de contenido 2">
            <a:extLst>
              <a:ext uri="{FF2B5EF4-FFF2-40B4-BE49-F238E27FC236}">
                <a16:creationId xmlns:a16="http://schemas.microsoft.com/office/drawing/2014/main" id="{B3EEF56F-2CA5-CE6A-0F8B-8BFD614C0875}"/>
              </a:ext>
            </a:extLst>
          </p:cNvPr>
          <p:cNvSpPr>
            <a:spLocks noGrp="1"/>
          </p:cNvSpPr>
          <p:nvPr>
            <p:ph idx="1"/>
          </p:nvPr>
        </p:nvSpPr>
        <p:spPr/>
        <p:txBody>
          <a:bodyPr/>
          <a:lstStyle/>
          <a:p>
            <a:endParaRPr lang="en-GB"/>
          </a:p>
        </p:txBody>
      </p:sp>
      <p:sp>
        <p:nvSpPr>
          <p:cNvPr id="4" name="Marcador de pie de página 3">
            <a:extLst>
              <a:ext uri="{FF2B5EF4-FFF2-40B4-BE49-F238E27FC236}">
                <a16:creationId xmlns:a16="http://schemas.microsoft.com/office/drawing/2014/main" id="{F6207039-CC8D-BC60-BD9F-41351A6E4E8D}"/>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428316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C2B8A-0F10-5214-0DE5-AB523EC30B1C}"/>
              </a:ext>
            </a:extLst>
          </p:cNvPr>
          <p:cNvSpPr>
            <a:spLocks noGrp="1"/>
          </p:cNvSpPr>
          <p:nvPr>
            <p:ph type="title"/>
          </p:nvPr>
        </p:nvSpPr>
        <p:spPr/>
        <p:txBody>
          <a:bodyPr/>
          <a:lstStyle/>
          <a:p>
            <a:endParaRPr lang="en-GB"/>
          </a:p>
        </p:txBody>
      </p:sp>
      <p:sp>
        <p:nvSpPr>
          <p:cNvPr id="3" name="Marcador de contenido 2">
            <a:extLst>
              <a:ext uri="{FF2B5EF4-FFF2-40B4-BE49-F238E27FC236}">
                <a16:creationId xmlns:a16="http://schemas.microsoft.com/office/drawing/2014/main" id="{7BCDBBCC-DE2C-44BC-7EEA-01BA2B575972}"/>
              </a:ext>
            </a:extLst>
          </p:cNvPr>
          <p:cNvSpPr>
            <a:spLocks noGrp="1"/>
          </p:cNvSpPr>
          <p:nvPr>
            <p:ph idx="1"/>
          </p:nvPr>
        </p:nvSpPr>
        <p:spPr/>
        <p:txBody>
          <a:bodyPr/>
          <a:lstStyle/>
          <a:p>
            <a:r>
              <a:rPr lang="en-GB" dirty="0"/>
              <a:t>Raspberry pi 3 b+</a:t>
            </a:r>
          </a:p>
          <a:p>
            <a:endParaRPr lang="en-GB" dirty="0"/>
          </a:p>
          <a:p>
            <a:pPr marL="0" indent="0">
              <a:buNone/>
            </a:pPr>
            <a:r>
              <a:rPr lang="en-GB" dirty="0"/>
              <a:t>Continue with literature research (</a:t>
            </a:r>
            <a:r>
              <a:rPr lang="en-GB" dirty="0" err="1"/>
              <a:t>prepro</a:t>
            </a:r>
            <a:r>
              <a:rPr lang="en-GB" dirty="0"/>
              <a:t>, recognition algorithms)</a:t>
            </a:r>
          </a:p>
          <a:p>
            <a:pPr marL="0" indent="0">
              <a:buNone/>
            </a:pPr>
            <a:r>
              <a:rPr lang="en-GB" dirty="0"/>
              <a:t>Add to the presentation a table of all algorithms with qualitative classification</a:t>
            </a:r>
          </a:p>
          <a:p>
            <a:pPr marL="0" indent="0">
              <a:buNone/>
            </a:pPr>
            <a:r>
              <a:rPr lang="en-GB" dirty="0"/>
              <a:t>Extract static pc from Ros/Gazebo. Also think how to </a:t>
            </a:r>
            <a:r>
              <a:rPr lang="en-GB" dirty="0" err="1"/>
              <a:t>prepro</a:t>
            </a:r>
            <a:r>
              <a:rPr lang="en-GB" dirty="0"/>
              <a:t> the 2D dynamic cloud</a:t>
            </a:r>
          </a:p>
          <a:p>
            <a:pPr marL="0" indent="0">
              <a:buNone/>
            </a:pPr>
            <a:r>
              <a:rPr lang="en-GB" dirty="0"/>
              <a:t>Create a timetable for organization</a:t>
            </a:r>
          </a:p>
          <a:p>
            <a:endParaRPr lang="en-GB" dirty="0"/>
          </a:p>
        </p:txBody>
      </p:sp>
      <p:sp>
        <p:nvSpPr>
          <p:cNvPr id="4" name="Marcador de pie de página 3">
            <a:extLst>
              <a:ext uri="{FF2B5EF4-FFF2-40B4-BE49-F238E27FC236}">
                <a16:creationId xmlns:a16="http://schemas.microsoft.com/office/drawing/2014/main" id="{D0987629-E137-E72D-9258-D6EF4AC5557A}"/>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73753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75C21-4155-77BC-5573-0167C742AFC7}"/>
              </a:ext>
            </a:extLst>
          </p:cNvPr>
          <p:cNvSpPr>
            <a:spLocks noGrp="1"/>
          </p:cNvSpPr>
          <p:nvPr>
            <p:ph type="title"/>
          </p:nvPr>
        </p:nvSpPr>
        <p:spPr/>
        <p:txBody>
          <a:bodyPr/>
          <a:lstStyle/>
          <a:p>
            <a:endParaRPr lang="en-GB"/>
          </a:p>
        </p:txBody>
      </p:sp>
      <p:sp>
        <p:nvSpPr>
          <p:cNvPr id="3" name="Marcador de contenido 2">
            <a:extLst>
              <a:ext uri="{FF2B5EF4-FFF2-40B4-BE49-F238E27FC236}">
                <a16:creationId xmlns:a16="http://schemas.microsoft.com/office/drawing/2014/main" id="{4A350716-E384-E943-F3C3-B22768D10D57}"/>
              </a:ext>
            </a:extLst>
          </p:cNvPr>
          <p:cNvSpPr>
            <a:spLocks noGrp="1"/>
          </p:cNvSpPr>
          <p:nvPr>
            <p:ph idx="1"/>
          </p:nvPr>
        </p:nvSpPr>
        <p:spPr/>
        <p:txBody>
          <a:bodyPr/>
          <a:lstStyle/>
          <a:p>
            <a:r>
              <a:rPr lang="es-ES" sz="1100" dirty="0" err="1">
                <a:effectLst/>
              </a:rPr>
              <a:t>Hunjung</a:t>
            </a:r>
            <a:r>
              <a:rPr lang="es-ES" sz="1100" dirty="0">
                <a:effectLst/>
              </a:rPr>
              <a:t>, L. (</a:t>
            </a:r>
            <a:r>
              <a:rPr lang="es-ES" sz="1100" dirty="0" err="1">
                <a:effectLst/>
              </a:rPr>
              <a:t>n.d</a:t>
            </a:r>
            <a:r>
              <a:rPr lang="es-ES" sz="1100" dirty="0">
                <a:effectLst/>
              </a:rPr>
              <a:t>.). </a:t>
            </a:r>
            <a:r>
              <a:rPr lang="es-ES" sz="1100" i="1" dirty="0" err="1">
                <a:effectLst/>
              </a:rPr>
              <a:t>Downsampling</a:t>
            </a:r>
            <a:r>
              <a:rPr lang="es-ES" sz="1100" i="1" dirty="0">
                <a:effectLst/>
              </a:rPr>
              <a:t> a </a:t>
            </a:r>
            <a:r>
              <a:rPr lang="es-ES" sz="1100" i="1" dirty="0" err="1">
                <a:effectLst/>
              </a:rPr>
              <a:t>PointCloud</a:t>
            </a:r>
            <a:r>
              <a:rPr lang="es-ES" sz="1100" i="1" dirty="0">
                <a:effectLst/>
              </a:rPr>
              <a:t> </a:t>
            </a:r>
            <a:r>
              <a:rPr lang="es-ES" sz="1100" i="1" dirty="0" err="1">
                <a:effectLst/>
              </a:rPr>
              <a:t>using</a:t>
            </a:r>
            <a:r>
              <a:rPr lang="es-ES" sz="1100" i="1" dirty="0">
                <a:effectLst/>
              </a:rPr>
              <a:t> a </a:t>
            </a:r>
            <a:r>
              <a:rPr lang="es-ES" sz="1100" i="1" dirty="0" err="1">
                <a:effectLst/>
              </a:rPr>
              <a:t>VoxelGrid</a:t>
            </a:r>
            <a:r>
              <a:rPr lang="es-ES" sz="1100" i="1" dirty="0">
                <a:effectLst/>
              </a:rPr>
              <a:t> </a:t>
            </a:r>
            <a:r>
              <a:rPr lang="es-ES" sz="1100" i="1" dirty="0" err="1">
                <a:effectLst/>
              </a:rPr>
              <a:t>filter</a:t>
            </a:r>
            <a:r>
              <a:rPr lang="es-ES" sz="1100" i="1" dirty="0">
                <a:effectLst/>
              </a:rPr>
              <a:t>-PCL-CPP</a:t>
            </a:r>
            <a:r>
              <a:rPr lang="es-ES" sz="1100" dirty="0">
                <a:effectLst/>
              </a:rPr>
              <a:t>. </a:t>
            </a:r>
            <a:r>
              <a:rPr lang="es-ES" sz="1100" dirty="0" err="1">
                <a:effectLst/>
              </a:rPr>
              <a:t>Downsampling</a:t>
            </a:r>
            <a:r>
              <a:rPr lang="es-ES" sz="1100" dirty="0">
                <a:effectLst/>
              </a:rPr>
              <a:t> a </a:t>
            </a:r>
            <a:r>
              <a:rPr lang="es-ES" sz="1100" dirty="0" err="1">
                <a:effectLst/>
              </a:rPr>
              <a:t>PointCloud</a:t>
            </a:r>
            <a:r>
              <a:rPr lang="es-ES" sz="1100" dirty="0">
                <a:effectLst/>
              </a:rPr>
              <a:t> </a:t>
            </a:r>
            <a:r>
              <a:rPr lang="es-ES" sz="1100" dirty="0" err="1">
                <a:effectLst/>
              </a:rPr>
              <a:t>using</a:t>
            </a:r>
            <a:r>
              <a:rPr lang="es-ES" sz="1100" dirty="0">
                <a:effectLst/>
              </a:rPr>
              <a:t> a </a:t>
            </a:r>
            <a:r>
              <a:rPr lang="es-ES" sz="1100" dirty="0" err="1">
                <a:effectLst/>
              </a:rPr>
              <a:t>VoxelGrid</a:t>
            </a:r>
            <a:r>
              <a:rPr lang="es-ES" sz="1100" dirty="0">
                <a:effectLst/>
              </a:rPr>
              <a:t> </a:t>
            </a:r>
            <a:r>
              <a:rPr lang="es-ES" sz="1100" dirty="0" err="1">
                <a:effectLst/>
              </a:rPr>
              <a:t>filter</a:t>
            </a:r>
            <a:r>
              <a:rPr lang="es-ES" sz="1100" dirty="0">
                <a:effectLst/>
              </a:rPr>
              <a:t>-PCL-</a:t>
            </a:r>
            <a:r>
              <a:rPr lang="es-ES" sz="1100" dirty="0" err="1">
                <a:effectLst/>
              </a:rPr>
              <a:t>Cpp</a:t>
            </a:r>
            <a:r>
              <a:rPr lang="es-ES" sz="1100" dirty="0">
                <a:effectLst/>
              </a:rPr>
              <a:t> · PCL. </a:t>
            </a:r>
            <a:r>
              <a:rPr lang="es-ES" sz="1100" dirty="0" err="1">
                <a:effectLst/>
              </a:rPr>
              <a:t>Retrieved</a:t>
            </a:r>
            <a:r>
              <a:rPr lang="es-ES" sz="1100" dirty="0">
                <a:effectLst/>
              </a:rPr>
              <a:t> May 9, 2022, </a:t>
            </a:r>
            <a:r>
              <a:rPr lang="es-ES" sz="1100" dirty="0" err="1">
                <a:effectLst/>
              </a:rPr>
              <a:t>from</a:t>
            </a:r>
            <a:r>
              <a:rPr lang="es-ES" sz="1100" dirty="0">
                <a:effectLst/>
              </a:rPr>
              <a:t> https://adioshun.gitbooks.io/pcl/content/Tutorial/Filtering/pcl-cpp-downsampling-a-pointcloud-using-a-voxelgrid-filter.html </a:t>
            </a:r>
          </a:p>
          <a:p>
            <a:r>
              <a:rPr lang="en-US" sz="1050" dirty="0" err="1">
                <a:effectLst/>
              </a:rPr>
              <a:t>Damm</a:t>
            </a:r>
            <a:r>
              <a:rPr lang="en-US" sz="1050" dirty="0">
                <a:effectLst/>
              </a:rPr>
              <a:t>, C. (2016). </a:t>
            </a:r>
            <a:r>
              <a:rPr lang="en-US" sz="1050" i="1" dirty="0">
                <a:effectLst/>
              </a:rPr>
              <a:t>Object detection in 3D point clouds</a:t>
            </a:r>
            <a:r>
              <a:rPr lang="en-US" sz="1050" dirty="0">
                <a:effectLst/>
              </a:rPr>
              <a:t>. Retrieved May 9, 2022, from https://www.mi.fu-berlin.de/inf/groups/ag-ki/Theses/Completed-theses/Master_Diploma-theses/2016/Damm/Master-Damm.pdf </a:t>
            </a:r>
          </a:p>
          <a:p>
            <a:r>
              <a:rPr lang="es-ES" sz="1050" i="1" dirty="0">
                <a:effectLst/>
              </a:rPr>
              <a:t>[PCL </a:t>
            </a:r>
            <a:r>
              <a:rPr lang="es-ES" sz="1050" i="1" dirty="0" err="1">
                <a:effectLst/>
              </a:rPr>
              <a:t>of</a:t>
            </a:r>
            <a:r>
              <a:rPr lang="es-ES" sz="1050" i="1" dirty="0">
                <a:effectLst/>
              </a:rPr>
              <a:t> </a:t>
            </a:r>
            <a:r>
              <a:rPr lang="es-ES" sz="1050" i="1" dirty="0" err="1">
                <a:effectLst/>
              </a:rPr>
              <a:t>point</a:t>
            </a:r>
            <a:r>
              <a:rPr lang="es-ES" sz="1050" i="1" dirty="0">
                <a:effectLst/>
              </a:rPr>
              <a:t> </a:t>
            </a:r>
            <a:r>
              <a:rPr lang="es-ES" sz="1050" i="1" dirty="0" err="1">
                <a:effectLst/>
              </a:rPr>
              <a:t>cloud</a:t>
            </a:r>
            <a:r>
              <a:rPr lang="es-ES" sz="1050" i="1" dirty="0">
                <a:effectLst/>
              </a:rPr>
              <a:t> </a:t>
            </a:r>
            <a:r>
              <a:rPr lang="es-ES" sz="1050" i="1" dirty="0" err="1">
                <a:effectLst/>
              </a:rPr>
              <a:t>processing</a:t>
            </a:r>
            <a:r>
              <a:rPr lang="es-ES" sz="1050" i="1" dirty="0">
                <a:effectLst/>
              </a:rPr>
              <a:t> </a:t>
            </a:r>
            <a:r>
              <a:rPr lang="es-ES" sz="1050" i="1" dirty="0" err="1">
                <a:effectLst/>
              </a:rPr>
              <a:t>technology</a:t>
            </a:r>
            <a:r>
              <a:rPr lang="es-ES" sz="1050" i="1" dirty="0">
                <a:effectLst/>
              </a:rPr>
              <a:t>] </a:t>
            </a:r>
            <a:r>
              <a:rPr lang="es-ES" sz="1050" i="1" dirty="0" err="1">
                <a:effectLst/>
              </a:rPr>
              <a:t>filter</a:t>
            </a:r>
            <a:r>
              <a:rPr lang="es-ES" sz="1050" i="1" dirty="0">
                <a:effectLst/>
              </a:rPr>
              <a:t> -- </a:t>
            </a:r>
            <a:r>
              <a:rPr lang="es-ES" sz="1050" i="1" dirty="0" err="1">
                <a:effectLst/>
              </a:rPr>
              <a:t>outlier</a:t>
            </a:r>
            <a:r>
              <a:rPr lang="es-ES" sz="1050" i="1" dirty="0">
                <a:effectLst/>
              </a:rPr>
              <a:t> </a:t>
            </a:r>
            <a:r>
              <a:rPr lang="es-ES" sz="1050" i="1" dirty="0" err="1">
                <a:effectLst/>
              </a:rPr>
              <a:t>filter</a:t>
            </a:r>
            <a:r>
              <a:rPr lang="es-ES" sz="1050" dirty="0">
                <a:effectLst/>
              </a:rPr>
              <a:t>. [PCL </a:t>
            </a:r>
            <a:r>
              <a:rPr lang="es-ES" sz="1050" dirty="0" err="1">
                <a:effectLst/>
              </a:rPr>
              <a:t>of</a:t>
            </a:r>
            <a:r>
              <a:rPr lang="es-ES" sz="1050" dirty="0">
                <a:effectLst/>
              </a:rPr>
              <a:t> Point Cloud Processing </a:t>
            </a:r>
            <a:r>
              <a:rPr lang="es-ES" sz="1050" dirty="0" err="1">
                <a:effectLst/>
              </a:rPr>
              <a:t>Technology</a:t>
            </a:r>
            <a:r>
              <a:rPr lang="es-ES" sz="1050" dirty="0">
                <a:effectLst/>
              </a:rPr>
              <a:t>] </a:t>
            </a:r>
            <a:r>
              <a:rPr lang="es-ES" sz="1050" dirty="0" err="1">
                <a:effectLst/>
              </a:rPr>
              <a:t>filter</a:t>
            </a:r>
            <a:r>
              <a:rPr lang="es-ES" sz="1050" dirty="0">
                <a:effectLst/>
              </a:rPr>
              <a:t> -- </a:t>
            </a:r>
            <a:r>
              <a:rPr lang="es-ES" sz="1050" dirty="0" err="1">
                <a:effectLst/>
              </a:rPr>
              <a:t>outlier</a:t>
            </a:r>
            <a:r>
              <a:rPr lang="es-ES" sz="1050" dirty="0">
                <a:effectLst/>
              </a:rPr>
              <a:t> </a:t>
            </a:r>
            <a:r>
              <a:rPr lang="es-ES" sz="1050" dirty="0" err="1">
                <a:effectLst/>
              </a:rPr>
              <a:t>filter</a:t>
            </a:r>
            <a:r>
              <a:rPr lang="es-ES" sz="1050" dirty="0">
                <a:effectLst/>
              </a:rPr>
              <a:t> (</a:t>
            </a:r>
            <a:r>
              <a:rPr lang="es-ES" sz="1050" dirty="0" err="1">
                <a:effectLst/>
              </a:rPr>
              <a:t>statistical</a:t>
            </a:r>
            <a:r>
              <a:rPr lang="es-ES" sz="1050" dirty="0">
                <a:effectLst/>
              </a:rPr>
              <a:t> </a:t>
            </a:r>
            <a:r>
              <a:rPr lang="es-ES" sz="1050" dirty="0" err="1">
                <a:effectLst/>
              </a:rPr>
              <a:t>outlier</a:t>
            </a:r>
            <a:r>
              <a:rPr lang="es-ES" sz="1050" dirty="0">
                <a:effectLst/>
              </a:rPr>
              <a:t> </a:t>
            </a:r>
            <a:r>
              <a:rPr lang="es-ES" sz="1050" dirty="0" err="1">
                <a:effectLst/>
              </a:rPr>
              <a:t>removal</a:t>
            </a:r>
            <a:r>
              <a:rPr lang="es-ES" sz="1050" dirty="0">
                <a:effectLst/>
              </a:rPr>
              <a:t>, </a:t>
            </a:r>
            <a:r>
              <a:rPr lang="es-ES" sz="1050" dirty="0" err="1">
                <a:effectLst/>
              </a:rPr>
              <a:t>conditional</a:t>
            </a:r>
            <a:r>
              <a:rPr lang="es-ES" sz="1050" dirty="0">
                <a:effectLst/>
              </a:rPr>
              <a:t> </a:t>
            </a:r>
            <a:r>
              <a:rPr lang="es-ES" sz="1050" dirty="0" err="1">
                <a:effectLst/>
              </a:rPr>
              <a:t>removal</a:t>
            </a:r>
            <a:r>
              <a:rPr lang="es-ES" sz="1050" dirty="0">
                <a:effectLst/>
              </a:rPr>
              <a:t> and </a:t>
            </a:r>
            <a:r>
              <a:rPr lang="es-ES" sz="1050" dirty="0" err="1">
                <a:effectLst/>
              </a:rPr>
              <a:t>radius</a:t>
            </a:r>
            <a:r>
              <a:rPr lang="es-ES" sz="1050" dirty="0">
                <a:effectLst/>
              </a:rPr>
              <a:t> </a:t>
            </a:r>
            <a:r>
              <a:rPr lang="es-ES" sz="1050" dirty="0" err="1">
                <a:effectLst/>
              </a:rPr>
              <a:t>outlier</a:t>
            </a:r>
            <a:r>
              <a:rPr lang="es-ES" sz="1050" dirty="0">
                <a:effectLst/>
              </a:rPr>
              <a:t> </a:t>
            </a:r>
            <a:r>
              <a:rPr lang="es-ES" sz="1050" dirty="0" err="1">
                <a:effectLst/>
              </a:rPr>
              <a:t>removal</a:t>
            </a:r>
            <a:r>
              <a:rPr lang="es-ES" sz="1050" dirty="0">
                <a:effectLst/>
              </a:rPr>
              <a:t>). (</a:t>
            </a:r>
            <a:r>
              <a:rPr lang="es-ES" sz="1050" dirty="0" err="1">
                <a:effectLst/>
              </a:rPr>
              <a:t>n.d</a:t>
            </a:r>
            <a:r>
              <a:rPr lang="es-ES" sz="1050" dirty="0">
                <a:effectLst/>
              </a:rPr>
              <a:t>.). </a:t>
            </a:r>
            <a:r>
              <a:rPr lang="es-ES" sz="1050" dirty="0" err="1">
                <a:effectLst/>
              </a:rPr>
              <a:t>Retrieved</a:t>
            </a:r>
            <a:r>
              <a:rPr lang="es-ES" sz="1050" dirty="0">
                <a:effectLst/>
              </a:rPr>
              <a:t> May 9, 2022, </a:t>
            </a:r>
            <a:r>
              <a:rPr lang="es-ES" sz="1050" dirty="0" err="1">
                <a:effectLst/>
              </a:rPr>
              <a:t>from</a:t>
            </a:r>
            <a:r>
              <a:rPr lang="es-ES" sz="1050" dirty="0">
                <a:effectLst/>
              </a:rPr>
              <a:t> https://chowdera.com/2022/02/202202041614419220.html </a:t>
            </a:r>
          </a:p>
          <a:p>
            <a:r>
              <a:rPr lang="en-US" sz="1000" dirty="0">
                <a:effectLst/>
              </a:rPr>
              <a:t>Peter. (2021, January 8). </a:t>
            </a:r>
            <a:r>
              <a:rPr lang="en-US" sz="1000" i="1" dirty="0">
                <a:effectLst/>
              </a:rPr>
              <a:t>Point Cloud Library introduction</a:t>
            </a:r>
            <a:r>
              <a:rPr lang="en-US" sz="1000" dirty="0">
                <a:effectLst/>
              </a:rPr>
              <a:t>. </a:t>
            </a:r>
            <a:r>
              <a:rPr lang="en-US" sz="1000" dirty="0" err="1">
                <a:effectLst/>
              </a:rPr>
              <a:t>Agmanic</a:t>
            </a:r>
            <a:r>
              <a:rPr lang="en-US" sz="1000" dirty="0">
                <a:effectLst/>
              </a:rPr>
              <a:t> Vision. Retrieved May 9, 2022, from https://agmanic.com/point-cloud-library-introduction/ </a:t>
            </a:r>
          </a:p>
          <a:p>
            <a:endParaRPr lang="es-ES" sz="1050" dirty="0">
              <a:effectLst/>
            </a:endParaRPr>
          </a:p>
          <a:p>
            <a:endParaRPr lang="es-ES" sz="1100" dirty="0">
              <a:effectLst/>
            </a:endParaRPr>
          </a:p>
          <a:p>
            <a:endParaRPr lang="en-GB" dirty="0"/>
          </a:p>
        </p:txBody>
      </p:sp>
      <p:sp>
        <p:nvSpPr>
          <p:cNvPr id="4" name="Marcador de pie de página 3">
            <a:extLst>
              <a:ext uri="{FF2B5EF4-FFF2-40B4-BE49-F238E27FC236}">
                <a16:creationId xmlns:a16="http://schemas.microsoft.com/office/drawing/2014/main" id="{A20D274D-DD37-8F1F-E7B1-92B6A55EB2EB}"/>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65672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48FE4-052D-617A-7819-8CFF4F3BE525}"/>
              </a:ext>
            </a:extLst>
          </p:cNvPr>
          <p:cNvSpPr>
            <a:spLocks noGrp="1"/>
          </p:cNvSpPr>
          <p:nvPr>
            <p:ph type="title"/>
          </p:nvPr>
        </p:nvSpPr>
        <p:spPr>
          <a:xfrm>
            <a:off x="1097280" y="286603"/>
            <a:ext cx="10058400" cy="1450757"/>
          </a:xfrm>
        </p:spPr>
        <p:txBody>
          <a:bodyPr>
            <a:normAutofit/>
          </a:bodyPr>
          <a:lstStyle/>
          <a:p>
            <a:r>
              <a:rPr lang="en-GB"/>
              <a:t>Appendix</a:t>
            </a:r>
            <a:endParaRPr lang="en-GB" dirty="0"/>
          </a:p>
        </p:txBody>
      </p:sp>
      <p:pic>
        <p:nvPicPr>
          <p:cNvPr id="6" name="Imagen 5">
            <a:extLst>
              <a:ext uri="{FF2B5EF4-FFF2-40B4-BE49-F238E27FC236}">
                <a16:creationId xmlns:a16="http://schemas.microsoft.com/office/drawing/2014/main" id="{721941F4-7A66-FD6E-E559-5E408F6E4617}"/>
              </a:ext>
            </a:extLst>
          </p:cNvPr>
          <p:cNvPicPr>
            <a:picLocks noChangeAspect="1"/>
          </p:cNvPicPr>
          <p:nvPr/>
        </p:nvPicPr>
        <p:blipFill>
          <a:blip r:embed="rId2"/>
          <a:stretch>
            <a:fillRect/>
          </a:stretch>
        </p:blipFill>
        <p:spPr>
          <a:xfrm>
            <a:off x="0" y="1737361"/>
            <a:ext cx="6506309" cy="1691640"/>
          </a:xfrm>
          <a:prstGeom prst="rect">
            <a:avLst/>
          </a:prstGeom>
        </p:spPr>
      </p:pic>
      <p:pic>
        <p:nvPicPr>
          <p:cNvPr id="8" name="Imagen 7">
            <a:extLst>
              <a:ext uri="{FF2B5EF4-FFF2-40B4-BE49-F238E27FC236}">
                <a16:creationId xmlns:a16="http://schemas.microsoft.com/office/drawing/2014/main" id="{AC2C96B9-A4E5-3484-352E-F88827C0AC1B}"/>
              </a:ext>
            </a:extLst>
          </p:cNvPr>
          <p:cNvPicPr>
            <a:picLocks noChangeAspect="1"/>
          </p:cNvPicPr>
          <p:nvPr/>
        </p:nvPicPr>
        <p:blipFill>
          <a:blip r:embed="rId3"/>
          <a:stretch>
            <a:fillRect/>
          </a:stretch>
        </p:blipFill>
        <p:spPr>
          <a:xfrm>
            <a:off x="717642" y="3694229"/>
            <a:ext cx="5122720" cy="2663813"/>
          </a:xfrm>
          <a:prstGeom prst="rect">
            <a:avLst/>
          </a:prstGeom>
        </p:spPr>
      </p:pic>
      <p:sp>
        <p:nvSpPr>
          <p:cNvPr id="3" name="Marcador de contenido 2">
            <a:extLst>
              <a:ext uri="{FF2B5EF4-FFF2-40B4-BE49-F238E27FC236}">
                <a16:creationId xmlns:a16="http://schemas.microsoft.com/office/drawing/2014/main" id="{F9430605-D702-7E29-6852-02013D49DCD1}"/>
              </a:ext>
            </a:extLst>
          </p:cNvPr>
          <p:cNvSpPr>
            <a:spLocks noGrp="1"/>
          </p:cNvSpPr>
          <p:nvPr>
            <p:ph idx="1"/>
          </p:nvPr>
        </p:nvSpPr>
        <p:spPr>
          <a:xfrm>
            <a:off x="6351639" y="1845734"/>
            <a:ext cx="4804041" cy="4023360"/>
          </a:xfrm>
        </p:spPr>
        <p:txBody>
          <a:bodyPr>
            <a:normAutofit/>
          </a:bodyPr>
          <a:lstStyle/>
          <a:p>
            <a:r>
              <a:rPr lang="en-GB" dirty="0"/>
              <a:t>The API algorithm used for the point cloud registration could also be used for the 3D cloud composition from the static 2D clouds that the Lidar obtain.</a:t>
            </a:r>
          </a:p>
          <a:p>
            <a:endParaRPr lang="en-GB" dirty="0"/>
          </a:p>
          <a:p>
            <a:endParaRPr lang="en-GB" dirty="0"/>
          </a:p>
          <a:p>
            <a:endParaRPr lang="en-GB" dirty="0"/>
          </a:p>
          <a:p>
            <a:endParaRPr lang="en-GB" dirty="0"/>
          </a:p>
          <a:p>
            <a:r>
              <a:rPr lang="en-GB" dirty="0"/>
              <a:t>This images are obtained from a Lidar 2D tilting unit</a:t>
            </a:r>
          </a:p>
        </p:txBody>
      </p:sp>
      <p:sp>
        <p:nvSpPr>
          <p:cNvPr id="4" name="Marcador de pie de página 3">
            <a:extLst>
              <a:ext uri="{FF2B5EF4-FFF2-40B4-BE49-F238E27FC236}">
                <a16:creationId xmlns:a16="http://schemas.microsoft.com/office/drawing/2014/main" id="{F4111C28-2A5D-50FB-6985-D6FE9049EB25}"/>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Álvaro Santamaría</a:t>
            </a:r>
          </a:p>
        </p:txBody>
      </p:sp>
    </p:spTree>
    <p:extLst>
      <p:ext uri="{BB962C8B-B14F-4D97-AF65-F5344CB8AC3E}">
        <p14:creationId xmlns:p14="http://schemas.microsoft.com/office/powerpoint/2010/main" val="3808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43655-C9FB-89A9-77F3-9D538B098F43}"/>
              </a:ext>
            </a:extLst>
          </p:cNvPr>
          <p:cNvSpPr>
            <a:spLocks noGrp="1"/>
          </p:cNvSpPr>
          <p:nvPr>
            <p:ph type="title"/>
          </p:nvPr>
        </p:nvSpPr>
        <p:spPr/>
        <p:txBody>
          <a:bodyPr/>
          <a:lstStyle/>
          <a:p>
            <a:r>
              <a:rPr lang="en-GB" dirty="0"/>
              <a:t>Index</a:t>
            </a:r>
          </a:p>
        </p:txBody>
      </p:sp>
      <p:sp>
        <p:nvSpPr>
          <p:cNvPr id="3" name="Marcador de contenido 2">
            <a:extLst>
              <a:ext uri="{FF2B5EF4-FFF2-40B4-BE49-F238E27FC236}">
                <a16:creationId xmlns:a16="http://schemas.microsoft.com/office/drawing/2014/main" id="{A396BE7F-94BC-D966-5FE4-AC7C3D71A39E}"/>
              </a:ext>
            </a:extLst>
          </p:cNvPr>
          <p:cNvSpPr>
            <a:spLocks noGrp="1"/>
          </p:cNvSpPr>
          <p:nvPr>
            <p:ph idx="1"/>
          </p:nvPr>
        </p:nvSpPr>
        <p:spPr/>
        <p:txBody>
          <a:bodyPr/>
          <a:lstStyle/>
          <a:p>
            <a:r>
              <a:rPr lang="en-GB" dirty="0"/>
              <a:t>1. Point cloud pre-processing</a:t>
            </a:r>
          </a:p>
          <a:p>
            <a:pPr lvl="1"/>
            <a:r>
              <a:rPr lang="en-GB" dirty="0"/>
              <a:t>1.1 </a:t>
            </a:r>
            <a:r>
              <a:rPr lang="en-GB" dirty="0" err="1"/>
              <a:t>Downsampling</a:t>
            </a:r>
            <a:endParaRPr lang="en-GB" dirty="0"/>
          </a:p>
          <a:p>
            <a:pPr lvl="1"/>
            <a:r>
              <a:rPr lang="en-GB" dirty="0"/>
              <a:t>1.2 Outlier Removal</a:t>
            </a:r>
          </a:p>
          <a:p>
            <a:pPr lvl="1"/>
            <a:r>
              <a:rPr lang="en-GB" dirty="0"/>
              <a:t>1.3 Segmentation</a:t>
            </a:r>
          </a:p>
          <a:p>
            <a:pPr marL="201168" lvl="1" indent="0">
              <a:buNone/>
            </a:pPr>
            <a:r>
              <a:rPr lang="en-GB" sz="2000" dirty="0"/>
              <a:t>2. Point cloud clustering</a:t>
            </a:r>
          </a:p>
          <a:p>
            <a:pPr marL="201168" lvl="1" indent="0">
              <a:buNone/>
            </a:pPr>
            <a:r>
              <a:rPr lang="en-GB" sz="2000" dirty="0"/>
              <a:t>3. Registration</a:t>
            </a:r>
          </a:p>
          <a:p>
            <a:pPr marL="201168" lvl="1" indent="0">
              <a:buNone/>
            </a:pPr>
            <a:r>
              <a:rPr lang="en-GB" sz="2000" dirty="0"/>
              <a:t>4. Recognition algorithms</a:t>
            </a:r>
          </a:p>
          <a:p>
            <a:pPr lvl="1">
              <a:buFont typeface="Arial" panose="020B0604020202020204" pitchFamily="34" charset="0"/>
              <a:buChar char="•"/>
            </a:pPr>
            <a:r>
              <a:rPr lang="en-GB" dirty="0"/>
              <a:t>4.1 Similarity score</a:t>
            </a:r>
          </a:p>
          <a:p>
            <a:pPr lvl="1">
              <a:buFont typeface="Arial" panose="020B0604020202020204" pitchFamily="34" charset="0"/>
              <a:buChar char="•"/>
            </a:pPr>
            <a:endParaRPr lang="en-GB" sz="1600" dirty="0"/>
          </a:p>
          <a:p>
            <a:pPr lvl="1"/>
            <a:endParaRPr lang="en-GB" dirty="0"/>
          </a:p>
          <a:p>
            <a:pPr lvl="1"/>
            <a:endParaRPr lang="en-GB" dirty="0"/>
          </a:p>
        </p:txBody>
      </p:sp>
      <p:sp>
        <p:nvSpPr>
          <p:cNvPr id="4" name="Marcador de pie de página 3">
            <a:extLst>
              <a:ext uri="{FF2B5EF4-FFF2-40B4-BE49-F238E27FC236}">
                <a16:creationId xmlns:a16="http://schemas.microsoft.com/office/drawing/2014/main" id="{116E7AD9-6F08-DD04-B3C0-4A84E660A882}"/>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91408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C7EC3-A57C-3AC4-A481-8C7B6936EBBA}"/>
              </a:ext>
            </a:extLst>
          </p:cNvPr>
          <p:cNvSpPr>
            <a:spLocks noGrp="1"/>
          </p:cNvSpPr>
          <p:nvPr>
            <p:ph type="title"/>
          </p:nvPr>
        </p:nvSpPr>
        <p:spPr/>
        <p:txBody>
          <a:bodyPr/>
          <a:lstStyle/>
          <a:p>
            <a:r>
              <a:rPr lang="es-ES" dirty="0"/>
              <a:t>1.1 </a:t>
            </a:r>
            <a:r>
              <a:rPr lang="es-ES" dirty="0" err="1"/>
              <a:t>DownSampling</a:t>
            </a:r>
            <a:endParaRPr lang="es-ES" dirty="0"/>
          </a:p>
        </p:txBody>
      </p:sp>
      <p:sp>
        <p:nvSpPr>
          <p:cNvPr id="3" name="Marcador de contenido 2">
            <a:extLst>
              <a:ext uri="{FF2B5EF4-FFF2-40B4-BE49-F238E27FC236}">
                <a16:creationId xmlns:a16="http://schemas.microsoft.com/office/drawing/2014/main" id="{394B7DDE-3D2D-2203-BC3E-C07735602F40}"/>
              </a:ext>
            </a:extLst>
          </p:cNvPr>
          <p:cNvSpPr>
            <a:spLocks noGrp="1"/>
          </p:cNvSpPr>
          <p:nvPr>
            <p:ph idx="1"/>
          </p:nvPr>
        </p:nvSpPr>
        <p:spPr/>
        <p:txBody>
          <a:bodyPr/>
          <a:lstStyle/>
          <a:p>
            <a:r>
              <a:rPr lang="en-US" dirty="0"/>
              <a:t>To act on a cloud, the total number of points is a key variable which, if reduced, can greatly speed up other applied treatments. Used specifically in big dimension clouds.</a:t>
            </a:r>
          </a:p>
          <a:p>
            <a:r>
              <a:rPr lang="en-GB" dirty="0"/>
              <a:t>Methods:</a:t>
            </a:r>
          </a:p>
          <a:p>
            <a:pPr marL="457200" indent="-457200">
              <a:buFont typeface="+mj-lt"/>
              <a:buAutoNum type="arabicPeriod"/>
            </a:pPr>
            <a:r>
              <a:rPr lang="en-GB" b="1" dirty="0"/>
              <a:t>Random </a:t>
            </a:r>
            <a:r>
              <a:rPr lang="en-GB" b="1" dirty="0" err="1"/>
              <a:t>DownSampling</a:t>
            </a:r>
            <a:r>
              <a:rPr lang="en-GB" dirty="0"/>
              <a:t>: Using a </a:t>
            </a:r>
            <a:r>
              <a:rPr lang="en-GB" dirty="0" err="1"/>
              <a:t>UniformSampling</a:t>
            </a:r>
            <a:r>
              <a:rPr lang="en-GB" dirty="0"/>
              <a:t>(); filter is possible to eliminate random points of the cloud and simplify it.</a:t>
            </a:r>
          </a:p>
          <a:p>
            <a:pPr>
              <a:buBlip>
                <a:blip r:embed="rId2"/>
              </a:buBlip>
            </a:pPr>
            <a:r>
              <a:rPr lang="en-GB" dirty="0"/>
              <a:t>   Simplicity in implementation: </a:t>
            </a:r>
            <a:r>
              <a:rPr lang="en-US" dirty="0"/>
              <a:t>Only the number of points to be deleted is required</a:t>
            </a:r>
          </a:p>
          <a:p>
            <a:pPr>
              <a:buBlip>
                <a:blip r:embed="rId3"/>
              </a:buBlip>
            </a:pPr>
            <a:r>
              <a:rPr lang="en-US" dirty="0"/>
              <a:t>   Only preserves the cloud shape if the number of samples is big enough</a:t>
            </a:r>
          </a:p>
          <a:p>
            <a:pPr>
              <a:buBlip>
                <a:blip r:embed="rId3"/>
              </a:buBlip>
            </a:pPr>
            <a:r>
              <a:rPr lang="en-US" dirty="0"/>
              <a:t>   May lead to a loss of information if single points are distributed in space</a:t>
            </a:r>
          </a:p>
          <a:p>
            <a:pPr marL="0" indent="0">
              <a:buNone/>
            </a:pPr>
            <a:endParaRPr lang="en-GB" dirty="0"/>
          </a:p>
          <a:p>
            <a:pPr marL="457200" indent="-457200">
              <a:buFont typeface="+mj-lt"/>
              <a:buAutoNum type="arabicPeriod"/>
            </a:pPr>
            <a:endParaRPr lang="en-GB" dirty="0"/>
          </a:p>
        </p:txBody>
      </p:sp>
      <p:sp>
        <p:nvSpPr>
          <p:cNvPr id="6" name="Marcador de pie de página 5">
            <a:extLst>
              <a:ext uri="{FF2B5EF4-FFF2-40B4-BE49-F238E27FC236}">
                <a16:creationId xmlns:a16="http://schemas.microsoft.com/office/drawing/2014/main" id="{FB014893-4654-AA03-2B1E-275DE001FADB}"/>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16686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256FC9-F078-383D-8B7E-F279C3D92923}"/>
              </a:ext>
            </a:extLst>
          </p:cNvPr>
          <p:cNvSpPr>
            <a:spLocks noGrp="1"/>
          </p:cNvSpPr>
          <p:nvPr>
            <p:ph type="title"/>
          </p:nvPr>
        </p:nvSpPr>
        <p:spPr>
          <a:xfrm>
            <a:off x="4974771" y="634946"/>
            <a:ext cx="6574972" cy="1450757"/>
          </a:xfrm>
        </p:spPr>
        <p:txBody>
          <a:bodyPr>
            <a:normAutofit/>
          </a:bodyPr>
          <a:lstStyle/>
          <a:p>
            <a:r>
              <a:rPr lang="es-ES" dirty="0"/>
              <a:t>1.1 </a:t>
            </a:r>
            <a:r>
              <a:rPr lang="es-ES" dirty="0" err="1"/>
              <a:t>DownSampling</a:t>
            </a:r>
            <a:endParaRPr lang="en-GB" dirty="0"/>
          </a:p>
        </p:txBody>
      </p:sp>
      <p:pic>
        <p:nvPicPr>
          <p:cNvPr id="5" name="Imagen 4">
            <a:extLst>
              <a:ext uri="{FF2B5EF4-FFF2-40B4-BE49-F238E27FC236}">
                <a16:creationId xmlns:a16="http://schemas.microsoft.com/office/drawing/2014/main" id="{36C1CF52-A763-C17B-6BEB-CFC5A3ECABA8}"/>
              </a:ext>
            </a:extLst>
          </p:cNvPr>
          <p:cNvPicPr>
            <a:picLocks noChangeAspect="1"/>
          </p:cNvPicPr>
          <p:nvPr/>
        </p:nvPicPr>
        <p:blipFill>
          <a:blip r:embed="rId2"/>
          <a:stretch>
            <a:fillRect/>
          </a:stretch>
        </p:blipFill>
        <p:spPr>
          <a:xfrm>
            <a:off x="85725" y="1331638"/>
            <a:ext cx="4549589" cy="4469970"/>
          </a:xfrm>
          <a:prstGeom prst="rect">
            <a:avLst/>
          </a:prstGeom>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6392591-7A38-9DC4-77A1-B6977163A241}"/>
              </a:ext>
            </a:extLst>
          </p:cNvPr>
          <p:cNvSpPr>
            <a:spLocks noGrp="1"/>
          </p:cNvSpPr>
          <p:nvPr>
            <p:ph idx="1"/>
          </p:nvPr>
        </p:nvSpPr>
        <p:spPr>
          <a:xfrm>
            <a:off x="4974769" y="2198914"/>
            <a:ext cx="6902906" cy="3670180"/>
          </a:xfrm>
        </p:spPr>
        <p:txBody>
          <a:bodyPr>
            <a:normAutofit/>
          </a:bodyPr>
          <a:lstStyle/>
          <a:p>
            <a:pPr marL="457200" indent="-457200">
              <a:buFont typeface="+mj-lt"/>
              <a:buAutoNum type="arabicPeriod" startAt="2"/>
            </a:pPr>
            <a:r>
              <a:rPr lang="en-GB" b="1" dirty="0"/>
              <a:t>Voxel Grid Filtering</a:t>
            </a:r>
            <a:r>
              <a:rPr lang="en-GB" dirty="0"/>
              <a:t>: </a:t>
            </a:r>
            <a:r>
              <a:rPr lang="en-US" dirty="0"/>
              <a:t>Divide the point cloud into cubes and replace the points it contains with its centroid using the PCL function. </a:t>
            </a:r>
            <a:endParaRPr lang="en-GB" dirty="0"/>
          </a:p>
          <a:p>
            <a:pPr>
              <a:buBlip>
                <a:blip r:embed="rId3"/>
              </a:buBlip>
            </a:pPr>
            <a:r>
              <a:rPr lang="en-GB" sz="1800" dirty="0"/>
              <a:t>   Ne</a:t>
            </a:r>
            <a:r>
              <a:rPr lang="en-US" sz="1800" dirty="0" err="1">
                <a:effectLst/>
              </a:rPr>
              <a:t>arly</a:t>
            </a:r>
            <a:r>
              <a:rPr lang="en-US" sz="1800" dirty="0">
                <a:effectLst/>
              </a:rPr>
              <a:t> uniform density along the distance from the sensor.</a:t>
            </a:r>
          </a:p>
          <a:p>
            <a:pPr>
              <a:buBlip>
                <a:blip r:embed="rId3"/>
              </a:buBlip>
            </a:pPr>
            <a:r>
              <a:rPr lang="en-US" sz="1800" dirty="0"/>
              <a:t>   Preserves the cloud shape and doesn’t produce a loss of information.</a:t>
            </a:r>
          </a:p>
          <a:p>
            <a:pPr>
              <a:buBlip>
                <a:blip r:embed="rId4"/>
              </a:buBlip>
            </a:pPr>
            <a:r>
              <a:rPr lang="en-US" sz="1800" dirty="0"/>
              <a:t>   Requires iterations in order to obtain the correct voxel size to reduce         the desired number of points of the cloud.</a:t>
            </a:r>
            <a:endParaRPr lang="en-GB" sz="1800" dirty="0"/>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Marcador de pie de página 5">
            <a:extLst>
              <a:ext uri="{FF2B5EF4-FFF2-40B4-BE49-F238E27FC236}">
                <a16:creationId xmlns:a16="http://schemas.microsoft.com/office/drawing/2014/main" id="{34F312C7-8F4D-3EB0-8470-AB248C384C60}"/>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415372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353B94-633C-7441-8E5E-D212B8BD0CED}"/>
              </a:ext>
            </a:extLst>
          </p:cNvPr>
          <p:cNvSpPr>
            <a:spLocks noGrp="1"/>
          </p:cNvSpPr>
          <p:nvPr>
            <p:ph type="title"/>
          </p:nvPr>
        </p:nvSpPr>
        <p:spPr>
          <a:xfrm>
            <a:off x="7859485" y="634946"/>
            <a:ext cx="3690257" cy="1450757"/>
          </a:xfrm>
        </p:spPr>
        <p:txBody>
          <a:bodyPr>
            <a:normAutofit/>
          </a:bodyPr>
          <a:lstStyle/>
          <a:p>
            <a:r>
              <a:rPr lang="es-ES" sz="3600" dirty="0"/>
              <a:t>1.1 </a:t>
            </a:r>
            <a:r>
              <a:rPr lang="es-ES" sz="3600" dirty="0" err="1"/>
              <a:t>DownSampling</a:t>
            </a:r>
            <a:endParaRPr lang="en-GB" sz="3600" dirty="0"/>
          </a:p>
        </p:txBody>
      </p:sp>
      <p:pic>
        <p:nvPicPr>
          <p:cNvPr id="5" name="Imagen 4">
            <a:extLst>
              <a:ext uri="{FF2B5EF4-FFF2-40B4-BE49-F238E27FC236}">
                <a16:creationId xmlns:a16="http://schemas.microsoft.com/office/drawing/2014/main" id="{5FBF8456-AAF0-1F13-FEFA-F890EAD32A0A}"/>
              </a:ext>
            </a:extLst>
          </p:cNvPr>
          <p:cNvPicPr>
            <a:picLocks noChangeAspect="1"/>
          </p:cNvPicPr>
          <p:nvPr/>
        </p:nvPicPr>
        <p:blipFill>
          <a:blip r:embed="rId2"/>
          <a:stretch>
            <a:fillRect/>
          </a:stretch>
        </p:blipFill>
        <p:spPr>
          <a:xfrm>
            <a:off x="1144630" y="640081"/>
            <a:ext cx="5888538" cy="5314406"/>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E8C1A5A-9E5A-51EE-4311-C34AD636F71F}"/>
              </a:ext>
            </a:extLst>
          </p:cNvPr>
          <p:cNvSpPr>
            <a:spLocks noGrp="1"/>
          </p:cNvSpPr>
          <p:nvPr>
            <p:ph idx="1"/>
          </p:nvPr>
        </p:nvSpPr>
        <p:spPr>
          <a:xfrm>
            <a:off x="7859485" y="2198914"/>
            <a:ext cx="3690257" cy="3670180"/>
          </a:xfrm>
        </p:spPr>
        <p:txBody>
          <a:bodyPr>
            <a:normAutofit/>
          </a:bodyPr>
          <a:lstStyle/>
          <a:p>
            <a:pPr>
              <a:buFont typeface="Arial" panose="020B0604020202020204" pitchFamily="34" charset="0"/>
              <a:buChar char="•"/>
            </a:pPr>
            <a:r>
              <a:rPr lang="en-GB" dirty="0"/>
              <a:t>    Example of the effect of </a:t>
            </a:r>
            <a:r>
              <a:rPr lang="en-GB" dirty="0" err="1"/>
              <a:t>DownSampling</a:t>
            </a:r>
            <a:r>
              <a:rPr lang="en-GB" dirty="0"/>
              <a:t> using Voxel Grid Filter</a:t>
            </a:r>
          </a:p>
          <a:p>
            <a:pPr marL="0" indent="0">
              <a:buNone/>
            </a:pPr>
            <a:endParaRPr lang="en-GB"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Marcador de pie de página 5">
            <a:extLst>
              <a:ext uri="{FF2B5EF4-FFF2-40B4-BE49-F238E27FC236}">
                <a16:creationId xmlns:a16="http://schemas.microsoft.com/office/drawing/2014/main" id="{8A38298F-B0E0-4E45-568D-9B14D725472C}"/>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299173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EF93C-AC47-77F0-7918-1F3ABAC9B737}"/>
              </a:ext>
            </a:extLst>
          </p:cNvPr>
          <p:cNvSpPr>
            <a:spLocks noGrp="1"/>
          </p:cNvSpPr>
          <p:nvPr>
            <p:ph type="title"/>
          </p:nvPr>
        </p:nvSpPr>
        <p:spPr>
          <a:xfrm>
            <a:off x="1097280" y="286603"/>
            <a:ext cx="10058400" cy="1450757"/>
          </a:xfrm>
        </p:spPr>
        <p:txBody>
          <a:bodyPr>
            <a:normAutofit/>
          </a:bodyPr>
          <a:lstStyle/>
          <a:p>
            <a:r>
              <a:rPr lang="en-GB" dirty="0"/>
              <a:t>1.2 Outlier removal</a:t>
            </a:r>
          </a:p>
        </p:txBody>
      </p:sp>
      <p:sp>
        <p:nvSpPr>
          <p:cNvPr id="3" name="Marcador de contenido 2">
            <a:extLst>
              <a:ext uri="{FF2B5EF4-FFF2-40B4-BE49-F238E27FC236}">
                <a16:creationId xmlns:a16="http://schemas.microsoft.com/office/drawing/2014/main" id="{1CD93686-AAE2-8C10-C7F1-69AC093B0FA7}"/>
              </a:ext>
            </a:extLst>
          </p:cNvPr>
          <p:cNvSpPr>
            <a:spLocks noGrp="1"/>
          </p:cNvSpPr>
          <p:nvPr>
            <p:ph idx="1"/>
          </p:nvPr>
        </p:nvSpPr>
        <p:spPr>
          <a:xfrm>
            <a:off x="1097279" y="1845734"/>
            <a:ext cx="6454987" cy="4023360"/>
          </a:xfrm>
        </p:spPr>
        <p:txBody>
          <a:bodyPr>
            <a:normAutofit/>
          </a:bodyPr>
          <a:lstStyle/>
          <a:p>
            <a:r>
              <a:rPr lang="en-US" dirty="0"/>
              <a:t>After simplifying the point cloud with </a:t>
            </a:r>
            <a:r>
              <a:rPr lang="en-US" dirty="0" err="1"/>
              <a:t>DownSampling</a:t>
            </a:r>
            <a:r>
              <a:rPr lang="en-US" dirty="0"/>
              <a:t>, irrelevant information must be removed.</a:t>
            </a:r>
            <a:r>
              <a:rPr lang="en-GB" dirty="0"/>
              <a:t> </a:t>
            </a:r>
            <a:r>
              <a:rPr lang="en-US" dirty="0"/>
              <a:t>This is achieved by eliminating planes and areas that do not provide relevant information. </a:t>
            </a:r>
          </a:p>
          <a:p>
            <a:r>
              <a:rPr lang="en-GB" dirty="0"/>
              <a:t>Methods:</a:t>
            </a:r>
          </a:p>
          <a:p>
            <a:pPr marL="457200" indent="-457200">
              <a:buFont typeface="+mj-lt"/>
              <a:buAutoNum type="arabicPeriod"/>
            </a:pPr>
            <a:r>
              <a:rPr lang="es-ES" b="1" dirty="0" err="1"/>
              <a:t>RadiusOutlierRemoval</a:t>
            </a:r>
            <a:r>
              <a:rPr lang="es-ES" b="1" dirty="0"/>
              <a:t> </a:t>
            </a:r>
            <a:r>
              <a:rPr lang="es-ES" b="1" dirty="0" err="1"/>
              <a:t>Background</a:t>
            </a:r>
            <a:r>
              <a:rPr lang="es-ES" b="1" dirty="0"/>
              <a:t>: </a:t>
            </a:r>
            <a:r>
              <a:rPr lang="en-US" dirty="0"/>
              <a:t>It consists of the elimination of points that do not have other points within a certain distance.</a:t>
            </a:r>
          </a:p>
          <a:p>
            <a:pPr>
              <a:buBlip>
                <a:blip r:embed="rId2"/>
              </a:buBlip>
            </a:pPr>
            <a:r>
              <a:rPr lang="es-ES" dirty="0"/>
              <a:t> Simple and </a:t>
            </a:r>
            <a:r>
              <a:rPr lang="es-ES" dirty="0" err="1"/>
              <a:t>effective</a:t>
            </a:r>
            <a:r>
              <a:rPr lang="es-ES" dirty="0"/>
              <a:t> </a:t>
            </a:r>
            <a:r>
              <a:rPr lang="es-ES" dirty="0" err="1"/>
              <a:t>method</a:t>
            </a:r>
            <a:endParaRPr lang="es-ES" dirty="0"/>
          </a:p>
          <a:p>
            <a:pPr>
              <a:buBlip>
                <a:blip r:embed="rId3"/>
              </a:buBlip>
            </a:pPr>
            <a:r>
              <a:rPr lang="es-ES" dirty="0"/>
              <a:t> </a:t>
            </a:r>
            <a:r>
              <a:rPr lang="es-ES" dirty="0" err="1"/>
              <a:t>Limitation</a:t>
            </a:r>
            <a:r>
              <a:rPr lang="es-ES" dirty="0"/>
              <a:t> in the </a:t>
            </a:r>
            <a:r>
              <a:rPr lang="es-ES" dirty="0" err="1"/>
              <a:t>quality</a:t>
            </a:r>
            <a:r>
              <a:rPr lang="es-ES" dirty="0"/>
              <a:t> </a:t>
            </a:r>
            <a:r>
              <a:rPr lang="es-ES" dirty="0" err="1"/>
              <a:t>of</a:t>
            </a:r>
            <a:r>
              <a:rPr lang="es-ES" dirty="0"/>
              <a:t> the </a:t>
            </a:r>
            <a:r>
              <a:rPr lang="es-ES" dirty="0" err="1"/>
              <a:t>outlier</a:t>
            </a:r>
            <a:r>
              <a:rPr lang="es-ES" dirty="0"/>
              <a:t> </a:t>
            </a:r>
            <a:r>
              <a:rPr lang="es-ES" dirty="0" err="1"/>
              <a:t>removal</a:t>
            </a:r>
            <a:r>
              <a:rPr lang="es-ES" dirty="0"/>
              <a:t> </a:t>
            </a:r>
            <a:r>
              <a:rPr lang="es-ES" dirty="0" err="1"/>
              <a:t>depending</a:t>
            </a:r>
            <a:r>
              <a:rPr lang="es-ES" dirty="0"/>
              <a:t> </a:t>
            </a:r>
            <a:r>
              <a:rPr lang="es-ES" dirty="0" err="1"/>
              <a:t>of</a:t>
            </a:r>
            <a:r>
              <a:rPr lang="es-ES" dirty="0"/>
              <a:t> the k-</a:t>
            </a:r>
            <a:r>
              <a:rPr lang="es-ES" dirty="0" err="1"/>
              <a:t>points</a:t>
            </a:r>
            <a:r>
              <a:rPr lang="es-ES" dirty="0"/>
              <a:t> </a:t>
            </a:r>
            <a:r>
              <a:rPr lang="es-ES" dirty="0" err="1"/>
              <a:t>selected</a:t>
            </a:r>
            <a:endParaRPr lang="es-ES" dirty="0"/>
          </a:p>
          <a:p>
            <a:pPr marL="457200" indent="-457200">
              <a:buFont typeface="+mj-lt"/>
              <a:buAutoNum type="arabicPeriod"/>
            </a:pPr>
            <a:endParaRPr lang="en-GB" dirty="0"/>
          </a:p>
          <a:p>
            <a:endParaRPr lang="en-GB" dirty="0"/>
          </a:p>
        </p:txBody>
      </p:sp>
      <p:pic>
        <p:nvPicPr>
          <p:cNvPr id="5" name="Imagen 4">
            <a:extLst>
              <a:ext uri="{FF2B5EF4-FFF2-40B4-BE49-F238E27FC236}">
                <a16:creationId xmlns:a16="http://schemas.microsoft.com/office/drawing/2014/main" id="{589D1F98-C121-BEFC-1694-B98302D00E33}"/>
              </a:ext>
            </a:extLst>
          </p:cNvPr>
          <p:cNvPicPr>
            <a:picLocks noChangeAspect="1"/>
          </p:cNvPicPr>
          <p:nvPr/>
        </p:nvPicPr>
        <p:blipFill>
          <a:blip r:embed="rId4"/>
          <a:stretch>
            <a:fillRect/>
          </a:stretch>
        </p:blipFill>
        <p:spPr>
          <a:xfrm>
            <a:off x="7696720" y="2366800"/>
            <a:ext cx="4335511" cy="2124400"/>
          </a:xfrm>
          <a:prstGeom prst="rect">
            <a:avLst/>
          </a:prstGeom>
        </p:spPr>
      </p:pic>
      <p:sp>
        <p:nvSpPr>
          <p:cNvPr id="6" name="Marcador de pie de página 5">
            <a:extLst>
              <a:ext uri="{FF2B5EF4-FFF2-40B4-BE49-F238E27FC236}">
                <a16:creationId xmlns:a16="http://schemas.microsoft.com/office/drawing/2014/main" id="{A756A1AB-AC01-A3CF-3713-6C755AA298E9}"/>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118744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566695-34A7-A31E-84B2-329DACC7B3CC}"/>
              </a:ext>
            </a:extLst>
          </p:cNvPr>
          <p:cNvSpPr>
            <a:spLocks noGrp="1"/>
          </p:cNvSpPr>
          <p:nvPr>
            <p:ph type="title"/>
          </p:nvPr>
        </p:nvSpPr>
        <p:spPr>
          <a:xfrm>
            <a:off x="4703577" y="634946"/>
            <a:ext cx="6846166" cy="1450757"/>
          </a:xfrm>
        </p:spPr>
        <p:txBody>
          <a:bodyPr>
            <a:normAutofit/>
          </a:bodyPr>
          <a:lstStyle/>
          <a:p>
            <a:r>
              <a:rPr lang="en-GB" dirty="0"/>
              <a:t>1.2 Outlier removal</a:t>
            </a:r>
          </a:p>
        </p:txBody>
      </p:sp>
      <p:pic>
        <p:nvPicPr>
          <p:cNvPr id="6" name="Imagen 5" descr="Dibujo en fondo negro&#10;&#10;Descripción generada automáticamente con confianza media">
            <a:extLst>
              <a:ext uri="{FF2B5EF4-FFF2-40B4-BE49-F238E27FC236}">
                <a16:creationId xmlns:a16="http://schemas.microsoft.com/office/drawing/2014/main" id="{AC21A30D-4CCD-64C6-E5CC-FBE3B58C1364}"/>
              </a:ext>
            </a:extLst>
          </p:cNvPr>
          <p:cNvPicPr>
            <a:picLocks noChangeAspect="1"/>
          </p:cNvPicPr>
          <p:nvPr/>
        </p:nvPicPr>
        <p:blipFill>
          <a:blip r:embed="rId3"/>
          <a:stretch>
            <a:fillRect/>
          </a:stretch>
        </p:blipFill>
        <p:spPr>
          <a:xfrm>
            <a:off x="859086" y="545982"/>
            <a:ext cx="2970635" cy="1583926"/>
          </a:xfrm>
          <a:prstGeom prst="rect">
            <a:avLst/>
          </a:prstGeom>
        </p:spPr>
      </p:pic>
      <p:cxnSp>
        <p:nvCxnSpPr>
          <p:cNvPr id="17" name="Straight Connector 16">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Imagen 9" descr="Imagen que contiene Diagrama&#10;&#10;Descripción generada automáticamente">
            <a:extLst>
              <a:ext uri="{FF2B5EF4-FFF2-40B4-BE49-F238E27FC236}">
                <a16:creationId xmlns:a16="http://schemas.microsoft.com/office/drawing/2014/main" id="{58BD6AA7-0A1F-3141-9C75-DC8DF12C5F90}"/>
              </a:ext>
            </a:extLst>
          </p:cNvPr>
          <p:cNvPicPr>
            <a:picLocks noChangeAspect="1"/>
          </p:cNvPicPr>
          <p:nvPr/>
        </p:nvPicPr>
        <p:blipFill>
          <a:blip r:embed="rId4"/>
          <a:stretch>
            <a:fillRect/>
          </a:stretch>
        </p:blipFill>
        <p:spPr>
          <a:xfrm>
            <a:off x="859087" y="2357516"/>
            <a:ext cx="2970634" cy="1599923"/>
          </a:xfrm>
          <a:prstGeom prst="rect">
            <a:avLst/>
          </a:prstGeom>
        </p:spPr>
      </p:pic>
      <p:pic>
        <p:nvPicPr>
          <p:cNvPr id="8" name="Imagen 7" descr="Un dibujo de un animal&#10;&#10;Descripción generada automáticamente con confianza media">
            <a:extLst>
              <a:ext uri="{FF2B5EF4-FFF2-40B4-BE49-F238E27FC236}">
                <a16:creationId xmlns:a16="http://schemas.microsoft.com/office/drawing/2014/main" id="{2DEFE6CC-2C99-81FA-0A02-FF3745E94BF3}"/>
              </a:ext>
            </a:extLst>
          </p:cNvPr>
          <p:cNvPicPr>
            <a:picLocks noChangeAspect="1"/>
          </p:cNvPicPr>
          <p:nvPr/>
        </p:nvPicPr>
        <p:blipFill>
          <a:blip r:embed="rId5"/>
          <a:stretch>
            <a:fillRect/>
          </a:stretch>
        </p:blipFill>
        <p:spPr>
          <a:xfrm>
            <a:off x="859087" y="4110309"/>
            <a:ext cx="2970635" cy="1583928"/>
          </a:xfrm>
          <a:prstGeom prst="rect">
            <a:avLst/>
          </a:prstGeom>
        </p:spPr>
      </p:pic>
      <p:sp>
        <p:nvSpPr>
          <p:cNvPr id="3" name="Marcador de contenido 2">
            <a:extLst>
              <a:ext uri="{FF2B5EF4-FFF2-40B4-BE49-F238E27FC236}">
                <a16:creationId xmlns:a16="http://schemas.microsoft.com/office/drawing/2014/main" id="{DBFA9D48-D835-E0E8-44BB-75B4C01247CD}"/>
              </a:ext>
            </a:extLst>
          </p:cNvPr>
          <p:cNvSpPr>
            <a:spLocks noGrp="1"/>
          </p:cNvSpPr>
          <p:nvPr>
            <p:ph idx="1"/>
          </p:nvPr>
        </p:nvSpPr>
        <p:spPr>
          <a:xfrm>
            <a:off x="4701747" y="2198914"/>
            <a:ext cx="6847996" cy="3670180"/>
          </a:xfrm>
        </p:spPr>
        <p:txBody>
          <a:bodyPr>
            <a:normAutofit/>
          </a:bodyPr>
          <a:lstStyle/>
          <a:p>
            <a:pPr marL="457200" indent="-457200">
              <a:buFont typeface="+mj-lt"/>
              <a:buAutoNum type="arabicPeriod" startAt="2"/>
            </a:pPr>
            <a:r>
              <a:rPr lang="en-GB" b="1" dirty="0" err="1"/>
              <a:t>StatisticalOutlierRemoval</a:t>
            </a:r>
            <a:r>
              <a:rPr lang="en-GB" b="1" dirty="0"/>
              <a:t> filter: </a:t>
            </a:r>
            <a:r>
              <a:rPr lang="en-GB" dirty="0"/>
              <a:t>Doing a statistical analysis to each point in order to compute the mean distance from all its neighbours. Then assuming the distribution is Gaussian an interval is defined, so the points with a mean outside it are deleted.</a:t>
            </a:r>
          </a:p>
          <a:p>
            <a:pPr>
              <a:buBlip>
                <a:blip r:embed="rId6"/>
              </a:buBlip>
            </a:pPr>
            <a:r>
              <a:rPr lang="es-ES" dirty="0"/>
              <a:t> Simple and </a:t>
            </a:r>
            <a:r>
              <a:rPr lang="es-ES" dirty="0" err="1"/>
              <a:t>effective</a:t>
            </a:r>
            <a:r>
              <a:rPr lang="es-ES" dirty="0"/>
              <a:t> </a:t>
            </a:r>
            <a:r>
              <a:rPr lang="es-ES" dirty="0" err="1"/>
              <a:t>method</a:t>
            </a:r>
            <a:endParaRPr lang="es-ES" dirty="0"/>
          </a:p>
          <a:p>
            <a:pPr>
              <a:buBlip>
                <a:blip r:embed="rId7"/>
              </a:buBlip>
            </a:pPr>
            <a:r>
              <a:rPr lang="es-ES" dirty="0"/>
              <a:t> </a:t>
            </a:r>
            <a:r>
              <a:rPr lang="es-ES" dirty="0" err="1"/>
              <a:t>Limitation</a:t>
            </a:r>
            <a:r>
              <a:rPr lang="es-ES" dirty="0"/>
              <a:t> in the </a:t>
            </a:r>
            <a:r>
              <a:rPr lang="es-ES" dirty="0" err="1"/>
              <a:t>quality</a:t>
            </a:r>
            <a:r>
              <a:rPr lang="es-ES" dirty="0"/>
              <a:t> </a:t>
            </a:r>
            <a:r>
              <a:rPr lang="es-ES" dirty="0" err="1"/>
              <a:t>of</a:t>
            </a:r>
            <a:r>
              <a:rPr lang="es-ES" dirty="0"/>
              <a:t> the </a:t>
            </a:r>
            <a:r>
              <a:rPr lang="es-ES" dirty="0" err="1"/>
              <a:t>outlier</a:t>
            </a:r>
            <a:r>
              <a:rPr lang="es-ES" dirty="0"/>
              <a:t> </a:t>
            </a:r>
            <a:r>
              <a:rPr lang="es-ES" dirty="0" err="1"/>
              <a:t>removal</a:t>
            </a:r>
            <a:r>
              <a:rPr lang="es-ES" dirty="0"/>
              <a:t> </a:t>
            </a:r>
            <a:r>
              <a:rPr lang="es-ES" dirty="0" err="1"/>
              <a:t>depending</a:t>
            </a:r>
            <a:r>
              <a:rPr lang="es-ES" dirty="0"/>
              <a:t> </a:t>
            </a:r>
            <a:r>
              <a:rPr lang="es-ES" dirty="0" err="1"/>
              <a:t>of</a:t>
            </a:r>
            <a:r>
              <a:rPr lang="es-ES" dirty="0"/>
              <a:t> the </a:t>
            </a:r>
            <a:r>
              <a:rPr lang="es-ES" dirty="0" err="1"/>
              <a:t>values</a:t>
            </a:r>
            <a:r>
              <a:rPr lang="es-ES" dirty="0"/>
              <a:t> </a:t>
            </a:r>
            <a:r>
              <a:rPr lang="es-ES" dirty="0" err="1"/>
              <a:t>of</a:t>
            </a:r>
            <a:r>
              <a:rPr lang="es-ES" dirty="0"/>
              <a:t> the Gaussian </a:t>
            </a:r>
            <a:r>
              <a:rPr lang="es-ES" dirty="0" err="1"/>
              <a:t>parameters</a:t>
            </a:r>
            <a:r>
              <a:rPr lang="es-ES" dirty="0"/>
              <a:t> </a:t>
            </a:r>
            <a:r>
              <a:rPr lang="es-ES" dirty="0" err="1"/>
              <a:t>selected</a:t>
            </a:r>
            <a:endParaRPr lang="es-ES" dirty="0"/>
          </a:p>
          <a:p>
            <a:pPr marL="0" indent="0">
              <a:buNone/>
            </a:pPr>
            <a:endParaRPr lang="en-GB" dirty="0"/>
          </a:p>
        </p:txBody>
      </p:sp>
      <p:sp>
        <p:nvSpPr>
          <p:cNvPr id="19" name="Rectangle 18">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3EB6F400-13EC-A54E-AA12-DB51A16AFCB1}"/>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a:t>Álvaro Santamaría</a:t>
            </a:r>
            <a:endParaRPr lang="en-US"/>
          </a:p>
        </p:txBody>
      </p:sp>
    </p:spTree>
    <p:extLst>
      <p:ext uri="{BB962C8B-B14F-4D97-AF65-F5344CB8AC3E}">
        <p14:creationId xmlns:p14="http://schemas.microsoft.com/office/powerpoint/2010/main" val="135958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70089-1B5A-D87E-7BC0-632FDF6E2361}"/>
              </a:ext>
            </a:extLst>
          </p:cNvPr>
          <p:cNvSpPr>
            <a:spLocks noGrp="1"/>
          </p:cNvSpPr>
          <p:nvPr>
            <p:ph type="title"/>
          </p:nvPr>
        </p:nvSpPr>
        <p:spPr>
          <a:xfrm>
            <a:off x="1097280" y="286603"/>
            <a:ext cx="10058400" cy="1450757"/>
          </a:xfrm>
        </p:spPr>
        <p:txBody>
          <a:bodyPr>
            <a:normAutofit/>
          </a:bodyPr>
          <a:lstStyle/>
          <a:p>
            <a:r>
              <a:rPr lang="en-GB"/>
              <a:t>1.3 Segmentation (extra simplification)</a:t>
            </a:r>
          </a:p>
        </p:txBody>
      </p:sp>
      <p:sp>
        <p:nvSpPr>
          <p:cNvPr id="3" name="Marcador de contenido 2">
            <a:extLst>
              <a:ext uri="{FF2B5EF4-FFF2-40B4-BE49-F238E27FC236}">
                <a16:creationId xmlns:a16="http://schemas.microsoft.com/office/drawing/2014/main" id="{4631499F-1618-7062-49AE-D87A8ABCA734}"/>
              </a:ext>
            </a:extLst>
          </p:cNvPr>
          <p:cNvSpPr>
            <a:spLocks noGrp="1"/>
          </p:cNvSpPr>
          <p:nvPr>
            <p:ph idx="1"/>
          </p:nvPr>
        </p:nvSpPr>
        <p:spPr>
          <a:xfrm>
            <a:off x="1097279" y="1845734"/>
            <a:ext cx="6454987" cy="4023360"/>
          </a:xfrm>
        </p:spPr>
        <p:txBody>
          <a:bodyPr>
            <a:normAutofit/>
          </a:bodyPr>
          <a:lstStyle/>
          <a:p>
            <a:r>
              <a:rPr lang="en-US" dirty="0"/>
              <a:t>It consists in the segmentation of the point cloud into different content planes in order to discard unimportant information..</a:t>
            </a:r>
          </a:p>
          <a:p>
            <a:r>
              <a:rPr lang="en-US" dirty="0"/>
              <a:t>Methods:</a:t>
            </a:r>
          </a:p>
          <a:p>
            <a:pPr marL="457200" indent="-457200">
              <a:buFont typeface="+mj-lt"/>
              <a:buAutoNum type="arabicPeriod"/>
            </a:pPr>
            <a:r>
              <a:rPr lang="en-GB" dirty="0"/>
              <a:t>RANSAC: f</a:t>
            </a:r>
            <a:r>
              <a:rPr lang="en-US" dirty="0" err="1">
                <a:effectLst/>
              </a:rPr>
              <a:t>inds</a:t>
            </a:r>
            <a:r>
              <a:rPr lang="en-US" dirty="0">
                <a:effectLst/>
              </a:rPr>
              <a:t> the largest set of points that fit to plane. RANSAC selects randomly three points from dataset and calculates the parameters of the corresponding plane, after that tries to enlarge the plane according to a given threshold.</a:t>
            </a:r>
          </a:p>
          <a:p>
            <a:pPr>
              <a:buBlip>
                <a:blip r:embed="rId2"/>
              </a:buBlip>
            </a:pPr>
            <a:r>
              <a:rPr lang="en-GB" dirty="0"/>
              <a:t> Allows an extra simplification of the elements</a:t>
            </a:r>
          </a:p>
          <a:p>
            <a:pPr>
              <a:buBlip>
                <a:blip r:embed="rId3"/>
              </a:buBlip>
            </a:pPr>
            <a:r>
              <a:rPr lang="en-GB" dirty="0"/>
              <a:t> Require an extra parametrization depending of the cloud</a:t>
            </a:r>
          </a:p>
        </p:txBody>
      </p:sp>
      <p:pic>
        <p:nvPicPr>
          <p:cNvPr id="6" name="Imagen 5">
            <a:extLst>
              <a:ext uri="{FF2B5EF4-FFF2-40B4-BE49-F238E27FC236}">
                <a16:creationId xmlns:a16="http://schemas.microsoft.com/office/drawing/2014/main" id="{8059F13A-ACE6-D7E4-5419-4C962E5DDD20}"/>
              </a:ext>
            </a:extLst>
          </p:cNvPr>
          <p:cNvPicPr>
            <a:picLocks noChangeAspect="1"/>
          </p:cNvPicPr>
          <p:nvPr/>
        </p:nvPicPr>
        <p:blipFill>
          <a:blip r:embed="rId4"/>
          <a:stretch>
            <a:fillRect/>
          </a:stretch>
        </p:blipFill>
        <p:spPr>
          <a:xfrm>
            <a:off x="8020571" y="2158956"/>
            <a:ext cx="3135109" cy="2218089"/>
          </a:xfrm>
          <a:prstGeom prst="rect">
            <a:avLst/>
          </a:prstGeom>
        </p:spPr>
      </p:pic>
      <p:sp>
        <p:nvSpPr>
          <p:cNvPr id="4" name="Marcador de pie de página 3">
            <a:extLst>
              <a:ext uri="{FF2B5EF4-FFF2-40B4-BE49-F238E27FC236}">
                <a16:creationId xmlns:a16="http://schemas.microsoft.com/office/drawing/2014/main" id="{68D124EA-A3BF-496F-3B54-C0AC347335EA}"/>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Álvaro Santamaría</a:t>
            </a:r>
          </a:p>
        </p:txBody>
      </p:sp>
    </p:spTree>
    <p:extLst>
      <p:ext uri="{BB962C8B-B14F-4D97-AF65-F5344CB8AC3E}">
        <p14:creationId xmlns:p14="http://schemas.microsoft.com/office/powerpoint/2010/main" val="416606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11183-8B07-C099-A293-3703A1119F4E}"/>
              </a:ext>
            </a:extLst>
          </p:cNvPr>
          <p:cNvSpPr>
            <a:spLocks noGrp="1"/>
          </p:cNvSpPr>
          <p:nvPr>
            <p:ph type="title"/>
          </p:nvPr>
        </p:nvSpPr>
        <p:spPr/>
        <p:txBody>
          <a:bodyPr/>
          <a:lstStyle/>
          <a:p>
            <a:r>
              <a:rPr lang="en-GB" dirty="0"/>
              <a:t>1.4 </a:t>
            </a:r>
            <a:r>
              <a:rPr lang="en-GB" dirty="0" err="1"/>
              <a:t>Keypoints</a:t>
            </a:r>
            <a:r>
              <a:rPr lang="en-GB" dirty="0"/>
              <a:t> estimation</a:t>
            </a:r>
          </a:p>
        </p:txBody>
      </p:sp>
      <p:sp>
        <p:nvSpPr>
          <p:cNvPr id="3" name="Marcador de contenido 2">
            <a:extLst>
              <a:ext uri="{FF2B5EF4-FFF2-40B4-BE49-F238E27FC236}">
                <a16:creationId xmlns:a16="http://schemas.microsoft.com/office/drawing/2014/main" id="{47D5EB8C-C38E-90C8-4983-CBA6DEF045C7}"/>
              </a:ext>
            </a:extLst>
          </p:cNvPr>
          <p:cNvSpPr>
            <a:spLocks noGrp="1"/>
          </p:cNvSpPr>
          <p:nvPr>
            <p:ph idx="1"/>
          </p:nvPr>
        </p:nvSpPr>
        <p:spPr/>
        <p:txBody>
          <a:bodyPr/>
          <a:lstStyle/>
          <a:p>
            <a:r>
              <a:rPr lang="en-GB" dirty="0"/>
              <a:t>By this operation some points that are supposed to be important are selected. There are three main methodologies available in the PCL.</a:t>
            </a:r>
          </a:p>
          <a:p>
            <a:r>
              <a:rPr lang="en-GB" dirty="0"/>
              <a:t>1. NARF (</a:t>
            </a:r>
            <a:r>
              <a:rPr lang="es-ES" dirty="0"/>
              <a:t>Normal </a:t>
            </a:r>
            <a:r>
              <a:rPr lang="es-ES" dirty="0" err="1"/>
              <a:t>Aligned</a:t>
            </a:r>
            <a:r>
              <a:rPr lang="es-ES" dirty="0"/>
              <a:t> Radial </a:t>
            </a:r>
            <a:r>
              <a:rPr lang="es-ES" dirty="0" err="1"/>
              <a:t>Feature</a:t>
            </a:r>
            <a:r>
              <a:rPr lang="es-ES" dirty="0"/>
              <a:t>)</a:t>
            </a:r>
            <a:r>
              <a:rPr lang="en-GB" dirty="0"/>
              <a:t> </a:t>
            </a:r>
            <a:r>
              <a:rPr lang="en-GB" dirty="0" err="1"/>
              <a:t>keypoint</a:t>
            </a:r>
            <a:r>
              <a:rPr lang="en-GB" dirty="0"/>
              <a:t> extraction (university Freiburg document 1):</a:t>
            </a:r>
          </a:p>
          <a:p>
            <a:r>
              <a:rPr lang="en-GB" dirty="0"/>
              <a:t> </a:t>
            </a:r>
          </a:p>
          <a:p>
            <a:endParaRPr lang="en-GB" dirty="0"/>
          </a:p>
        </p:txBody>
      </p:sp>
      <p:sp>
        <p:nvSpPr>
          <p:cNvPr id="4" name="Marcador de pie de página 3">
            <a:extLst>
              <a:ext uri="{FF2B5EF4-FFF2-40B4-BE49-F238E27FC236}">
                <a16:creationId xmlns:a16="http://schemas.microsoft.com/office/drawing/2014/main" id="{74E7BA72-1AEB-9D60-CA3A-523BB982D13C}"/>
              </a:ext>
            </a:extLst>
          </p:cNvPr>
          <p:cNvSpPr>
            <a:spLocks noGrp="1"/>
          </p:cNvSpPr>
          <p:nvPr>
            <p:ph type="ftr" sz="quarter" idx="11"/>
          </p:nvPr>
        </p:nvSpPr>
        <p:spPr/>
        <p:txBody>
          <a:bodyPr/>
          <a:lstStyle/>
          <a:p>
            <a:r>
              <a:rPr lang="en-US"/>
              <a:t>Álvaro Santamaría</a:t>
            </a:r>
            <a:endParaRPr lang="en-US" dirty="0"/>
          </a:p>
        </p:txBody>
      </p:sp>
    </p:spTree>
    <p:extLst>
      <p:ext uri="{BB962C8B-B14F-4D97-AF65-F5344CB8AC3E}">
        <p14:creationId xmlns:p14="http://schemas.microsoft.com/office/powerpoint/2010/main" val="708156630"/>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1622</TotalTime>
  <Words>1408</Words>
  <Application>Microsoft Office PowerPoint</Application>
  <PresentationFormat>Panorámica</PresentationFormat>
  <Paragraphs>113</Paragraphs>
  <Slides>18</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Times-Bold</vt:lpstr>
      <vt:lpstr>Retrospección</vt:lpstr>
      <vt:lpstr>PCL processing algorithm</vt:lpstr>
      <vt:lpstr>Index</vt:lpstr>
      <vt:lpstr>1.1 DownSampling</vt:lpstr>
      <vt:lpstr>1.1 DownSampling</vt:lpstr>
      <vt:lpstr>1.1 DownSampling</vt:lpstr>
      <vt:lpstr>1.2 Outlier removal</vt:lpstr>
      <vt:lpstr>1.2 Outlier removal</vt:lpstr>
      <vt:lpstr>1.3 Segmentation (extra simplification)</vt:lpstr>
      <vt:lpstr>1.4 Keypoints estimation</vt:lpstr>
      <vt:lpstr>2. Point cloud clustering</vt:lpstr>
      <vt:lpstr>2. Point cloud clustering</vt:lpstr>
      <vt:lpstr>3. Registration</vt:lpstr>
      <vt:lpstr>Pairwise registration</vt:lpstr>
      <vt:lpstr>4.1 Similarity score</vt:lpstr>
      <vt:lpstr>Presentación de PowerPoint</vt:lpstr>
      <vt:lpstr>Presentación de PowerPoint</vt:lpstr>
      <vt:lpstr>Presentación de PowerPoint</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PCL processing algorithm</dc:title>
  <dc:creator>Alvaro Santamaria Gomez Carreño</dc:creator>
  <cp:lastModifiedBy>Alvaro Santamaria Gomez Carreño</cp:lastModifiedBy>
  <cp:revision>28</cp:revision>
  <dcterms:created xsi:type="dcterms:W3CDTF">2022-05-05T09:56:51Z</dcterms:created>
  <dcterms:modified xsi:type="dcterms:W3CDTF">2022-05-25T11:38:29Z</dcterms:modified>
</cp:coreProperties>
</file>