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EF6291-2A57-7543-4109-015AE4410A05}" v="369" dt="2023-02-09T11:04:50.392"/>
    <p1510:client id="{ACB4E998-847D-46C9-ABB6-CCA8005595B8}" v="19" dt="2023-02-09T10:32:51.1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92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09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554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47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47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436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89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1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0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8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1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37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0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1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20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5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5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4EF93-E820-780B-639F-E9868559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73479"/>
          </a:xfrm>
        </p:spPr>
        <p:txBody>
          <a:bodyPr>
            <a:normAutofit/>
          </a:bodyPr>
          <a:lstStyle/>
          <a:p>
            <a:r>
              <a:rPr lang="pt-BR" dirty="0">
                <a:cs typeface="Calibri Light"/>
              </a:rPr>
              <a:t>Estatuto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930533-0CF4-CFEF-9F41-F6CA32525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15159"/>
            <a:ext cx="10018713" cy="3876041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None/>
            </a:pPr>
            <a:r>
              <a:rPr lang="pt-BR" sz="1400" dirty="0">
                <a:ea typeface="+mn-lt"/>
                <a:cs typeface="+mn-lt"/>
              </a:rPr>
              <a:t>Art. 1.  Prezamos pela segurança de nossos clientes, sendo necessária a verificação e autorização dos clientes em todas as etapas que coloquem seus dados pessoais em exposição.</a:t>
            </a:r>
            <a:endParaRPr lang="pt-BR" sz="1400"/>
          </a:p>
          <a:p>
            <a:pPr>
              <a:buNone/>
            </a:pPr>
            <a:r>
              <a:rPr lang="pt-BR" sz="1400" dirty="0">
                <a:ea typeface="+mn-lt"/>
                <a:cs typeface="+mn-lt"/>
              </a:rPr>
              <a:t>Art. 2. Usuários que possuírem um valor acima do limite de R$150.000 exercem o direito de ter uma pessoa especializada para cuidar de seu dinheiro.</a:t>
            </a:r>
            <a:endParaRPr lang="pt-BR" sz="1400"/>
          </a:p>
          <a:p>
            <a:pPr>
              <a:buNone/>
            </a:pPr>
            <a:r>
              <a:rPr lang="pt-BR" sz="1400" dirty="0">
                <a:ea typeface="+mn-lt"/>
                <a:cs typeface="+mn-lt"/>
              </a:rPr>
              <a:t>Art. 3. A política tem como base a prevenção de combate à lavagem e dinheiro da empresa contra ao financiamento de terrorismo e corrupção</a:t>
            </a:r>
            <a:endParaRPr lang="pt-BR" sz="1400"/>
          </a:p>
          <a:p>
            <a:pPr>
              <a:buNone/>
            </a:pPr>
            <a:r>
              <a:rPr lang="pt-BR" sz="1400" dirty="0">
                <a:ea typeface="+mn-lt"/>
                <a:cs typeface="+mn-lt"/>
              </a:rPr>
              <a:t>Art. 4.Tem como segurança de fraudes das informações e dados da empresa.</a:t>
            </a:r>
          </a:p>
          <a:p>
            <a:pPr>
              <a:buNone/>
            </a:pPr>
            <a:r>
              <a:rPr lang="pt-BR" sz="1400" dirty="0">
                <a:ea typeface="+mn-lt"/>
                <a:cs typeface="+mn-lt"/>
              </a:rPr>
              <a:t>Art. 5. Devido algum cancelamento de pagamento para outra pessoa, o motivo será muito bem analisado devido os casos de golpe.</a:t>
            </a:r>
            <a:endParaRPr lang="pt-BR" sz="1400"/>
          </a:p>
          <a:p>
            <a:pPr>
              <a:buNone/>
            </a:pPr>
            <a:r>
              <a:rPr lang="pt-BR" sz="1400" dirty="0">
                <a:ea typeface="+mn-lt"/>
                <a:cs typeface="+mn-lt"/>
              </a:rPr>
              <a:t>Art. 6. O banco e totalmente vedado, além de ter proibições em lei.</a:t>
            </a:r>
            <a:endParaRPr lang="pt-BR" sz="1400"/>
          </a:p>
          <a:p>
            <a:pPr>
              <a:buNone/>
            </a:pPr>
            <a:r>
              <a:rPr lang="pt-BR" sz="1400" dirty="0">
                <a:ea typeface="+mn-lt"/>
                <a:cs typeface="+mn-lt"/>
              </a:rPr>
              <a:t>Art. 7.O banco poderá contratar a execução de encargos, serviços e operações de competência do banco central do brasil.</a:t>
            </a:r>
          </a:p>
          <a:p>
            <a:pPr>
              <a:buNone/>
            </a:pPr>
            <a:r>
              <a:rPr lang="pt-BR" sz="1400" dirty="0">
                <a:ea typeface="+mn-lt"/>
                <a:cs typeface="+mn-lt"/>
              </a:rPr>
              <a:t>Art. 8. As ações escriturais permanecerão em deposito neste banco, em nome dos seus titulares, sem emissão de certificados, podendo ser cobrada dos acionistas a remuneração prevista em lei.</a:t>
            </a:r>
          </a:p>
          <a:p>
            <a:pPr>
              <a:buNone/>
            </a:pPr>
            <a:r>
              <a:rPr lang="pt-BR" sz="1400" dirty="0">
                <a:ea typeface="+mn-lt"/>
                <a:cs typeface="+mn-lt"/>
              </a:rPr>
              <a:t>Art. 9. O banco poderá adquirir as próprias ações, mediante autorização do conselho de administração.</a:t>
            </a:r>
            <a:endParaRPr lang="pt-BR" sz="1400"/>
          </a:p>
          <a:p>
            <a:pPr marL="0" indent="0">
              <a:buNone/>
            </a:pPr>
            <a:r>
              <a:rPr lang="pt-BR" sz="1400" dirty="0">
                <a:ea typeface="+mn-lt"/>
                <a:cs typeface="+mn-lt"/>
              </a:rPr>
              <a:t>Art. 10.Prezamos pela igualdade racial, portanto possuímos suporte para pessoas com deficiência e todo tipo de público, zelando pelo bem de todos.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1900744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88FB86-7CC6-26B9-4622-5F00601CB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00" y="852055"/>
            <a:ext cx="7257455" cy="1752599"/>
          </a:xfrm>
        </p:spPr>
        <p:txBody>
          <a:bodyPr>
            <a:normAutofit/>
          </a:bodyPr>
          <a:lstStyle/>
          <a:p>
            <a:r>
              <a:rPr lang="pt-BR" sz="3600" b="1" dirty="0">
                <a:latin typeface="Verdana Pro Cond"/>
              </a:rPr>
              <a:t>Quem somos</a:t>
            </a:r>
          </a:p>
        </p:txBody>
      </p:sp>
      <p:sp>
        <p:nvSpPr>
          <p:cNvPr id="36" name="Freeform 6">
            <a:extLst>
              <a:ext uri="{FF2B5EF4-FFF2-40B4-BE49-F238E27FC236}">
                <a16:creationId xmlns:a16="http://schemas.microsoft.com/office/drawing/2014/main" id="{E34CC1C8-EBDD-4AEA-83E6-B27575B6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649700" y="0"/>
            <a:ext cx="1063625" cy="2782888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7" name="Freeform 7">
            <a:extLst>
              <a:ext uri="{FF2B5EF4-FFF2-40B4-BE49-F238E27FC236}">
                <a16:creationId xmlns:a16="http://schemas.microsoft.com/office/drawing/2014/main" id="{D6B38644-B85D-4211-9526-5B4C2A662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2116425" y="0"/>
            <a:ext cx="1035050" cy="2673350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8A8B2820-6B8F-4C19-BFC5-D28EE44E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457487" y="2587625"/>
            <a:ext cx="2693987" cy="4270375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38" name="Freeform: Shape 15">
            <a:extLst>
              <a:ext uri="{FF2B5EF4-FFF2-40B4-BE49-F238E27FC236}">
                <a16:creationId xmlns:a16="http://schemas.microsoft.com/office/drawing/2014/main" id="{DCA45AB7-441E-40A8-A98B-557D68F4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2692400"/>
            <a:ext cx="2713324" cy="3390788"/>
          </a:xfrm>
          <a:custGeom>
            <a:avLst/>
            <a:gdLst>
              <a:gd name="connsiteX0" fmla="*/ 0 w 2713324"/>
              <a:gd name="connsiteY0" fmla="*/ 0 h 3390788"/>
              <a:gd name="connsiteX1" fmla="*/ 4763 w 2713324"/>
              <a:gd name="connsiteY1" fmla="*/ 4763 h 3390788"/>
              <a:gd name="connsiteX2" fmla="*/ 2713324 w 2713324"/>
              <a:gd name="connsiteY2" fmla="*/ 3390788 h 3390788"/>
              <a:gd name="connsiteX3" fmla="*/ 2713324 w 2713324"/>
              <a:gd name="connsiteY3" fmla="*/ 2368619 h 3390788"/>
              <a:gd name="connsiteX4" fmla="*/ 357188 w 2713324"/>
              <a:gd name="connsiteY4" fmla="*/ 90488 h 339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324" h="3390788">
                <a:moveTo>
                  <a:pt x="0" y="0"/>
                </a:moveTo>
                <a:lnTo>
                  <a:pt x="4763" y="4763"/>
                </a:lnTo>
                <a:lnTo>
                  <a:pt x="2713324" y="3390788"/>
                </a:lnTo>
                <a:lnTo>
                  <a:pt x="2713324" y="2368619"/>
                </a:lnTo>
                <a:lnTo>
                  <a:pt x="357188" y="904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39" name="Freeform: Shape 17">
            <a:extLst>
              <a:ext uri="{FF2B5EF4-FFF2-40B4-BE49-F238E27FC236}">
                <a16:creationId xmlns:a16="http://schemas.microsoft.com/office/drawing/2014/main" id="{5F516030-4F00-4C48-AD93-91EFA17A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582863"/>
            <a:ext cx="3151474" cy="4275137"/>
          </a:xfrm>
          <a:custGeom>
            <a:avLst/>
            <a:gdLst>
              <a:gd name="connsiteX0" fmla="*/ 0 w 3151474"/>
              <a:gd name="connsiteY0" fmla="*/ 0 h 4275137"/>
              <a:gd name="connsiteX1" fmla="*/ 0 w 3151474"/>
              <a:gd name="connsiteY1" fmla="*/ 4757 h 4275137"/>
              <a:gd name="connsiteX2" fmla="*/ 2693987 w 3151474"/>
              <a:gd name="connsiteY2" fmla="*/ 4275137 h 4275137"/>
              <a:gd name="connsiteX3" fmla="*/ 3151474 w 3151474"/>
              <a:gd name="connsiteY3" fmla="*/ 4275137 h 4275137"/>
              <a:gd name="connsiteX4" fmla="*/ 3151474 w 3151474"/>
              <a:gd name="connsiteY4" fmla="*/ 3714295 h 4275137"/>
              <a:gd name="connsiteX5" fmla="*/ 419100 w 3151474"/>
              <a:gd name="connsiteY5" fmla="*/ 176017 h 4275137"/>
              <a:gd name="connsiteX6" fmla="*/ 361950 w 3151474"/>
              <a:gd name="connsiteY6" fmla="*/ 95144 h 4275137"/>
              <a:gd name="connsiteX7" fmla="*/ 357188 w 3151474"/>
              <a:gd name="connsiteY7" fmla="*/ 90387 h 42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474" h="4275137">
                <a:moveTo>
                  <a:pt x="0" y="0"/>
                </a:moveTo>
                <a:lnTo>
                  <a:pt x="0" y="4757"/>
                </a:lnTo>
                <a:lnTo>
                  <a:pt x="2693987" y="4275137"/>
                </a:lnTo>
                <a:lnTo>
                  <a:pt x="3151474" y="4275137"/>
                </a:lnTo>
                <a:lnTo>
                  <a:pt x="3151474" y="3714295"/>
                </a:lnTo>
                <a:lnTo>
                  <a:pt x="419100" y="176017"/>
                </a:lnTo>
                <a:lnTo>
                  <a:pt x="361950" y="95144"/>
                </a:lnTo>
                <a:lnTo>
                  <a:pt x="357188" y="9038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40" name="Freeform: Shape 19">
            <a:extLst>
              <a:ext uri="{FF2B5EF4-FFF2-40B4-BE49-F238E27FC236}">
                <a16:creationId xmlns:a16="http://schemas.microsoft.com/office/drawing/2014/main" id="{5820085E-2582-4A95-98EE-45DFFD5C0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697164"/>
            <a:ext cx="2706398" cy="3513899"/>
          </a:xfrm>
          <a:custGeom>
            <a:avLst/>
            <a:gdLst>
              <a:gd name="connsiteX0" fmla="*/ 0 w 2706398"/>
              <a:gd name="connsiteY0" fmla="*/ 0 h 3513899"/>
              <a:gd name="connsiteX1" fmla="*/ 2706398 w 2706398"/>
              <a:gd name="connsiteY1" fmla="*/ 3513899 h 3513899"/>
              <a:gd name="connsiteX2" fmla="*/ 2706398 w 2706398"/>
              <a:gd name="connsiteY2" fmla="*/ 3383321 h 351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398" h="3513899">
                <a:moveTo>
                  <a:pt x="0" y="0"/>
                </a:moveTo>
                <a:lnTo>
                  <a:pt x="2706398" y="3513899"/>
                </a:lnTo>
                <a:lnTo>
                  <a:pt x="2706398" y="338332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41EC13-AFFE-9955-9EEE-E82D42098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037" y="2331605"/>
            <a:ext cx="7921596" cy="37491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Somos o Banco </a:t>
            </a:r>
            <a:r>
              <a:rPr lang="pt-BR" dirty="0" err="1"/>
              <a:t>Tree</a:t>
            </a:r>
            <a:r>
              <a:rPr lang="pt-BR" dirty="0"/>
              <a:t> A (3A), focamos em ajudar nossos clientes e atender suas necessidades conforme solicitado. Além do mais, nossa interface do banco é prática, rápida e com simplicidade. Focamos também na inovação, comunicação, facilidade e segurança dos nossos servidores. O respeito, amizade e foco aqui na nossa empresa é o essencial e o que mais exigimos dos nossos funcionários, tentamos sempre deixar eles num local de trabalho confortável para melhor execução de suas tarefas.</a:t>
            </a:r>
            <a:endParaRPr lang="pt-BR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6257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49A17-E4B4-65A5-848C-08281B23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D41260-45CD-068A-4862-CB7966DD1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678" y="2576762"/>
            <a:ext cx="10018713" cy="312420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1800" dirty="0">
                <a:ea typeface="+mn-lt"/>
                <a:cs typeface="+mn-lt"/>
              </a:rPr>
              <a:t>Honestidade;</a:t>
            </a:r>
            <a:endParaRPr lang="pt-BR" sz="1800" dirty="0"/>
          </a:p>
          <a:p>
            <a:pPr>
              <a:buClr>
                <a:srgbClr val="1287C3"/>
              </a:buClr>
            </a:pPr>
            <a:r>
              <a:rPr lang="pt-BR" sz="1800" dirty="0">
                <a:ea typeface="+mn-lt"/>
                <a:cs typeface="+mn-lt"/>
              </a:rPr>
              <a:t>Segurança;</a:t>
            </a:r>
            <a:endParaRPr lang="pt-BR" sz="1800" dirty="0"/>
          </a:p>
          <a:p>
            <a:pPr>
              <a:buClr>
                <a:srgbClr val="1287C3"/>
              </a:buClr>
            </a:pPr>
            <a:r>
              <a:rPr lang="pt-BR" sz="1800" dirty="0">
                <a:ea typeface="+mn-lt"/>
                <a:cs typeface="+mn-lt"/>
              </a:rPr>
              <a:t>Ética;</a:t>
            </a:r>
            <a:endParaRPr lang="pt-BR" sz="1800" dirty="0"/>
          </a:p>
          <a:p>
            <a:pPr>
              <a:buClr>
                <a:srgbClr val="1287C3"/>
              </a:buClr>
            </a:pPr>
            <a:r>
              <a:rPr lang="pt-BR" sz="1800" dirty="0">
                <a:ea typeface="+mn-lt"/>
                <a:cs typeface="+mn-lt"/>
              </a:rPr>
              <a:t>Confiança;</a:t>
            </a:r>
          </a:p>
          <a:p>
            <a:pPr>
              <a:buClr>
                <a:srgbClr val="1287C3"/>
              </a:buClr>
            </a:pPr>
            <a:r>
              <a:rPr lang="pt-BR" sz="1800" dirty="0"/>
              <a:t>Lealdade;</a:t>
            </a:r>
          </a:p>
          <a:p>
            <a:pPr>
              <a:buClr>
                <a:srgbClr val="1287C3"/>
              </a:buClr>
            </a:pPr>
            <a:r>
              <a:rPr lang="pt-BR" sz="1800" dirty="0"/>
              <a:t>Facilidade;</a:t>
            </a:r>
          </a:p>
          <a:p>
            <a:pPr>
              <a:buClr>
                <a:srgbClr val="1287C3"/>
              </a:buClr>
            </a:pPr>
            <a:r>
              <a:rPr lang="pt-BR" sz="1800" dirty="0"/>
              <a:t>Valorizar quem faz a nossa empresa;</a:t>
            </a:r>
          </a:p>
          <a:p>
            <a:pPr>
              <a:buClr>
                <a:srgbClr val="1287C3"/>
              </a:buClr>
            </a:pPr>
            <a:r>
              <a:rPr lang="pt-BR" sz="1800" dirty="0"/>
              <a:t>Modernidade;</a:t>
            </a:r>
          </a:p>
          <a:p>
            <a:pPr>
              <a:buClr>
                <a:srgbClr val="1287C3"/>
              </a:buClr>
            </a:pPr>
            <a:r>
              <a:rPr lang="pt-BR" sz="1800" dirty="0"/>
              <a:t>Qualidade;</a:t>
            </a:r>
          </a:p>
          <a:p>
            <a:pPr>
              <a:buClr>
                <a:srgbClr val="1287C3"/>
              </a:buClr>
            </a:pPr>
            <a:r>
              <a:rPr lang="pt-BR" sz="1800" dirty="0"/>
              <a:t>Responsabilidade;</a:t>
            </a:r>
          </a:p>
        </p:txBody>
      </p:sp>
    </p:spTree>
    <p:extLst>
      <p:ext uri="{BB962C8B-B14F-4D97-AF65-F5344CB8AC3E}">
        <p14:creationId xmlns:p14="http://schemas.microsoft.com/office/powerpoint/2010/main" val="209474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D5663-F7A8-7A9C-7A80-10606D3A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chemeClr val="tx1">
                    <a:lumMod val="85000"/>
                    <a:lumOff val="15000"/>
                  </a:schemeClr>
                </a:solidFill>
              </a:rPr>
              <a:t>Visão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1F4098-513F-B8B2-A18A-B429F5936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Resolver a vida financeira de nossos clientes com transparência, segurança e simplicidade.</a:t>
            </a:r>
          </a:p>
          <a:p>
            <a:endParaRPr lang="pt-B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578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Parallax</vt:lpstr>
      <vt:lpstr>Estatuto</vt:lpstr>
      <vt:lpstr>Quem somos</vt:lpstr>
      <vt:lpstr>Valores</vt:lpstr>
      <vt:lpstr>Visão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106</cp:revision>
  <dcterms:created xsi:type="dcterms:W3CDTF">2023-02-09T10:21:10Z</dcterms:created>
  <dcterms:modified xsi:type="dcterms:W3CDTF">2023-02-09T11:06:23Z</dcterms:modified>
</cp:coreProperties>
</file>