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embeddedFontLst>
    <p:embeddedFont>
      <p:font typeface="Play"/>
      <p:regular r:id="rId70"/>
      <p:bold r:id="rId71"/>
    </p:embeddedFont>
    <p:embeddedFont>
      <p:font typeface="Montserrat"/>
      <p:regular r:id="rId72"/>
      <p:bold r:id="rId73"/>
      <p:italic r:id="rId74"/>
      <p:boldItalic r:id="rId75"/>
    </p:embeddedFont>
    <p:embeddedFont>
      <p:font typeface="Montserrat Black"/>
      <p:bold r:id="rId76"/>
      <p:boldItalic r:id="rId77"/>
    </p:embeddedFont>
    <p:embeddedFont>
      <p:font typeface="Open Sans"/>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OpenSans-italic.fntdata"/><Relationship Id="rId81"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ontserrat-bold.fntdata"/><Relationship Id="rId72" Type="http://schemas.openxmlformats.org/officeDocument/2006/relationships/font" Target="fonts/Montserrat-regular.fntdata"/><Relationship Id="rId31" Type="http://schemas.openxmlformats.org/officeDocument/2006/relationships/slide" Target="slides/slide26.xml"/><Relationship Id="rId75" Type="http://schemas.openxmlformats.org/officeDocument/2006/relationships/font" Target="fonts/Montserrat-boldItalic.fntdata"/><Relationship Id="rId30" Type="http://schemas.openxmlformats.org/officeDocument/2006/relationships/slide" Target="slides/slide25.xml"/><Relationship Id="rId74" Type="http://schemas.openxmlformats.org/officeDocument/2006/relationships/font" Target="fonts/Montserrat-italic.fntdata"/><Relationship Id="rId33" Type="http://schemas.openxmlformats.org/officeDocument/2006/relationships/slide" Target="slides/slide28.xml"/><Relationship Id="rId77" Type="http://schemas.openxmlformats.org/officeDocument/2006/relationships/font" Target="fonts/MontserratBlack-boldItalic.fntdata"/><Relationship Id="rId32" Type="http://schemas.openxmlformats.org/officeDocument/2006/relationships/slide" Target="slides/slide27.xml"/><Relationship Id="rId76" Type="http://schemas.openxmlformats.org/officeDocument/2006/relationships/font" Target="fonts/MontserratBlack-bold.fntdata"/><Relationship Id="rId35" Type="http://schemas.openxmlformats.org/officeDocument/2006/relationships/slide" Target="slides/slide30.xml"/><Relationship Id="rId79" Type="http://schemas.openxmlformats.org/officeDocument/2006/relationships/font" Target="fonts/OpenSans-bold.fntdata"/><Relationship Id="rId34" Type="http://schemas.openxmlformats.org/officeDocument/2006/relationships/slide" Target="slides/slide29.xml"/><Relationship Id="rId78" Type="http://schemas.openxmlformats.org/officeDocument/2006/relationships/font" Target="fonts/OpenSans-regular.fntdata"/><Relationship Id="rId71" Type="http://schemas.openxmlformats.org/officeDocument/2006/relationships/font" Target="fonts/Play-bold.fntdata"/><Relationship Id="rId70" Type="http://schemas.openxmlformats.org/officeDocument/2006/relationships/font" Target="fonts/Play-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1ce1f0e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b1ce1f0e1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9234467e0_0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a9234467e0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9234467e0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a9234467e0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9234467e0_0_2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a9234467e0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9234467e0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a9234467e0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9234467e0_0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a9234467e0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9234467e0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a9234467e0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9234467e0_0_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a9234467e0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9234467e0_0_3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a9234467e0_0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9234467e0_0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a9234467e0_0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9234467e0_0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a9234467e0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a9234467e0_0_3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a9234467e0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9234467e0_0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ga9234467e0_0_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a9234467e0_0_3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a9234467e0_0_3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a9234467e0_0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2" name="Google Shape;462;ga9234467e0_0_3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a9234467e0_0_3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9" name="Google Shape;469;ga9234467e0_0_3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9234467e0_0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ga9234467e0_0_4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9234467e0_0_4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ga9234467e0_0_4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a9234467e0_0_4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4" name="Google Shape;494;ga9234467e0_0_4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a9234467e0_0_4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1" name="Google Shape;501;ga9234467e0_0_4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9234467e0_0_4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2" name="Google Shape;512;ga9234467e0_0_4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a9234467e0_0_4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3" name="Google Shape;523;ga9234467e0_0_4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a9234467e0_0_4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4" name="Google Shape;534;ga9234467e0_0_4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a9234467e0_0_4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5" name="Google Shape;545;ga9234467e0_0_4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a9234467e0_0_4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3" name="Google Shape;553;ga9234467e0_0_4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a9234467e0_0_4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2" name="Google Shape;562;ga9234467e0_0_4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a9234467e0_0_4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a9234467e0_0_4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a9234467e0_0_4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ga9234467e0_0_4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a9234467e0_0_4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a9234467e0_0_4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a9234467e0_0_4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ga9234467e0_0_4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a9234467e0_0_5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ga9234467e0_0_5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b3b464a686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b3b464a686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aa3a1fa7cb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gaa3a1fa7c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b3b464a686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gb3b464a686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b3b464a686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gb3b464a686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aa3a1fa7cb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aa3a1fa7cb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a9234467e0_0_5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ga9234467e0_0_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b3b464a686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gb3b464a68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66025" y="845075"/>
            <a:ext cx="2325000" cy="98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Montserrat"/>
              <a:buNone/>
              <a:defRPr b="1" sz="1800">
                <a:latin typeface="Montserrat"/>
                <a:ea typeface="Montserrat"/>
                <a:cs typeface="Montserrat"/>
                <a:sym typeface="Montserrat"/>
              </a:defRPr>
            </a:lvl1pPr>
            <a:lvl2pPr lvl="1" algn="l">
              <a:lnSpc>
                <a:spcPct val="100000"/>
              </a:lnSpc>
              <a:spcBef>
                <a:spcPts val="0"/>
              </a:spcBef>
              <a:spcAft>
                <a:spcPts val="0"/>
              </a:spcAft>
              <a:buSzPts val="1800"/>
              <a:buFont typeface="Montserrat"/>
              <a:buNone/>
              <a:defRPr b="1" sz="1800">
                <a:latin typeface="Montserrat"/>
                <a:ea typeface="Montserrat"/>
                <a:cs typeface="Montserrat"/>
                <a:sym typeface="Montserrat"/>
              </a:defRPr>
            </a:lvl2pPr>
            <a:lvl3pPr lvl="2" algn="l">
              <a:lnSpc>
                <a:spcPct val="100000"/>
              </a:lnSpc>
              <a:spcBef>
                <a:spcPts val="0"/>
              </a:spcBef>
              <a:spcAft>
                <a:spcPts val="0"/>
              </a:spcAft>
              <a:buSzPts val="1800"/>
              <a:buFont typeface="Montserrat"/>
              <a:buNone/>
              <a:defRPr b="1" sz="1800">
                <a:latin typeface="Montserrat"/>
                <a:ea typeface="Montserrat"/>
                <a:cs typeface="Montserrat"/>
                <a:sym typeface="Montserrat"/>
              </a:defRPr>
            </a:lvl3pPr>
            <a:lvl4pPr lvl="3" algn="l">
              <a:lnSpc>
                <a:spcPct val="100000"/>
              </a:lnSpc>
              <a:spcBef>
                <a:spcPts val="0"/>
              </a:spcBef>
              <a:spcAft>
                <a:spcPts val="0"/>
              </a:spcAft>
              <a:buSzPts val="1800"/>
              <a:buFont typeface="Montserrat"/>
              <a:buNone/>
              <a:defRPr b="1" sz="1800">
                <a:latin typeface="Montserrat"/>
                <a:ea typeface="Montserrat"/>
                <a:cs typeface="Montserrat"/>
                <a:sym typeface="Montserrat"/>
              </a:defRPr>
            </a:lvl4pPr>
            <a:lvl5pPr lvl="4" algn="l">
              <a:lnSpc>
                <a:spcPct val="100000"/>
              </a:lnSpc>
              <a:spcBef>
                <a:spcPts val="0"/>
              </a:spcBef>
              <a:spcAft>
                <a:spcPts val="0"/>
              </a:spcAft>
              <a:buSzPts val="1800"/>
              <a:buFont typeface="Montserrat"/>
              <a:buNone/>
              <a:defRPr b="1" sz="1800">
                <a:latin typeface="Montserrat"/>
                <a:ea typeface="Montserrat"/>
                <a:cs typeface="Montserrat"/>
                <a:sym typeface="Montserrat"/>
              </a:defRPr>
            </a:lvl5pPr>
            <a:lvl6pPr lvl="5" algn="l">
              <a:lnSpc>
                <a:spcPct val="100000"/>
              </a:lnSpc>
              <a:spcBef>
                <a:spcPts val="0"/>
              </a:spcBef>
              <a:spcAft>
                <a:spcPts val="0"/>
              </a:spcAft>
              <a:buSzPts val="1800"/>
              <a:buFont typeface="Montserrat"/>
              <a:buNone/>
              <a:defRPr b="1" sz="1800">
                <a:latin typeface="Montserrat"/>
                <a:ea typeface="Montserrat"/>
                <a:cs typeface="Montserrat"/>
                <a:sym typeface="Montserrat"/>
              </a:defRPr>
            </a:lvl6pPr>
            <a:lvl7pPr lvl="6" algn="l">
              <a:lnSpc>
                <a:spcPct val="100000"/>
              </a:lnSpc>
              <a:spcBef>
                <a:spcPts val="0"/>
              </a:spcBef>
              <a:spcAft>
                <a:spcPts val="0"/>
              </a:spcAft>
              <a:buSzPts val="1800"/>
              <a:buFont typeface="Montserrat"/>
              <a:buNone/>
              <a:defRPr b="1" sz="1800">
                <a:latin typeface="Montserrat"/>
                <a:ea typeface="Montserrat"/>
                <a:cs typeface="Montserrat"/>
                <a:sym typeface="Montserrat"/>
              </a:defRPr>
            </a:lvl7pPr>
            <a:lvl8pPr lvl="7" algn="l">
              <a:lnSpc>
                <a:spcPct val="100000"/>
              </a:lnSpc>
              <a:spcBef>
                <a:spcPts val="0"/>
              </a:spcBef>
              <a:spcAft>
                <a:spcPts val="0"/>
              </a:spcAft>
              <a:buSzPts val="1800"/>
              <a:buFont typeface="Montserrat"/>
              <a:buNone/>
              <a:defRPr b="1" sz="1800">
                <a:latin typeface="Montserrat"/>
                <a:ea typeface="Montserrat"/>
                <a:cs typeface="Montserrat"/>
                <a:sym typeface="Montserrat"/>
              </a:defRPr>
            </a:lvl8pPr>
            <a:lvl9pPr lvl="8" algn="l">
              <a:lnSpc>
                <a:spcPct val="100000"/>
              </a:lnSpc>
              <a:spcBef>
                <a:spcPts val="0"/>
              </a:spcBef>
              <a:spcAft>
                <a:spcPts val="0"/>
              </a:spcAft>
              <a:buSzPts val="1800"/>
              <a:buFont typeface="Montserrat"/>
              <a:buNone/>
              <a:defRPr b="1" sz="1800">
                <a:latin typeface="Montserrat"/>
                <a:ea typeface="Montserrat"/>
                <a:cs typeface="Montserrat"/>
                <a:sym typeface="Montserrat"/>
              </a:defRPr>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pic>
        <p:nvPicPr>
          <p:cNvPr id="12" name="Google Shape;12;p2"/>
          <p:cNvPicPr preferRelativeResize="0"/>
          <p:nvPr/>
        </p:nvPicPr>
        <p:blipFill rotWithShape="1">
          <a:blip r:embed="rId3">
            <a:alphaModFix/>
          </a:blip>
          <a:srcRect b="5839" l="65439" r="0" t="82786"/>
          <a:stretch/>
        </p:blipFill>
        <p:spPr>
          <a:xfrm>
            <a:off x="5983800" y="4181925"/>
            <a:ext cx="3160200" cy="585025"/>
          </a:xfrm>
          <a:prstGeom prst="rect">
            <a:avLst/>
          </a:prstGeom>
          <a:noFill/>
          <a:ln>
            <a:noFill/>
          </a:ln>
        </p:spPr>
      </p:pic>
      <p:pic>
        <p:nvPicPr>
          <p:cNvPr id="13" name="Google Shape;13;p2"/>
          <p:cNvPicPr preferRelativeResize="0"/>
          <p:nvPr/>
        </p:nvPicPr>
        <p:blipFill rotWithShape="1">
          <a:blip r:embed="rId4">
            <a:alphaModFix/>
          </a:blip>
          <a:srcRect b="0" l="0" r="0" t="0"/>
          <a:stretch/>
        </p:blipFill>
        <p:spPr>
          <a:xfrm>
            <a:off x="6149804" y="3541724"/>
            <a:ext cx="2469220" cy="792600"/>
          </a:xfrm>
          <a:prstGeom prst="rect">
            <a:avLst/>
          </a:prstGeom>
          <a:noFill/>
          <a:ln>
            <a:noFill/>
          </a:ln>
        </p:spPr>
      </p:pic>
      <p:grpSp>
        <p:nvGrpSpPr>
          <p:cNvPr id="14" name="Google Shape;14;p2"/>
          <p:cNvGrpSpPr/>
          <p:nvPr/>
        </p:nvGrpSpPr>
        <p:grpSpPr>
          <a:xfrm>
            <a:off x="7751300" y="685000"/>
            <a:ext cx="1418100" cy="708900"/>
            <a:chOff x="7751300" y="685000"/>
            <a:chExt cx="1418100" cy="708900"/>
          </a:xfrm>
        </p:grpSpPr>
        <p:sp>
          <p:nvSpPr>
            <p:cNvPr id="15" name="Google Shape;15;p2"/>
            <p:cNvSpPr/>
            <p:nvPr/>
          </p:nvSpPr>
          <p:spPr>
            <a:xfrm>
              <a:off x="7751300" y="685000"/>
              <a:ext cx="1418100" cy="708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v</a:t>
              </a:r>
              <a:endParaRPr b="0" i="0" sz="1400" u="none" cap="none" strike="noStrike">
                <a:solidFill>
                  <a:srgbClr val="000000"/>
                </a:solidFill>
                <a:latin typeface="Arial"/>
                <a:ea typeface="Arial"/>
                <a:cs typeface="Arial"/>
                <a:sym typeface="Arial"/>
              </a:endParaRPr>
            </a:p>
          </p:txBody>
        </p:sp>
        <p:pic>
          <p:nvPicPr>
            <p:cNvPr id="16" name="Google Shape;16;p2"/>
            <p:cNvPicPr preferRelativeResize="0"/>
            <p:nvPr/>
          </p:nvPicPr>
          <p:blipFill rotWithShape="1">
            <a:blip r:embed="rId5">
              <a:alphaModFix/>
            </a:blip>
            <a:srcRect b="0" l="0" r="0" t="0"/>
            <a:stretch/>
          </p:blipFill>
          <p:spPr>
            <a:xfrm>
              <a:off x="7864100" y="810600"/>
              <a:ext cx="1141750" cy="4829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49" name="Shape 49"/>
        <p:cNvGrpSpPr/>
        <p:nvPr/>
      </p:nvGrpSpPr>
      <p:grpSpPr>
        <a:xfrm>
          <a:off x="0" y="0"/>
          <a:ext cx="0" cy="0"/>
          <a:chOff x="0" y="0"/>
          <a:chExt cx="0" cy="0"/>
        </a:xfrm>
      </p:grpSpPr>
      <p:sp>
        <p:nvSpPr>
          <p:cNvPr id="50" name="Google Shape;50;p11"/>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p:txBody>
      </p:sp>
      <p:sp>
        <p:nvSpPr>
          <p:cNvPr id="52" name="Google Shape;52;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dor 5"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dor 2">
  <p:cSld name="CUSTOM_2">
    <p:bg>
      <p:bgPr>
        <a:solidFill>
          <a:srgbClr val="F0CA0F"/>
        </a:solidFill>
      </p:bgPr>
    </p:bg>
    <p:spTree>
      <p:nvGrpSpPr>
        <p:cNvPr id="57" name="Shape 57"/>
        <p:cNvGrpSpPr/>
        <p:nvPr/>
      </p:nvGrpSpPr>
      <p:grpSpPr>
        <a:xfrm>
          <a:off x="0" y="0"/>
          <a:ext cx="0" cy="0"/>
          <a:chOff x="0" y="0"/>
          <a:chExt cx="0" cy="0"/>
        </a:xfrm>
      </p:grpSpPr>
      <p:sp>
        <p:nvSpPr>
          <p:cNvPr id="58" name="Google Shape;58;p13"/>
          <p:cNvSpPr txBox="1"/>
          <p:nvPr>
            <p:ph type="title"/>
          </p:nvPr>
        </p:nvSpPr>
        <p:spPr>
          <a:xfrm>
            <a:off x="311700" y="1278950"/>
            <a:ext cx="8520600" cy="28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6000">
                <a:solidFill>
                  <a:srgbClr val="F0506E"/>
                </a:solidFill>
                <a:latin typeface="Montserrat Black"/>
                <a:ea typeface="Montserrat Black"/>
                <a:cs typeface="Montserrat Black"/>
                <a:sym typeface="Montserrat Black"/>
              </a:defRPr>
            </a:lvl1pPr>
            <a:lvl2pPr lvl="1" algn="l">
              <a:lnSpc>
                <a:spcPct val="100000"/>
              </a:lnSpc>
              <a:spcBef>
                <a:spcPts val="0"/>
              </a:spcBef>
              <a:spcAft>
                <a:spcPts val="0"/>
              </a:spcAft>
              <a:buSzPts val="2800"/>
              <a:buNone/>
              <a:defRPr>
                <a:solidFill>
                  <a:srgbClr val="F0506E"/>
                </a:solidFill>
              </a:defRPr>
            </a:lvl2pPr>
            <a:lvl3pPr lvl="2" algn="l">
              <a:lnSpc>
                <a:spcPct val="100000"/>
              </a:lnSpc>
              <a:spcBef>
                <a:spcPts val="0"/>
              </a:spcBef>
              <a:spcAft>
                <a:spcPts val="0"/>
              </a:spcAft>
              <a:buSzPts val="2800"/>
              <a:buNone/>
              <a:defRPr>
                <a:solidFill>
                  <a:srgbClr val="F0506E"/>
                </a:solidFill>
              </a:defRPr>
            </a:lvl3pPr>
            <a:lvl4pPr lvl="3" algn="l">
              <a:lnSpc>
                <a:spcPct val="100000"/>
              </a:lnSpc>
              <a:spcBef>
                <a:spcPts val="0"/>
              </a:spcBef>
              <a:spcAft>
                <a:spcPts val="0"/>
              </a:spcAft>
              <a:buSzPts val="2800"/>
              <a:buNone/>
              <a:defRPr>
                <a:solidFill>
                  <a:srgbClr val="F0506E"/>
                </a:solidFill>
              </a:defRPr>
            </a:lvl4pPr>
            <a:lvl5pPr lvl="4" algn="l">
              <a:lnSpc>
                <a:spcPct val="100000"/>
              </a:lnSpc>
              <a:spcBef>
                <a:spcPts val="0"/>
              </a:spcBef>
              <a:spcAft>
                <a:spcPts val="0"/>
              </a:spcAft>
              <a:buSzPts val="2800"/>
              <a:buNone/>
              <a:defRPr>
                <a:solidFill>
                  <a:srgbClr val="F0506E"/>
                </a:solidFill>
              </a:defRPr>
            </a:lvl5pPr>
            <a:lvl6pPr lvl="5" algn="l">
              <a:lnSpc>
                <a:spcPct val="100000"/>
              </a:lnSpc>
              <a:spcBef>
                <a:spcPts val="0"/>
              </a:spcBef>
              <a:spcAft>
                <a:spcPts val="0"/>
              </a:spcAft>
              <a:buSzPts val="2800"/>
              <a:buNone/>
              <a:defRPr>
                <a:solidFill>
                  <a:srgbClr val="F0506E"/>
                </a:solidFill>
              </a:defRPr>
            </a:lvl6pPr>
            <a:lvl7pPr lvl="6" algn="l">
              <a:lnSpc>
                <a:spcPct val="100000"/>
              </a:lnSpc>
              <a:spcBef>
                <a:spcPts val="0"/>
              </a:spcBef>
              <a:spcAft>
                <a:spcPts val="0"/>
              </a:spcAft>
              <a:buSzPts val="2800"/>
              <a:buNone/>
              <a:defRPr>
                <a:solidFill>
                  <a:srgbClr val="F0506E"/>
                </a:solidFill>
              </a:defRPr>
            </a:lvl7pPr>
            <a:lvl8pPr lvl="7" algn="l">
              <a:lnSpc>
                <a:spcPct val="100000"/>
              </a:lnSpc>
              <a:spcBef>
                <a:spcPts val="0"/>
              </a:spcBef>
              <a:spcAft>
                <a:spcPts val="0"/>
              </a:spcAft>
              <a:buSzPts val="2800"/>
              <a:buNone/>
              <a:defRPr>
                <a:solidFill>
                  <a:srgbClr val="F0506E"/>
                </a:solidFill>
              </a:defRPr>
            </a:lvl8pPr>
            <a:lvl9pPr lvl="8" algn="l">
              <a:lnSpc>
                <a:spcPct val="100000"/>
              </a:lnSpc>
              <a:spcBef>
                <a:spcPts val="0"/>
              </a:spcBef>
              <a:spcAft>
                <a:spcPts val="0"/>
              </a:spcAft>
              <a:buSzPts val="2800"/>
              <a:buNone/>
              <a:defRPr>
                <a:solidFill>
                  <a:srgbClr val="F0506E"/>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type="secHead">
  <p:cSld name="SECTION_HEADER">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828900" y="2369960"/>
            <a:ext cx="74862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Font typeface="Montserrat"/>
              <a:buNone/>
              <a:defRPr b="1" sz="36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
        <p:nvSpPr>
          <p:cNvPr id="20" name="Google Shape;20;p3"/>
          <p:cNvSpPr txBox="1"/>
          <p:nvPr>
            <p:ph idx="1" type="subTitle"/>
          </p:nvPr>
        </p:nvSpPr>
        <p:spPr>
          <a:xfrm>
            <a:off x="828900" y="3315026"/>
            <a:ext cx="7486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Montserrat"/>
              <a:buNone/>
              <a:defRPr sz="2800">
                <a:latin typeface="Montserrat"/>
                <a:ea typeface="Montserrat"/>
                <a:cs typeface="Montserrat"/>
                <a:sym typeface="Montserrat"/>
              </a:defRPr>
            </a:lvl1pPr>
            <a:lvl2pPr lvl="1" algn="ctr">
              <a:lnSpc>
                <a:spcPct val="100000"/>
              </a:lnSpc>
              <a:spcBef>
                <a:spcPts val="0"/>
              </a:spcBef>
              <a:spcAft>
                <a:spcPts val="0"/>
              </a:spcAft>
              <a:buSzPts val="2800"/>
              <a:buFont typeface="Montserrat"/>
              <a:buNone/>
              <a:defRPr sz="2800">
                <a:latin typeface="Montserrat"/>
                <a:ea typeface="Montserrat"/>
                <a:cs typeface="Montserrat"/>
                <a:sym typeface="Montserrat"/>
              </a:defRPr>
            </a:lvl2pPr>
            <a:lvl3pPr lvl="2" algn="ctr">
              <a:lnSpc>
                <a:spcPct val="100000"/>
              </a:lnSpc>
              <a:spcBef>
                <a:spcPts val="0"/>
              </a:spcBef>
              <a:spcAft>
                <a:spcPts val="0"/>
              </a:spcAft>
              <a:buSzPts val="2800"/>
              <a:buFont typeface="Montserrat"/>
              <a:buNone/>
              <a:defRPr sz="2800">
                <a:latin typeface="Montserrat"/>
                <a:ea typeface="Montserrat"/>
                <a:cs typeface="Montserrat"/>
                <a:sym typeface="Montserrat"/>
              </a:defRPr>
            </a:lvl3pPr>
            <a:lvl4pPr lvl="3" algn="ctr">
              <a:lnSpc>
                <a:spcPct val="100000"/>
              </a:lnSpc>
              <a:spcBef>
                <a:spcPts val="0"/>
              </a:spcBef>
              <a:spcAft>
                <a:spcPts val="0"/>
              </a:spcAft>
              <a:buSzPts val="2800"/>
              <a:buFont typeface="Montserrat"/>
              <a:buNone/>
              <a:defRPr sz="2800">
                <a:latin typeface="Montserrat"/>
                <a:ea typeface="Montserrat"/>
                <a:cs typeface="Montserrat"/>
                <a:sym typeface="Montserrat"/>
              </a:defRPr>
            </a:lvl4pPr>
            <a:lvl5pPr lvl="4" algn="ctr">
              <a:lnSpc>
                <a:spcPct val="100000"/>
              </a:lnSpc>
              <a:spcBef>
                <a:spcPts val="0"/>
              </a:spcBef>
              <a:spcAft>
                <a:spcPts val="0"/>
              </a:spcAft>
              <a:buSzPts val="2800"/>
              <a:buFont typeface="Montserrat"/>
              <a:buNone/>
              <a:defRPr sz="2800">
                <a:latin typeface="Montserrat"/>
                <a:ea typeface="Montserrat"/>
                <a:cs typeface="Montserrat"/>
                <a:sym typeface="Montserrat"/>
              </a:defRPr>
            </a:lvl5pPr>
            <a:lvl6pPr lvl="5" algn="ctr">
              <a:lnSpc>
                <a:spcPct val="100000"/>
              </a:lnSpc>
              <a:spcBef>
                <a:spcPts val="0"/>
              </a:spcBef>
              <a:spcAft>
                <a:spcPts val="0"/>
              </a:spcAft>
              <a:buSzPts val="2800"/>
              <a:buFont typeface="Montserrat"/>
              <a:buNone/>
              <a:defRPr sz="2800">
                <a:latin typeface="Montserrat"/>
                <a:ea typeface="Montserrat"/>
                <a:cs typeface="Montserrat"/>
                <a:sym typeface="Montserrat"/>
              </a:defRPr>
            </a:lvl6pPr>
            <a:lvl7pPr lvl="6" algn="ctr">
              <a:lnSpc>
                <a:spcPct val="100000"/>
              </a:lnSpc>
              <a:spcBef>
                <a:spcPts val="0"/>
              </a:spcBef>
              <a:spcAft>
                <a:spcPts val="0"/>
              </a:spcAft>
              <a:buSzPts val="2800"/>
              <a:buFont typeface="Montserrat"/>
              <a:buNone/>
              <a:defRPr sz="2800">
                <a:latin typeface="Montserrat"/>
                <a:ea typeface="Montserrat"/>
                <a:cs typeface="Montserrat"/>
                <a:sym typeface="Montserrat"/>
              </a:defRPr>
            </a:lvl7pPr>
            <a:lvl8pPr lvl="7" algn="ctr">
              <a:lnSpc>
                <a:spcPct val="100000"/>
              </a:lnSpc>
              <a:spcBef>
                <a:spcPts val="0"/>
              </a:spcBef>
              <a:spcAft>
                <a:spcPts val="0"/>
              </a:spcAft>
              <a:buSzPts val="2800"/>
              <a:buFont typeface="Montserrat"/>
              <a:buNone/>
              <a:defRPr sz="2800">
                <a:latin typeface="Montserrat"/>
                <a:ea typeface="Montserrat"/>
                <a:cs typeface="Montserrat"/>
                <a:sym typeface="Montserrat"/>
              </a:defRPr>
            </a:lvl8pPr>
            <a:lvl9pPr lvl="8" algn="ctr">
              <a:lnSpc>
                <a:spcPct val="100000"/>
              </a:lnSpc>
              <a:spcBef>
                <a:spcPts val="0"/>
              </a:spcBef>
              <a:spcAft>
                <a:spcPts val="0"/>
              </a:spcAft>
              <a:buSzPts val="2800"/>
              <a:buFont typeface="Montserrat"/>
              <a:buNone/>
              <a:defRPr sz="2800">
                <a:latin typeface="Montserrat"/>
                <a:ea typeface="Montserrat"/>
                <a:cs typeface="Montserrat"/>
                <a:sym typeface="Montserrat"/>
              </a:defRPr>
            </a:lvl9pPr>
          </a:lstStyle>
          <a:p/>
        </p:txBody>
      </p:sp>
      <p:sp>
        <p:nvSpPr>
          <p:cNvPr id="21" name="Google Shape;21;p3"/>
          <p:cNvSpPr txBox="1"/>
          <p:nvPr>
            <p:ph idx="2" type="subTitle"/>
          </p:nvPr>
        </p:nvSpPr>
        <p:spPr>
          <a:xfrm>
            <a:off x="828900" y="1855075"/>
            <a:ext cx="74862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l">
              <a:lnSpc>
                <a:spcPct val="100000"/>
              </a:lnSpc>
              <a:spcBef>
                <a:spcPts val="0"/>
              </a:spcBef>
              <a:spcAft>
                <a:spcPts val="0"/>
              </a:spcAft>
              <a:buSzPts val="1800"/>
              <a:buFont typeface="Montserrat"/>
              <a:buNone/>
              <a:defRPr sz="1800">
                <a:latin typeface="Montserrat"/>
                <a:ea typeface="Montserrat"/>
                <a:cs typeface="Montserrat"/>
                <a:sym typeface="Montserrat"/>
              </a:defRPr>
            </a:lvl2pPr>
            <a:lvl3pPr lvl="2" algn="l">
              <a:lnSpc>
                <a:spcPct val="100000"/>
              </a:lnSpc>
              <a:spcBef>
                <a:spcPts val="0"/>
              </a:spcBef>
              <a:spcAft>
                <a:spcPts val="0"/>
              </a:spcAft>
              <a:buSzPts val="1800"/>
              <a:buFont typeface="Montserrat"/>
              <a:buNone/>
              <a:defRPr sz="1800">
                <a:latin typeface="Montserrat"/>
                <a:ea typeface="Montserrat"/>
                <a:cs typeface="Montserrat"/>
                <a:sym typeface="Montserrat"/>
              </a:defRPr>
            </a:lvl3pPr>
            <a:lvl4pPr lvl="3" algn="l">
              <a:lnSpc>
                <a:spcPct val="100000"/>
              </a:lnSpc>
              <a:spcBef>
                <a:spcPts val="0"/>
              </a:spcBef>
              <a:spcAft>
                <a:spcPts val="0"/>
              </a:spcAft>
              <a:buSzPts val="1800"/>
              <a:buFont typeface="Montserrat"/>
              <a:buNone/>
              <a:defRPr sz="1800">
                <a:latin typeface="Montserrat"/>
                <a:ea typeface="Montserrat"/>
                <a:cs typeface="Montserrat"/>
                <a:sym typeface="Montserrat"/>
              </a:defRPr>
            </a:lvl4pPr>
            <a:lvl5pPr lvl="4" algn="l">
              <a:lnSpc>
                <a:spcPct val="100000"/>
              </a:lnSpc>
              <a:spcBef>
                <a:spcPts val="0"/>
              </a:spcBef>
              <a:spcAft>
                <a:spcPts val="0"/>
              </a:spcAft>
              <a:buSzPts val="1800"/>
              <a:buFont typeface="Montserrat"/>
              <a:buNone/>
              <a:defRPr sz="1800">
                <a:latin typeface="Montserrat"/>
                <a:ea typeface="Montserrat"/>
                <a:cs typeface="Montserrat"/>
                <a:sym typeface="Montserrat"/>
              </a:defRPr>
            </a:lvl5pPr>
            <a:lvl6pPr lvl="5" algn="l">
              <a:lnSpc>
                <a:spcPct val="100000"/>
              </a:lnSpc>
              <a:spcBef>
                <a:spcPts val="0"/>
              </a:spcBef>
              <a:spcAft>
                <a:spcPts val="0"/>
              </a:spcAft>
              <a:buSzPts val="1800"/>
              <a:buFont typeface="Montserrat"/>
              <a:buNone/>
              <a:defRPr sz="1800">
                <a:latin typeface="Montserrat"/>
                <a:ea typeface="Montserrat"/>
                <a:cs typeface="Montserrat"/>
                <a:sym typeface="Montserrat"/>
              </a:defRPr>
            </a:lvl6pPr>
            <a:lvl7pPr lvl="6" algn="l">
              <a:lnSpc>
                <a:spcPct val="100000"/>
              </a:lnSpc>
              <a:spcBef>
                <a:spcPts val="0"/>
              </a:spcBef>
              <a:spcAft>
                <a:spcPts val="0"/>
              </a:spcAft>
              <a:buSzPts val="1800"/>
              <a:buFont typeface="Montserrat"/>
              <a:buNone/>
              <a:defRPr sz="1800">
                <a:latin typeface="Montserrat"/>
                <a:ea typeface="Montserrat"/>
                <a:cs typeface="Montserrat"/>
                <a:sym typeface="Montserrat"/>
              </a:defRPr>
            </a:lvl7pPr>
            <a:lvl8pPr lvl="7" algn="l">
              <a:lnSpc>
                <a:spcPct val="100000"/>
              </a:lnSpc>
              <a:spcBef>
                <a:spcPts val="0"/>
              </a:spcBef>
              <a:spcAft>
                <a:spcPts val="0"/>
              </a:spcAft>
              <a:buSzPts val="1800"/>
              <a:buFont typeface="Montserrat"/>
              <a:buNone/>
              <a:defRPr sz="1800">
                <a:latin typeface="Montserrat"/>
                <a:ea typeface="Montserrat"/>
                <a:cs typeface="Montserrat"/>
                <a:sym typeface="Montserrat"/>
              </a:defRPr>
            </a:lvl8pPr>
            <a:lvl9pPr lvl="8" algn="l">
              <a:lnSpc>
                <a:spcPct val="100000"/>
              </a:lnSpc>
              <a:spcBef>
                <a:spcPts val="0"/>
              </a:spcBef>
              <a:spcAft>
                <a:spcPts val="0"/>
              </a:spcAft>
              <a:buSzPts val="1800"/>
              <a:buFont typeface="Montserrat"/>
              <a:buNone/>
              <a:defRPr sz="1800">
                <a:latin typeface="Montserrat"/>
                <a:ea typeface="Montserrat"/>
                <a:cs typeface="Montserrat"/>
                <a:sym typeface="Montserrat"/>
              </a:defRPr>
            </a:lvl9pPr>
          </a:lstStyle>
          <a:p/>
        </p:txBody>
      </p:sp>
      <p:pic>
        <p:nvPicPr>
          <p:cNvPr id="22" name="Google Shape;22;p3"/>
          <p:cNvPicPr preferRelativeResize="0"/>
          <p:nvPr/>
        </p:nvPicPr>
        <p:blipFill rotWithShape="1">
          <a:blip r:embed="rId3">
            <a:alphaModFix/>
          </a:blip>
          <a:srcRect b="0" l="0" r="0" t="0"/>
          <a:stretch/>
        </p:blipFill>
        <p:spPr>
          <a:xfrm>
            <a:off x="7017384" y="4336225"/>
            <a:ext cx="1866015" cy="5989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dor 1">
  <p:cSld name="CUSTOM_1">
    <p:bg>
      <p:bgPr>
        <a:solidFill>
          <a:srgbClr val="F0506E"/>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311700" y="1278950"/>
            <a:ext cx="8520600" cy="28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6000">
                <a:solidFill>
                  <a:srgbClr val="F0CA0F"/>
                </a:solidFill>
                <a:latin typeface="Montserrat Black"/>
                <a:ea typeface="Montserrat Black"/>
                <a:cs typeface="Montserrat Black"/>
                <a:sym typeface="Montserrat Black"/>
              </a:defRPr>
            </a:lvl1pPr>
            <a:lvl2pPr lvl="1" algn="l">
              <a:lnSpc>
                <a:spcPct val="100000"/>
              </a:lnSpc>
              <a:spcBef>
                <a:spcPts val="0"/>
              </a:spcBef>
              <a:spcAft>
                <a:spcPts val="0"/>
              </a:spcAft>
              <a:buSzPts val="2800"/>
              <a:buNone/>
              <a:defRPr>
                <a:solidFill>
                  <a:srgbClr val="F0CA0F"/>
                </a:solidFill>
              </a:defRPr>
            </a:lvl2pPr>
            <a:lvl3pPr lvl="2" algn="l">
              <a:lnSpc>
                <a:spcPct val="100000"/>
              </a:lnSpc>
              <a:spcBef>
                <a:spcPts val="0"/>
              </a:spcBef>
              <a:spcAft>
                <a:spcPts val="0"/>
              </a:spcAft>
              <a:buSzPts val="2800"/>
              <a:buNone/>
              <a:defRPr>
                <a:solidFill>
                  <a:srgbClr val="F0CA0F"/>
                </a:solidFill>
              </a:defRPr>
            </a:lvl3pPr>
            <a:lvl4pPr lvl="3" algn="l">
              <a:lnSpc>
                <a:spcPct val="100000"/>
              </a:lnSpc>
              <a:spcBef>
                <a:spcPts val="0"/>
              </a:spcBef>
              <a:spcAft>
                <a:spcPts val="0"/>
              </a:spcAft>
              <a:buSzPts val="2800"/>
              <a:buNone/>
              <a:defRPr>
                <a:solidFill>
                  <a:srgbClr val="F0CA0F"/>
                </a:solidFill>
              </a:defRPr>
            </a:lvl4pPr>
            <a:lvl5pPr lvl="4" algn="l">
              <a:lnSpc>
                <a:spcPct val="100000"/>
              </a:lnSpc>
              <a:spcBef>
                <a:spcPts val="0"/>
              </a:spcBef>
              <a:spcAft>
                <a:spcPts val="0"/>
              </a:spcAft>
              <a:buSzPts val="2800"/>
              <a:buNone/>
              <a:defRPr>
                <a:solidFill>
                  <a:srgbClr val="F0CA0F"/>
                </a:solidFill>
              </a:defRPr>
            </a:lvl5pPr>
            <a:lvl6pPr lvl="5" algn="l">
              <a:lnSpc>
                <a:spcPct val="100000"/>
              </a:lnSpc>
              <a:spcBef>
                <a:spcPts val="0"/>
              </a:spcBef>
              <a:spcAft>
                <a:spcPts val="0"/>
              </a:spcAft>
              <a:buSzPts val="2800"/>
              <a:buNone/>
              <a:defRPr>
                <a:solidFill>
                  <a:srgbClr val="F0CA0F"/>
                </a:solidFill>
              </a:defRPr>
            </a:lvl6pPr>
            <a:lvl7pPr lvl="6" algn="l">
              <a:lnSpc>
                <a:spcPct val="100000"/>
              </a:lnSpc>
              <a:spcBef>
                <a:spcPts val="0"/>
              </a:spcBef>
              <a:spcAft>
                <a:spcPts val="0"/>
              </a:spcAft>
              <a:buSzPts val="2800"/>
              <a:buNone/>
              <a:defRPr>
                <a:solidFill>
                  <a:srgbClr val="F0CA0F"/>
                </a:solidFill>
              </a:defRPr>
            </a:lvl7pPr>
            <a:lvl8pPr lvl="7" algn="l">
              <a:lnSpc>
                <a:spcPct val="100000"/>
              </a:lnSpc>
              <a:spcBef>
                <a:spcPts val="0"/>
              </a:spcBef>
              <a:spcAft>
                <a:spcPts val="0"/>
              </a:spcAft>
              <a:buSzPts val="2800"/>
              <a:buNone/>
              <a:defRPr>
                <a:solidFill>
                  <a:srgbClr val="F0CA0F"/>
                </a:solidFill>
              </a:defRPr>
            </a:lvl8pPr>
            <a:lvl9pPr lvl="8" algn="l">
              <a:lnSpc>
                <a:spcPct val="100000"/>
              </a:lnSpc>
              <a:spcBef>
                <a:spcPts val="0"/>
              </a:spcBef>
              <a:spcAft>
                <a:spcPts val="0"/>
              </a:spcAft>
              <a:buSzPts val="2800"/>
              <a:buNone/>
              <a:defRPr>
                <a:solidFill>
                  <a:srgbClr val="F0CA0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dor 4">
  <p:cSld name="CUSTOM_4">
    <p:bg>
      <p:bgPr>
        <a:solidFill>
          <a:srgbClr val="99EFF0"/>
        </a:solidFill>
      </p:bgPr>
    </p:bg>
    <p:spTree>
      <p:nvGrpSpPr>
        <p:cNvPr id="25" name="Shape 25"/>
        <p:cNvGrpSpPr/>
        <p:nvPr/>
      </p:nvGrpSpPr>
      <p:grpSpPr>
        <a:xfrm>
          <a:off x="0" y="0"/>
          <a:ext cx="0" cy="0"/>
          <a:chOff x="0" y="0"/>
          <a:chExt cx="0" cy="0"/>
        </a:xfrm>
      </p:grpSpPr>
      <p:sp>
        <p:nvSpPr>
          <p:cNvPr id="26" name="Google Shape;26;p5"/>
          <p:cNvSpPr txBox="1"/>
          <p:nvPr>
            <p:ph type="title"/>
          </p:nvPr>
        </p:nvSpPr>
        <p:spPr>
          <a:xfrm>
            <a:off x="311700" y="1278950"/>
            <a:ext cx="8520600" cy="28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6000">
                <a:solidFill>
                  <a:srgbClr val="403BD7"/>
                </a:solidFill>
                <a:latin typeface="Montserrat Black"/>
                <a:ea typeface="Montserrat Black"/>
                <a:cs typeface="Montserrat Black"/>
                <a:sym typeface="Montserrat Black"/>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dor 3">
  <p:cSld name="CUSTOM_3">
    <p:bg>
      <p:bgPr>
        <a:solidFill>
          <a:srgbClr val="403BD7"/>
        </a:solidFill>
      </p:bgPr>
    </p:bg>
    <p:spTree>
      <p:nvGrpSpPr>
        <p:cNvPr id="27" name="Shape 27"/>
        <p:cNvGrpSpPr/>
        <p:nvPr/>
      </p:nvGrpSpPr>
      <p:grpSpPr>
        <a:xfrm>
          <a:off x="0" y="0"/>
          <a:ext cx="0" cy="0"/>
          <a:chOff x="0" y="0"/>
          <a:chExt cx="0" cy="0"/>
        </a:xfrm>
      </p:grpSpPr>
      <p:sp>
        <p:nvSpPr>
          <p:cNvPr id="28" name="Google Shape;28;p6"/>
          <p:cNvSpPr txBox="1"/>
          <p:nvPr>
            <p:ph type="title"/>
          </p:nvPr>
        </p:nvSpPr>
        <p:spPr>
          <a:xfrm>
            <a:off x="311700" y="1278950"/>
            <a:ext cx="8520600" cy="28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6000">
                <a:solidFill>
                  <a:srgbClr val="99EFF0"/>
                </a:solidFill>
                <a:latin typeface="Montserrat Black"/>
                <a:ea typeface="Montserrat Black"/>
                <a:cs typeface="Montserrat Black"/>
                <a:sym typeface="Montserrat Black"/>
              </a:defRPr>
            </a:lvl1pPr>
            <a:lvl2pPr lvl="1" algn="l">
              <a:lnSpc>
                <a:spcPct val="100000"/>
              </a:lnSpc>
              <a:spcBef>
                <a:spcPts val="0"/>
              </a:spcBef>
              <a:spcAft>
                <a:spcPts val="0"/>
              </a:spcAft>
              <a:buSzPts val="2800"/>
              <a:buNone/>
              <a:defRPr>
                <a:solidFill>
                  <a:srgbClr val="99EFF0"/>
                </a:solidFill>
              </a:defRPr>
            </a:lvl2pPr>
            <a:lvl3pPr lvl="2" algn="l">
              <a:lnSpc>
                <a:spcPct val="100000"/>
              </a:lnSpc>
              <a:spcBef>
                <a:spcPts val="0"/>
              </a:spcBef>
              <a:spcAft>
                <a:spcPts val="0"/>
              </a:spcAft>
              <a:buSzPts val="2800"/>
              <a:buNone/>
              <a:defRPr>
                <a:solidFill>
                  <a:srgbClr val="99EFF0"/>
                </a:solidFill>
              </a:defRPr>
            </a:lvl3pPr>
            <a:lvl4pPr lvl="3" algn="l">
              <a:lnSpc>
                <a:spcPct val="100000"/>
              </a:lnSpc>
              <a:spcBef>
                <a:spcPts val="0"/>
              </a:spcBef>
              <a:spcAft>
                <a:spcPts val="0"/>
              </a:spcAft>
              <a:buSzPts val="2800"/>
              <a:buNone/>
              <a:defRPr>
                <a:solidFill>
                  <a:srgbClr val="99EFF0"/>
                </a:solidFill>
              </a:defRPr>
            </a:lvl4pPr>
            <a:lvl5pPr lvl="4" algn="l">
              <a:lnSpc>
                <a:spcPct val="100000"/>
              </a:lnSpc>
              <a:spcBef>
                <a:spcPts val="0"/>
              </a:spcBef>
              <a:spcAft>
                <a:spcPts val="0"/>
              </a:spcAft>
              <a:buSzPts val="2800"/>
              <a:buNone/>
              <a:defRPr>
                <a:solidFill>
                  <a:srgbClr val="99EFF0"/>
                </a:solidFill>
              </a:defRPr>
            </a:lvl5pPr>
            <a:lvl6pPr lvl="5" algn="l">
              <a:lnSpc>
                <a:spcPct val="100000"/>
              </a:lnSpc>
              <a:spcBef>
                <a:spcPts val="0"/>
              </a:spcBef>
              <a:spcAft>
                <a:spcPts val="0"/>
              </a:spcAft>
              <a:buSzPts val="2800"/>
              <a:buNone/>
              <a:defRPr>
                <a:solidFill>
                  <a:srgbClr val="99EFF0"/>
                </a:solidFill>
              </a:defRPr>
            </a:lvl6pPr>
            <a:lvl7pPr lvl="6" algn="l">
              <a:lnSpc>
                <a:spcPct val="100000"/>
              </a:lnSpc>
              <a:spcBef>
                <a:spcPts val="0"/>
              </a:spcBef>
              <a:spcAft>
                <a:spcPts val="0"/>
              </a:spcAft>
              <a:buSzPts val="2800"/>
              <a:buNone/>
              <a:defRPr>
                <a:solidFill>
                  <a:srgbClr val="99EFF0"/>
                </a:solidFill>
              </a:defRPr>
            </a:lvl7pPr>
            <a:lvl8pPr lvl="7" algn="l">
              <a:lnSpc>
                <a:spcPct val="100000"/>
              </a:lnSpc>
              <a:spcBef>
                <a:spcPts val="0"/>
              </a:spcBef>
              <a:spcAft>
                <a:spcPts val="0"/>
              </a:spcAft>
              <a:buSzPts val="2800"/>
              <a:buNone/>
              <a:defRPr>
                <a:solidFill>
                  <a:srgbClr val="99EFF0"/>
                </a:solidFill>
              </a:defRPr>
            </a:lvl8pPr>
            <a:lvl9pPr lvl="8" algn="l">
              <a:lnSpc>
                <a:spcPct val="100000"/>
              </a:lnSpc>
              <a:spcBef>
                <a:spcPts val="0"/>
              </a:spcBef>
              <a:spcAft>
                <a:spcPts val="0"/>
              </a:spcAft>
              <a:buSzPts val="2800"/>
              <a:buNone/>
              <a:defRPr>
                <a:solidFill>
                  <a:srgbClr val="99EFF0"/>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type="twoColTx">
  <p:cSld name="TITLE_AND_TWO_COLUMNS">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pic>
        <p:nvPicPr>
          <p:cNvPr id="31" name="Google Shape;31;p7"/>
          <p:cNvPicPr preferRelativeResize="0"/>
          <p:nvPr/>
        </p:nvPicPr>
        <p:blipFill rotWithShape="1">
          <a:blip r:embed="rId3">
            <a:alphaModFix/>
          </a:blip>
          <a:srcRect b="0" l="0" r="0" t="0"/>
          <a:stretch/>
        </p:blipFill>
        <p:spPr>
          <a:xfrm>
            <a:off x="6966284" y="322610"/>
            <a:ext cx="1866015" cy="598975"/>
          </a:xfrm>
          <a:prstGeom prst="rect">
            <a:avLst/>
          </a:prstGeom>
          <a:noFill/>
          <a:ln>
            <a:noFill/>
          </a:ln>
        </p:spPr>
      </p:pic>
      <p:sp>
        <p:nvSpPr>
          <p:cNvPr id="32" name="Google Shape;32;p7"/>
          <p:cNvSpPr txBox="1"/>
          <p:nvPr>
            <p:ph type="title"/>
          </p:nvPr>
        </p:nvSpPr>
        <p:spPr>
          <a:xfrm>
            <a:off x="1037025" y="1636627"/>
            <a:ext cx="60210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Font typeface="Montserrat"/>
              <a:buNone/>
              <a:defRPr b="1" sz="36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3" name="Google Shape;33;p7"/>
          <p:cNvSpPr txBox="1"/>
          <p:nvPr>
            <p:ph idx="1" type="subTitle"/>
          </p:nvPr>
        </p:nvSpPr>
        <p:spPr>
          <a:xfrm>
            <a:off x="1037025" y="2581692"/>
            <a:ext cx="6021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Montserrat"/>
              <a:buNone/>
              <a:defRPr sz="2800">
                <a:latin typeface="Montserrat"/>
                <a:ea typeface="Montserrat"/>
                <a:cs typeface="Montserrat"/>
                <a:sym typeface="Montserrat"/>
              </a:defRPr>
            </a:lvl1pPr>
            <a:lvl2pPr lvl="1" algn="ctr">
              <a:lnSpc>
                <a:spcPct val="100000"/>
              </a:lnSpc>
              <a:spcBef>
                <a:spcPts val="0"/>
              </a:spcBef>
              <a:spcAft>
                <a:spcPts val="0"/>
              </a:spcAft>
              <a:buSzPts val="2800"/>
              <a:buFont typeface="Montserrat"/>
              <a:buNone/>
              <a:defRPr sz="2800">
                <a:latin typeface="Montserrat"/>
                <a:ea typeface="Montserrat"/>
                <a:cs typeface="Montserrat"/>
                <a:sym typeface="Montserrat"/>
              </a:defRPr>
            </a:lvl2pPr>
            <a:lvl3pPr lvl="2" algn="ctr">
              <a:lnSpc>
                <a:spcPct val="100000"/>
              </a:lnSpc>
              <a:spcBef>
                <a:spcPts val="0"/>
              </a:spcBef>
              <a:spcAft>
                <a:spcPts val="0"/>
              </a:spcAft>
              <a:buSzPts val="2800"/>
              <a:buFont typeface="Montserrat"/>
              <a:buNone/>
              <a:defRPr sz="2800">
                <a:latin typeface="Montserrat"/>
                <a:ea typeface="Montserrat"/>
                <a:cs typeface="Montserrat"/>
                <a:sym typeface="Montserrat"/>
              </a:defRPr>
            </a:lvl3pPr>
            <a:lvl4pPr lvl="3" algn="ctr">
              <a:lnSpc>
                <a:spcPct val="100000"/>
              </a:lnSpc>
              <a:spcBef>
                <a:spcPts val="0"/>
              </a:spcBef>
              <a:spcAft>
                <a:spcPts val="0"/>
              </a:spcAft>
              <a:buSzPts val="2800"/>
              <a:buFont typeface="Montserrat"/>
              <a:buNone/>
              <a:defRPr sz="2800">
                <a:latin typeface="Montserrat"/>
                <a:ea typeface="Montserrat"/>
                <a:cs typeface="Montserrat"/>
                <a:sym typeface="Montserrat"/>
              </a:defRPr>
            </a:lvl4pPr>
            <a:lvl5pPr lvl="4" algn="ctr">
              <a:lnSpc>
                <a:spcPct val="100000"/>
              </a:lnSpc>
              <a:spcBef>
                <a:spcPts val="0"/>
              </a:spcBef>
              <a:spcAft>
                <a:spcPts val="0"/>
              </a:spcAft>
              <a:buSzPts val="2800"/>
              <a:buFont typeface="Montserrat"/>
              <a:buNone/>
              <a:defRPr sz="2800">
                <a:latin typeface="Montserrat"/>
                <a:ea typeface="Montserrat"/>
                <a:cs typeface="Montserrat"/>
                <a:sym typeface="Montserrat"/>
              </a:defRPr>
            </a:lvl5pPr>
            <a:lvl6pPr lvl="5" algn="ctr">
              <a:lnSpc>
                <a:spcPct val="100000"/>
              </a:lnSpc>
              <a:spcBef>
                <a:spcPts val="0"/>
              </a:spcBef>
              <a:spcAft>
                <a:spcPts val="0"/>
              </a:spcAft>
              <a:buSzPts val="2800"/>
              <a:buFont typeface="Montserrat"/>
              <a:buNone/>
              <a:defRPr sz="2800">
                <a:latin typeface="Montserrat"/>
                <a:ea typeface="Montserrat"/>
                <a:cs typeface="Montserrat"/>
                <a:sym typeface="Montserrat"/>
              </a:defRPr>
            </a:lvl6pPr>
            <a:lvl7pPr lvl="6" algn="ctr">
              <a:lnSpc>
                <a:spcPct val="100000"/>
              </a:lnSpc>
              <a:spcBef>
                <a:spcPts val="0"/>
              </a:spcBef>
              <a:spcAft>
                <a:spcPts val="0"/>
              </a:spcAft>
              <a:buSzPts val="2800"/>
              <a:buFont typeface="Montserrat"/>
              <a:buNone/>
              <a:defRPr sz="2800">
                <a:latin typeface="Montserrat"/>
                <a:ea typeface="Montserrat"/>
                <a:cs typeface="Montserrat"/>
                <a:sym typeface="Montserrat"/>
              </a:defRPr>
            </a:lvl7pPr>
            <a:lvl8pPr lvl="7" algn="ctr">
              <a:lnSpc>
                <a:spcPct val="100000"/>
              </a:lnSpc>
              <a:spcBef>
                <a:spcPts val="0"/>
              </a:spcBef>
              <a:spcAft>
                <a:spcPts val="0"/>
              </a:spcAft>
              <a:buSzPts val="2800"/>
              <a:buFont typeface="Montserrat"/>
              <a:buNone/>
              <a:defRPr sz="2800">
                <a:latin typeface="Montserrat"/>
                <a:ea typeface="Montserrat"/>
                <a:cs typeface="Montserrat"/>
                <a:sym typeface="Montserrat"/>
              </a:defRPr>
            </a:lvl8pPr>
            <a:lvl9pPr lvl="8" algn="ctr">
              <a:lnSpc>
                <a:spcPct val="100000"/>
              </a:lnSpc>
              <a:spcBef>
                <a:spcPts val="0"/>
              </a:spcBef>
              <a:spcAft>
                <a:spcPts val="0"/>
              </a:spcAft>
              <a:buSzPts val="2800"/>
              <a:buFont typeface="Montserrat"/>
              <a:buNone/>
              <a:defRPr sz="2800">
                <a:latin typeface="Montserrat"/>
                <a:ea typeface="Montserrat"/>
                <a:cs typeface="Montserrat"/>
                <a:sym typeface="Montserrat"/>
              </a:defRPr>
            </a:lvl9pPr>
          </a:lstStyle>
          <a:p/>
        </p:txBody>
      </p:sp>
      <p:sp>
        <p:nvSpPr>
          <p:cNvPr id="34" name="Google Shape;34;p7"/>
          <p:cNvSpPr txBox="1"/>
          <p:nvPr>
            <p:ph idx="2" type="subTitle"/>
          </p:nvPr>
        </p:nvSpPr>
        <p:spPr>
          <a:xfrm>
            <a:off x="1037025" y="1121742"/>
            <a:ext cx="60210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l">
              <a:lnSpc>
                <a:spcPct val="100000"/>
              </a:lnSpc>
              <a:spcBef>
                <a:spcPts val="0"/>
              </a:spcBef>
              <a:spcAft>
                <a:spcPts val="0"/>
              </a:spcAft>
              <a:buSzPts val="1800"/>
              <a:buFont typeface="Montserrat"/>
              <a:buNone/>
              <a:defRPr sz="1800">
                <a:latin typeface="Montserrat"/>
                <a:ea typeface="Montserrat"/>
                <a:cs typeface="Montserrat"/>
                <a:sym typeface="Montserrat"/>
              </a:defRPr>
            </a:lvl2pPr>
            <a:lvl3pPr lvl="2" algn="l">
              <a:lnSpc>
                <a:spcPct val="100000"/>
              </a:lnSpc>
              <a:spcBef>
                <a:spcPts val="0"/>
              </a:spcBef>
              <a:spcAft>
                <a:spcPts val="0"/>
              </a:spcAft>
              <a:buSzPts val="1800"/>
              <a:buFont typeface="Montserrat"/>
              <a:buNone/>
              <a:defRPr sz="1800">
                <a:latin typeface="Montserrat"/>
                <a:ea typeface="Montserrat"/>
                <a:cs typeface="Montserrat"/>
                <a:sym typeface="Montserrat"/>
              </a:defRPr>
            </a:lvl3pPr>
            <a:lvl4pPr lvl="3" algn="l">
              <a:lnSpc>
                <a:spcPct val="100000"/>
              </a:lnSpc>
              <a:spcBef>
                <a:spcPts val="0"/>
              </a:spcBef>
              <a:spcAft>
                <a:spcPts val="0"/>
              </a:spcAft>
              <a:buSzPts val="1800"/>
              <a:buFont typeface="Montserrat"/>
              <a:buNone/>
              <a:defRPr sz="1800">
                <a:latin typeface="Montserrat"/>
                <a:ea typeface="Montserrat"/>
                <a:cs typeface="Montserrat"/>
                <a:sym typeface="Montserrat"/>
              </a:defRPr>
            </a:lvl4pPr>
            <a:lvl5pPr lvl="4" algn="l">
              <a:lnSpc>
                <a:spcPct val="100000"/>
              </a:lnSpc>
              <a:spcBef>
                <a:spcPts val="0"/>
              </a:spcBef>
              <a:spcAft>
                <a:spcPts val="0"/>
              </a:spcAft>
              <a:buSzPts val="1800"/>
              <a:buFont typeface="Montserrat"/>
              <a:buNone/>
              <a:defRPr sz="1800">
                <a:latin typeface="Montserrat"/>
                <a:ea typeface="Montserrat"/>
                <a:cs typeface="Montserrat"/>
                <a:sym typeface="Montserrat"/>
              </a:defRPr>
            </a:lvl5pPr>
            <a:lvl6pPr lvl="5" algn="l">
              <a:lnSpc>
                <a:spcPct val="100000"/>
              </a:lnSpc>
              <a:spcBef>
                <a:spcPts val="0"/>
              </a:spcBef>
              <a:spcAft>
                <a:spcPts val="0"/>
              </a:spcAft>
              <a:buSzPts val="1800"/>
              <a:buFont typeface="Montserrat"/>
              <a:buNone/>
              <a:defRPr sz="1800">
                <a:latin typeface="Montserrat"/>
                <a:ea typeface="Montserrat"/>
                <a:cs typeface="Montserrat"/>
                <a:sym typeface="Montserrat"/>
              </a:defRPr>
            </a:lvl6pPr>
            <a:lvl7pPr lvl="6" algn="l">
              <a:lnSpc>
                <a:spcPct val="100000"/>
              </a:lnSpc>
              <a:spcBef>
                <a:spcPts val="0"/>
              </a:spcBef>
              <a:spcAft>
                <a:spcPts val="0"/>
              </a:spcAft>
              <a:buSzPts val="1800"/>
              <a:buFont typeface="Montserrat"/>
              <a:buNone/>
              <a:defRPr sz="1800">
                <a:latin typeface="Montserrat"/>
                <a:ea typeface="Montserrat"/>
                <a:cs typeface="Montserrat"/>
                <a:sym typeface="Montserrat"/>
              </a:defRPr>
            </a:lvl7pPr>
            <a:lvl8pPr lvl="7" algn="l">
              <a:lnSpc>
                <a:spcPct val="100000"/>
              </a:lnSpc>
              <a:spcBef>
                <a:spcPts val="0"/>
              </a:spcBef>
              <a:spcAft>
                <a:spcPts val="0"/>
              </a:spcAft>
              <a:buSzPts val="1800"/>
              <a:buFont typeface="Montserrat"/>
              <a:buNone/>
              <a:defRPr sz="1800">
                <a:latin typeface="Montserrat"/>
                <a:ea typeface="Montserrat"/>
                <a:cs typeface="Montserrat"/>
                <a:sym typeface="Montserrat"/>
              </a:defRPr>
            </a:lvl8pPr>
            <a:lvl9pPr lvl="8" algn="l">
              <a:lnSpc>
                <a:spcPct val="100000"/>
              </a:lnSpc>
              <a:spcBef>
                <a:spcPts val="0"/>
              </a:spcBef>
              <a:spcAft>
                <a:spcPts val="0"/>
              </a:spcAft>
              <a:buSzPts val="1800"/>
              <a:buFont typeface="Montserrat"/>
              <a:buNone/>
              <a:defRPr sz="1800">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type="tx">
  <p:cSld name="TITLE_AND_BODY">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pic>
        <p:nvPicPr>
          <p:cNvPr id="37" name="Google Shape;37;p8"/>
          <p:cNvPicPr preferRelativeResize="0"/>
          <p:nvPr/>
        </p:nvPicPr>
        <p:blipFill rotWithShape="1">
          <a:blip r:embed="rId3">
            <a:alphaModFix/>
          </a:blip>
          <a:srcRect b="0" l="0" r="0" t="0"/>
          <a:stretch/>
        </p:blipFill>
        <p:spPr>
          <a:xfrm>
            <a:off x="7017384" y="4336225"/>
            <a:ext cx="1866015" cy="598975"/>
          </a:xfrm>
          <a:prstGeom prst="rect">
            <a:avLst/>
          </a:prstGeom>
          <a:noFill/>
          <a:ln>
            <a:noFill/>
          </a:ln>
        </p:spPr>
      </p:pic>
      <p:sp>
        <p:nvSpPr>
          <p:cNvPr id="38" name="Google Shape;38;p8"/>
          <p:cNvSpPr txBox="1"/>
          <p:nvPr>
            <p:ph type="title"/>
          </p:nvPr>
        </p:nvSpPr>
        <p:spPr>
          <a:xfrm>
            <a:off x="4351650" y="1035475"/>
            <a:ext cx="43494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400"/>
              <a:buFont typeface="Montserrat"/>
              <a:buNone/>
              <a:defRPr b="1" sz="2400">
                <a:latin typeface="Montserrat"/>
                <a:ea typeface="Montserrat"/>
                <a:cs typeface="Montserrat"/>
                <a:sym typeface="Montserrat"/>
              </a:defRPr>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39" name="Google Shape;39;p8"/>
          <p:cNvSpPr txBox="1"/>
          <p:nvPr>
            <p:ph idx="1" type="subTitle"/>
          </p:nvPr>
        </p:nvSpPr>
        <p:spPr>
          <a:xfrm>
            <a:off x="3509125" y="1778875"/>
            <a:ext cx="5191800" cy="711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l">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l">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l">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l">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l">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l">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l">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l">
              <a:lnSpc>
                <a:spcPct val="100000"/>
              </a:lnSpc>
              <a:spcBef>
                <a:spcPts val="0"/>
              </a:spcBef>
              <a:spcAft>
                <a:spcPts val="0"/>
              </a:spcAft>
              <a:buSzPts val="1400"/>
              <a:buFont typeface="Montserrat"/>
              <a:buNone/>
              <a:defRPr>
                <a:latin typeface="Montserrat"/>
                <a:ea typeface="Montserrat"/>
                <a:cs typeface="Montserrat"/>
                <a:sym typeface="Montserrat"/>
              </a:defRPr>
            </a:lvl9pPr>
          </a:lstStyle>
          <a:p/>
        </p:txBody>
      </p:sp>
      <p:sp>
        <p:nvSpPr>
          <p:cNvPr id="40" name="Google Shape;40;p8"/>
          <p:cNvSpPr txBox="1"/>
          <p:nvPr>
            <p:ph idx="2" type="subTitle"/>
          </p:nvPr>
        </p:nvSpPr>
        <p:spPr>
          <a:xfrm>
            <a:off x="828900" y="2753425"/>
            <a:ext cx="5516400" cy="190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ctr">
              <a:lnSpc>
                <a:spcPct val="100000"/>
              </a:lnSpc>
              <a:spcBef>
                <a:spcPts val="0"/>
              </a:spcBef>
              <a:spcAft>
                <a:spcPts val="0"/>
              </a:spcAft>
              <a:buSzPts val="1800"/>
              <a:buFont typeface="Montserrat"/>
              <a:buNone/>
              <a:defRPr sz="1800">
                <a:latin typeface="Montserrat"/>
                <a:ea typeface="Montserrat"/>
                <a:cs typeface="Montserrat"/>
                <a:sym typeface="Montserrat"/>
              </a:defRPr>
            </a:lvl2pPr>
            <a:lvl3pPr lvl="2" algn="ctr">
              <a:lnSpc>
                <a:spcPct val="100000"/>
              </a:lnSpc>
              <a:spcBef>
                <a:spcPts val="0"/>
              </a:spcBef>
              <a:spcAft>
                <a:spcPts val="0"/>
              </a:spcAft>
              <a:buSzPts val="1800"/>
              <a:buFont typeface="Montserrat"/>
              <a:buNone/>
              <a:defRPr sz="1800">
                <a:latin typeface="Montserrat"/>
                <a:ea typeface="Montserrat"/>
                <a:cs typeface="Montserrat"/>
                <a:sym typeface="Montserrat"/>
              </a:defRPr>
            </a:lvl3pPr>
            <a:lvl4pPr lvl="3" algn="ctr">
              <a:lnSpc>
                <a:spcPct val="100000"/>
              </a:lnSpc>
              <a:spcBef>
                <a:spcPts val="0"/>
              </a:spcBef>
              <a:spcAft>
                <a:spcPts val="0"/>
              </a:spcAft>
              <a:buSzPts val="1800"/>
              <a:buFont typeface="Montserrat"/>
              <a:buNone/>
              <a:defRPr sz="1800">
                <a:latin typeface="Montserrat"/>
                <a:ea typeface="Montserrat"/>
                <a:cs typeface="Montserrat"/>
                <a:sym typeface="Montserrat"/>
              </a:defRPr>
            </a:lvl4pPr>
            <a:lvl5pPr lvl="4" algn="ctr">
              <a:lnSpc>
                <a:spcPct val="100000"/>
              </a:lnSpc>
              <a:spcBef>
                <a:spcPts val="0"/>
              </a:spcBef>
              <a:spcAft>
                <a:spcPts val="0"/>
              </a:spcAft>
              <a:buSzPts val="1800"/>
              <a:buFont typeface="Montserrat"/>
              <a:buNone/>
              <a:defRPr sz="1800">
                <a:latin typeface="Montserrat"/>
                <a:ea typeface="Montserrat"/>
                <a:cs typeface="Montserrat"/>
                <a:sym typeface="Montserrat"/>
              </a:defRPr>
            </a:lvl5pPr>
            <a:lvl6pPr lvl="5" algn="ctr">
              <a:lnSpc>
                <a:spcPct val="100000"/>
              </a:lnSpc>
              <a:spcBef>
                <a:spcPts val="0"/>
              </a:spcBef>
              <a:spcAft>
                <a:spcPts val="0"/>
              </a:spcAft>
              <a:buSzPts val="1800"/>
              <a:buFont typeface="Montserrat"/>
              <a:buNone/>
              <a:defRPr sz="1800">
                <a:latin typeface="Montserrat"/>
                <a:ea typeface="Montserrat"/>
                <a:cs typeface="Montserrat"/>
                <a:sym typeface="Montserrat"/>
              </a:defRPr>
            </a:lvl6pPr>
            <a:lvl7pPr lvl="6" algn="ctr">
              <a:lnSpc>
                <a:spcPct val="100000"/>
              </a:lnSpc>
              <a:spcBef>
                <a:spcPts val="0"/>
              </a:spcBef>
              <a:spcAft>
                <a:spcPts val="0"/>
              </a:spcAft>
              <a:buSzPts val="1800"/>
              <a:buFont typeface="Montserrat"/>
              <a:buNone/>
              <a:defRPr sz="1800">
                <a:latin typeface="Montserrat"/>
                <a:ea typeface="Montserrat"/>
                <a:cs typeface="Montserrat"/>
                <a:sym typeface="Montserrat"/>
              </a:defRPr>
            </a:lvl7pPr>
            <a:lvl8pPr lvl="7" algn="ctr">
              <a:lnSpc>
                <a:spcPct val="100000"/>
              </a:lnSpc>
              <a:spcBef>
                <a:spcPts val="0"/>
              </a:spcBef>
              <a:spcAft>
                <a:spcPts val="0"/>
              </a:spcAft>
              <a:buSzPts val="1800"/>
              <a:buFont typeface="Montserrat"/>
              <a:buNone/>
              <a:defRPr sz="1800">
                <a:latin typeface="Montserrat"/>
                <a:ea typeface="Montserrat"/>
                <a:cs typeface="Montserrat"/>
                <a:sym typeface="Montserrat"/>
              </a:defRPr>
            </a:lvl8pPr>
            <a:lvl9pPr lvl="8" algn="ctr">
              <a:lnSpc>
                <a:spcPct val="100000"/>
              </a:lnSpc>
              <a:spcBef>
                <a:spcPts val="0"/>
              </a:spcBef>
              <a:spcAft>
                <a:spcPts val="0"/>
              </a:spcAft>
              <a:buSzPts val="1800"/>
              <a:buFont typeface="Montserrat"/>
              <a:buNone/>
              <a:defRPr sz="1800">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1" name="Shape 41"/>
        <p:cNvGrpSpPr/>
        <p:nvPr/>
      </p:nvGrpSpPr>
      <p:grpSpPr>
        <a:xfrm>
          <a:off x="0" y="0"/>
          <a:ext cx="0" cy="0"/>
          <a:chOff x="0" y="0"/>
          <a:chExt cx="0" cy="0"/>
        </a:xfrm>
      </p:grpSpPr>
      <p:sp>
        <p:nvSpPr>
          <p:cNvPr id="42" name="Google Shape;42;p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5" name="Google Shape;45;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6" name="Google Shape;46;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dor 4 1">
  <p:cSld name="Separador 4">
    <p:bg>
      <p:bgPr>
        <a:solidFill>
          <a:srgbClr val="99EFF0"/>
        </a:solidFill>
      </p:bgPr>
    </p:bg>
    <p:spTree>
      <p:nvGrpSpPr>
        <p:cNvPr id="47" name="Shape 47"/>
        <p:cNvGrpSpPr/>
        <p:nvPr/>
      </p:nvGrpSpPr>
      <p:grpSpPr>
        <a:xfrm>
          <a:off x="0" y="0"/>
          <a:ext cx="0" cy="0"/>
          <a:chOff x="0" y="0"/>
          <a:chExt cx="0" cy="0"/>
        </a:xfrm>
      </p:grpSpPr>
      <p:sp>
        <p:nvSpPr>
          <p:cNvPr id="48" name="Google Shape;48;p10"/>
          <p:cNvSpPr txBox="1"/>
          <p:nvPr>
            <p:ph type="title"/>
          </p:nvPr>
        </p:nvSpPr>
        <p:spPr>
          <a:xfrm>
            <a:off x="311700" y="1278950"/>
            <a:ext cx="8520600" cy="28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6000">
                <a:solidFill>
                  <a:srgbClr val="403BD7"/>
                </a:solidFill>
                <a:latin typeface="Montserrat Black"/>
                <a:ea typeface="Montserrat Black"/>
                <a:cs typeface="Montserrat Black"/>
                <a:sym typeface="Montserrat Black"/>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6.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4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44.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39.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39.png"/><Relationship Id="rId4" Type="http://schemas.openxmlformats.org/officeDocument/2006/relationships/image" Target="../media/image47.png"/><Relationship Id="rId5" Type="http://schemas.openxmlformats.org/officeDocument/2006/relationships/image" Target="../media/image4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39.png"/><Relationship Id="rId4" Type="http://schemas.openxmlformats.org/officeDocument/2006/relationships/image" Target="../media/image47.png"/><Relationship Id="rId5" Type="http://schemas.openxmlformats.org/officeDocument/2006/relationships/image" Target="../media/image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39.png"/><Relationship Id="rId4" Type="http://schemas.openxmlformats.org/officeDocument/2006/relationships/image" Target="../media/image51.png"/><Relationship Id="rId5" Type="http://schemas.openxmlformats.org/officeDocument/2006/relationships/image" Target="../media/image5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39.png"/><Relationship Id="rId4" Type="http://schemas.openxmlformats.org/officeDocument/2006/relationships/image" Target="../media/image58.png"/><Relationship Id="rId5" Type="http://schemas.openxmlformats.org/officeDocument/2006/relationships/image" Target="../media/image55.png"/><Relationship Id="rId6" Type="http://schemas.openxmlformats.org/officeDocument/2006/relationships/image" Target="../media/image6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5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39.png"/><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39.png"/><Relationship Id="rId4" Type="http://schemas.openxmlformats.org/officeDocument/2006/relationships/image" Target="../media/image5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7.xml"/><Relationship Id="rId3" Type="http://schemas.openxmlformats.org/officeDocument/2006/relationships/image" Target="../media/image53.png"/><Relationship Id="rId4" Type="http://schemas.openxmlformats.org/officeDocument/2006/relationships/image" Target="../media/image5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 Id="rId3"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 Id="rId3" Type="http://schemas.openxmlformats.org/officeDocument/2006/relationships/image" Target="../media/image25.png"/><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 Id="rId3"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txBox="1"/>
          <p:nvPr>
            <p:ph idx="4294967295" type="title"/>
          </p:nvPr>
        </p:nvSpPr>
        <p:spPr>
          <a:xfrm>
            <a:off x="1731450" y="1229636"/>
            <a:ext cx="7486200" cy="499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Font typeface="Montserrat"/>
              <a:buNone/>
            </a:pPr>
            <a:r>
              <a:rPr lang="es-ES"/>
              <a:t>HTML+CSS</a:t>
            </a:r>
            <a:br>
              <a:rPr lang="es-ES"/>
            </a:br>
            <a:endParaRPr/>
          </a:p>
        </p:txBody>
      </p:sp>
      <p:sp>
        <p:nvSpPr>
          <p:cNvPr id="64" name="Google Shape;64;p14"/>
          <p:cNvSpPr txBox="1"/>
          <p:nvPr>
            <p:ph idx="4294967295" type="subTitle"/>
          </p:nvPr>
        </p:nvSpPr>
        <p:spPr>
          <a:xfrm>
            <a:off x="1731450" y="459275"/>
            <a:ext cx="74862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s-ES"/>
              <a:t>Conozcamos la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idx="2" type="subTitle"/>
          </p:nvPr>
        </p:nvSpPr>
        <p:spPr>
          <a:xfrm>
            <a:off x="1138356" y="1852441"/>
            <a:ext cx="3333172" cy="337534"/>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s-ES" sz="1400"/>
              <a:t>La etiqueta &lt;p&gt; define un párrafo: </a:t>
            </a:r>
            <a:endParaRPr/>
          </a:p>
          <a:p>
            <a:pPr indent="0" lvl="0" marL="0" rtl="0" algn="r">
              <a:lnSpc>
                <a:spcPct val="100000"/>
              </a:lnSpc>
              <a:spcBef>
                <a:spcPts val="0"/>
              </a:spcBef>
              <a:spcAft>
                <a:spcPts val="0"/>
              </a:spcAft>
              <a:buSzPts val="1800"/>
              <a:buNone/>
            </a:pPr>
            <a:r>
              <a:rPr lang="es-ES" sz="1400"/>
              <a:t>.</a:t>
            </a:r>
            <a:endParaRPr sz="1400"/>
          </a:p>
        </p:txBody>
      </p:sp>
      <p:sp>
        <p:nvSpPr>
          <p:cNvPr id="204" name="Google Shape;204;p23"/>
          <p:cNvSpPr txBox="1"/>
          <p:nvPr>
            <p:ph type="title"/>
          </p:nvPr>
        </p:nvSpPr>
        <p:spPr>
          <a:xfrm>
            <a:off x="1138356" y="276813"/>
            <a:ext cx="2855991" cy="134416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ES" sz="2400">
                <a:solidFill>
                  <a:srgbClr val="7030A0"/>
                </a:solidFill>
              </a:rPr>
              <a:t>Etiquetas Básicas</a:t>
            </a:r>
            <a:br>
              <a:rPr lang="es-ES" sz="2400">
                <a:solidFill>
                  <a:srgbClr val="EA046C"/>
                </a:solidFill>
              </a:rPr>
            </a:br>
            <a:br>
              <a:rPr lang="es-ES" sz="2400">
                <a:solidFill>
                  <a:srgbClr val="EA046C"/>
                </a:solidFill>
              </a:rPr>
            </a:br>
            <a:r>
              <a:rPr lang="es-ES" sz="2400">
                <a:solidFill>
                  <a:srgbClr val="DAF000"/>
                </a:solidFill>
              </a:rPr>
              <a:t>Párrafos</a:t>
            </a:r>
            <a:r>
              <a:rPr lang="es-ES" sz="2000">
                <a:solidFill>
                  <a:srgbClr val="DAF000"/>
                </a:solidFill>
              </a:rPr>
              <a:t>:</a:t>
            </a:r>
            <a:endParaRPr sz="2000">
              <a:solidFill>
                <a:srgbClr val="DAF000"/>
              </a:solidFill>
            </a:endParaRPr>
          </a:p>
        </p:txBody>
      </p:sp>
      <p:sp>
        <p:nvSpPr>
          <p:cNvPr id="205" name="Google Shape;205;p23"/>
          <p:cNvSpPr txBox="1"/>
          <p:nvPr/>
        </p:nvSpPr>
        <p:spPr>
          <a:xfrm>
            <a:off x="4831772" y="2445127"/>
            <a:ext cx="1464914" cy="803675"/>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2400"/>
              <a:buFont typeface="Montserrat"/>
              <a:buNone/>
            </a:pPr>
            <a:r>
              <a:rPr b="1" i="0" lang="es-ES" sz="2200" u="none" cap="none" strike="noStrike">
                <a:solidFill>
                  <a:srgbClr val="7030A0"/>
                </a:solidFill>
                <a:latin typeface="Montserrat"/>
                <a:ea typeface="Montserrat"/>
                <a:cs typeface="Montserrat"/>
                <a:sym typeface="Montserrat"/>
              </a:rPr>
              <a:t>Ejemplo</a:t>
            </a:r>
            <a:endParaRPr b="1" i="0" sz="2200" u="none" cap="none" strike="noStrike">
              <a:solidFill>
                <a:srgbClr val="7030A0"/>
              </a:solidFill>
              <a:latin typeface="Montserrat"/>
              <a:ea typeface="Montserrat"/>
              <a:cs typeface="Montserrat"/>
              <a:sym typeface="Montserrat"/>
            </a:endParaRPr>
          </a:p>
        </p:txBody>
      </p:sp>
      <p:pic>
        <p:nvPicPr>
          <p:cNvPr id="206" name="Google Shape;206;p23"/>
          <p:cNvPicPr preferRelativeResize="0"/>
          <p:nvPr/>
        </p:nvPicPr>
        <p:blipFill rotWithShape="1">
          <a:blip r:embed="rId3">
            <a:alphaModFix/>
          </a:blip>
          <a:srcRect b="0" l="0" r="0" t="0"/>
          <a:stretch/>
        </p:blipFill>
        <p:spPr>
          <a:xfrm>
            <a:off x="1433946" y="3096502"/>
            <a:ext cx="3225856" cy="1191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idx="2" type="subTitle"/>
          </p:nvPr>
        </p:nvSpPr>
        <p:spPr>
          <a:xfrm>
            <a:off x="1055228" y="1270039"/>
            <a:ext cx="4399999" cy="6271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s-ES" sz="1400"/>
              <a:t>Son aquellos elementos que no tienen contenido.</a:t>
            </a:r>
            <a:endParaRPr/>
          </a:p>
          <a:p>
            <a:pPr indent="0" lvl="0" marL="0" rtl="0" algn="r">
              <a:lnSpc>
                <a:spcPct val="100000"/>
              </a:lnSpc>
              <a:spcBef>
                <a:spcPts val="0"/>
              </a:spcBef>
              <a:spcAft>
                <a:spcPts val="0"/>
              </a:spcAft>
              <a:buSzPts val="1800"/>
              <a:buNone/>
            </a:pPr>
            <a:r>
              <a:t/>
            </a:r>
            <a:endParaRPr sz="1400"/>
          </a:p>
        </p:txBody>
      </p:sp>
      <p:sp>
        <p:nvSpPr>
          <p:cNvPr id="212" name="Google Shape;212;p24"/>
          <p:cNvSpPr txBox="1"/>
          <p:nvPr>
            <p:ph type="title"/>
          </p:nvPr>
        </p:nvSpPr>
        <p:spPr>
          <a:xfrm>
            <a:off x="1055228" y="587222"/>
            <a:ext cx="2830971" cy="119498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ES" sz="2400">
                <a:solidFill>
                  <a:srgbClr val="FFC000"/>
                </a:solidFill>
              </a:rPr>
              <a:t>Etiquetas Vacías</a:t>
            </a:r>
            <a:br>
              <a:rPr lang="es-ES" sz="2400">
                <a:solidFill>
                  <a:srgbClr val="EA046C"/>
                </a:solidFill>
              </a:rPr>
            </a:br>
            <a:br>
              <a:rPr lang="es-ES" sz="2400">
                <a:solidFill>
                  <a:srgbClr val="EA046C"/>
                </a:solidFill>
              </a:rPr>
            </a:br>
            <a:endParaRPr sz="2000">
              <a:solidFill>
                <a:srgbClr val="7030A0"/>
              </a:solidFill>
            </a:endParaRPr>
          </a:p>
        </p:txBody>
      </p:sp>
      <p:sp>
        <p:nvSpPr>
          <p:cNvPr id="213" name="Google Shape;213;p24"/>
          <p:cNvSpPr txBox="1"/>
          <p:nvPr/>
        </p:nvSpPr>
        <p:spPr>
          <a:xfrm>
            <a:off x="868192" y="2012194"/>
            <a:ext cx="1723234" cy="84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2400"/>
              <a:buFont typeface="Montserrat"/>
              <a:buNone/>
            </a:pPr>
            <a:r>
              <a:rPr b="1" i="0" lang="es-ES" sz="2200" u="none" cap="none" strike="noStrike">
                <a:solidFill>
                  <a:srgbClr val="0070C0"/>
                </a:solidFill>
                <a:latin typeface="Montserrat"/>
                <a:ea typeface="Montserrat"/>
                <a:cs typeface="Montserrat"/>
                <a:sym typeface="Montserrat"/>
              </a:rPr>
              <a:t>Ejemplo:</a:t>
            </a:r>
            <a:endParaRPr b="1" i="0" sz="2200" u="none" cap="none" strike="noStrike">
              <a:solidFill>
                <a:srgbClr val="0070C0"/>
              </a:solidFill>
              <a:latin typeface="Montserrat"/>
              <a:ea typeface="Montserrat"/>
              <a:cs typeface="Montserrat"/>
              <a:sym typeface="Montserrat"/>
            </a:endParaRPr>
          </a:p>
        </p:txBody>
      </p:sp>
      <p:sp>
        <p:nvSpPr>
          <p:cNvPr id="214" name="Google Shape;214;p24"/>
          <p:cNvSpPr txBox="1"/>
          <p:nvPr/>
        </p:nvSpPr>
        <p:spPr>
          <a:xfrm>
            <a:off x="1664827" y="3875808"/>
            <a:ext cx="2830971" cy="34480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Montserrat"/>
              <a:buNone/>
            </a:pPr>
            <a:r>
              <a:rPr b="1" i="0" lang="es-ES" sz="2400" u="none" cap="none" strike="noStrike">
                <a:solidFill>
                  <a:srgbClr val="FFC000"/>
                </a:solidFill>
                <a:latin typeface="Montserrat"/>
                <a:ea typeface="Montserrat"/>
                <a:cs typeface="Montserrat"/>
                <a:sym typeface="Montserrat"/>
              </a:rPr>
              <a:t>Salto de línea:</a:t>
            </a:r>
            <a:endParaRPr b="1" i="0" sz="2400" u="none" cap="none" strike="noStrike">
              <a:solidFill>
                <a:srgbClr val="FFC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600"/>
              <a:buFont typeface="Montserrat"/>
              <a:buNone/>
            </a:pPr>
            <a:r>
              <a:rPr b="1" i="0" lang="es-ES" sz="2400" u="none" cap="none" strike="noStrike">
                <a:solidFill>
                  <a:srgbClr val="FFC000"/>
                </a:solidFill>
                <a:latin typeface="Montserrat"/>
                <a:ea typeface="Montserrat"/>
                <a:cs typeface="Montserrat"/>
                <a:sym typeface="Montserrat"/>
              </a:rPr>
              <a:t>    Separador: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600"/>
              <a:buFont typeface="Montserrat"/>
              <a:buNone/>
            </a:pPr>
            <a:br>
              <a:rPr b="1" i="0" lang="es-ES" sz="2400" u="none" cap="none" strike="noStrike">
                <a:solidFill>
                  <a:srgbClr val="EA046C"/>
                </a:solidFill>
                <a:latin typeface="Montserrat"/>
                <a:ea typeface="Montserrat"/>
                <a:cs typeface="Montserrat"/>
                <a:sym typeface="Montserrat"/>
              </a:rPr>
            </a:br>
            <a:br>
              <a:rPr b="1" i="0" lang="es-ES" sz="2400" u="none" cap="none" strike="noStrike">
                <a:solidFill>
                  <a:srgbClr val="EA046C"/>
                </a:solidFill>
                <a:latin typeface="Montserrat"/>
                <a:ea typeface="Montserrat"/>
                <a:cs typeface="Montserrat"/>
                <a:sym typeface="Montserrat"/>
              </a:rPr>
            </a:br>
            <a:endParaRPr b="1" i="0" sz="2000" u="none" cap="none" strike="noStrike">
              <a:solidFill>
                <a:srgbClr val="7030A0"/>
              </a:solidFill>
              <a:latin typeface="Montserrat"/>
              <a:ea typeface="Montserrat"/>
              <a:cs typeface="Montserrat"/>
              <a:sym typeface="Montserrat"/>
            </a:endParaRPr>
          </a:p>
        </p:txBody>
      </p:sp>
      <p:pic>
        <p:nvPicPr>
          <p:cNvPr id="215" name="Google Shape;215;p24"/>
          <p:cNvPicPr preferRelativeResize="0"/>
          <p:nvPr/>
        </p:nvPicPr>
        <p:blipFill rotWithShape="1">
          <a:blip r:embed="rId3">
            <a:alphaModFix/>
          </a:blip>
          <a:srcRect b="0" l="0" r="0" t="0"/>
          <a:stretch/>
        </p:blipFill>
        <p:spPr>
          <a:xfrm>
            <a:off x="4095236" y="2999450"/>
            <a:ext cx="1235300" cy="11361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idx="2" type="subTitle"/>
          </p:nvPr>
        </p:nvSpPr>
        <p:spPr>
          <a:xfrm>
            <a:off x="3251554" y="1515652"/>
            <a:ext cx="3780782" cy="139754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s-ES" sz="1400"/>
              <a:t>La etiqueta &lt;pre&gt; define un texto preformateado, conserva espacios y saltos de Líneas.</a:t>
            </a:r>
            <a:endParaRPr sz="1400"/>
          </a:p>
        </p:txBody>
      </p:sp>
      <p:sp>
        <p:nvSpPr>
          <p:cNvPr id="221" name="Google Shape;221;p25"/>
          <p:cNvSpPr txBox="1"/>
          <p:nvPr>
            <p:ph type="title"/>
          </p:nvPr>
        </p:nvSpPr>
        <p:spPr>
          <a:xfrm>
            <a:off x="1042718" y="636197"/>
            <a:ext cx="3092864" cy="1281823"/>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ES" sz="2400">
                <a:solidFill>
                  <a:srgbClr val="EA046C"/>
                </a:solidFill>
              </a:rPr>
              <a:t>Etiquetas Básicas</a:t>
            </a:r>
            <a:br>
              <a:rPr lang="es-ES" sz="2400">
                <a:solidFill>
                  <a:srgbClr val="EA046C"/>
                </a:solidFill>
              </a:rPr>
            </a:br>
            <a:br>
              <a:rPr lang="es-ES" sz="2400">
                <a:solidFill>
                  <a:srgbClr val="EA046C"/>
                </a:solidFill>
              </a:rPr>
            </a:br>
            <a:endParaRPr sz="2000">
              <a:solidFill>
                <a:srgbClr val="7030A0"/>
              </a:solidFill>
            </a:endParaRPr>
          </a:p>
        </p:txBody>
      </p:sp>
      <p:sp>
        <p:nvSpPr>
          <p:cNvPr id="222" name="Google Shape;222;p25"/>
          <p:cNvSpPr txBox="1"/>
          <p:nvPr/>
        </p:nvSpPr>
        <p:spPr>
          <a:xfrm>
            <a:off x="865916" y="2274916"/>
            <a:ext cx="1723234" cy="84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2400"/>
              <a:buFont typeface="Montserrat"/>
              <a:buNone/>
            </a:pPr>
            <a:r>
              <a:rPr b="1" i="0" lang="es-ES" sz="2200" u="none" cap="none" strike="noStrike">
                <a:solidFill>
                  <a:srgbClr val="31EAFE"/>
                </a:solidFill>
                <a:latin typeface="Montserrat"/>
                <a:ea typeface="Montserrat"/>
                <a:cs typeface="Montserrat"/>
                <a:sym typeface="Montserrat"/>
              </a:rPr>
              <a:t>Ejemplo:</a:t>
            </a:r>
            <a:endParaRPr b="1" i="0" sz="2200" u="none" cap="none" strike="noStrike">
              <a:solidFill>
                <a:srgbClr val="31EAFE"/>
              </a:solidFill>
              <a:latin typeface="Montserrat"/>
              <a:ea typeface="Montserrat"/>
              <a:cs typeface="Montserrat"/>
              <a:sym typeface="Montserrat"/>
            </a:endParaRPr>
          </a:p>
        </p:txBody>
      </p:sp>
      <p:pic>
        <p:nvPicPr>
          <p:cNvPr id="223" name="Google Shape;223;p25"/>
          <p:cNvPicPr preferRelativeResize="0"/>
          <p:nvPr/>
        </p:nvPicPr>
        <p:blipFill rotWithShape="1">
          <a:blip r:embed="rId3">
            <a:alphaModFix/>
          </a:blip>
          <a:srcRect b="0" l="0" r="0" t="0"/>
          <a:stretch/>
        </p:blipFill>
        <p:spPr>
          <a:xfrm>
            <a:off x="1198561" y="2980907"/>
            <a:ext cx="3113997" cy="16459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idx="2" type="subTitle"/>
          </p:nvPr>
        </p:nvSpPr>
        <p:spPr>
          <a:xfrm>
            <a:off x="1510309" y="1521094"/>
            <a:ext cx="3780782" cy="808874"/>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s-ES" sz="1400"/>
              <a:t>Los Formatos de Texto, fueron diseñados para mostrar tipos especiales de texto.</a:t>
            </a:r>
            <a:endParaRPr/>
          </a:p>
          <a:p>
            <a:pPr indent="0" lvl="0" marL="0" rtl="0" algn="r">
              <a:lnSpc>
                <a:spcPct val="100000"/>
              </a:lnSpc>
              <a:spcBef>
                <a:spcPts val="0"/>
              </a:spcBef>
              <a:spcAft>
                <a:spcPts val="0"/>
              </a:spcAft>
              <a:buSzPts val="1800"/>
              <a:buNone/>
            </a:pPr>
            <a:r>
              <a:t/>
            </a:r>
            <a:endParaRPr sz="1400"/>
          </a:p>
        </p:txBody>
      </p:sp>
      <p:sp>
        <p:nvSpPr>
          <p:cNvPr id="229" name="Google Shape;229;p26"/>
          <p:cNvSpPr txBox="1"/>
          <p:nvPr>
            <p:ph type="title"/>
          </p:nvPr>
        </p:nvSpPr>
        <p:spPr>
          <a:xfrm>
            <a:off x="1502791" y="239271"/>
            <a:ext cx="3269840" cy="1281823"/>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ES" sz="2400">
                <a:solidFill>
                  <a:srgbClr val="00717D"/>
                </a:solidFill>
              </a:rPr>
              <a:t>Etiquetas</a:t>
            </a:r>
            <a:r>
              <a:rPr lang="es-ES" sz="2400">
                <a:solidFill>
                  <a:srgbClr val="EA046C"/>
                </a:solidFill>
              </a:rPr>
              <a:t> Formatos de Texto</a:t>
            </a:r>
            <a:endParaRPr sz="2000">
              <a:solidFill>
                <a:srgbClr val="7030A0"/>
              </a:solidFill>
            </a:endParaRPr>
          </a:p>
        </p:txBody>
      </p:sp>
      <p:sp>
        <p:nvSpPr>
          <p:cNvPr id="230" name="Google Shape;230;p26"/>
          <p:cNvSpPr txBox="1"/>
          <p:nvPr/>
        </p:nvSpPr>
        <p:spPr>
          <a:xfrm>
            <a:off x="1094516" y="2192815"/>
            <a:ext cx="1723234" cy="84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2400"/>
              <a:buFont typeface="Montserrat"/>
              <a:buNone/>
            </a:pPr>
            <a:r>
              <a:rPr b="1" i="0" lang="es-ES" sz="2000" u="none" cap="none" strike="noStrike">
                <a:solidFill>
                  <a:srgbClr val="00717D"/>
                </a:solidFill>
                <a:latin typeface="Montserrat"/>
                <a:ea typeface="Montserrat"/>
                <a:cs typeface="Montserrat"/>
                <a:sym typeface="Montserrat"/>
              </a:rPr>
              <a:t>Ejemplo:</a:t>
            </a:r>
            <a:endParaRPr b="1" i="0" sz="2000" u="none" cap="none" strike="noStrike">
              <a:solidFill>
                <a:srgbClr val="00717D"/>
              </a:solidFill>
              <a:latin typeface="Montserrat"/>
              <a:ea typeface="Montserrat"/>
              <a:cs typeface="Montserrat"/>
              <a:sym typeface="Montserrat"/>
            </a:endParaRPr>
          </a:p>
        </p:txBody>
      </p:sp>
      <p:pic>
        <p:nvPicPr>
          <p:cNvPr id="231" name="Google Shape;231;p26"/>
          <p:cNvPicPr preferRelativeResize="0"/>
          <p:nvPr/>
        </p:nvPicPr>
        <p:blipFill rotWithShape="1">
          <a:blip r:embed="rId3">
            <a:alphaModFix/>
          </a:blip>
          <a:srcRect b="0" l="0" r="0" t="0"/>
          <a:stretch/>
        </p:blipFill>
        <p:spPr>
          <a:xfrm>
            <a:off x="3117456" y="2657960"/>
            <a:ext cx="1655175" cy="19076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275594" y="2635541"/>
            <a:ext cx="8520600" cy="205075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ES"/>
              <a:t>HISTORIA</a:t>
            </a:r>
            <a:br>
              <a:rPr lang="es-ES"/>
            </a:br>
            <a:r>
              <a:rPr lang="es-ES"/>
              <a:t>CSS</a:t>
            </a:r>
            <a:endParaRPr/>
          </a:p>
        </p:txBody>
      </p:sp>
      <p:pic>
        <p:nvPicPr>
          <p:cNvPr descr="Resultado de imagen de codigo html png" id="237" name="Google Shape;237;p27"/>
          <p:cNvPicPr preferRelativeResize="0"/>
          <p:nvPr/>
        </p:nvPicPr>
        <p:blipFill rotWithShape="1">
          <a:blip r:embed="rId3">
            <a:alphaModFix/>
          </a:blip>
          <a:srcRect b="0" l="0" r="0" t="0"/>
          <a:stretch/>
        </p:blipFill>
        <p:spPr>
          <a:xfrm>
            <a:off x="3433722" y="431198"/>
            <a:ext cx="2204343" cy="22043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1" name="Shape 241"/>
        <p:cNvGrpSpPr/>
        <p:nvPr/>
      </p:nvGrpSpPr>
      <p:grpSpPr>
        <a:xfrm>
          <a:off x="0" y="0"/>
          <a:ext cx="0" cy="0"/>
          <a:chOff x="0" y="0"/>
          <a:chExt cx="0" cy="0"/>
        </a:xfrm>
      </p:grpSpPr>
      <p:grpSp>
        <p:nvGrpSpPr>
          <p:cNvPr id="242" name="Google Shape;242;p28"/>
          <p:cNvGrpSpPr/>
          <p:nvPr/>
        </p:nvGrpSpPr>
        <p:grpSpPr>
          <a:xfrm>
            <a:off x="513838" y="1321157"/>
            <a:ext cx="8319406" cy="2899821"/>
            <a:chOff x="4684" y="869477"/>
            <a:chExt cx="8319406" cy="2899821"/>
          </a:xfrm>
        </p:grpSpPr>
        <p:sp>
          <p:nvSpPr>
            <p:cNvPr id="243" name="Google Shape;243;p28"/>
            <p:cNvSpPr/>
            <p:nvPr/>
          </p:nvSpPr>
          <p:spPr>
            <a:xfrm>
              <a:off x="4684" y="1210218"/>
              <a:ext cx="1324439" cy="1829443"/>
            </a:xfrm>
            <a:prstGeom prst="roundRect">
              <a:avLst>
                <a:gd fmla="val 10000" name="adj"/>
              </a:avLst>
            </a:prstGeom>
            <a:solidFill>
              <a:schemeClr val="lt1">
                <a:alpha val="89411"/>
              </a:schemeClr>
            </a:solidFill>
            <a:ln cap="flat" cmpd="sng" w="2540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8"/>
            <p:cNvSpPr txBox="1"/>
            <p:nvPr/>
          </p:nvSpPr>
          <p:spPr>
            <a:xfrm>
              <a:off x="43475" y="1249009"/>
              <a:ext cx="1246857" cy="1359837"/>
            </a:xfrm>
            <a:prstGeom prst="rect">
              <a:avLst/>
            </a:prstGeom>
            <a:noFill/>
            <a:ln>
              <a:noFill/>
            </a:ln>
          </p:spPr>
          <p:txBody>
            <a:bodyPr anchorCtr="0" anchor="t" bIns="20950" lIns="20950" spcFirstLastPara="1" rIns="20950" wrap="square" tIns="20950">
              <a:noAutofit/>
            </a:bodyPr>
            <a:lstStyle/>
            <a:p>
              <a:pPr indent="-69850" lvl="1" marL="57150" marR="0" rtl="0" algn="l">
                <a:lnSpc>
                  <a:spcPct val="90000"/>
                </a:lnSpc>
                <a:spcBef>
                  <a:spcPts val="0"/>
                </a:spcBef>
                <a:spcAft>
                  <a:spcPts val="0"/>
                </a:spcAft>
                <a:buClr>
                  <a:srgbClr val="000000"/>
                </a:buClr>
                <a:buSzPts val="1100"/>
                <a:buFont typeface="Arial"/>
                <a:buChar char="••"/>
              </a:pPr>
              <a:r>
                <a:rPr b="0" i="0" lang="es-ES" sz="1100" u="none" cap="none" strike="noStrike">
                  <a:solidFill>
                    <a:srgbClr val="000000"/>
                  </a:solidFill>
                  <a:latin typeface="Arial"/>
                  <a:ea typeface="Arial"/>
                  <a:cs typeface="Arial"/>
                  <a:sym typeface="Arial"/>
                </a:rPr>
                <a:t>Entre finales de 1994 y 1995 Lie y Bos se unieron para definir un nuevo lenguaje que tomaba lo mejor de cada propuesta y lo llamaron CSS (Cascading Style Sheets).</a:t>
              </a:r>
              <a:endParaRPr b="0" i="0" sz="1100" u="none" cap="none" strike="noStrike">
                <a:solidFill>
                  <a:srgbClr val="000000"/>
                </a:solidFill>
                <a:latin typeface="Arial"/>
                <a:ea typeface="Arial"/>
                <a:cs typeface="Arial"/>
                <a:sym typeface="Arial"/>
              </a:endParaRPr>
            </a:p>
          </p:txBody>
        </p:sp>
        <p:sp>
          <p:nvSpPr>
            <p:cNvPr id="245" name="Google Shape;245;p28"/>
            <p:cNvSpPr/>
            <p:nvPr/>
          </p:nvSpPr>
          <p:spPr>
            <a:xfrm rot="589620">
              <a:off x="489412" y="2036322"/>
              <a:ext cx="1607583" cy="1607583"/>
            </a:xfrm>
            <a:custGeom>
              <a:rect b="b" l="l" r="r" t="t"/>
              <a:pathLst>
                <a:path extrusionOk="0" h="120000" w="120000">
                  <a:moveTo>
                    <a:pt x="16935" y="99040"/>
                  </a:moveTo>
                  <a:lnTo>
                    <a:pt x="19016" y="97154"/>
                  </a:lnTo>
                  <a:lnTo>
                    <a:pt x="19016" y="97154"/>
                  </a:lnTo>
                  <a:cubicBezTo>
                    <a:pt x="31825" y="111284"/>
                    <a:pt x="51011" y="117819"/>
                    <a:pt x="69782" y="114446"/>
                  </a:cubicBezTo>
                  <a:cubicBezTo>
                    <a:pt x="88554" y="111074"/>
                    <a:pt x="104265" y="98269"/>
                    <a:pt x="111354" y="80563"/>
                  </a:cubicBezTo>
                  <a:lnTo>
                    <a:pt x="109568" y="80017"/>
                  </a:lnTo>
                  <a:lnTo>
                    <a:pt x="114247" y="76575"/>
                  </a:lnTo>
                  <a:lnTo>
                    <a:pt x="115836" y="81933"/>
                  </a:lnTo>
                  <a:lnTo>
                    <a:pt x="114050" y="81387"/>
                  </a:lnTo>
                  <a:lnTo>
                    <a:pt x="114050" y="81387"/>
                  </a:lnTo>
                  <a:cubicBezTo>
                    <a:pt x="106661" y="100061"/>
                    <a:pt x="90155" y="113598"/>
                    <a:pt x="70396" y="117190"/>
                  </a:cubicBezTo>
                  <a:cubicBezTo>
                    <a:pt x="50637" y="120782"/>
                    <a:pt x="30423" y="113920"/>
                    <a:pt x="16935" y="99040"/>
                  </a:cubicBezTo>
                  <a:close/>
                </a:path>
              </a:pathLst>
            </a:custGeom>
            <a:solidFill>
              <a:srgbClr val="FFD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8"/>
            <p:cNvSpPr/>
            <p:nvPr/>
          </p:nvSpPr>
          <p:spPr>
            <a:xfrm>
              <a:off x="180011" y="2943155"/>
              <a:ext cx="952283" cy="378691"/>
            </a:xfrm>
            <a:prstGeom prst="roundRect">
              <a:avLst>
                <a:gd fmla="val 10000" name="adj"/>
              </a:avLst>
            </a:prstGeom>
            <a:solidFill>
              <a:srgbClr val="2D3E5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8"/>
            <p:cNvSpPr txBox="1"/>
            <p:nvPr/>
          </p:nvSpPr>
          <p:spPr>
            <a:xfrm>
              <a:off x="191096" y="2954245"/>
              <a:ext cx="1071300" cy="473700"/>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s-ES" sz="1500" u="none" cap="none" strike="noStrike">
                  <a:solidFill>
                    <a:schemeClr val="lt1"/>
                  </a:solidFill>
                  <a:latin typeface="Open Sans"/>
                  <a:ea typeface="Open Sans"/>
                  <a:cs typeface="Open Sans"/>
                  <a:sym typeface="Open Sans"/>
                </a:rPr>
                <a:t>1994-1995</a:t>
              </a:r>
              <a:endParaRPr b="1" i="0" sz="1500" u="none" cap="none" strike="noStrike">
                <a:solidFill>
                  <a:schemeClr val="lt1"/>
                </a:solidFill>
                <a:latin typeface="Open Sans"/>
                <a:ea typeface="Open Sans"/>
                <a:cs typeface="Open Sans"/>
                <a:sym typeface="Open Sans"/>
              </a:endParaRPr>
            </a:p>
          </p:txBody>
        </p:sp>
        <p:sp>
          <p:nvSpPr>
            <p:cNvPr id="248" name="Google Shape;248;p28"/>
            <p:cNvSpPr/>
            <p:nvPr/>
          </p:nvSpPr>
          <p:spPr>
            <a:xfrm>
              <a:off x="1508351" y="1621854"/>
              <a:ext cx="1349883" cy="1549152"/>
            </a:xfrm>
            <a:prstGeom prst="roundRect">
              <a:avLst>
                <a:gd fmla="val 10000" name="adj"/>
              </a:avLst>
            </a:prstGeom>
            <a:solidFill>
              <a:schemeClr val="lt1">
                <a:alpha val="89411"/>
              </a:schemeClr>
            </a:solidFill>
            <a:ln cap="flat" cmpd="sng" w="2540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8"/>
            <p:cNvSpPr txBox="1"/>
            <p:nvPr/>
          </p:nvSpPr>
          <p:spPr>
            <a:xfrm>
              <a:off x="1544001" y="1989465"/>
              <a:ext cx="1278583" cy="1145891"/>
            </a:xfrm>
            <a:prstGeom prst="rect">
              <a:avLst/>
            </a:prstGeom>
            <a:noFill/>
            <a:ln>
              <a:noFill/>
            </a:ln>
          </p:spPr>
          <p:txBody>
            <a:bodyPr anchorCtr="0" anchor="t" bIns="20950" lIns="20950" spcFirstLastPara="1" rIns="20950" wrap="square" tIns="20950">
              <a:noAutofit/>
            </a:bodyPr>
            <a:lstStyle/>
            <a:p>
              <a:pPr indent="-69850" lvl="1" marL="57150" marR="0" rtl="0" algn="l">
                <a:lnSpc>
                  <a:spcPct val="90000"/>
                </a:lnSpc>
                <a:spcBef>
                  <a:spcPts val="0"/>
                </a:spcBef>
                <a:spcAft>
                  <a:spcPts val="0"/>
                </a:spcAft>
                <a:buClr>
                  <a:srgbClr val="000000"/>
                </a:buClr>
                <a:buSzPts val="1100"/>
                <a:buFont typeface="Arial"/>
                <a:buChar char="••"/>
              </a:pPr>
              <a:r>
                <a:rPr b="0" i="0" lang="es-ES" sz="1100" u="none" cap="none" strike="noStrike">
                  <a:solidFill>
                    <a:srgbClr val="8D44AD"/>
                  </a:solidFill>
                  <a:latin typeface="Arial"/>
                  <a:ea typeface="Arial"/>
                  <a:cs typeface="Arial"/>
                  <a:sym typeface="Arial"/>
                </a:rPr>
                <a:t> El W3C decidió apostar por el desarrollo y estandarización de CSS y lo añadió a su grupo de trabajo de HTML</a:t>
              </a:r>
              <a:endParaRPr b="0" i="0" sz="1100" u="none" cap="none" strike="noStrike">
                <a:solidFill>
                  <a:srgbClr val="8D44AD"/>
                </a:solidFill>
                <a:latin typeface="Arial"/>
                <a:ea typeface="Arial"/>
                <a:cs typeface="Arial"/>
                <a:sym typeface="Arial"/>
              </a:endParaRPr>
            </a:p>
          </p:txBody>
        </p:sp>
        <p:sp>
          <p:nvSpPr>
            <p:cNvPr id="250" name="Google Shape;250;p28"/>
            <p:cNvSpPr/>
            <p:nvPr/>
          </p:nvSpPr>
          <p:spPr>
            <a:xfrm rot="-153272">
              <a:off x="2003901" y="1054531"/>
              <a:ext cx="1568554" cy="1568554"/>
            </a:xfrm>
            <a:custGeom>
              <a:rect b="b" l="l" r="r" t="t"/>
              <a:pathLst>
                <a:path extrusionOk="0" h="120000" w="120000">
                  <a:moveTo>
                    <a:pt x="9882" y="30646"/>
                  </a:moveTo>
                  <a:lnTo>
                    <a:pt x="9882" y="30646"/>
                  </a:lnTo>
                  <a:cubicBezTo>
                    <a:pt x="20014" y="13349"/>
                    <a:pt x="38348" y="2498"/>
                    <a:pt x="58386" y="1941"/>
                  </a:cubicBezTo>
                  <a:cubicBezTo>
                    <a:pt x="78425" y="1384"/>
                    <a:pt x="97334" y="11200"/>
                    <a:pt x="108410" y="27908"/>
                  </a:cubicBezTo>
                  <a:lnTo>
                    <a:pt x="110087" y="26985"/>
                  </a:lnTo>
                  <a:lnTo>
                    <a:pt x="109623" y="32690"/>
                  </a:lnTo>
                  <a:lnTo>
                    <a:pt x="104201" y="30224"/>
                  </a:lnTo>
                  <a:lnTo>
                    <a:pt x="105878" y="29301"/>
                  </a:lnTo>
                  <a:lnTo>
                    <a:pt x="105878" y="29301"/>
                  </a:lnTo>
                  <a:cubicBezTo>
                    <a:pt x="95306" y="13502"/>
                    <a:pt x="77349" y="4255"/>
                    <a:pt x="58348" y="4824"/>
                  </a:cubicBezTo>
                  <a:cubicBezTo>
                    <a:pt x="39347" y="5393"/>
                    <a:pt x="21975" y="15698"/>
                    <a:pt x="12368" y="32102"/>
                  </a:cubicBezTo>
                  <a:close/>
                </a:path>
              </a:pathLst>
            </a:custGeom>
            <a:solidFill>
              <a:srgbClr val="FFD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8"/>
            <p:cNvSpPr/>
            <p:nvPr/>
          </p:nvSpPr>
          <p:spPr>
            <a:xfrm>
              <a:off x="1690962" y="1473288"/>
              <a:ext cx="952283" cy="378691"/>
            </a:xfrm>
            <a:prstGeom prst="roundRect">
              <a:avLst>
                <a:gd fmla="val 10000" name="adj"/>
              </a:avLst>
            </a:prstGeom>
            <a:solidFill>
              <a:srgbClr val="8D44A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8"/>
            <p:cNvSpPr txBox="1"/>
            <p:nvPr/>
          </p:nvSpPr>
          <p:spPr>
            <a:xfrm>
              <a:off x="1702053" y="1484379"/>
              <a:ext cx="930101" cy="356509"/>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s-ES" sz="1500" u="none" cap="none" strike="noStrike">
                  <a:solidFill>
                    <a:schemeClr val="lt1"/>
                  </a:solidFill>
                  <a:latin typeface="Open Sans"/>
                  <a:ea typeface="Open Sans"/>
                  <a:cs typeface="Open Sans"/>
                  <a:sym typeface="Open Sans"/>
                </a:rPr>
                <a:t>1995</a:t>
              </a:r>
              <a:endParaRPr b="1" i="0" sz="1500" u="none" cap="none" strike="noStrike">
                <a:solidFill>
                  <a:schemeClr val="lt1"/>
                </a:solidFill>
                <a:latin typeface="Open Sans"/>
                <a:ea typeface="Open Sans"/>
                <a:cs typeface="Open Sans"/>
                <a:sym typeface="Open Sans"/>
              </a:endParaRPr>
            </a:p>
          </p:txBody>
        </p:sp>
        <p:sp>
          <p:nvSpPr>
            <p:cNvPr id="253" name="Google Shape;253;p28"/>
            <p:cNvSpPr/>
            <p:nvPr/>
          </p:nvSpPr>
          <p:spPr>
            <a:xfrm>
              <a:off x="3037461" y="1457891"/>
              <a:ext cx="1071319" cy="1334098"/>
            </a:xfrm>
            <a:prstGeom prst="roundRect">
              <a:avLst>
                <a:gd fmla="val 10000" name="adj"/>
              </a:avLst>
            </a:prstGeom>
            <a:solidFill>
              <a:schemeClr val="lt1">
                <a:alpha val="89411"/>
              </a:schemeClr>
            </a:solidFill>
            <a:ln cap="flat" cmpd="sng" w="2540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8"/>
            <p:cNvSpPr txBox="1"/>
            <p:nvPr/>
          </p:nvSpPr>
          <p:spPr>
            <a:xfrm>
              <a:off x="3068162" y="1488592"/>
              <a:ext cx="1009917" cy="986818"/>
            </a:xfrm>
            <a:prstGeom prst="rect">
              <a:avLst/>
            </a:prstGeom>
            <a:noFill/>
            <a:ln>
              <a:noFill/>
            </a:ln>
          </p:spPr>
          <p:txBody>
            <a:bodyPr anchorCtr="0" anchor="t" bIns="20950" lIns="20950" spcFirstLastPara="1" rIns="20950" wrap="square" tIns="20950">
              <a:noAutofit/>
            </a:bodyPr>
            <a:lstStyle/>
            <a:p>
              <a:pPr indent="-69850" lvl="1" marL="57150" marR="0" rtl="0" algn="l">
                <a:lnSpc>
                  <a:spcPct val="90000"/>
                </a:lnSpc>
                <a:spcBef>
                  <a:spcPts val="0"/>
                </a:spcBef>
                <a:spcAft>
                  <a:spcPts val="0"/>
                </a:spcAft>
                <a:buClr>
                  <a:srgbClr val="000000"/>
                </a:buClr>
                <a:buSzPts val="1100"/>
                <a:buFont typeface="Arial"/>
                <a:buChar char="••"/>
              </a:pPr>
              <a:r>
                <a:rPr b="0" i="0" lang="es-ES" sz="1100" u="none" cap="none" strike="noStrike">
                  <a:solidFill>
                    <a:srgbClr val="297FB8"/>
                  </a:solidFill>
                  <a:latin typeface="Arial"/>
                  <a:ea typeface="Arial"/>
                  <a:cs typeface="Arial"/>
                  <a:sym typeface="Arial"/>
                </a:rPr>
                <a:t>El W3C publicó la primera recomendación oficial, conocida como "CSS nivel 1".</a:t>
              </a:r>
              <a:endParaRPr b="0" i="0" sz="1100" u="none" cap="none" strike="noStrike">
                <a:solidFill>
                  <a:srgbClr val="297FB8"/>
                </a:solidFill>
                <a:latin typeface="Arial"/>
                <a:ea typeface="Arial"/>
                <a:cs typeface="Arial"/>
                <a:sym typeface="Arial"/>
              </a:endParaRPr>
            </a:p>
          </p:txBody>
        </p:sp>
        <p:sp>
          <p:nvSpPr>
            <p:cNvPr id="255" name="Google Shape;255;p28"/>
            <p:cNvSpPr/>
            <p:nvPr/>
          </p:nvSpPr>
          <p:spPr>
            <a:xfrm rot="713764">
              <a:off x="3358001" y="1999130"/>
              <a:ext cx="1857554" cy="1457865"/>
            </a:xfrm>
            <a:custGeom>
              <a:rect b="b" l="l" r="r" t="t"/>
              <a:pathLst>
                <a:path extrusionOk="0" h="120000" w="120000">
                  <a:moveTo>
                    <a:pt x="17573" y="99795"/>
                  </a:moveTo>
                  <a:lnTo>
                    <a:pt x="19579" y="97914"/>
                  </a:lnTo>
                  <a:lnTo>
                    <a:pt x="19579" y="97914"/>
                  </a:lnTo>
                  <a:cubicBezTo>
                    <a:pt x="31179" y="109795"/>
                    <a:pt x="47607" y="115946"/>
                    <a:pt x="64335" y="114672"/>
                  </a:cubicBezTo>
                  <a:cubicBezTo>
                    <a:pt x="81062" y="113397"/>
                    <a:pt x="96324" y="104832"/>
                    <a:pt x="105912" y="91337"/>
                  </a:cubicBezTo>
                  <a:lnTo>
                    <a:pt x="104474" y="90566"/>
                  </a:lnTo>
                  <a:lnTo>
                    <a:pt x="110221" y="86932"/>
                  </a:lnTo>
                  <a:lnTo>
                    <a:pt x="109703" y="93370"/>
                  </a:lnTo>
                  <a:lnTo>
                    <a:pt x="108261" y="92597"/>
                  </a:lnTo>
                  <a:lnTo>
                    <a:pt x="108261" y="92597"/>
                  </a:lnTo>
                  <a:cubicBezTo>
                    <a:pt x="98314" y="107102"/>
                    <a:pt x="82278" y="116352"/>
                    <a:pt x="64654" y="117750"/>
                  </a:cubicBezTo>
                  <a:cubicBezTo>
                    <a:pt x="47030" y="119149"/>
                    <a:pt x="29717" y="112547"/>
                    <a:pt x="17573" y="99795"/>
                  </a:cubicBezTo>
                  <a:close/>
                </a:path>
              </a:pathLst>
            </a:custGeom>
            <a:solidFill>
              <a:srgbClr val="FFD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8"/>
            <p:cNvSpPr/>
            <p:nvPr/>
          </p:nvSpPr>
          <p:spPr>
            <a:xfrm>
              <a:off x="3152545" y="2705379"/>
              <a:ext cx="952283" cy="378691"/>
            </a:xfrm>
            <a:prstGeom prst="roundRect">
              <a:avLst>
                <a:gd fmla="val 10000" name="adj"/>
              </a:avLst>
            </a:prstGeom>
            <a:solidFill>
              <a:srgbClr val="297FB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8"/>
            <p:cNvSpPr txBox="1"/>
            <p:nvPr/>
          </p:nvSpPr>
          <p:spPr>
            <a:xfrm>
              <a:off x="3163636" y="2716470"/>
              <a:ext cx="930101" cy="356509"/>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s-ES" sz="1500" u="none" cap="none" strike="noStrike">
                  <a:solidFill>
                    <a:schemeClr val="lt1"/>
                  </a:solidFill>
                  <a:latin typeface="Open Sans"/>
                  <a:ea typeface="Open Sans"/>
                  <a:cs typeface="Open Sans"/>
                  <a:sym typeface="Open Sans"/>
                </a:rPr>
                <a:t>1996</a:t>
              </a:r>
              <a:endParaRPr b="1" i="0" sz="1500" u="none" cap="none" strike="noStrike">
                <a:solidFill>
                  <a:schemeClr val="lt1"/>
                </a:solidFill>
                <a:latin typeface="Open Sans"/>
                <a:ea typeface="Open Sans"/>
                <a:cs typeface="Open Sans"/>
                <a:sym typeface="Open Sans"/>
              </a:endParaRPr>
            </a:p>
          </p:txBody>
        </p:sp>
        <p:sp>
          <p:nvSpPr>
            <p:cNvPr id="258" name="Google Shape;258;p28"/>
            <p:cNvSpPr/>
            <p:nvPr/>
          </p:nvSpPr>
          <p:spPr>
            <a:xfrm>
              <a:off x="4407043" y="1137475"/>
              <a:ext cx="1284447" cy="2328217"/>
            </a:xfrm>
            <a:prstGeom prst="roundRect">
              <a:avLst>
                <a:gd fmla="val 10000" name="adj"/>
              </a:avLst>
            </a:prstGeom>
            <a:solidFill>
              <a:schemeClr val="lt1">
                <a:alpha val="89411"/>
              </a:schemeClr>
            </a:solidFill>
            <a:ln cap="flat" cmpd="sng" w="2540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8"/>
            <p:cNvSpPr txBox="1"/>
            <p:nvPr/>
          </p:nvSpPr>
          <p:spPr>
            <a:xfrm>
              <a:off x="4444663" y="1673998"/>
              <a:ext cx="1209207" cy="1754073"/>
            </a:xfrm>
            <a:prstGeom prst="rect">
              <a:avLst/>
            </a:prstGeom>
            <a:noFill/>
            <a:ln>
              <a:noFill/>
            </a:ln>
          </p:spPr>
          <p:txBody>
            <a:bodyPr anchorCtr="0" anchor="t" bIns="20950" lIns="20950" spcFirstLastPara="1" rIns="20950" wrap="square" tIns="20950">
              <a:noAutofit/>
            </a:bodyPr>
            <a:lstStyle/>
            <a:p>
              <a:pPr indent="-69850" lvl="1" marL="57150" marR="0" rtl="0" algn="l">
                <a:lnSpc>
                  <a:spcPct val="90000"/>
                </a:lnSpc>
                <a:spcBef>
                  <a:spcPts val="0"/>
                </a:spcBef>
                <a:spcAft>
                  <a:spcPts val="0"/>
                </a:spcAft>
                <a:buClr>
                  <a:srgbClr val="000000"/>
                </a:buClr>
                <a:buSzPts val="1100"/>
                <a:buFont typeface="Arial"/>
                <a:buChar char="••"/>
              </a:pPr>
              <a:r>
                <a:rPr b="0" i="0" lang="es-ES" sz="1100" u="none" cap="none" strike="noStrike">
                  <a:solidFill>
                    <a:srgbClr val="27AE61"/>
                  </a:solidFill>
                  <a:latin typeface="Arial"/>
                  <a:ea typeface="Arial"/>
                  <a:cs typeface="Arial"/>
                  <a:sym typeface="Arial"/>
                </a:rPr>
                <a:t>El W3C decide separar los trabajos del grupo de HTML en tres secciones: el grupo de trabajo de HTML, el grupo de trabajo de DOM y el grupo de trabajo de CSS.</a:t>
              </a:r>
              <a:endParaRPr b="0" i="0" sz="1100" u="none" cap="none" strike="noStrike">
                <a:solidFill>
                  <a:srgbClr val="27AE61"/>
                </a:solidFill>
                <a:latin typeface="Arial"/>
                <a:ea typeface="Arial"/>
                <a:cs typeface="Arial"/>
                <a:sym typeface="Arial"/>
              </a:endParaRPr>
            </a:p>
          </p:txBody>
        </p:sp>
        <p:sp>
          <p:nvSpPr>
            <p:cNvPr id="260" name="Google Shape;260;p28"/>
            <p:cNvSpPr/>
            <p:nvPr/>
          </p:nvSpPr>
          <p:spPr>
            <a:xfrm>
              <a:off x="4770142" y="869477"/>
              <a:ext cx="1615525" cy="1615525"/>
            </a:xfrm>
            <a:custGeom>
              <a:rect b="b" l="l" r="r" t="t"/>
              <a:pathLst>
                <a:path extrusionOk="0" h="120000" w="120000">
                  <a:moveTo>
                    <a:pt x="20075" y="17741"/>
                  </a:moveTo>
                  <a:lnTo>
                    <a:pt x="20075" y="17741"/>
                  </a:lnTo>
                  <a:cubicBezTo>
                    <a:pt x="34679" y="3944"/>
                    <a:pt x="55371" y="-1335"/>
                    <a:pt x="74800" y="3779"/>
                  </a:cubicBezTo>
                  <a:cubicBezTo>
                    <a:pt x="94228" y="8893"/>
                    <a:pt x="109639" y="23676"/>
                    <a:pt x="115557" y="42876"/>
                  </a:cubicBezTo>
                  <a:lnTo>
                    <a:pt x="117372" y="42471"/>
                  </a:lnTo>
                  <a:lnTo>
                    <a:pt x="115381" y="47665"/>
                  </a:lnTo>
                  <a:lnTo>
                    <a:pt x="111005" y="43890"/>
                  </a:lnTo>
                  <a:lnTo>
                    <a:pt x="112819" y="43485"/>
                  </a:lnTo>
                  <a:cubicBezTo>
                    <a:pt x="107124" y="25271"/>
                    <a:pt x="92445" y="11275"/>
                    <a:pt x="73980" y="6454"/>
                  </a:cubicBezTo>
                  <a:cubicBezTo>
                    <a:pt x="55514" y="1633"/>
                    <a:pt x="35868" y="6667"/>
                    <a:pt x="21995" y="19773"/>
                  </a:cubicBezTo>
                  <a:close/>
                </a:path>
              </a:pathLst>
            </a:custGeom>
            <a:solidFill>
              <a:srgbClr val="FFD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8"/>
            <p:cNvSpPr/>
            <p:nvPr/>
          </p:nvSpPr>
          <p:spPr>
            <a:xfrm>
              <a:off x="4575039" y="1119715"/>
              <a:ext cx="952283" cy="378691"/>
            </a:xfrm>
            <a:prstGeom prst="roundRect">
              <a:avLst>
                <a:gd fmla="val 10000" name="adj"/>
              </a:avLst>
            </a:prstGeom>
            <a:solidFill>
              <a:srgbClr val="27AE6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8"/>
            <p:cNvSpPr txBox="1"/>
            <p:nvPr/>
          </p:nvSpPr>
          <p:spPr>
            <a:xfrm>
              <a:off x="4586130" y="1130806"/>
              <a:ext cx="930101" cy="356509"/>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s-ES" sz="1500" u="none" cap="none" strike="noStrike">
                  <a:solidFill>
                    <a:schemeClr val="lt1"/>
                  </a:solidFill>
                  <a:latin typeface="Open Sans"/>
                  <a:ea typeface="Open Sans"/>
                  <a:cs typeface="Open Sans"/>
                  <a:sym typeface="Open Sans"/>
                </a:rPr>
                <a:t>1997</a:t>
              </a:r>
              <a:endParaRPr b="1" i="0" sz="1500" u="none" cap="none" strike="noStrike">
                <a:solidFill>
                  <a:schemeClr val="lt1"/>
                </a:solidFill>
                <a:latin typeface="Open Sans"/>
                <a:ea typeface="Open Sans"/>
                <a:cs typeface="Open Sans"/>
                <a:sym typeface="Open Sans"/>
              </a:endParaRPr>
            </a:p>
          </p:txBody>
        </p:sp>
        <p:sp>
          <p:nvSpPr>
            <p:cNvPr id="263" name="Google Shape;263;p28"/>
            <p:cNvSpPr/>
            <p:nvPr/>
          </p:nvSpPr>
          <p:spPr>
            <a:xfrm>
              <a:off x="5903973" y="1418044"/>
              <a:ext cx="1071319" cy="1455374"/>
            </a:xfrm>
            <a:prstGeom prst="roundRect">
              <a:avLst>
                <a:gd fmla="val 10000" name="adj"/>
              </a:avLst>
            </a:prstGeom>
            <a:solidFill>
              <a:schemeClr val="lt1">
                <a:alpha val="89411"/>
              </a:schemeClr>
            </a:solidFill>
            <a:ln cap="flat" cmpd="sng" w="2540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8"/>
            <p:cNvSpPr txBox="1"/>
            <p:nvPr/>
          </p:nvSpPr>
          <p:spPr>
            <a:xfrm>
              <a:off x="5935351" y="1449422"/>
              <a:ext cx="1008563" cy="1080752"/>
            </a:xfrm>
            <a:prstGeom prst="rect">
              <a:avLst/>
            </a:prstGeom>
            <a:noFill/>
            <a:ln>
              <a:noFill/>
            </a:ln>
          </p:spPr>
          <p:txBody>
            <a:bodyPr anchorCtr="0" anchor="t" bIns="20950" lIns="20950" spcFirstLastPara="1" rIns="20950" wrap="square" tIns="20950">
              <a:noAutofit/>
            </a:bodyPr>
            <a:lstStyle/>
            <a:p>
              <a:pPr indent="-69850" lvl="1" marL="57150" marR="0" rtl="0" algn="l">
                <a:lnSpc>
                  <a:spcPct val="90000"/>
                </a:lnSpc>
                <a:spcBef>
                  <a:spcPts val="0"/>
                </a:spcBef>
                <a:spcAft>
                  <a:spcPts val="0"/>
                </a:spcAft>
                <a:buClr>
                  <a:srgbClr val="000000"/>
                </a:buClr>
                <a:buSzPts val="1100"/>
                <a:buFont typeface="Arial"/>
                <a:buChar char="••"/>
              </a:pPr>
              <a:r>
                <a:rPr b="0" i="0" lang="es-ES" sz="1100" u="none" cap="none" strike="noStrike">
                  <a:solidFill>
                    <a:srgbClr val="E84C3D"/>
                  </a:solidFill>
                  <a:latin typeface="Arial"/>
                  <a:ea typeface="Arial"/>
                  <a:cs typeface="Arial"/>
                  <a:sym typeface="Arial"/>
                </a:rPr>
                <a:t>El grupo de trabajo de CSS publica su segunda recomendación oficial, conocida como "CSS nivel 2"</a:t>
              </a:r>
              <a:endParaRPr b="0" i="0" sz="1100" u="none" cap="none" strike="noStrike">
                <a:solidFill>
                  <a:srgbClr val="E84C3D"/>
                </a:solidFill>
                <a:latin typeface="Arial"/>
                <a:ea typeface="Arial"/>
                <a:cs typeface="Arial"/>
                <a:sym typeface="Arial"/>
              </a:endParaRPr>
            </a:p>
          </p:txBody>
        </p:sp>
        <p:sp>
          <p:nvSpPr>
            <p:cNvPr id="265" name="Google Shape;265;p28"/>
            <p:cNvSpPr/>
            <p:nvPr/>
          </p:nvSpPr>
          <p:spPr>
            <a:xfrm rot="302361">
              <a:off x="6171821" y="2027699"/>
              <a:ext cx="1512878" cy="1364933"/>
            </a:xfrm>
            <a:custGeom>
              <a:rect b="b" l="l" r="r" t="t"/>
              <a:pathLst>
                <a:path extrusionOk="0" h="120000" w="120000">
                  <a:moveTo>
                    <a:pt x="23003" y="104514"/>
                  </a:moveTo>
                  <a:lnTo>
                    <a:pt x="25034" y="102070"/>
                  </a:lnTo>
                  <a:lnTo>
                    <a:pt x="25034" y="102070"/>
                  </a:lnTo>
                  <a:cubicBezTo>
                    <a:pt x="38885" y="113357"/>
                    <a:pt x="57421" y="117250"/>
                    <a:pt x="74706" y="112503"/>
                  </a:cubicBezTo>
                  <a:cubicBezTo>
                    <a:pt x="91991" y="107756"/>
                    <a:pt x="105855" y="94964"/>
                    <a:pt x="111855" y="78226"/>
                  </a:cubicBezTo>
                  <a:lnTo>
                    <a:pt x="109927" y="77778"/>
                  </a:lnTo>
                  <a:lnTo>
                    <a:pt x="115033" y="72782"/>
                  </a:lnTo>
                  <a:lnTo>
                    <a:pt x="116744" y="79362"/>
                  </a:lnTo>
                  <a:lnTo>
                    <a:pt x="114815" y="78913"/>
                  </a:lnTo>
                  <a:lnTo>
                    <a:pt x="114815" y="78913"/>
                  </a:lnTo>
                  <a:cubicBezTo>
                    <a:pt x="108591" y="96819"/>
                    <a:pt x="93951" y="110548"/>
                    <a:pt x="75635" y="115655"/>
                  </a:cubicBezTo>
                  <a:cubicBezTo>
                    <a:pt x="57319" y="120762"/>
                    <a:pt x="37653" y="116600"/>
                    <a:pt x="23003" y="104514"/>
                  </a:cubicBezTo>
                  <a:close/>
                </a:path>
              </a:pathLst>
            </a:custGeom>
            <a:solidFill>
              <a:srgbClr val="FFD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8"/>
            <p:cNvSpPr/>
            <p:nvPr/>
          </p:nvSpPr>
          <p:spPr>
            <a:xfrm>
              <a:off x="6017347" y="2803429"/>
              <a:ext cx="952283" cy="378691"/>
            </a:xfrm>
            <a:prstGeom prst="roundRect">
              <a:avLst>
                <a:gd fmla="val 10000" name="adj"/>
              </a:avLst>
            </a:prstGeom>
            <a:solidFill>
              <a:srgbClr val="E84C3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8"/>
            <p:cNvSpPr txBox="1"/>
            <p:nvPr/>
          </p:nvSpPr>
          <p:spPr>
            <a:xfrm>
              <a:off x="6028438" y="2814520"/>
              <a:ext cx="930101" cy="356509"/>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s-ES" sz="1500" u="none" cap="none" strike="noStrike">
                  <a:solidFill>
                    <a:schemeClr val="lt1"/>
                  </a:solidFill>
                  <a:latin typeface="Open Sans"/>
                  <a:ea typeface="Open Sans"/>
                  <a:cs typeface="Open Sans"/>
                  <a:sym typeface="Open Sans"/>
                </a:rPr>
                <a:t>1998</a:t>
              </a:r>
              <a:endParaRPr b="1" i="0" sz="1500" u="none" cap="none" strike="noStrike">
                <a:solidFill>
                  <a:schemeClr val="lt1"/>
                </a:solidFill>
                <a:latin typeface="Open Sans"/>
                <a:ea typeface="Open Sans"/>
                <a:cs typeface="Open Sans"/>
                <a:sym typeface="Open Sans"/>
              </a:endParaRPr>
            </a:p>
          </p:txBody>
        </p:sp>
        <p:sp>
          <p:nvSpPr>
            <p:cNvPr id="268" name="Google Shape;268;p28"/>
            <p:cNvSpPr/>
            <p:nvPr/>
          </p:nvSpPr>
          <p:spPr>
            <a:xfrm>
              <a:off x="7252771" y="1574364"/>
              <a:ext cx="1071319" cy="1267040"/>
            </a:xfrm>
            <a:prstGeom prst="roundRect">
              <a:avLst>
                <a:gd fmla="val 10000" name="adj"/>
              </a:avLst>
            </a:prstGeom>
            <a:solidFill>
              <a:schemeClr val="lt1">
                <a:alpha val="89411"/>
              </a:schemeClr>
            </a:solidFill>
            <a:ln cap="flat" cmpd="sng" w="25400">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8"/>
            <p:cNvSpPr txBox="1"/>
            <p:nvPr/>
          </p:nvSpPr>
          <p:spPr>
            <a:xfrm>
              <a:off x="7281929" y="1875031"/>
              <a:ext cx="1013003" cy="937216"/>
            </a:xfrm>
            <a:prstGeom prst="rect">
              <a:avLst/>
            </a:prstGeom>
            <a:noFill/>
            <a:ln>
              <a:noFill/>
            </a:ln>
          </p:spPr>
          <p:txBody>
            <a:bodyPr anchorCtr="0" anchor="t" bIns="20950" lIns="20950" spcFirstLastPara="1" rIns="20950" wrap="square" tIns="20950">
              <a:noAutofit/>
            </a:bodyPr>
            <a:lstStyle/>
            <a:p>
              <a:pPr indent="-69850" lvl="1" marL="57150" marR="0" rtl="0" algn="l">
                <a:lnSpc>
                  <a:spcPct val="90000"/>
                </a:lnSpc>
                <a:spcBef>
                  <a:spcPts val="0"/>
                </a:spcBef>
                <a:spcAft>
                  <a:spcPts val="0"/>
                </a:spcAft>
                <a:buClr>
                  <a:srgbClr val="000000"/>
                </a:buClr>
                <a:buSzPts val="1100"/>
                <a:buFont typeface="Arial"/>
                <a:buChar char="••"/>
              </a:pPr>
              <a:r>
                <a:rPr b="0" i="0" lang="es-ES" sz="1100" u="none" cap="none" strike="noStrike">
                  <a:solidFill>
                    <a:srgbClr val="F39C11"/>
                  </a:solidFill>
                  <a:latin typeface="Arial"/>
                  <a:ea typeface="Arial"/>
                  <a:cs typeface="Arial"/>
                  <a:sym typeface="Arial"/>
                </a:rPr>
                <a:t>CSS3, cuyo desarrollo inició en 1998, sigue en desarrollo en 2014.</a:t>
              </a:r>
              <a:endParaRPr b="0" i="0" sz="1100" u="none" cap="none" strike="noStrike">
                <a:solidFill>
                  <a:srgbClr val="F39C11"/>
                </a:solidFill>
                <a:latin typeface="Arial"/>
                <a:ea typeface="Arial"/>
                <a:cs typeface="Arial"/>
                <a:sym typeface="Arial"/>
              </a:endParaRPr>
            </a:p>
          </p:txBody>
        </p:sp>
        <p:sp>
          <p:nvSpPr>
            <p:cNvPr id="270" name="Google Shape;270;p28"/>
            <p:cNvSpPr/>
            <p:nvPr/>
          </p:nvSpPr>
          <p:spPr>
            <a:xfrm>
              <a:off x="7324582" y="1348127"/>
              <a:ext cx="952283" cy="378691"/>
            </a:xfrm>
            <a:prstGeom prst="roundRect">
              <a:avLst>
                <a:gd fmla="val 10000" name="adj"/>
              </a:avLst>
            </a:prstGeom>
            <a:solidFill>
              <a:srgbClr val="F39C1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8"/>
            <p:cNvSpPr txBox="1"/>
            <p:nvPr/>
          </p:nvSpPr>
          <p:spPr>
            <a:xfrm>
              <a:off x="7335673" y="1359218"/>
              <a:ext cx="930101" cy="356509"/>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s-ES" sz="1500" u="none" cap="none" strike="noStrike">
                  <a:solidFill>
                    <a:schemeClr val="lt1"/>
                  </a:solidFill>
                  <a:latin typeface="Open Sans"/>
                  <a:ea typeface="Open Sans"/>
                  <a:cs typeface="Open Sans"/>
                  <a:sym typeface="Open Sans"/>
                </a:rPr>
                <a:t>2009</a:t>
              </a:r>
              <a:endParaRPr b="1" i="0" sz="1500" u="none" cap="none" strike="noStrike">
                <a:solidFill>
                  <a:schemeClr val="lt1"/>
                </a:solidFill>
                <a:latin typeface="Open Sans"/>
                <a:ea typeface="Open Sans"/>
                <a:cs typeface="Open Sans"/>
                <a:sym typeface="Open Sans"/>
              </a:endParaRPr>
            </a:p>
          </p:txBody>
        </p:sp>
      </p:grpSp>
      <p:sp>
        <p:nvSpPr>
          <p:cNvPr id="272" name="Google Shape;272;p28"/>
          <p:cNvSpPr txBox="1"/>
          <p:nvPr>
            <p:ph type="title"/>
          </p:nvPr>
        </p:nvSpPr>
        <p:spPr>
          <a:xfrm>
            <a:off x="6408886" y="135006"/>
            <a:ext cx="2735114" cy="633347"/>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ES" sz="2400">
                <a:solidFill>
                  <a:srgbClr val="002060"/>
                </a:solidFill>
              </a:rPr>
              <a:t>Historia CSS3</a:t>
            </a:r>
            <a:endParaRPr sz="240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pic>
        <p:nvPicPr>
          <p:cNvPr id="277" name="Google Shape;277;p29"/>
          <p:cNvPicPr preferRelativeResize="0"/>
          <p:nvPr/>
        </p:nvPicPr>
        <p:blipFill rotWithShape="1">
          <a:blip r:embed="rId3">
            <a:alphaModFix/>
          </a:blip>
          <a:srcRect b="0" l="0" r="0" t="0"/>
          <a:stretch/>
        </p:blipFill>
        <p:spPr>
          <a:xfrm>
            <a:off x="701325" y="152400"/>
            <a:ext cx="7741341"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sp>
        <p:nvSpPr>
          <p:cNvPr id="282" name="Google Shape;282;p30"/>
          <p:cNvSpPr txBox="1"/>
          <p:nvPr>
            <p:ph idx="2" type="subTitle"/>
          </p:nvPr>
        </p:nvSpPr>
        <p:spPr>
          <a:xfrm>
            <a:off x="1196463" y="1609454"/>
            <a:ext cx="6368119" cy="1379568"/>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s-ES" sz="1400"/>
              <a:t>CSS (hojas de estilo en cascada) es un lenguaje de diseño el cual se encuentra en su versión 3 que da estilos al documento HTML definiendo así su apariencia.</a:t>
            </a:r>
            <a:endParaRPr/>
          </a:p>
          <a:p>
            <a:pPr indent="0" lvl="0" marL="0" rtl="0" algn="just">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t/>
            </a:r>
            <a:endParaRPr/>
          </a:p>
        </p:txBody>
      </p:sp>
      <p:sp>
        <p:nvSpPr>
          <p:cNvPr id="283" name="Google Shape;283;p30"/>
          <p:cNvSpPr txBox="1"/>
          <p:nvPr>
            <p:ph type="title"/>
          </p:nvPr>
        </p:nvSpPr>
        <p:spPr>
          <a:xfrm>
            <a:off x="915908" y="459784"/>
            <a:ext cx="4175637"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ES" sz="2400">
                <a:solidFill>
                  <a:srgbClr val="F75B31"/>
                </a:solidFill>
              </a:rPr>
              <a:t>INTRODUCCIÓN CSS</a:t>
            </a:r>
            <a:br>
              <a:rPr lang="es-ES" sz="2400">
                <a:solidFill>
                  <a:srgbClr val="EA046C"/>
                </a:solidFill>
              </a:rPr>
            </a:br>
            <a:r>
              <a:rPr lang="es-ES" sz="2400">
                <a:solidFill>
                  <a:srgbClr val="00B0F0"/>
                </a:solidFill>
              </a:rPr>
              <a:t>Cascading Style Sheets:</a:t>
            </a:r>
            <a:endParaRPr sz="2400">
              <a:solidFill>
                <a:srgbClr val="00B0F0"/>
              </a:solidFill>
            </a:endParaRPr>
          </a:p>
        </p:txBody>
      </p:sp>
      <p:pic>
        <p:nvPicPr>
          <p:cNvPr id="284" name="Google Shape;284;p30"/>
          <p:cNvPicPr preferRelativeResize="0"/>
          <p:nvPr/>
        </p:nvPicPr>
        <p:blipFill rotWithShape="1">
          <a:blip r:embed="rId3">
            <a:alphaModFix/>
          </a:blip>
          <a:srcRect b="0" l="0" r="0" t="0"/>
          <a:stretch/>
        </p:blipFill>
        <p:spPr>
          <a:xfrm>
            <a:off x="3494785" y="2809656"/>
            <a:ext cx="1397400" cy="139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31"/>
          <p:cNvSpPr txBox="1"/>
          <p:nvPr/>
        </p:nvSpPr>
        <p:spPr>
          <a:xfrm>
            <a:off x="1112368" y="537206"/>
            <a:ext cx="4406175" cy="774675"/>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3375"/>
              <a:buFont typeface="Arial"/>
              <a:buNone/>
            </a:pPr>
            <a:r>
              <a:rPr b="1" i="0" lang="es-ES" sz="3375" u="none" cap="none" strike="noStrike">
                <a:solidFill>
                  <a:srgbClr val="EA046C"/>
                </a:solidFill>
                <a:latin typeface="Montserrat"/>
                <a:ea typeface="Montserrat"/>
                <a:cs typeface="Montserrat"/>
                <a:sym typeface="Montserrat"/>
              </a:rPr>
              <a:t>MULTIMEDIA</a:t>
            </a:r>
            <a:endParaRPr b="0" i="0" sz="3150" u="none" cap="none" strike="noStrike">
              <a:solidFill>
                <a:srgbClr val="EA046C"/>
              </a:solidFill>
              <a:latin typeface="Montserrat"/>
              <a:ea typeface="Montserrat"/>
              <a:cs typeface="Montserrat"/>
              <a:sym typeface="Montserrat"/>
            </a:endParaRPr>
          </a:p>
        </p:txBody>
      </p:sp>
      <p:sp>
        <p:nvSpPr>
          <p:cNvPr id="290" name="Google Shape;290;p31"/>
          <p:cNvSpPr txBox="1"/>
          <p:nvPr/>
        </p:nvSpPr>
        <p:spPr>
          <a:xfrm>
            <a:off x="1112363" y="1506113"/>
            <a:ext cx="6406650" cy="723600"/>
          </a:xfrm>
          <a:prstGeom prst="rect">
            <a:avLst/>
          </a:prstGeom>
          <a:noFill/>
          <a:ln>
            <a:noFill/>
          </a:ln>
        </p:spPr>
        <p:txBody>
          <a:bodyPr anchorCtr="0" anchor="t" bIns="34275" lIns="68550" spcFirstLastPara="1" rIns="68550" wrap="square" tIns="34275">
            <a:noAutofit/>
          </a:bodyPr>
          <a:lstStyle/>
          <a:p>
            <a:pPr indent="0" lvl="0" marL="0" marR="0" rtl="0" algn="l">
              <a:lnSpc>
                <a:spcPct val="90000"/>
              </a:lnSpc>
              <a:spcBef>
                <a:spcPts val="750"/>
              </a:spcBef>
              <a:spcAft>
                <a:spcPts val="0"/>
              </a:spcAft>
              <a:buClr>
                <a:srgbClr val="000000"/>
              </a:buClr>
              <a:buSzPts val="1800"/>
              <a:buFont typeface="Arial"/>
              <a:buNone/>
            </a:pPr>
            <a:r>
              <a:rPr b="0" i="0" lang="es-ES" sz="1800" u="none" cap="none" strike="noStrike">
                <a:solidFill>
                  <a:srgbClr val="000000"/>
                </a:solidFill>
                <a:latin typeface="Play"/>
                <a:ea typeface="Play"/>
                <a:cs typeface="Play"/>
                <a:sym typeface="Play"/>
              </a:rPr>
              <a:t>Las páginas web contienen elementos multimedia como: videos, audios, imágenes y más.</a:t>
            </a:r>
            <a:endParaRPr b="0" i="0" sz="18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pic>
        <p:nvPicPr>
          <p:cNvPr id="291" name="Google Shape;291;p31"/>
          <p:cNvPicPr preferRelativeResize="0"/>
          <p:nvPr/>
        </p:nvPicPr>
        <p:blipFill rotWithShape="1">
          <a:blip r:embed="rId3">
            <a:alphaModFix/>
          </a:blip>
          <a:srcRect b="0" l="0" r="0" t="0"/>
          <a:stretch/>
        </p:blipFill>
        <p:spPr>
          <a:xfrm>
            <a:off x="3234994" y="2503369"/>
            <a:ext cx="2428051" cy="17932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5" name="Shape 295"/>
        <p:cNvGrpSpPr/>
        <p:nvPr/>
      </p:nvGrpSpPr>
      <p:grpSpPr>
        <a:xfrm>
          <a:off x="0" y="0"/>
          <a:ext cx="0" cy="0"/>
          <a:chOff x="0" y="0"/>
          <a:chExt cx="0" cy="0"/>
        </a:xfrm>
      </p:grpSpPr>
      <p:sp>
        <p:nvSpPr>
          <p:cNvPr id="296" name="Google Shape;296;p32"/>
          <p:cNvSpPr txBox="1"/>
          <p:nvPr/>
        </p:nvSpPr>
        <p:spPr>
          <a:xfrm>
            <a:off x="1009350" y="547313"/>
            <a:ext cx="2867175" cy="681075"/>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3375"/>
              <a:buFont typeface="Arial"/>
              <a:buNone/>
            </a:pPr>
            <a:r>
              <a:rPr b="1" i="0" lang="es-ES" sz="3375" u="none" cap="none" strike="noStrike">
                <a:solidFill>
                  <a:srgbClr val="7030A0"/>
                </a:solidFill>
                <a:latin typeface="Montserrat"/>
                <a:ea typeface="Montserrat"/>
                <a:cs typeface="Montserrat"/>
                <a:sym typeface="Montserrat"/>
              </a:rPr>
              <a:t>IMÁGENES:</a:t>
            </a:r>
            <a:endParaRPr b="0" i="0" sz="3150" u="none" cap="none" strike="noStrike">
              <a:solidFill>
                <a:srgbClr val="7030A0"/>
              </a:solidFill>
              <a:latin typeface="Montserrat"/>
              <a:ea typeface="Montserrat"/>
              <a:cs typeface="Montserrat"/>
              <a:sym typeface="Montserrat"/>
            </a:endParaRPr>
          </a:p>
        </p:txBody>
      </p:sp>
      <p:sp>
        <p:nvSpPr>
          <p:cNvPr id="297" name="Google Shape;297;p32"/>
          <p:cNvSpPr txBox="1"/>
          <p:nvPr/>
        </p:nvSpPr>
        <p:spPr>
          <a:xfrm>
            <a:off x="1009350" y="1350713"/>
            <a:ext cx="6406650" cy="169785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1800"/>
              <a:buFont typeface="Arial"/>
              <a:buNone/>
            </a:pPr>
            <a:r>
              <a:rPr b="0" i="0" lang="es-ES" sz="1800" u="none" cap="none" strike="noStrike">
                <a:solidFill>
                  <a:srgbClr val="000000"/>
                </a:solidFill>
                <a:latin typeface="Play"/>
                <a:ea typeface="Play"/>
                <a:cs typeface="Play"/>
                <a:sym typeface="Play"/>
              </a:rPr>
              <a:t>HTML maneja los siguientes formatos como estándar:</a:t>
            </a:r>
            <a:endParaRPr b="0" i="0" sz="1800" u="none" cap="none" strike="noStrike">
              <a:solidFill>
                <a:srgbClr val="000000"/>
              </a:solidFill>
              <a:latin typeface="Play"/>
              <a:ea typeface="Play"/>
              <a:cs typeface="Play"/>
              <a:sym typeface="Play"/>
            </a:endParaRPr>
          </a:p>
          <a:p>
            <a:pPr indent="-285750" lvl="0" marL="342900" marR="0" rtl="0" algn="just">
              <a:lnSpc>
                <a:spcPct val="90000"/>
              </a:lnSpc>
              <a:spcBef>
                <a:spcPts val="750"/>
              </a:spcBef>
              <a:spcAft>
                <a:spcPts val="0"/>
              </a:spcAft>
              <a:buClr>
                <a:srgbClr val="000000"/>
              </a:buClr>
              <a:buSzPts val="2400"/>
              <a:buFont typeface="Play"/>
              <a:buChar char="●"/>
            </a:pPr>
            <a:r>
              <a:rPr b="0" i="0" lang="es-ES" sz="1800" u="none" cap="none" strike="noStrike">
                <a:solidFill>
                  <a:srgbClr val="000000"/>
                </a:solidFill>
                <a:latin typeface="Play"/>
                <a:ea typeface="Play"/>
                <a:cs typeface="Play"/>
                <a:sym typeface="Play"/>
              </a:rPr>
              <a:t>PNG</a:t>
            </a:r>
            <a:endParaRPr b="0" i="0" sz="1800" u="none" cap="none" strike="noStrike">
              <a:solidFill>
                <a:srgbClr val="000000"/>
              </a:solidFill>
              <a:latin typeface="Play"/>
              <a:ea typeface="Play"/>
              <a:cs typeface="Play"/>
              <a:sym typeface="Play"/>
            </a:endParaRPr>
          </a:p>
          <a:p>
            <a:pPr indent="-285750" lvl="0" marL="342900" marR="0" rtl="0" algn="just">
              <a:lnSpc>
                <a:spcPct val="90000"/>
              </a:lnSpc>
              <a:spcBef>
                <a:spcPts val="0"/>
              </a:spcBef>
              <a:spcAft>
                <a:spcPts val="0"/>
              </a:spcAft>
              <a:buClr>
                <a:srgbClr val="000000"/>
              </a:buClr>
              <a:buSzPts val="2400"/>
              <a:buFont typeface="Play"/>
              <a:buChar char="●"/>
            </a:pPr>
            <a:r>
              <a:rPr b="0" i="0" lang="es-ES" sz="1800" u="none" cap="none" strike="noStrike">
                <a:solidFill>
                  <a:srgbClr val="000000"/>
                </a:solidFill>
                <a:latin typeface="Play"/>
                <a:ea typeface="Play"/>
                <a:cs typeface="Play"/>
                <a:sym typeface="Play"/>
              </a:rPr>
              <a:t>JPEG</a:t>
            </a:r>
            <a:endParaRPr b="0" i="0" sz="1800" u="none" cap="none" strike="noStrike">
              <a:solidFill>
                <a:srgbClr val="000000"/>
              </a:solidFill>
              <a:latin typeface="Play"/>
              <a:ea typeface="Play"/>
              <a:cs typeface="Play"/>
              <a:sym typeface="Play"/>
            </a:endParaRPr>
          </a:p>
          <a:p>
            <a:pPr indent="-285750" lvl="0" marL="342900" marR="0" rtl="0" algn="just">
              <a:lnSpc>
                <a:spcPct val="90000"/>
              </a:lnSpc>
              <a:spcBef>
                <a:spcPts val="0"/>
              </a:spcBef>
              <a:spcAft>
                <a:spcPts val="0"/>
              </a:spcAft>
              <a:buClr>
                <a:srgbClr val="000000"/>
              </a:buClr>
              <a:buSzPts val="2400"/>
              <a:buFont typeface="Play"/>
              <a:buChar char="●"/>
            </a:pPr>
            <a:r>
              <a:rPr b="0" i="0" lang="es-ES" sz="1800" u="none" cap="none" strike="noStrike">
                <a:solidFill>
                  <a:srgbClr val="000000"/>
                </a:solidFill>
                <a:latin typeface="Play"/>
                <a:ea typeface="Play"/>
                <a:cs typeface="Play"/>
                <a:sym typeface="Play"/>
              </a:rPr>
              <a:t>GIFS</a:t>
            </a:r>
            <a:endParaRPr b="0" i="0" sz="1800" u="none" cap="none" strike="noStrike">
              <a:solidFill>
                <a:srgbClr val="000000"/>
              </a:solidFill>
              <a:latin typeface="Play"/>
              <a:ea typeface="Play"/>
              <a:cs typeface="Play"/>
              <a:sym typeface="Play"/>
            </a:endParaRPr>
          </a:p>
          <a:p>
            <a:pPr indent="-285750" lvl="0" marL="342900" marR="0" rtl="0" algn="just">
              <a:lnSpc>
                <a:spcPct val="90000"/>
              </a:lnSpc>
              <a:spcBef>
                <a:spcPts val="0"/>
              </a:spcBef>
              <a:spcAft>
                <a:spcPts val="0"/>
              </a:spcAft>
              <a:buClr>
                <a:srgbClr val="000000"/>
              </a:buClr>
              <a:buSzPts val="2400"/>
              <a:buFont typeface="Play"/>
              <a:buChar char="●"/>
            </a:pPr>
            <a:r>
              <a:rPr b="0" i="0" lang="es-ES" sz="1800" u="none" cap="none" strike="noStrike">
                <a:solidFill>
                  <a:srgbClr val="000000"/>
                </a:solidFill>
                <a:latin typeface="Play"/>
                <a:ea typeface="Play"/>
                <a:cs typeface="Play"/>
                <a:sym typeface="Play"/>
              </a:rPr>
              <a:t>BMP</a:t>
            </a:r>
            <a:endParaRPr b="0" i="0" sz="18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
        <p:nvSpPr>
          <p:cNvPr id="298" name="Google Shape;298;p32"/>
          <p:cNvSpPr txBox="1"/>
          <p:nvPr/>
        </p:nvSpPr>
        <p:spPr>
          <a:xfrm>
            <a:off x="1116244" y="3245081"/>
            <a:ext cx="2867175" cy="327825"/>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1800"/>
              <a:buFont typeface="Arial"/>
              <a:buNone/>
            </a:pPr>
            <a:r>
              <a:rPr b="1" i="0" lang="es-ES" sz="1800" u="none" cap="none" strike="noStrike">
                <a:solidFill>
                  <a:srgbClr val="7030A0"/>
                </a:solidFill>
                <a:latin typeface="Play"/>
                <a:ea typeface="Play"/>
                <a:cs typeface="Play"/>
                <a:sym typeface="Play"/>
              </a:rPr>
              <a:t>ESTRUCTURA</a:t>
            </a:r>
            <a:r>
              <a:rPr b="1" i="0" lang="es-ES" sz="1800" u="none" cap="none" strike="noStrike">
                <a:solidFill>
                  <a:srgbClr val="FF9900"/>
                </a:solidFill>
                <a:latin typeface="Play"/>
                <a:ea typeface="Play"/>
                <a:cs typeface="Play"/>
                <a:sym typeface="Play"/>
              </a:rPr>
              <a:t> </a:t>
            </a:r>
            <a:r>
              <a:rPr b="1" i="0" lang="es-ES" sz="1800" u="none" cap="none" strike="noStrike">
                <a:solidFill>
                  <a:srgbClr val="F75B31"/>
                </a:solidFill>
                <a:latin typeface="Play"/>
                <a:ea typeface="Play"/>
                <a:cs typeface="Play"/>
                <a:sym typeface="Play"/>
              </a:rPr>
              <a:t>&lt;img&gt;:</a:t>
            </a:r>
            <a:endParaRPr b="0" i="0" sz="1800" u="none" cap="none" strike="noStrike">
              <a:solidFill>
                <a:srgbClr val="F75B31"/>
              </a:solidFill>
              <a:latin typeface="Play"/>
              <a:ea typeface="Play"/>
              <a:cs typeface="Play"/>
              <a:sym typeface="Play"/>
            </a:endParaRPr>
          </a:p>
        </p:txBody>
      </p:sp>
      <p:pic>
        <p:nvPicPr>
          <p:cNvPr id="299" name="Google Shape;299;p32"/>
          <p:cNvPicPr preferRelativeResize="0"/>
          <p:nvPr/>
        </p:nvPicPr>
        <p:blipFill rotWithShape="1">
          <a:blip r:embed="rId3">
            <a:alphaModFix/>
          </a:blip>
          <a:srcRect b="0" l="0" r="0" t="0"/>
          <a:stretch/>
        </p:blipFill>
        <p:spPr>
          <a:xfrm>
            <a:off x="746740" y="3603291"/>
            <a:ext cx="5659988" cy="4379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07150" y="1942296"/>
            <a:ext cx="8520600" cy="1181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br>
              <a:rPr lang="es-ES"/>
            </a:br>
            <a:r>
              <a:rPr lang="es-ES"/>
              <a:t>HTML</a:t>
            </a:r>
            <a:endParaRPr/>
          </a:p>
        </p:txBody>
      </p:sp>
      <p:pic>
        <p:nvPicPr>
          <p:cNvPr descr="Resultado de imagen de codigo html png" id="70" name="Google Shape;70;p15"/>
          <p:cNvPicPr preferRelativeResize="0"/>
          <p:nvPr/>
        </p:nvPicPr>
        <p:blipFill rotWithShape="1">
          <a:blip r:embed="rId3">
            <a:alphaModFix/>
          </a:blip>
          <a:srcRect b="0" l="0" r="0" t="0"/>
          <a:stretch/>
        </p:blipFill>
        <p:spPr>
          <a:xfrm>
            <a:off x="3433722" y="812198"/>
            <a:ext cx="2204343" cy="220434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sp>
        <p:nvSpPr>
          <p:cNvPr id="304" name="Google Shape;304;p33"/>
          <p:cNvSpPr txBox="1"/>
          <p:nvPr/>
        </p:nvSpPr>
        <p:spPr>
          <a:xfrm>
            <a:off x="1150894" y="842494"/>
            <a:ext cx="3088597" cy="547875"/>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3375"/>
              <a:buFont typeface="Arial"/>
              <a:buNone/>
            </a:pPr>
            <a:r>
              <a:rPr b="1" i="0" lang="es-ES" sz="3375" u="none" cap="none" strike="noStrike">
                <a:solidFill>
                  <a:srgbClr val="FF9900"/>
                </a:solidFill>
                <a:latin typeface="Montserrat"/>
                <a:ea typeface="Montserrat"/>
                <a:cs typeface="Montserrat"/>
                <a:sym typeface="Montserrat"/>
              </a:rPr>
              <a:t>ATRIBUTOS</a:t>
            </a:r>
            <a:endParaRPr b="1" i="0" sz="3375" u="none" cap="none" strike="noStrike">
              <a:solidFill>
                <a:srgbClr val="FF9900"/>
              </a:solidFill>
              <a:latin typeface="Montserrat"/>
              <a:ea typeface="Montserrat"/>
              <a:cs typeface="Montserrat"/>
              <a:sym typeface="Montserrat"/>
            </a:endParaRPr>
          </a:p>
        </p:txBody>
      </p:sp>
      <p:sp>
        <p:nvSpPr>
          <p:cNvPr id="305" name="Google Shape;305;p33"/>
          <p:cNvSpPr txBox="1"/>
          <p:nvPr/>
        </p:nvSpPr>
        <p:spPr>
          <a:xfrm>
            <a:off x="1188656" y="1588922"/>
            <a:ext cx="6827175" cy="7317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1800"/>
              <a:buFont typeface="Arial"/>
              <a:buNone/>
            </a:pPr>
            <a:r>
              <a:rPr b="0" i="0" lang="es-ES" sz="1800" u="none" cap="none" strike="noStrike">
                <a:solidFill>
                  <a:srgbClr val="000000"/>
                </a:solidFill>
                <a:latin typeface="Montserrat"/>
                <a:ea typeface="Montserrat"/>
                <a:cs typeface="Montserrat"/>
                <a:sym typeface="Montserrat"/>
              </a:rPr>
              <a:t>Los atributos son información adicional que influye en el comportamiento o personalización de las etiquetas:</a:t>
            </a:r>
            <a:endParaRPr b="0" i="0" sz="18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pic>
        <p:nvPicPr>
          <p:cNvPr id="306" name="Google Shape;306;p33"/>
          <p:cNvPicPr preferRelativeResize="0"/>
          <p:nvPr/>
        </p:nvPicPr>
        <p:blipFill rotWithShape="1">
          <a:blip r:embed="rId3">
            <a:alphaModFix/>
          </a:blip>
          <a:srcRect b="0" l="0" r="0" t="0"/>
          <a:stretch/>
        </p:blipFill>
        <p:spPr>
          <a:xfrm>
            <a:off x="2803336" y="3816863"/>
            <a:ext cx="2311200" cy="358631"/>
          </a:xfrm>
          <a:prstGeom prst="rect">
            <a:avLst/>
          </a:prstGeom>
          <a:noFill/>
          <a:ln>
            <a:noFill/>
          </a:ln>
        </p:spPr>
      </p:pic>
      <p:pic>
        <p:nvPicPr>
          <p:cNvPr id="307" name="Google Shape;307;p33"/>
          <p:cNvPicPr preferRelativeResize="0"/>
          <p:nvPr/>
        </p:nvPicPr>
        <p:blipFill rotWithShape="1">
          <a:blip r:embed="rId4">
            <a:alphaModFix/>
          </a:blip>
          <a:srcRect b="0" l="0" r="0" t="0"/>
          <a:stretch/>
        </p:blipFill>
        <p:spPr>
          <a:xfrm>
            <a:off x="1818638" y="2571684"/>
            <a:ext cx="4588409" cy="450038"/>
          </a:xfrm>
          <a:prstGeom prst="rect">
            <a:avLst/>
          </a:prstGeom>
          <a:noFill/>
          <a:ln>
            <a:noFill/>
          </a:ln>
        </p:spPr>
      </p:pic>
      <p:sp>
        <p:nvSpPr>
          <p:cNvPr id="308" name="Google Shape;308;p33"/>
          <p:cNvSpPr txBox="1"/>
          <p:nvPr/>
        </p:nvSpPr>
        <p:spPr>
          <a:xfrm>
            <a:off x="1663200" y="3474394"/>
            <a:ext cx="1372500" cy="327825"/>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1800"/>
              <a:buFont typeface="Arial"/>
              <a:buNone/>
            </a:pPr>
            <a:r>
              <a:rPr b="1" i="0" lang="es-ES" sz="1800" u="none" cap="none" strike="noStrike">
                <a:solidFill>
                  <a:srgbClr val="91A000"/>
                </a:solidFill>
                <a:latin typeface="Montserrat"/>
                <a:ea typeface="Montserrat"/>
                <a:cs typeface="Montserrat"/>
                <a:sym typeface="Montserrat"/>
              </a:rPr>
              <a:t>Ejemplo:</a:t>
            </a:r>
            <a:endParaRPr b="0" i="0" sz="1800" u="none" cap="none" strike="noStrike">
              <a:solidFill>
                <a:srgbClr val="91A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2" name="Shape 312"/>
        <p:cNvGrpSpPr/>
        <p:nvPr/>
      </p:nvGrpSpPr>
      <p:grpSpPr>
        <a:xfrm>
          <a:off x="0" y="0"/>
          <a:ext cx="0" cy="0"/>
          <a:chOff x="0" y="0"/>
          <a:chExt cx="0" cy="0"/>
        </a:xfrm>
      </p:grpSpPr>
      <p:pic>
        <p:nvPicPr>
          <p:cNvPr id="313" name="Google Shape;313;p34"/>
          <p:cNvPicPr preferRelativeResize="0"/>
          <p:nvPr/>
        </p:nvPicPr>
        <p:blipFill rotWithShape="1">
          <a:blip r:embed="rId3">
            <a:alphaModFix/>
          </a:blip>
          <a:srcRect b="0" l="0" r="0" t="0"/>
          <a:stretch/>
        </p:blipFill>
        <p:spPr>
          <a:xfrm>
            <a:off x="3438844" y="2170294"/>
            <a:ext cx="2628863" cy="2268038"/>
          </a:xfrm>
          <a:prstGeom prst="rect">
            <a:avLst/>
          </a:prstGeom>
          <a:noFill/>
          <a:ln>
            <a:noFill/>
          </a:ln>
        </p:spPr>
      </p:pic>
      <p:sp>
        <p:nvSpPr>
          <p:cNvPr id="314" name="Google Shape;314;p34"/>
          <p:cNvSpPr txBox="1"/>
          <p:nvPr/>
        </p:nvSpPr>
        <p:spPr>
          <a:xfrm>
            <a:off x="446663" y="561844"/>
            <a:ext cx="4161825" cy="551025"/>
          </a:xfrm>
          <a:prstGeom prst="rect">
            <a:avLst/>
          </a:prstGeom>
          <a:noFill/>
          <a:ln>
            <a:noFill/>
          </a:ln>
        </p:spPr>
        <p:txBody>
          <a:bodyPr anchorCtr="0" anchor="b" bIns="34275" lIns="68550" spcFirstLastPara="1" rIns="68550" wrap="square" tIns="34275">
            <a:noAutofit/>
          </a:bodyPr>
          <a:lstStyle/>
          <a:p>
            <a:pPr indent="0" lvl="0" marL="0" marR="0" rtl="0" algn="ctr">
              <a:lnSpc>
                <a:spcPct val="90000"/>
              </a:lnSpc>
              <a:spcBef>
                <a:spcPts val="0"/>
              </a:spcBef>
              <a:spcAft>
                <a:spcPts val="0"/>
              </a:spcAft>
              <a:buClr>
                <a:srgbClr val="000000"/>
              </a:buClr>
              <a:buSzPts val="3150"/>
              <a:buFont typeface="Arial"/>
              <a:buNone/>
            </a:pPr>
            <a:r>
              <a:rPr b="1" i="0" lang="es-ES" sz="3150" u="none" cap="none" strike="noStrike">
                <a:solidFill>
                  <a:srgbClr val="7030A0"/>
                </a:solidFill>
                <a:latin typeface="Montserrat"/>
                <a:ea typeface="Montserrat"/>
                <a:cs typeface="Montserrat"/>
                <a:sym typeface="Montserrat"/>
              </a:rPr>
              <a:t>INSERTAR CSS</a:t>
            </a:r>
            <a:endParaRPr b="1" i="0" sz="3150" u="none" cap="none" strike="noStrike">
              <a:solidFill>
                <a:srgbClr val="7030A0"/>
              </a:solidFill>
              <a:latin typeface="Montserrat"/>
              <a:ea typeface="Montserrat"/>
              <a:cs typeface="Montserrat"/>
              <a:sym typeface="Montserrat"/>
            </a:endParaRPr>
          </a:p>
        </p:txBody>
      </p:sp>
      <p:sp>
        <p:nvSpPr>
          <p:cNvPr id="315" name="Google Shape;315;p34"/>
          <p:cNvSpPr txBox="1"/>
          <p:nvPr/>
        </p:nvSpPr>
        <p:spPr>
          <a:xfrm>
            <a:off x="1515806" y="1261210"/>
            <a:ext cx="2900330" cy="551025"/>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2700"/>
              <a:buFont typeface="Arial"/>
              <a:buNone/>
            </a:pPr>
            <a:r>
              <a:rPr b="1" i="0" lang="es-ES" sz="2700" u="none" cap="none" strike="noStrike">
                <a:solidFill>
                  <a:srgbClr val="F75B31"/>
                </a:solidFill>
                <a:latin typeface="Montserrat"/>
                <a:ea typeface="Montserrat"/>
                <a:cs typeface="Montserrat"/>
                <a:sym typeface="Montserrat"/>
              </a:rPr>
              <a:t>CSS Embebido o Etiqueta</a:t>
            </a:r>
            <a:r>
              <a:rPr b="1" i="0" lang="es-ES" sz="2700" u="none" cap="none" strike="noStrike">
                <a:solidFill>
                  <a:srgbClr val="4472C4"/>
                </a:solidFill>
                <a:latin typeface="Play"/>
                <a:ea typeface="Play"/>
                <a:cs typeface="Play"/>
                <a:sym typeface="Play"/>
              </a:rPr>
              <a:t>:</a:t>
            </a:r>
            <a:endParaRPr b="1" i="0" sz="2700" u="none" cap="none" strike="noStrike">
              <a:solidFill>
                <a:srgbClr val="4472C4"/>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9" name="Shape 319"/>
        <p:cNvGrpSpPr/>
        <p:nvPr/>
      </p:nvGrpSpPr>
      <p:grpSpPr>
        <a:xfrm>
          <a:off x="0" y="0"/>
          <a:ext cx="0" cy="0"/>
          <a:chOff x="0" y="0"/>
          <a:chExt cx="0" cy="0"/>
        </a:xfrm>
      </p:grpSpPr>
      <p:pic>
        <p:nvPicPr>
          <p:cNvPr id="320" name="Google Shape;320;p35"/>
          <p:cNvPicPr preferRelativeResize="0"/>
          <p:nvPr/>
        </p:nvPicPr>
        <p:blipFill rotWithShape="1">
          <a:blip r:embed="rId3">
            <a:alphaModFix/>
          </a:blip>
          <a:srcRect b="0" l="0" r="0" t="0"/>
          <a:stretch/>
        </p:blipFill>
        <p:spPr>
          <a:xfrm>
            <a:off x="1515806" y="2765697"/>
            <a:ext cx="5516269" cy="383625"/>
          </a:xfrm>
          <a:prstGeom prst="rect">
            <a:avLst/>
          </a:prstGeom>
          <a:noFill/>
          <a:ln>
            <a:noFill/>
          </a:ln>
        </p:spPr>
      </p:pic>
      <p:sp>
        <p:nvSpPr>
          <p:cNvPr id="321" name="Google Shape;321;p35"/>
          <p:cNvSpPr txBox="1"/>
          <p:nvPr/>
        </p:nvSpPr>
        <p:spPr>
          <a:xfrm>
            <a:off x="446663" y="561844"/>
            <a:ext cx="4161825" cy="551025"/>
          </a:xfrm>
          <a:prstGeom prst="rect">
            <a:avLst/>
          </a:prstGeom>
          <a:noFill/>
          <a:ln>
            <a:noFill/>
          </a:ln>
        </p:spPr>
        <p:txBody>
          <a:bodyPr anchorCtr="0" anchor="b" bIns="34275" lIns="68550" spcFirstLastPara="1" rIns="68550" wrap="square" tIns="34275">
            <a:noAutofit/>
          </a:bodyPr>
          <a:lstStyle/>
          <a:p>
            <a:pPr indent="0" lvl="0" marL="0" marR="0" rtl="0" algn="ctr">
              <a:lnSpc>
                <a:spcPct val="90000"/>
              </a:lnSpc>
              <a:spcBef>
                <a:spcPts val="0"/>
              </a:spcBef>
              <a:spcAft>
                <a:spcPts val="0"/>
              </a:spcAft>
              <a:buClr>
                <a:srgbClr val="000000"/>
              </a:buClr>
              <a:buSzPts val="3150"/>
              <a:buFont typeface="Arial"/>
              <a:buNone/>
            </a:pPr>
            <a:r>
              <a:rPr b="1" i="0" lang="es-ES" sz="3150" u="none" cap="none" strike="noStrike">
                <a:solidFill>
                  <a:srgbClr val="7030A0"/>
                </a:solidFill>
                <a:latin typeface="Montserrat"/>
                <a:ea typeface="Montserrat"/>
                <a:cs typeface="Montserrat"/>
                <a:sym typeface="Montserrat"/>
              </a:rPr>
              <a:t>INSERTAR CSS</a:t>
            </a:r>
            <a:endParaRPr b="1" i="0" sz="3150" u="none" cap="none" strike="noStrike">
              <a:solidFill>
                <a:srgbClr val="7030A0"/>
              </a:solidFill>
              <a:latin typeface="Montserrat"/>
              <a:ea typeface="Montserrat"/>
              <a:cs typeface="Montserrat"/>
              <a:sym typeface="Montserrat"/>
            </a:endParaRPr>
          </a:p>
        </p:txBody>
      </p:sp>
      <p:sp>
        <p:nvSpPr>
          <p:cNvPr id="322" name="Google Shape;322;p35"/>
          <p:cNvSpPr txBox="1"/>
          <p:nvPr/>
        </p:nvSpPr>
        <p:spPr>
          <a:xfrm>
            <a:off x="1515806" y="1261210"/>
            <a:ext cx="2900330" cy="551025"/>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2700"/>
              <a:buFont typeface="Arial"/>
              <a:buNone/>
            </a:pPr>
            <a:r>
              <a:rPr b="1" i="0" lang="es-ES" sz="2700" u="none" cap="none" strike="noStrike">
                <a:solidFill>
                  <a:srgbClr val="F75B31"/>
                </a:solidFill>
                <a:latin typeface="Montserrat"/>
                <a:ea typeface="Montserrat"/>
                <a:cs typeface="Montserrat"/>
                <a:sym typeface="Montserrat"/>
              </a:rPr>
              <a:t>CSS En Línea</a:t>
            </a:r>
            <a:r>
              <a:rPr b="1" i="0" lang="es-ES" sz="2700" u="none" cap="none" strike="noStrike">
                <a:solidFill>
                  <a:srgbClr val="4472C4"/>
                </a:solidFill>
                <a:latin typeface="Play"/>
                <a:ea typeface="Play"/>
                <a:cs typeface="Play"/>
                <a:sym typeface="Play"/>
              </a:rPr>
              <a:t>:</a:t>
            </a:r>
            <a:endParaRPr b="1" i="0" sz="2700" u="none" cap="none" strike="noStrike">
              <a:solidFill>
                <a:srgbClr val="4472C4"/>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6" name="Shape 326"/>
        <p:cNvGrpSpPr/>
        <p:nvPr/>
      </p:nvGrpSpPr>
      <p:grpSpPr>
        <a:xfrm>
          <a:off x="0" y="0"/>
          <a:ext cx="0" cy="0"/>
          <a:chOff x="0" y="0"/>
          <a:chExt cx="0" cy="0"/>
        </a:xfrm>
      </p:grpSpPr>
      <p:sp>
        <p:nvSpPr>
          <p:cNvPr id="327" name="Google Shape;327;p36"/>
          <p:cNvSpPr txBox="1"/>
          <p:nvPr/>
        </p:nvSpPr>
        <p:spPr>
          <a:xfrm>
            <a:off x="446663" y="561844"/>
            <a:ext cx="4161825" cy="551025"/>
          </a:xfrm>
          <a:prstGeom prst="rect">
            <a:avLst/>
          </a:prstGeom>
          <a:noFill/>
          <a:ln>
            <a:noFill/>
          </a:ln>
        </p:spPr>
        <p:txBody>
          <a:bodyPr anchorCtr="0" anchor="b" bIns="34275" lIns="68550" spcFirstLastPara="1" rIns="68550" wrap="square" tIns="34275">
            <a:noAutofit/>
          </a:bodyPr>
          <a:lstStyle/>
          <a:p>
            <a:pPr indent="0" lvl="0" marL="0" marR="0" rtl="0" algn="ctr">
              <a:lnSpc>
                <a:spcPct val="90000"/>
              </a:lnSpc>
              <a:spcBef>
                <a:spcPts val="0"/>
              </a:spcBef>
              <a:spcAft>
                <a:spcPts val="0"/>
              </a:spcAft>
              <a:buClr>
                <a:srgbClr val="000000"/>
              </a:buClr>
              <a:buSzPts val="3150"/>
              <a:buFont typeface="Arial"/>
              <a:buNone/>
            </a:pPr>
            <a:r>
              <a:rPr b="1" i="0" lang="es-ES" sz="3150" u="none" cap="none" strike="noStrike">
                <a:solidFill>
                  <a:srgbClr val="7030A0"/>
                </a:solidFill>
                <a:latin typeface="Montserrat"/>
                <a:ea typeface="Montserrat"/>
                <a:cs typeface="Montserrat"/>
                <a:sym typeface="Montserrat"/>
              </a:rPr>
              <a:t>Atributo</a:t>
            </a:r>
            <a:endParaRPr b="1" i="0" sz="3150" u="none" cap="none" strike="noStrike">
              <a:solidFill>
                <a:srgbClr val="7030A0"/>
              </a:solidFill>
              <a:latin typeface="Montserrat"/>
              <a:ea typeface="Montserrat"/>
              <a:cs typeface="Montserrat"/>
              <a:sym typeface="Montserrat"/>
            </a:endParaRPr>
          </a:p>
        </p:txBody>
      </p:sp>
      <p:sp>
        <p:nvSpPr>
          <p:cNvPr id="328" name="Google Shape;328;p36"/>
          <p:cNvSpPr txBox="1"/>
          <p:nvPr/>
        </p:nvSpPr>
        <p:spPr>
          <a:xfrm>
            <a:off x="1515806" y="1261210"/>
            <a:ext cx="2900330" cy="551025"/>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pic>
        <p:nvPicPr>
          <p:cNvPr id="329" name="Google Shape;329;p36"/>
          <p:cNvPicPr preferRelativeResize="0"/>
          <p:nvPr/>
        </p:nvPicPr>
        <p:blipFill rotWithShape="1">
          <a:blip r:embed="rId3">
            <a:alphaModFix/>
          </a:blip>
          <a:srcRect b="0" l="0" r="0" t="0"/>
          <a:stretch/>
        </p:blipFill>
        <p:spPr>
          <a:xfrm>
            <a:off x="782400" y="2128204"/>
            <a:ext cx="5805436" cy="769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3" name="Shape 333"/>
        <p:cNvGrpSpPr/>
        <p:nvPr/>
      </p:nvGrpSpPr>
      <p:grpSpPr>
        <a:xfrm>
          <a:off x="0" y="0"/>
          <a:ext cx="0" cy="0"/>
          <a:chOff x="0" y="0"/>
          <a:chExt cx="0" cy="0"/>
        </a:xfrm>
      </p:grpSpPr>
      <p:pic>
        <p:nvPicPr>
          <p:cNvPr id="334" name="Google Shape;334;p37"/>
          <p:cNvPicPr preferRelativeResize="0"/>
          <p:nvPr/>
        </p:nvPicPr>
        <p:blipFill rotWithShape="1">
          <a:blip r:embed="rId3">
            <a:alphaModFix/>
          </a:blip>
          <a:srcRect b="0" l="0" r="0" t="0"/>
          <a:stretch/>
        </p:blipFill>
        <p:spPr>
          <a:xfrm>
            <a:off x="301669" y="4595925"/>
            <a:ext cx="1188923" cy="274688"/>
          </a:xfrm>
          <a:prstGeom prst="rect">
            <a:avLst/>
          </a:prstGeom>
          <a:noFill/>
          <a:ln>
            <a:noFill/>
          </a:ln>
        </p:spPr>
      </p:pic>
      <p:sp>
        <p:nvSpPr>
          <p:cNvPr id="335" name="Google Shape;335;p37"/>
          <p:cNvSpPr txBox="1"/>
          <p:nvPr/>
        </p:nvSpPr>
        <p:spPr>
          <a:xfrm>
            <a:off x="1197900" y="1237884"/>
            <a:ext cx="2522250" cy="551025"/>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2700"/>
              <a:buFont typeface="Arial"/>
              <a:buNone/>
            </a:pPr>
            <a:r>
              <a:rPr b="0" i="0" lang="es-ES" sz="2700" u="none" cap="none" strike="noStrike">
                <a:solidFill>
                  <a:srgbClr val="4472C4"/>
                </a:solidFill>
                <a:latin typeface="Montserrat"/>
                <a:ea typeface="Montserrat"/>
                <a:cs typeface="Montserrat"/>
                <a:sym typeface="Montserrat"/>
              </a:rPr>
              <a:t>CSS Externo</a:t>
            </a:r>
            <a:r>
              <a:rPr b="0" i="0" lang="es-ES" sz="2700" u="none" cap="none" strike="noStrike">
                <a:solidFill>
                  <a:srgbClr val="4472C4"/>
                </a:solidFill>
                <a:latin typeface="Play"/>
                <a:ea typeface="Play"/>
                <a:cs typeface="Play"/>
                <a:sym typeface="Play"/>
              </a:rPr>
              <a:t>:</a:t>
            </a:r>
            <a:endParaRPr b="0" i="0" sz="2700" u="none" cap="none" strike="noStrike">
              <a:solidFill>
                <a:srgbClr val="4472C4"/>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pic>
        <p:nvPicPr>
          <p:cNvPr id="336" name="Google Shape;336;p37"/>
          <p:cNvPicPr preferRelativeResize="0"/>
          <p:nvPr/>
        </p:nvPicPr>
        <p:blipFill rotWithShape="1">
          <a:blip r:embed="rId4">
            <a:alphaModFix/>
          </a:blip>
          <a:srcRect b="0" l="0" r="0" t="0"/>
          <a:stretch/>
        </p:blipFill>
        <p:spPr>
          <a:xfrm>
            <a:off x="1906875" y="2547488"/>
            <a:ext cx="5516269" cy="383625"/>
          </a:xfrm>
          <a:prstGeom prst="rect">
            <a:avLst/>
          </a:prstGeom>
          <a:noFill/>
          <a:ln>
            <a:noFill/>
          </a:ln>
        </p:spPr>
      </p:pic>
      <p:sp>
        <p:nvSpPr>
          <p:cNvPr id="337" name="Google Shape;337;p37"/>
          <p:cNvSpPr txBox="1"/>
          <p:nvPr/>
        </p:nvSpPr>
        <p:spPr>
          <a:xfrm>
            <a:off x="301669" y="592955"/>
            <a:ext cx="4161825" cy="551025"/>
          </a:xfrm>
          <a:prstGeom prst="rect">
            <a:avLst/>
          </a:prstGeom>
          <a:noFill/>
          <a:ln>
            <a:noFill/>
          </a:ln>
        </p:spPr>
        <p:txBody>
          <a:bodyPr anchorCtr="0" anchor="b" bIns="34275" lIns="68550" spcFirstLastPara="1" rIns="68550" wrap="square" tIns="34275">
            <a:noAutofit/>
          </a:bodyPr>
          <a:lstStyle/>
          <a:p>
            <a:pPr indent="0" lvl="0" marL="0" marR="0" rtl="0" algn="ctr">
              <a:lnSpc>
                <a:spcPct val="90000"/>
              </a:lnSpc>
              <a:spcBef>
                <a:spcPts val="0"/>
              </a:spcBef>
              <a:spcAft>
                <a:spcPts val="0"/>
              </a:spcAft>
              <a:buClr>
                <a:srgbClr val="000000"/>
              </a:buClr>
              <a:buSzPts val="3150"/>
              <a:buFont typeface="Arial"/>
              <a:buNone/>
            </a:pPr>
            <a:r>
              <a:rPr b="1" i="0" lang="es-ES" sz="3150" u="none" cap="none" strike="noStrike">
                <a:solidFill>
                  <a:srgbClr val="FF9900"/>
                </a:solidFill>
                <a:latin typeface="Montserrat"/>
                <a:ea typeface="Montserrat"/>
                <a:cs typeface="Montserrat"/>
                <a:sym typeface="Montserrat"/>
              </a:rPr>
              <a:t>INSERTAR CSS</a:t>
            </a:r>
            <a:endParaRPr b="1" i="0" sz="3150" u="none" cap="none" strike="noStrike">
              <a:solidFill>
                <a:srgbClr val="FF9900"/>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1" name="Shape 341"/>
        <p:cNvGrpSpPr/>
        <p:nvPr/>
      </p:nvGrpSpPr>
      <p:grpSpPr>
        <a:xfrm>
          <a:off x="0" y="0"/>
          <a:ext cx="0" cy="0"/>
          <a:chOff x="0" y="0"/>
          <a:chExt cx="0" cy="0"/>
        </a:xfrm>
      </p:grpSpPr>
      <p:sp>
        <p:nvSpPr>
          <p:cNvPr id="342" name="Google Shape;342;p38"/>
          <p:cNvSpPr txBox="1"/>
          <p:nvPr/>
        </p:nvSpPr>
        <p:spPr>
          <a:xfrm>
            <a:off x="631140" y="457917"/>
            <a:ext cx="4161825" cy="551025"/>
          </a:xfrm>
          <a:prstGeom prst="rect">
            <a:avLst/>
          </a:prstGeom>
          <a:noFill/>
          <a:ln>
            <a:noFill/>
          </a:ln>
        </p:spPr>
        <p:txBody>
          <a:bodyPr anchorCtr="0" anchor="b" bIns="34275" lIns="68550" spcFirstLastPara="1" rIns="68550" wrap="square" tIns="34275">
            <a:noAutofit/>
          </a:bodyPr>
          <a:lstStyle/>
          <a:p>
            <a:pPr indent="0" lvl="0" marL="0" marR="0" rtl="0" algn="ctr">
              <a:lnSpc>
                <a:spcPct val="90000"/>
              </a:lnSpc>
              <a:spcBef>
                <a:spcPts val="0"/>
              </a:spcBef>
              <a:spcAft>
                <a:spcPts val="0"/>
              </a:spcAft>
              <a:buClr>
                <a:srgbClr val="000000"/>
              </a:buClr>
              <a:buSzPts val="2800"/>
              <a:buFont typeface="Arial"/>
              <a:buNone/>
            </a:pPr>
            <a:r>
              <a:rPr b="1" i="0" lang="es-ES" sz="2800" u="none" cap="none" strike="noStrike">
                <a:solidFill>
                  <a:srgbClr val="00B050"/>
                </a:solidFill>
                <a:latin typeface="Montserrat"/>
                <a:ea typeface="Montserrat"/>
                <a:cs typeface="Montserrat"/>
                <a:sym typeface="Montserrat"/>
              </a:rPr>
              <a:t>ESTRUCTURA CSS:</a:t>
            </a:r>
            <a:endParaRPr b="1" i="0" sz="2800" u="none" cap="none" strike="noStrike">
              <a:solidFill>
                <a:srgbClr val="00B050"/>
              </a:solidFill>
              <a:latin typeface="Montserrat"/>
              <a:ea typeface="Montserrat"/>
              <a:cs typeface="Montserrat"/>
              <a:sym typeface="Montserrat"/>
            </a:endParaRPr>
          </a:p>
        </p:txBody>
      </p:sp>
      <p:sp>
        <p:nvSpPr>
          <p:cNvPr id="343" name="Google Shape;343;p38"/>
          <p:cNvSpPr txBox="1"/>
          <p:nvPr/>
        </p:nvSpPr>
        <p:spPr>
          <a:xfrm>
            <a:off x="3553180" y="1478654"/>
            <a:ext cx="1611102" cy="4671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1800"/>
              <a:buFont typeface="Arial"/>
              <a:buNone/>
            </a:pPr>
            <a:r>
              <a:rPr b="0" i="0" lang="es-ES" sz="1800" u="none" cap="none" strike="noStrike">
                <a:solidFill>
                  <a:srgbClr val="FFC000"/>
                </a:solidFill>
                <a:latin typeface="Comic Sans MS"/>
                <a:ea typeface="Comic Sans MS"/>
                <a:cs typeface="Comic Sans MS"/>
                <a:sym typeface="Comic Sans MS"/>
              </a:rPr>
              <a:t>D</a:t>
            </a:r>
            <a:r>
              <a:rPr b="0" i="0" lang="es-ES" sz="2100" u="none" cap="none" strike="noStrike">
                <a:solidFill>
                  <a:srgbClr val="FFC000"/>
                </a:solidFill>
                <a:latin typeface="Comic Sans MS"/>
                <a:ea typeface="Comic Sans MS"/>
                <a:cs typeface="Comic Sans MS"/>
                <a:sym typeface="Comic Sans MS"/>
              </a:rPr>
              <a:t>eclaración</a:t>
            </a:r>
            <a:endParaRPr b="0" i="0" sz="2100" u="none" cap="none" strike="noStrike">
              <a:solidFill>
                <a:srgbClr val="FFC000"/>
              </a:solidFill>
              <a:latin typeface="Comic Sans MS"/>
              <a:ea typeface="Comic Sans MS"/>
              <a:cs typeface="Comic Sans MS"/>
              <a:sym typeface="Comic Sans MS"/>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
        <p:nvSpPr>
          <p:cNvPr id="344" name="Google Shape;344;p38"/>
          <p:cNvSpPr txBox="1"/>
          <p:nvPr/>
        </p:nvSpPr>
        <p:spPr>
          <a:xfrm>
            <a:off x="1295736" y="2320706"/>
            <a:ext cx="1304325" cy="467100"/>
          </a:xfrm>
          <a:prstGeom prst="rect">
            <a:avLst/>
          </a:prstGeom>
          <a:noFill/>
          <a:ln>
            <a:noFill/>
          </a:ln>
        </p:spPr>
        <p:txBody>
          <a:bodyPr anchorCtr="0" anchor="t" bIns="34275" lIns="68550" spcFirstLastPara="1" rIns="68550" wrap="square" tIns="34275">
            <a:noAutofit/>
          </a:bodyPr>
          <a:lstStyle/>
          <a:p>
            <a:pPr indent="0" lvl="0" marL="0" marR="0" rtl="0" algn="r">
              <a:lnSpc>
                <a:spcPct val="90000"/>
              </a:lnSpc>
              <a:spcBef>
                <a:spcPts val="750"/>
              </a:spcBef>
              <a:spcAft>
                <a:spcPts val="0"/>
              </a:spcAft>
              <a:buClr>
                <a:srgbClr val="000000"/>
              </a:buClr>
              <a:buSzPts val="2100"/>
              <a:buFont typeface="Arial"/>
              <a:buNone/>
            </a:pPr>
            <a:r>
              <a:rPr b="0" i="0" lang="es-ES" sz="2100" u="none" cap="none" strike="noStrike">
                <a:solidFill>
                  <a:srgbClr val="FFC000"/>
                </a:solidFill>
                <a:latin typeface="Comic Sans MS"/>
                <a:ea typeface="Comic Sans MS"/>
                <a:cs typeface="Comic Sans MS"/>
                <a:sym typeface="Comic Sans MS"/>
              </a:rPr>
              <a:t>Selector</a:t>
            </a:r>
            <a:endParaRPr b="0" i="0" sz="2100" u="none" cap="none" strike="noStrike">
              <a:solidFill>
                <a:srgbClr val="FFC000"/>
              </a:solidFill>
              <a:latin typeface="Comic Sans MS"/>
              <a:ea typeface="Comic Sans MS"/>
              <a:cs typeface="Comic Sans MS"/>
              <a:sym typeface="Comic Sans MS"/>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pic>
        <p:nvPicPr>
          <p:cNvPr id="345" name="Google Shape;345;p38"/>
          <p:cNvPicPr preferRelativeResize="0"/>
          <p:nvPr/>
        </p:nvPicPr>
        <p:blipFill rotWithShape="1">
          <a:blip r:embed="rId3">
            <a:alphaModFix/>
          </a:blip>
          <a:srcRect b="0" l="0" r="0" t="0"/>
          <a:stretch/>
        </p:blipFill>
        <p:spPr>
          <a:xfrm>
            <a:off x="3147261" y="2208272"/>
            <a:ext cx="2403188" cy="1669209"/>
          </a:xfrm>
          <a:prstGeom prst="rect">
            <a:avLst/>
          </a:prstGeom>
          <a:noFill/>
          <a:ln>
            <a:noFill/>
          </a:ln>
        </p:spPr>
      </p:pic>
      <p:sp>
        <p:nvSpPr>
          <p:cNvPr id="346" name="Google Shape;346;p38"/>
          <p:cNvSpPr/>
          <p:nvPr/>
        </p:nvSpPr>
        <p:spPr>
          <a:xfrm rot="5400000">
            <a:off x="3988499" y="1175719"/>
            <a:ext cx="520200" cy="2149425"/>
          </a:xfrm>
          <a:prstGeom prst="leftBrace">
            <a:avLst>
              <a:gd fmla="val 8333" name="adj1"/>
              <a:gd fmla="val 49537" name="adj2"/>
            </a:avLst>
          </a:prstGeom>
          <a:noFill/>
          <a:ln cap="flat" cmpd="sng" w="19050">
            <a:solidFill>
              <a:srgbClr val="00B050"/>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44546A"/>
              </a:solidFill>
              <a:latin typeface="Arial"/>
              <a:ea typeface="Arial"/>
              <a:cs typeface="Arial"/>
              <a:sym typeface="Arial"/>
            </a:endParaRPr>
          </a:p>
        </p:txBody>
      </p:sp>
      <p:sp>
        <p:nvSpPr>
          <p:cNvPr id="347" name="Google Shape;347;p38"/>
          <p:cNvSpPr txBox="1"/>
          <p:nvPr/>
        </p:nvSpPr>
        <p:spPr>
          <a:xfrm>
            <a:off x="3204411" y="3620025"/>
            <a:ext cx="1481889" cy="551025"/>
          </a:xfrm>
          <a:prstGeom prst="rect">
            <a:avLst/>
          </a:prstGeom>
          <a:noFill/>
          <a:ln>
            <a:noFill/>
          </a:ln>
        </p:spPr>
        <p:txBody>
          <a:bodyPr anchorCtr="0" anchor="t" bIns="34275" lIns="68550" spcFirstLastPara="1" rIns="68550" wrap="square" tIns="34275">
            <a:noAutofit/>
          </a:bodyPr>
          <a:lstStyle/>
          <a:p>
            <a:pPr indent="0" lvl="0" marL="0" marR="0" rtl="0" algn="r">
              <a:lnSpc>
                <a:spcPct val="90000"/>
              </a:lnSpc>
              <a:spcBef>
                <a:spcPts val="750"/>
              </a:spcBef>
              <a:spcAft>
                <a:spcPts val="0"/>
              </a:spcAft>
              <a:buClr>
                <a:srgbClr val="000000"/>
              </a:buClr>
              <a:buSzPts val="2100"/>
              <a:buFont typeface="Arial"/>
              <a:buNone/>
            </a:pPr>
            <a:r>
              <a:rPr b="0" i="0" lang="es-ES" sz="2100" u="none" cap="none" strike="noStrike">
                <a:solidFill>
                  <a:srgbClr val="FFC000"/>
                </a:solidFill>
                <a:latin typeface="Comic Sans MS"/>
                <a:ea typeface="Comic Sans MS"/>
                <a:cs typeface="Comic Sans MS"/>
                <a:sym typeface="Comic Sans MS"/>
              </a:rPr>
              <a:t>Propiedad</a:t>
            </a:r>
            <a:endParaRPr b="0" i="0" sz="2100" u="none" cap="none" strike="noStrike">
              <a:solidFill>
                <a:srgbClr val="FFC000"/>
              </a:solidFill>
              <a:latin typeface="Comic Sans MS"/>
              <a:ea typeface="Comic Sans MS"/>
              <a:cs typeface="Comic Sans MS"/>
              <a:sym typeface="Comic Sans MS"/>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
        <p:nvSpPr>
          <p:cNvPr id="348" name="Google Shape;348;p38"/>
          <p:cNvSpPr txBox="1"/>
          <p:nvPr/>
        </p:nvSpPr>
        <p:spPr>
          <a:xfrm>
            <a:off x="4455261" y="3620025"/>
            <a:ext cx="979650" cy="551025"/>
          </a:xfrm>
          <a:prstGeom prst="rect">
            <a:avLst/>
          </a:prstGeom>
          <a:noFill/>
          <a:ln>
            <a:noFill/>
          </a:ln>
        </p:spPr>
        <p:txBody>
          <a:bodyPr anchorCtr="0" anchor="t" bIns="34275" lIns="68550" spcFirstLastPara="1" rIns="68550" wrap="square" tIns="34275">
            <a:noAutofit/>
          </a:bodyPr>
          <a:lstStyle/>
          <a:p>
            <a:pPr indent="0" lvl="0" marL="0" marR="0" rtl="0" algn="r">
              <a:lnSpc>
                <a:spcPct val="90000"/>
              </a:lnSpc>
              <a:spcBef>
                <a:spcPts val="750"/>
              </a:spcBef>
              <a:spcAft>
                <a:spcPts val="0"/>
              </a:spcAft>
              <a:buClr>
                <a:srgbClr val="000000"/>
              </a:buClr>
              <a:buSzPts val="2100"/>
              <a:buFont typeface="Arial"/>
              <a:buNone/>
            </a:pPr>
            <a:r>
              <a:rPr b="0" i="0" lang="es-ES" sz="2100" u="none" cap="none" strike="noStrike">
                <a:solidFill>
                  <a:srgbClr val="FFC000"/>
                </a:solidFill>
                <a:latin typeface="Comic Sans MS"/>
                <a:ea typeface="Comic Sans MS"/>
                <a:cs typeface="Comic Sans MS"/>
                <a:sym typeface="Comic Sans MS"/>
              </a:rPr>
              <a:t>Valor</a:t>
            </a:r>
            <a:endParaRPr b="0" i="0" sz="2100" u="none" cap="none" strike="noStrike">
              <a:solidFill>
                <a:srgbClr val="FFC000"/>
              </a:solidFill>
              <a:latin typeface="Comic Sans MS"/>
              <a:ea typeface="Comic Sans MS"/>
              <a:cs typeface="Comic Sans MS"/>
              <a:sym typeface="Comic Sans MS"/>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r">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cxnSp>
        <p:nvCxnSpPr>
          <p:cNvPr id="349" name="Google Shape;349;p38"/>
          <p:cNvCxnSpPr/>
          <p:nvPr/>
        </p:nvCxnSpPr>
        <p:spPr>
          <a:xfrm>
            <a:off x="3911024" y="3207094"/>
            <a:ext cx="2700" cy="412875"/>
          </a:xfrm>
          <a:prstGeom prst="straightConnector1">
            <a:avLst/>
          </a:prstGeom>
          <a:noFill/>
          <a:ln cap="flat" cmpd="sng" w="28575">
            <a:solidFill>
              <a:srgbClr val="00B050"/>
            </a:solidFill>
            <a:prstDash val="solid"/>
            <a:round/>
            <a:headEnd len="sm" w="sm" type="none"/>
            <a:tailEnd len="med" w="med" type="triangle"/>
          </a:ln>
        </p:spPr>
      </p:cxnSp>
      <p:cxnSp>
        <p:nvCxnSpPr>
          <p:cNvPr id="350" name="Google Shape;350;p38"/>
          <p:cNvCxnSpPr/>
          <p:nvPr/>
        </p:nvCxnSpPr>
        <p:spPr>
          <a:xfrm>
            <a:off x="4939724" y="3207094"/>
            <a:ext cx="2700" cy="412875"/>
          </a:xfrm>
          <a:prstGeom prst="straightConnector1">
            <a:avLst/>
          </a:prstGeom>
          <a:noFill/>
          <a:ln cap="flat" cmpd="sng" w="28575">
            <a:solidFill>
              <a:srgbClr val="00B050"/>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4" name="Shape 354"/>
        <p:cNvGrpSpPr/>
        <p:nvPr/>
      </p:nvGrpSpPr>
      <p:grpSpPr>
        <a:xfrm>
          <a:off x="0" y="0"/>
          <a:ext cx="0" cy="0"/>
          <a:chOff x="0" y="0"/>
          <a:chExt cx="0" cy="0"/>
        </a:xfrm>
      </p:grpSpPr>
      <p:sp>
        <p:nvSpPr>
          <p:cNvPr id="355" name="Google Shape;355;p39"/>
          <p:cNvSpPr txBox="1"/>
          <p:nvPr>
            <p:ph type="title"/>
          </p:nvPr>
        </p:nvSpPr>
        <p:spPr>
          <a:xfrm>
            <a:off x="1026634" y="722227"/>
            <a:ext cx="6021000" cy="841800"/>
          </a:xfrm>
          <a:prstGeom prst="rect">
            <a:avLst/>
          </a:prstGeom>
          <a:noFill/>
          <a:ln>
            <a:noFill/>
          </a:ln>
        </p:spPr>
        <p:txBody>
          <a:bodyPr anchorCtr="0" anchor="b" bIns="34275" lIns="68550" spcFirstLastPara="1" rIns="68550" wrap="square" tIns="34275">
            <a:noAutofit/>
          </a:bodyPr>
          <a:lstStyle/>
          <a:p>
            <a:pPr indent="0" lvl="0" marL="0" rtl="0" algn="l">
              <a:lnSpc>
                <a:spcPct val="100000"/>
              </a:lnSpc>
              <a:spcBef>
                <a:spcPts val="0"/>
              </a:spcBef>
              <a:spcAft>
                <a:spcPts val="0"/>
              </a:spcAft>
              <a:buSzPts val="3600"/>
              <a:buNone/>
            </a:pPr>
            <a:r>
              <a:rPr b="1" lang="es-ES" sz="2700">
                <a:solidFill>
                  <a:srgbClr val="FF9900"/>
                </a:solidFill>
                <a:latin typeface="Montserrat"/>
                <a:ea typeface="Montserrat"/>
                <a:cs typeface="Montserrat"/>
                <a:sym typeface="Montserrat"/>
              </a:rPr>
              <a:t>BACKGROUND</a:t>
            </a:r>
            <a:r>
              <a:rPr lang="es-ES" sz="2700">
                <a:solidFill>
                  <a:schemeClr val="accent1"/>
                </a:solidFill>
                <a:latin typeface="Montserrat"/>
                <a:ea typeface="Montserrat"/>
                <a:cs typeface="Montserrat"/>
                <a:sym typeface="Montserrat"/>
              </a:rPr>
              <a:t> </a:t>
            </a:r>
            <a:endParaRPr sz="2700">
              <a:solidFill>
                <a:schemeClr val="accent1"/>
              </a:solidFill>
              <a:latin typeface="Montserrat"/>
              <a:ea typeface="Montserrat"/>
              <a:cs typeface="Montserrat"/>
              <a:sym typeface="Montserrat"/>
            </a:endParaRPr>
          </a:p>
        </p:txBody>
      </p:sp>
      <p:sp>
        <p:nvSpPr>
          <p:cNvPr id="356" name="Google Shape;356;p39"/>
          <p:cNvSpPr txBox="1"/>
          <p:nvPr>
            <p:ph idx="1" type="subTitle"/>
          </p:nvPr>
        </p:nvSpPr>
        <p:spPr>
          <a:xfrm>
            <a:off x="1026634" y="1667292"/>
            <a:ext cx="6021000" cy="792600"/>
          </a:xfrm>
          <a:prstGeom prst="rect">
            <a:avLst/>
          </a:prstGeom>
          <a:noFill/>
          <a:ln>
            <a:noFill/>
          </a:ln>
        </p:spPr>
        <p:txBody>
          <a:bodyPr anchorCtr="0" anchor="t" bIns="34275" lIns="68550" spcFirstLastPara="1" rIns="68550" wrap="square" tIns="34275">
            <a:noAutofit/>
          </a:bodyPr>
          <a:lstStyle/>
          <a:p>
            <a:pPr indent="0" lvl="0" marL="0" rtl="0" algn="just">
              <a:lnSpc>
                <a:spcPct val="100000"/>
              </a:lnSpc>
              <a:spcBef>
                <a:spcPts val="0"/>
              </a:spcBef>
              <a:spcAft>
                <a:spcPts val="0"/>
              </a:spcAft>
              <a:buSzPts val="2800"/>
              <a:buNone/>
            </a:pPr>
            <a:r>
              <a:rPr lang="es-ES" sz="1875">
                <a:solidFill>
                  <a:schemeClr val="dk1"/>
                </a:solidFill>
                <a:latin typeface="Montserrat"/>
                <a:ea typeface="Montserrat"/>
                <a:cs typeface="Montserrat"/>
                <a:sym typeface="Montserrat"/>
              </a:rPr>
              <a:t>Define los fondos para los elementos HTML, cuenta con las siguientes propiedades:</a:t>
            </a:r>
            <a:endParaRPr sz="1875">
              <a:solidFill>
                <a:schemeClr val="dk1"/>
              </a:solidFill>
              <a:latin typeface="Montserrat"/>
              <a:ea typeface="Montserrat"/>
              <a:cs typeface="Montserrat"/>
              <a:sym typeface="Montserrat"/>
            </a:endParaRPr>
          </a:p>
          <a:p>
            <a:pPr indent="0" lvl="0" marL="0" rtl="0" algn="just">
              <a:lnSpc>
                <a:spcPct val="100000"/>
              </a:lnSpc>
              <a:spcBef>
                <a:spcPts val="0"/>
              </a:spcBef>
              <a:spcAft>
                <a:spcPts val="0"/>
              </a:spcAft>
              <a:buSzPts val="2800"/>
              <a:buNone/>
            </a:pPr>
            <a:r>
              <a:t/>
            </a:r>
            <a:endParaRPr sz="1875">
              <a:solidFill>
                <a:schemeClr val="dk1"/>
              </a:solidFill>
              <a:latin typeface="Montserrat"/>
              <a:ea typeface="Montserrat"/>
              <a:cs typeface="Montserrat"/>
              <a:sym typeface="Montserrat"/>
            </a:endParaRPr>
          </a:p>
          <a:p>
            <a:pPr indent="-290513" lvl="0" marL="342900" rtl="0" algn="just">
              <a:lnSpc>
                <a:spcPct val="100000"/>
              </a:lnSpc>
              <a:spcBef>
                <a:spcPts val="0"/>
              </a:spcBef>
              <a:spcAft>
                <a:spcPts val="0"/>
              </a:spcAft>
              <a:buSzPts val="2500"/>
              <a:buFont typeface="Play"/>
              <a:buChar char="●"/>
            </a:pPr>
            <a:r>
              <a:rPr lang="es-ES" sz="1875">
                <a:solidFill>
                  <a:schemeClr val="dk1"/>
                </a:solidFill>
                <a:latin typeface="Montserrat"/>
                <a:ea typeface="Montserrat"/>
                <a:cs typeface="Montserrat"/>
                <a:sym typeface="Montserrat"/>
              </a:rPr>
              <a:t>Background-color</a:t>
            </a:r>
            <a:endParaRPr sz="1875">
              <a:solidFill>
                <a:schemeClr val="dk1"/>
              </a:solidFill>
              <a:latin typeface="Montserrat"/>
              <a:ea typeface="Montserrat"/>
              <a:cs typeface="Montserrat"/>
              <a:sym typeface="Montserrat"/>
            </a:endParaRPr>
          </a:p>
          <a:p>
            <a:pPr indent="-290513" lvl="0" marL="342900" rtl="0" algn="just">
              <a:lnSpc>
                <a:spcPct val="100000"/>
              </a:lnSpc>
              <a:spcBef>
                <a:spcPts val="0"/>
              </a:spcBef>
              <a:spcAft>
                <a:spcPts val="0"/>
              </a:spcAft>
              <a:buSzPts val="2500"/>
              <a:buFont typeface="Play"/>
              <a:buChar char="●"/>
            </a:pPr>
            <a:r>
              <a:rPr lang="es-ES" sz="1875">
                <a:solidFill>
                  <a:schemeClr val="dk1"/>
                </a:solidFill>
                <a:latin typeface="Montserrat"/>
                <a:ea typeface="Montserrat"/>
                <a:cs typeface="Montserrat"/>
                <a:sym typeface="Montserrat"/>
              </a:rPr>
              <a:t>Background-image</a:t>
            </a:r>
            <a:endParaRPr sz="1875">
              <a:solidFill>
                <a:schemeClr val="dk1"/>
              </a:solidFill>
              <a:latin typeface="Montserrat"/>
              <a:ea typeface="Montserrat"/>
              <a:cs typeface="Montserrat"/>
              <a:sym typeface="Montserrat"/>
            </a:endParaRPr>
          </a:p>
          <a:p>
            <a:pPr indent="-290513" lvl="0" marL="342900" rtl="0" algn="just">
              <a:lnSpc>
                <a:spcPct val="100000"/>
              </a:lnSpc>
              <a:spcBef>
                <a:spcPts val="0"/>
              </a:spcBef>
              <a:spcAft>
                <a:spcPts val="0"/>
              </a:spcAft>
              <a:buSzPts val="2500"/>
              <a:buFont typeface="Play"/>
              <a:buChar char="●"/>
            </a:pPr>
            <a:r>
              <a:rPr lang="es-ES" sz="1875">
                <a:solidFill>
                  <a:schemeClr val="dk1"/>
                </a:solidFill>
                <a:latin typeface="Montserrat"/>
                <a:ea typeface="Montserrat"/>
                <a:cs typeface="Montserrat"/>
                <a:sym typeface="Montserrat"/>
              </a:rPr>
              <a:t>Background-repeat</a:t>
            </a:r>
            <a:endParaRPr sz="1875">
              <a:solidFill>
                <a:schemeClr val="dk1"/>
              </a:solidFill>
              <a:latin typeface="Montserrat"/>
              <a:ea typeface="Montserrat"/>
              <a:cs typeface="Montserrat"/>
              <a:sym typeface="Montserrat"/>
            </a:endParaRPr>
          </a:p>
          <a:p>
            <a:pPr indent="-290513" lvl="0" marL="342900" rtl="0" algn="just">
              <a:lnSpc>
                <a:spcPct val="100000"/>
              </a:lnSpc>
              <a:spcBef>
                <a:spcPts val="0"/>
              </a:spcBef>
              <a:spcAft>
                <a:spcPts val="0"/>
              </a:spcAft>
              <a:buSzPts val="2500"/>
              <a:buFont typeface="Play"/>
              <a:buChar char="●"/>
            </a:pPr>
            <a:r>
              <a:rPr lang="es-ES" sz="1875">
                <a:solidFill>
                  <a:schemeClr val="dk1"/>
                </a:solidFill>
                <a:latin typeface="Montserrat"/>
                <a:ea typeface="Montserrat"/>
                <a:cs typeface="Montserrat"/>
                <a:sym typeface="Montserrat"/>
              </a:rPr>
              <a:t>Background-attachment</a:t>
            </a:r>
            <a:endParaRPr sz="1875">
              <a:solidFill>
                <a:schemeClr val="dk1"/>
              </a:solidFill>
              <a:latin typeface="Montserrat"/>
              <a:ea typeface="Montserrat"/>
              <a:cs typeface="Montserrat"/>
              <a:sym typeface="Montserrat"/>
            </a:endParaRPr>
          </a:p>
          <a:p>
            <a:pPr indent="-290513" lvl="0" marL="342900" rtl="0" algn="just">
              <a:lnSpc>
                <a:spcPct val="100000"/>
              </a:lnSpc>
              <a:spcBef>
                <a:spcPts val="0"/>
              </a:spcBef>
              <a:spcAft>
                <a:spcPts val="0"/>
              </a:spcAft>
              <a:buSzPts val="2500"/>
              <a:buFont typeface="Play"/>
              <a:buChar char="●"/>
            </a:pPr>
            <a:r>
              <a:rPr lang="es-ES" sz="1875">
                <a:solidFill>
                  <a:schemeClr val="dk1"/>
                </a:solidFill>
                <a:latin typeface="Montserrat"/>
                <a:ea typeface="Montserrat"/>
                <a:cs typeface="Montserrat"/>
                <a:sym typeface="Montserrat"/>
              </a:rPr>
              <a:t>Background-position</a:t>
            </a:r>
            <a:endParaRPr sz="1875">
              <a:solidFill>
                <a:schemeClr val="dk1"/>
              </a:solidFill>
              <a:latin typeface="Montserrat"/>
              <a:ea typeface="Montserrat"/>
              <a:cs typeface="Montserrat"/>
              <a:sym typeface="Montserrat"/>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b="1" sz="2700">
              <a:solidFill>
                <a:srgbClr val="FF9900"/>
              </a:solidFill>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0"/>
          <p:cNvSpPr txBox="1"/>
          <p:nvPr>
            <p:ph type="title"/>
          </p:nvPr>
        </p:nvSpPr>
        <p:spPr>
          <a:xfrm>
            <a:off x="333882" y="3371265"/>
            <a:ext cx="8520600" cy="119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ES"/>
              <a:t>HTML</a:t>
            </a:r>
            <a:endParaRPr/>
          </a:p>
        </p:txBody>
      </p:sp>
      <p:pic>
        <p:nvPicPr>
          <p:cNvPr descr="frontend-development - Noyan Web" id="362" name="Google Shape;362;p40"/>
          <p:cNvPicPr preferRelativeResize="0"/>
          <p:nvPr/>
        </p:nvPicPr>
        <p:blipFill rotWithShape="1">
          <a:blip r:embed="rId3">
            <a:alphaModFix/>
          </a:blip>
          <a:srcRect b="0" l="0" r="0" t="0"/>
          <a:stretch/>
        </p:blipFill>
        <p:spPr>
          <a:xfrm>
            <a:off x="2850626" y="346689"/>
            <a:ext cx="3255884" cy="325588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1"/>
          <p:cNvSpPr txBox="1"/>
          <p:nvPr>
            <p:ph idx="2" type="subTitle"/>
          </p:nvPr>
        </p:nvSpPr>
        <p:spPr>
          <a:xfrm>
            <a:off x="4263451" y="1791151"/>
            <a:ext cx="4373100" cy="2085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s-ES" sz="1400"/>
              <a:t>Es lo que caracteriza la conexión entre páginas web por medio de enlaces.</a:t>
            </a:r>
            <a:endParaRPr/>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r">
              <a:lnSpc>
                <a:spcPct val="100000"/>
              </a:lnSpc>
              <a:spcBef>
                <a:spcPts val="0"/>
              </a:spcBef>
              <a:spcAft>
                <a:spcPts val="0"/>
              </a:spcAft>
              <a:buSzPts val="1800"/>
              <a:buNone/>
            </a:pPr>
            <a:r>
              <a:rPr lang="es-ES" sz="1400"/>
              <a:t>La ruta es lo que se describe dentro del atributo href y estás tienen dos tipos:</a:t>
            </a:r>
            <a:endParaRPr/>
          </a:p>
          <a:p>
            <a:pPr indent="0" lvl="0" marL="0" rtl="0" algn="just">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t/>
            </a:r>
            <a:endParaRPr/>
          </a:p>
        </p:txBody>
      </p:sp>
      <p:sp>
        <p:nvSpPr>
          <p:cNvPr id="368" name="Google Shape;368;p41"/>
          <p:cNvSpPr txBox="1"/>
          <p:nvPr>
            <p:ph type="title"/>
          </p:nvPr>
        </p:nvSpPr>
        <p:spPr>
          <a:xfrm>
            <a:off x="5237016" y="949351"/>
            <a:ext cx="32523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s-ES">
                <a:solidFill>
                  <a:srgbClr val="7030A0"/>
                </a:solidFill>
              </a:rPr>
              <a:t>HIPERVÍNCULOS</a:t>
            </a:r>
            <a:endParaRPr>
              <a:solidFill>
                <a:srgbClr val="7030A0"/>
              </a:solidFill>
            </a:endParaRPr>
          </a:p>
        </p:txBody>
      </p:sp>
      <p:sp>
        <p:nvSpPr>
          <p:cNvPr id="369" name="Google Shape;369;p41"/>
          <p:cNvSpPr txBox="1"/>
          <p:nvPr/>
        </p:nvSpPr>
        <p:spPr>
          <a:xfrm>
            <a:off x="1009672" y="2630753"/>
            <a:ext cx="1723200" cy="84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2400"/>
              <a:buFont typeface="Montserrat"/>
              <a:buNone/>
            </a:pPr>
            <a:r>
              <a:rPr b="1" i="0" lang="es-ES" sz="2400" u="none" cap="none" strike="noStrike">
                <a:solidFill>
                  <a:srgbClr val="EA046C"/>
                </a:solidFill>
                <a:latin typeface="Montserrat"/>
                <a:ea typeface="Montserrat"/>
                <a:cs typeface="Montserrat"/>
                <a:sym typeface="Montserrat"/>
              </a:rPr>
              <a:t>Ejemplo:</a:t>
            </a:r>
            <a:endParaRPr b="1" i="0" sz="2400" u="none" cap="none" strike="noStrike">
              <a:solidFill>
                <a:srgbClr val="EA046C"/>
              </a:solidFill>
              <a:latin typeface="Montserrat"/>
              <a:ea typeface="Montserrat"/>
              <a:cs typeface="Montserrat"/>
              <a:sym typeface="Montserrat"/>
            </a:endParaRPr>
          </a:p>
        </p:txBody>
      </p:sp>
      <p:pic>
        <p:nvPicPr>
          <p:cNvPr id="370" name="Google Shape;370;p41"/>
          <p:cNvPicPr preferRelativeResize="0"/>
          <p:nvPr/>
        </p:nvPicPr>
        <p:blipFill rotWithShape="1">
          <a:blip r:embed="rId3">
            <a:alphaModFix/>
          </a:blip>
          <a:srcRect b="0" l="0" r="0" t="0"/>
          <a:stretch/>
        </p:blipFill>
        <p:spPr>
          <a:xfrm>
            <a:off x="4537269" y="2317520"/>
            <a:ext cx="3531137" cy="454004"/>
          </a:xfrm>
          <a:prstGeom prst="rect">
            <a:avLst/>
          </a:prstGeom>
          <a:noFill/>
          <a:ln>
            <a:noFill/>
          </a:ln>
        </p:spPr>
      </p:pic>
      <p:sp>
        <p:nvSpPr>
          <p:cNvPr id="371" name="Google Shape;371;p41"/>
          <p:cNvSpPr txBox="1"/>
          <p:nvPr/>
        </p:nvSpPr>
        <p:spPr>
          <a:xfrm>
            <a:off x="164122" y="3335917"/>
            <a:ext cx="1978200" cy="1374000"/>
          </a:xfrm>
          <a:prstGeom prst="rect">
            <a:avLst/>
          </a:prstGeom>
          <a:noFill/>
          <a:ln>
            <a:noFill/>
          </a:ln>
        </p:spPr>
        <p:txBody>
          <a:bodyPr anchorCtr="0" anchor="t" bIns="68550" lIns="68550" spcFirstLastPara="1" rIns="68550" wrap="square" tIns="68550">
            <a:noAutofit/>
          </a:bodyPr>
          <a:lstStyle/>
          <a:p>
            <a:pPr indent="0" lvl="0" marL="0" marR="0" rtl="0" algn="ctr">
              <a:lnSpc>
                <a:spcPct val="90000"/>
              </a:lnSpc>
              <a:spcBef>
                <a:spcPts val="750"/>
              </a:spcBef>
              <a:spcAft>
                <a:spcPts val="0"/>
              </a:spcAft>
              <a:buClr>
                <a:srgbClr val="000000"/>
              </a:buClr>
              <a:buSzPts val="2100"/>
              <a:buFont typeface="Arial"/>
              <a:buNone/>
            </a:pPr>
            <a:r>
              <a:rPr b="1" i="0" lang="es-ES" sz="2100" u="none" cap="none" strike="noStrike">
                <a:solidFill>
                  <a:srgbClr val="7030A0"/>
                </a:solidFill>
                <a:latin typeface="Play"/>
                <a:ea typeface="Play"/>
                <a:cs typeface="Play"/>
                <a:sym typeface="Play"/>
              </a:rPr>
              <a:t>Rutas absolutas</a:t>
            </a:r>
            <a:endParaRPr b="1" i="0" sz="2100" u="none" cap="none" strike="noStrike">
              <a:solidFill>
                <a:srgbClr val="7030A0"/>
              </a:solidFill>
              <a:latin typeface="Play"/>
              <a:ea typeface="Play"/>
              <a:cs typeface="Play"/>
              <a:sym typeface="Play"/>
            </a:endParaRPr>
          </a:p>
          <a:p>
            <a:pPr indent="0" lvl="0" marL="0" marR="0" rtl="0" algn="ctr">
              <a:lnSpc>
                <a:spcPct val="90000"/>
              </a:lnSpc>
              <a:spcBef>
                <a:spcPts val="750"/>
              </a:spcBef>
              <a:spcAft>
                <a:spcPts val="0"/>
              </a:spcAft>
              <a:buClr>
                <a:srgbClr val="000000"/>
              </a:buClr>
              <a:buSzPts val="2100"/>
              <a:buFont typeface="Arial"/>
              <a:buNone/>
            </a:pPr>
            <a:r>
              <a:rPr b="1" i="0" lang="es-ES" sz="2100" u="none" cap="none" strike="noStrike">
                <a:solidFill>
                  <a:srgbClr val="E69138"/>
                </a:solidFill>
                <a:latin typeface="Play"/>
                <a:ea typeface="Play"/>
                <a:cs typeface="Play"/>
                <a:sym typeface="Play"/>
              </a:rPr>
              <a:t>(Enlace Externo)</a:t>
            </a:r>
            <a:endParaRPr b="1" i="0" sz="2100" u="none" cap="none" strike="noStrike">
              <a:solidFill>
                <a:srgbClr val="E69138"/>
              </a:solidFill>
              <a:latin typeface="Play"/>
              <a:ea typeface="Play"/>
              <a:cs typeface="Play"/>
              <a:sym typeface="Play"/>
            </a:endParaRPr>
          </a:p>
        </p:txBody>
      </p:sp>
      <p:sp>
        <p:nvSpPr>
          <p:cNvPr id="372" name="Google Shape;372;p41"/>
          <p:cNvSpPr txBox="1"/>
          <p:nvPr/>
        </p:nvSpPr>
        <p:spPr>
          <a:xfrm>
            <a:off x="2142322" y="3335918"/>
            <a:ext cx="1691100" cy="1374000"/>
          </a:xfrm>
          <a:prstGeom prst="rect">
            <a:avLst/>
          </a:prstGeom>
          <a:noFill/>
          <a:ln>
            <a:noFill/>
          </a:ln>
        </p:spPr>
        <p:txBody>
          <a:bodyPr anchorCtr="0" anchor="t" bIns="68550" lIns="68550" spcFirstLastPara="1" rIns="68550" wrap="square" tIns="68550">
            <a:noAutofit/>
          </a:bodyPr>
          <a:lstStyle/>
          <a:p>
            <a:pPr indent="0" lvl="0" marL="0" marR="0" rtl="0" algn="ctr">
              <a:lnSpc>
                <a:spcPct val="90000"/>
              </a:lnSpc>
              <a:spcBef>
                <a:spcPts val="750"/>
              </a:spcBef>
              <a:spcAft>
                <a:spcPts val="0"/>
              </a:spcAft>
              <a:buClr>
                <a:srgbClr val="000000"/>
              </a:buClr>
              <a:buSzPts val="2100"/>
              <a:buFont typeface="Arial"/>
              <a:buNone/>
            </a:pPr>
            <a:r>
              <a:rPr b="1" i="0" lang="es-ES" sz="2100" u="none" cap="none" strike="noStrike">
                <a:solidFill>
                  <a:srgbClr val="7030A0"/>
                </a:solidFill>
                <a:latin typeface="Play"/>
                <a:ea typeface="Play"/>
                <a:cs typeface="Play"/>
                <a:sym typeface="Play"/>
              </a:rPr>
              <a:t>Rutas Relativas</a:t>
            </a:r>
            <a:endParaRPr b="1" i="0" sz="2100" u="none" cap="none" strike="noStrike">
              <a:solidFill>
                <a:srgbClr val="7030A0"/>
              </a:solidFill>
              <a:latin typeface="Play"/>
              <a:ea typeface="Play"/>
              <a:cs typeface="Play"/>
              <a:sym typeface="Play"/>
            </a:endParaRPr>
          </a:p>
          <a:p>
            <a:pPr indent="0" lvl="0" marL="0" marR="0" rtl="0" algn="ctr">
              <a:lnSpc>
                <a:spcPct val="90000"/>
              </a:lnSpc>
              <a:spcBef>
                <a:spcPts val="750"/>
              </a:spcBef>
              <a:spcAft>
                <a:spcPts val="0"/>
              </a:spcAft>
              <a:buClr>
                <a:srgbClr val="000000"/>
              </a:buClr>
              <a:buSzPts val="2100"/>
              <a:buFont typeface="Arial"/>
              <a:buNone/>
            </a:pPr>
            <a:r>
              <a:rPr b="1" i="0" lang="es-ES" sz="2100" u="none" cap="none" strike="noStrike">
                <a:solidFill>
                  <a:srgbClr val="E69138"/>
                </a:solidFill>
                <a:latin typeface="Play"/>
                <a:ea typeface="Play"/>
                <a:cs typeface="Play"/>
                <a:sym typeface="Play"/>
              </a:rPr>
              <a:t>(Enlace interno)</a:t>
            </a:r>
            <a:endParaRPr b="1" i="0" sz="2100" u="none" cap="none" strike="noStrike">
              <a:solidFill>
                <a:srgbClr val="E69138"/>
              </a:solidFill>
              <a:latin typeface="Play"/>
              <a:ea typeface="Play"/>
              <a:cs typeface="Play"/>
              <a:sym typeface="Pl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2"/>
          <p:cNvSpPr txBox="1"/>
          <p:nvPr>
            <p:ph idx="2" type="subTitle"/>
          </p:nvPr>
        </p:nvSpPr>
        <p:spPr>
          <a:xfrm>
            <a:off x="915908" y="1425023"/>
            <a:ext cx="4373100" cy="2857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s-ES" sz="1400"/>
              <a:t>El DIV es un contenedor de bloque que tiene como función crear secciones o agrupar contenidos tanto para diseñarlos con CSS como para realizar ciertas tareas con JavaScript.</a:t>
            </a:r>
            <a:endParaRPr/>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t/>
            </a:r>
            <a:endParaRPr/>
          </a:p>
        </p:txBody>
      </p:sp>
      <p:sp>
        <p:nvSpPr>
          <p:cNvPr id="378" name="Google Shape;378;p42"/>
          <p:cNvSpPr txBox="1"/>
          <p:nvPr>
            <p:ph type="title"/>
          </p:nvPr>
        </p:nvSpPr>
        <p:spPr>
          <a:xfrm>
            <a:off x="915908" y="459784"/>
            <a:ext cx="28560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ES" sz="2400">
                <a:solidFill>
                  <a:srgbClr val="EA046C"/>
                </a:solidFill>
              </a:rPr>
              <a:t>DIV:</a:t>
            </a:r>
            <a:endParaRPr sz="2400">
              <a:solidFill>
                <a:srgbClr val="EA046C"/>
              </a:solidFill>
            </a:endParaRPr>
          </a:p>
        </p:txBody>
      </p:sp>
      <p:pic>
        <p:nvPicPr>
          <p:cNvPr id="379" name="Google Shape;379;p42"/>
          <p:cNvPicPr preferRelativeResize="0"/>
          <p:nvPr/>
        </p:nvPicPr>
        <p:blipFill rotWithShape="1">
          <a:blip r:embed="rId3">
            <a:alphaModFix/>
          </a:blip>
          <a:srcRect b="0" l="0" r="0" t="0"/>
          <a:stretch/>
        </p:blipFill>
        <p:spPr>
          <a:xfrm>
            <a:off x="1877205" y="2937855"/>
            <a:ext cx="3078956" cy="125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grpSp>
        <p:nvGrpSpPr>
          <p:cNvPr id="75" name="Google Shape;75;p16"/>
          <p:cNvGrpSpPr/>
          <p:nvPr/>
        </p:nvGrpSpPr>
        <p:grpSpPr>
          <a:xfrm>
            <a:off x="800100" y="657497"/>
            <a:ext cx="7523017" cy="4163329"/>
            <a:chOff x="975159" y="779086"/>
            <a:chExt cx="6911112" cy="4041740"/>
          </a:xfrm>
        </p:grpSpPr>
        <p:sp>
          <p:nvSpPr>
            <p:cNvPr id="76" name="Google Shape;76;p16"/>
            <p:cNvSpPr/>
            <p:nvPr/>
          </p:nvSpPr>
          <p:spPr>
            <a:xfrm>
              <a:off x="975159" y="2303826"/>
              <a:ext cx="1728216" cy="693323"/>
            </a:xfrm>
            <a:prstGeom prst="rect">
              <a:avLst/>
            </a:prstGeom>
            <a:solidFill>
              <a:srgbClr val="2D3E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s-ES" sz="2800" u="none" cap="none" strike="noStrike">
                  <a:solidFill>
                    <a:schemeClr val="lt1"/>
                  </a:solidFill>
                  <a:latin typeface="Open Sans"/>
                  <a:ea typeface="Open Sans"/>
                  <a:cs typeface="Open Sans"/>
                  <a:sym typeface="Open Sans"/>
                </a:rPr>
                <a:t>1989</a:t>
              </a:r>
              <a:endParaRPr b="0" i="0" sz="1400" u="none" cap="none" strike="noStrike">
                <a:solidFill>
                  <a:schemeClr val="lt1"/>
                </a:solidFill>
                <a:latin typeface="Arial"/>
                <a:ea typeface="Arial"/>
                <a:cs typeface="Arial"/>
                <a:sym typeface="Arial"/>
              </a:endParaRPr>
            </a:p>
          </p:txBody>
        </p:sp>
        <p:sp>
          <p:nvSpPr>
            <p:cNvPr id="77" name="Google Shape;77;p16"/>
            <p:cNvSpPr/>
            <p:nvPr/>
          </p:nvSpPr>
          <p:spPr>
            <a:xfrm>
              <a:off x="2702791" y="2303826"/>
              <a:ext cx="1728216" cy="693323"/>
            </a:xfrm>
            <a:prstGeom prst="rect">
              <a:avLst/>
            </a:prstGeom>
            <a:solidFill>
              <a:srgbClr val="8D44A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s-ES" sz="2800" u="none" cap="none" strike="noStrike">
                  <a:solidFill>
                    <a:srgbClr val="FFFFFF"/>
                  </a:solidFill>
                  <a:latin typeface="Open Sans"/>
                  <a:ea typeface="Open Sans"/>
                  <a:cs typeface="Open Sans"/>
                  <a:sym typeface="Open Sans"/>
                </a:rPr>
                <a:t>1991</a:t>
              </a:r>
              <a:endParaRPr b="0" i="0" sz="1400" u="none" cap="none" strike="noStrike">
                <a:solidFill>
                  <a:schemeClr val="lt1"/>
                </a:solidFill>
                <a:latin typeface="Arial"/>
                <a:ea typeface="Arial"/>
                <a:cs typeface="Arial"/>
                <a:sym typeface="Arial"/>
              </a:endParaRPr>
            </a:p>
          </p:txBody>
        </p:sp>
        <p:sp>
          <p:nvSpPr>
            <p:cNvPr id="78" name="Google Shape;78;p16"/>
            <p:cNvSpPr/>
            <p:nvPr/>
          </p:nvSpPr>
          <p:spPr>
            <a:xfrm>
              <a:off x="4430423" y="2303826"/>
              <a:ext cx="1728216" cy="693323"/>
            </a:xfrm>
            <a:prstGeom prst="rect">
              <a:avLst/>
            </a:prstGeom>
            <a:solidFill>
              <a:srgbClr val="297F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s-ES" sz="2800" u="none" cap="none" strike="noStrike">
                  <a:solidFill>
                    <a:srgbClr val="FFFFFF"/>
                  </a:solidFill>
                  <a:latin typeface="Open Sans"/>
                  <a:ea typeface="Open Sans"/>
                  <a:cs typeface="Open Sans"/>
                  <a:sym typeface="Open Sans"/>
                </a:rPr>
                <a:t>1993</a:t>
              </a:r>
              <a:endParaRPr b="0" i="0" sz="1400" u="none" cap="none" strike="noStrike">
                <a:solidFill>
                  <a:schemeClr val="lt1"/>
                </a:solidFill>
                <a:latin typeface="Arial"/>
                <a:ea typeface="Arial"/>
                <a:cs typeface="Arial"/>
                <a:sym typeface="Arial"/>
              </a:endParaRPr>
            </a:p>
          </p:txBody>
        </p:sp>
        <p:sp>
          <p:nvSpPr>
            <p:cNvPr id="79" name="Google Shape;79;p16"/>
            <p:cNvSpPr/>
            <p:nvPr/>
          </p:nvSpPr>
          <p:spPr>
            <a:xfrm>
              <a:off x="6158055" y="2303826"/>
              <a:ext cx="1728216" cy="693323"/>
            </a:xfrm>
            <a:prstGeom prst="rect">
              <a:avLst/>
            </a:prstGeom>
            <a:solidFill>
              <a:srgbClr val="27AE6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s-ES" sz="2800" u="none" cap="none" strike="noStrike">
                  <a:solidFill>
                    <a:srgbClr val="FFFFFF"/>
                  </a:solidFill>
                  <a:latin typeface="Open Sans"/>
                  <a:ea typeface="Open Sans"/>
                  <a:cs typeface="Open Sans"/>
                  <a:sym typeface="Open Sans"/>
                </a:rPr>
                <a:t>1997</a:t>
              </a:r>
              <a:endParaRPr b="0" i="0" sz="1400" u="none" cap="none" strike="noStrike">
                <a:solidFill>
                  <a:schemeClr val="lt1"/>
                </a:solidFill>
                <a:latin typeface="Arial"/>
                <a:ea typeface="Arial"/>
                <a:cs typeface="Arial"/>
                <a:sym typeface="Arial"/>
              </a:endParaRPr>
            </a:p>
          </p:txBody>
        </p:sp>
        <p:cxnSp>
          <p:nvCxnSpPr>
            <p:cNvPr id="80" name="Google Shape;80;p16"/>
            <p:cNvCxnSpPr/>
            <p:nvPr/>
          </p:nvCxnSpPr>
          <p:spPr>
            <a:xfrm>
              <a:off x="1837865" y="3009721"/>
              <a:ext cx="0" cy="720080"/>
            </a:xfrm>
            <a:prstGeom prst="straightConnector1">
              <a:avLst/>
            </a:prstGeom>
            <a:noFill/>
            <a:ln cap="flat" cmpd="sng" w="9525">
              <a:solidFill>
                <a:srgbClr val="2D3E50"/>
              </a:solidFill>
              <a:prstDash val="dash"/>
              <a:round/>
              <a:headEnd len="sm" w="sm" type="none"/>
              <a:tailEnd len="sm" w="sm" type="none"/>
            </a:ln>
          </p:spPr>
        </p:cxnSp>
        <p:sp>
          <p:nvSpPr>
            <p:cNvPr id="81" name="Google Shape;81;p16"/>
            <p:cNvSpPr/>
            <p:nvPr/>
          </p:nvSpPr>
          <p:spPr>
            <a:xfrm>
              <a:off x="1778429" y="2937713"/>
              <a:ext cx="118872" cy="118872"/>
            </a:xfrm>
            <a:prstGeom prst="ellipse">
              <a:avLst/>
            </a:prstGeom>
            <a:solidFill>
              <a:schemeClr val="lt1"/>
            </a:solidFill>
            <a:ln cap="flat" cmpd="sng" w="127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2" name="Google Shape;82;p16"/>
            <p:cNvSpPr/>
            <p:nvPr/>
          </p:nvSpPr>
          <p:spPr>
            <a:xfrm>
              <a:off x="1441821" y="3515390"/>
              <a:ext cx="792088" cy="792088"/>
            </a:xfrm>
            <a:prstGeom prst="ellipse">
              <a:avLst/>
            </a:prstGeom>
            <a:solidFill>
              <a:schemeClr val="lt1"/>
            </a:solidFill>
            <a:ln cap="flat" cmpd="sng" w="28575">
              <a:solidFill>
                <a:srgbClr val="2D3E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2D3E50"/>
                </a:solidFill>
                <a:latin typeface="Arial"/>
                <a:ea typeface="Arial"/>
                <a:cs typeface="Arial"/>
                <a:sym typeface="Arial"/>
              </a:endParaRPr>
            </a:p>
          </p:txBody>
        </p:sp>
        <p:cxnSp>
          <p:nvCxnSpPr>
            <p:cNvPr id="83" name="Google Shape;83;p16"/>
            <p:cNvCxnSpPr/>
            <p:nvPr/>
          </p:nvCxnSpPr>
          <p:spPr>
            <a:xfrm>
              <a:off x="3544455" y="1643182"/>
              <a:ext cx="0" cy="720080"/>
            </a:xfrm>
            <a:prstGeom prst="straightConnector1">
              <a:avLst/>
            </a:prstGeom>
            <a:noFill/>
            <a:ln cap="flat" cmpd="sng" w="9525">
              <a:solidFill>
                <a:srgbClr val="8D44AD"/>
              </a:solidFill>
              <a:prstDash val="dash"/>
              <a:round/>
              <a:headEnd len="sm" w="sm" type="none"/>
              <a:tailEnd len="sm" w="sm" type="none"/>
            </a:ln>
          </p:spPr>
        </p:cxnSp>
        <p:sp>
          <p:nvSpPr>
            <p:cNvPr id="84" name="Google Shape;84;p16"/>
            <p:cNvSpPr/>
            <p:nvPr/>
          </p:nvSpPr>
          <p:spPr>
            <a:xfrm>
              <a:off x="3485019" y="2244390"/>
              <a:ext cx="118872" cy="118872"/>
            </a:xfrm>
            <a:prstGeom prst="ellipse">
              <a:avLst/>
            </a:prstGeom>
            <a:solidFill>
              <a:schemeClr val="lt1"/>
            </a:solidFill>
            <a:ln cap="flat" cmpd="sng" w="127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16"/>
            <p:cNvSpPr/>
            <p:nvPr/>
          </p:nvSpPr>
          <p:spPr>
            <a:xfrm>
              <a:off x="3148411" y="993497"/>
              <a:ext cx="792088" cy="792088"/>
            </a:xfrm>
            <a:prstGeom prst="ellipse">
              <a:avLst/>
            </a:prstGeom>
            <a:solidFill>
              <a:schemeClr val="lt1"/>
            </a:solidFill>
            <a:ln cap="flat" cmpd="sng" w="28575">
              <a:solidFill>
                <a:srgbClr val="8D44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8D44AD"/>
                </a:solidFill>
                <a:latin typeface="Arial"/>
                <a:ea typeface="Arial"/>
                <a:cs typeface="Arial"/>
                <a:sym typeface="Arial"/>
              </a:endParaRPr>
            </a:p>
          </p:txBody>
        </p:sp>
        <p:grpSp>
          <p:nvGrpSpPr>
            <p:cNvPr id="86" name="Google Shape;86;p16"/>
            <p:cNvGrpSpPr/>
            <p:nvPr/>
          </p:nvGrpSpPr>
          <p:grpSpPr>
            <a:xfrm>
              <a:off x="4855001" y="2937713"/>
              <a:ext cx="792088" cy="1369765"/>
              <a:chOff x="1379476" y="3717032"/>
              <a:chExt cx="792088" cy="1369765"/>
            </a:xfrm>
          </p:grpSpPr>
          <p:cxnSp>
            <p:nvCxnSpPr>
              <p:cNvPr id="87" name="Google Shape;87;p16"/>
              <p:cNvCxnSpPr/>
              <p:nvPr/>
            </p:nvCxnSpPr>
            <p:spPr>
              <a:xfrm>
                <a:off x="1775520" y="3789040"/>
                <a:ext cx="0" cy="720080"/>
              </a:xfrm>
              <a:prstGeom prst="straightConnector1">
                <a:avLst/>
              </a:prstGeom>
              <a:noFill/>
              <a:ln cap="flat" cmpd="sng" w="9525">
                <a:solidFill>
                  <a:srgbClr val="297FB8"/>
                </a:solidFill>
                <a:prstDash val="dash"/>
                <a:round/>
                <a:headEnd len="sm" w="sm" type="none"/>
                <a:tailEnd len="sm" w="sm" type="none"/>
              </a:ln>
            </p:spPr>
          </p:cxnSp>
          <p:sp>
            <p:nvSpPr>
              <p:cNvPr id="88" name="Google Shape;88;p16"/>
              <p:cNvSpPr/>
              <p:nvPr/>
            </p:nvSpPr>
            <p:spPr>
              <a:xfrm>
                <a:off x="1716084" y="3717032"/>
                <a:ext cx="118872" cy="118872"/>
              </a:xfrm>
              <a:prstGeom prst="ellipse">
                <a:avLst/>
              </a:prstGeom>
              <a:solidFill>
                <a:schemeClr val="lt1"/>
              </a:solidFill>
              <a:ln cap="flat" cmpd="sng" w="127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9" name="Google Shape;89;p16"/>
              <p:cNvSpPr/>
              <p:nvPr/>
            </p:nvSpPr>
            <p:spPr>
              <a:xfrm>
                <a:off x="1379476" y="4294709"/>
                <a:ext cx="792088" cy="792088"/>
              </a:xfrm>
              <a:prstGeom prst="ellipse">
                <a:avLst/>
              </a:prstGeom>
              <a:solidFill>
                <a:schemeClr val="lt1"/>
              </a:solidFill>
              <a:ln cap="flat" cmpd="sng" w="28575">
                <a:solidFill>
                  <a:srgbClr val="297FB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297FB8"/>
                  </a:solidFill>
                  <a:latin typeface="Arial"/>
                  <a:ea typeface="Arial"/>
                  <a:cs typeface="Arial"/>
                  <a:sym typeface="Arial"/>
                </a:endParaRPr>
              </a:p>
            </p:txBody>
          </p:sp>
        </p:grpSp>
        <p:grpSp>
          <p:nvGrpSpPr>
            <p:cNvPr id="90" name="Google Shape;90;p16"/>
            <p:cNvGrpSpPr/>
            <p:nvPr/>
          </p:nvGrpSpPr>
          <p:grpSpPr>
            <a:xfrm>
              <a:off x="6561591" y="993497"/>
              <a:ext cx="792088" cy="1369765"/>
              <a:chOff x="2570677" y="3717032"/>
              <a:chExt cx="792088" cy="1369765"/>
            </a:xfrm>
          </p:grpSpPr>
          <p:cxnSp>
            <p:nvCxnSpPr>
              <p:cNvPr id="91" name="Google Shape;91;p16"/>
              <p:cNvCxnSpPr/>
              <p:nvPr/>
            </p:nvCxnSpPr>
            <p:spPr>
              <a:xfrm>
                <a:off x="2966721" y="4366717"/>
                <a:ext cx="0" cy="720080"/>
              </a:xfrm>
              <a:prstGeom prst="straightConnector1">
                <a:avLst/>
              </a:prstGeom>
              <a:noFill/>
              <a:ln cap="flat" cmpd="sng" w="9525">
                <a:solidFill>
                  <a:srgbClr val="27AE61"/>
                </a:solidFill>
                <a:prstDash val="dash"/>
                <a:round/>
                <a:headEnd len="sm" w="sm" type="none"/>
                <a:tailEnd len="sm" w="sm" type="none"/>
              </a:ln>
            </p:spPr>
          </p:cxnSp>
          <p:sp>
            <p:nvSpPr>
              <p:cNvPr id="92" name="Google Shape;92;p16"/>
              <p:cNvSpPr/>
              <p:nvPr/>
            </p:nvSpPr>
            <p:spPr>
              <a:xfrm>
                <a:off x="2907285" y="4967925"/>
                <a:ext cx="118872" cy="118872"/>
              </a:xfrm>
              <a:prstGeom prst="ellipse">
                <a:avLst/>
              </a:prstGeom>
              <a:solidFill>
                <a:schemeClr val="lt1"/>
              </a:solidFill>
              <a:ln cap="flat" cmpd="sng" w="127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 name="Google Shape;93;p16"/>
              <p:cNvSpPr/>
              <p:nvPr/>
            </p:nvSpPr>
            <p:spPr>
              <a:xfrm>
                <a:off x="2570677" y="3717032"/>
                <a:ext cx="792088" cy="792088"/>
              </a:xfrm>
              <a:prstGeom prst="ellipse">
                <a:avLst/>
              </a:prstGeom>
              <a:solidFill>
                <a:schemeClr val="lt1"/>
              </a:solidFill>
              <a:ln cap="flat" cmpd="sng" w="28575">
                <a:solidFill>
                  <a:srgbClr val="27AE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27AE61"/>
                  </a:solidFill>
                  <a:latin typeface="Arial"/>
                  <a:ea typeface="Arial"/>
                  <a:cs typeface="Arial"/>
                  <a:sym typeface="Arial"/>
                </a:endParaRPr>
              </a:p>
            </p:txBody>
          </p:sp>
        </p:grpSp>
        <p:grpSp>
          <p:nvGrpSpPr>
            <p:cNvPr id="94" name="Google Shape;94;p16"/>
            <p:cNvGrpSpPr/>
            <p:nvPr/>
          </p:nvGrpSpPr>
          <p:grpSpPr>
            <a:xfrm>
              <a:off x="2334339" y="3303194"/>
              <a:ext cx="1694888" cy="1332966"/>
              <a:chOff x="1071320" y="5111713"/>
              <a:chExt cx="1694888" cy="1332966"/>
            </a:xfrm>
          </p:grpSpPr>
          <p:sp>
            <p:nvSpPr>
              <p:cNvPr id="95" name="Google Shape;95;p16"/>
              <p:cNvSpPr txBox="1"/>
              <p:nvPr/>
            </p:nvSpPr>
            <p:spPr>
              <a:xfrm>
                <a:off x="1071320" y="5111713"/>
                <a:ext cx="5501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2D3E50"/>
                    </a:solidFill>
                    <a:latin typeface="Open Sans"/>
                    <a:ea typeface="Open Sans"/>
                    <a:cs typeface="Open Sans"/>
                    <a:sym typeface="Open Sans"/>
                  </a:rPr>
                  <a:t>1989</a:t>
                </a:r>
                <a:endParaRPr b="1" i="0" sz="1400" u="none" cap="none" strike="noStrike">
                  <a:solidFill>
                    <a:srgbClr val="2D3E50"/>
                  </a:solidFill>
                  <a:latin typeface="Open Sans"/>
                  <a:ea typeface="Open Sans"/>
                  <a:cs typeface="Open Sans"/>
                  <a:sym typeface="Open Sans"/>
                </a:endParaRPr>
              </a:p>
            </p:txBody>
          </p:sp>
          <p:sp>
            <p:nvSpPr>
              <p:cNvPr id="96" name="Google Shape;96;p16"/>
              <p:cNvSpPr txBox="1"/>
              <p:nvPr/>
            </p:nvSpPr>
            <p:spPr>
              <a:xfrm>
                <a:off x="1071320" y="5429016"/>
                <a:ext cx="169488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3B3B3B"/>
                    </a:solidFill>
                    <a:latin typeface="Open Sans"/>
                    <a:ea typeface="Open Sans"/>
                    <a:cs typeface="Open Sans"/>
                    <a:sym typeface="Open Sans"/>
                  </a:rPr>
                  <a:t>Tim Berners-Lee. Físico del CERN, para compartir información importante entre físicos mundiales, inventó  el "hipertexto". </a:t>
                </a:r>
                <a:endParaRPr b="0" i="0" sz="1200" u="none" cap="none" strike="noStrike">
                  <a:solidFill>
                    <a:srgbClr val="3B3B3B"/>
                  </a:solidFill>
                  <a:latin typeface="Open Sans"/>
                  <a:ea typeface="Open Sans"/>
                  <a:cs typeface="Open Sans"/>
                  <a:sym typeface="Open Sans"/>
                </a:endParaRPr>
              </a:p>
            </p:txBody>
          </p:sp>
        </p:grpSp>
        <p:grpSp>
          <p:nvGrpSpPr>
            <p:cNvPr id="97" name="Google Shape;97;p16"/>
            <p:cNvGrpSpPr/>
            <p:nvPr/>
          </p:nvGrpSpPr>
          <p:grpSpPr>
            <a:xfrm>
              <a:off x="5747519" y="3303194"/>
              <a:ext cx="2138752" cy="1517632"/>
              <a:chOff x="1071320" y="5111713"/>
              <a:chExt cx="2138752" cy="1517632"/>
            </a:xfrm>
          </p:grpSpPr>
          <p:sp>
            <p:nvSpPr>
              <p:cNvPr id="98" name="Google Shape;98;p16"/>
              <p:cNvSpPr txBox="1"/>
              <p:nvPr/>
            </p:nvSpPr>
            <p:spPr>
              <a:xfrm>
                <a:off x="1071320" y="5111713"/>
                <a:ext cx="5501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297FB8"/>
                    </a:solidFill>
                    <a:latin typeface="Open Sans"/>
                    <a:ea typeface="Open Sans"/>
                    <a:cs typeface="Open Sans"/>
                    <a:sym typeface="Open Sans"/>
                  </a:rPr>
                  <a:t>1993</a:t>
                </a:r>
                <a:endParaRPr b="1" i="0" sz="1400" u="none" cap="none" strike="noStrike">
                  <a:solidFill>
                    <a:srgbClr val="297FB8"/>
                  </a:solidFill>
                  <a:latin typeface="Open Sans"/>
                  <a:ea typeface="Open Sans"/>
                  <a:cs typeface="Open Sans"/>
                  <a:sym typeface="Open Sans"/>
                </a:endParaRPr>
              </a:p>
            </p:txBody>
          </p:sp>
          <p:sp>
            <p:nvSpPr>
              <p:cNvPr id="99" name="Google Shape;99;p16"/>
              <p:cNvSpPr txBox="1"/>
              <p:nvPr/>
            </p:nvSpPr>
            <p:spPr>
              <a:xfrm>
                <a:off x="1071320" y="5429016"/>
                <a:ext cx="2138752"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3B3B3B"/>
                    </a:solidFill>
                    <a:latin typeface="Open Sans"/>
                    <a:ea typeface="Open Sans"/>
                    <a:cs typeface="Open Sans"/>
                    <a:sym typeface="Open Sans"/>
                  </a:rPr>
                  <a:t>Surgieron muy pocas etiquetas (tags) en la primera versión HTML,  para la estructura como textos, imágenes, tablas y formularios, pero no fue conceptuado como lenguaje estándar.</a:t>
                </a:r>
                <a:endParaRPr b="0" i="0" sz="1200" u="none" cap="none" strike="noStrike">
                  <a:solidFill>
                    <a:srgbClr val="3B3B3B"/>
                  </a:solidFill>
                  <a:latin typeface="Open Sans"/>
                  <a:ea typeface="Open Sans"/>
                  <a:cs typeface="Open Sans"/>
                  <a:sym typeface="Open Sans"/>
                </a:endParaRPr>
              </a:p>
            </p:txBody>
          </p:sp>
        </p:grpSp>
        <p:grpSp>
          <p:nvGrpSpPr>
            <p:cNvPr id="100" name="Google Shape;100;p16"/>
            <p:cNvGrpSpPr/>
            <p:nvPr/>
          </p:nvGrpSpPr>
          <p:grpSpPr>
            <a:xfrm>
              <a:off x="1363757" y="779086"/>
              <a:ext cx="1694888" cy="1124031"/>
              <a:chOff x="1071320" y="5111713"/>
              <a:chExt cx="1694888" cy="1124031"/>
            </a:xfrm>
          </p:grpSpPr>
          <p:sp>
            <p:nvSpPr>
              <p:cNvPr id="101" name="Google Shape;101;p16"/>
              <p:cNvSpPr txBox="1"/>
              <p:nvPr/>
            </p:nvSpPr>
            <p:spPr>
              <a:xfrm>
                <a:off x="1071320" y="5111713"/>
                <a:ext cx="5501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8D44AD"/>
                    </a:solidFill>
                    <a:latin typeface="Open Sans"/>
                    <a:ea typeface="Open Sans"/>
                    <a:cs typeface="Open Sans"/>
                    <a:sym typeface="Open Sans"/>
                  </a:rPr>
                  <a:t>1991</a:t>
                </a:r>
                <a:endParaRPr b="1" i="0" sz="1400" u="none" cap="none" strike="noStrike">
                  <a:solidFill>
                    <a:srgbClr val="8D44AD"/>
                  </a:solidFill>
                  <a:latin typeface="Open Sans"/>
                  <a:ea typeface="Open Sans"/>
                  <a:cs typeface="Open Sans"/>
                  <a:sym typeface="Open Sans"/>
                </a:endParaRPr>
              </a:p>
            </p:txBody>
          </p:sp>
          <p:sp>
            <p:nvSpPr>
              <p:cNvPr id="102" name="Google Shape;102;p16"/>
              <p:cNvSpPr txBox="1"/>
              <p:nvPr/>
            </p:nvSpPr>
            <p:spPr>
              <a:xfrm>
                <a:off x="1071320" y="5429016"/>
                <a:ext cx="1694888" cy="8067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3B3B3B"/>
                    </a:solidFill>
                    <a:latin typeface="Open Sans"/>
                    <a:ea typeface="Open Sans"/>
                    <a:cs typeface="Open Sans"/>
                    <a:sym typeface="Open Sans"/>
                  </a:rPr>
                  <a:t>Creó a partir del lenguaje HTML en su primera versión un primer documento llamado HTML Tags.</a:t>
                </a:r>
                <a:endParaRPr b="0" i="0" sz="1200" u="none" cap="none" strike="noStrike">
                  <a:solidFill>
                    <a:srgbClr val="3B3B3B"/>
                  </a:solidFill>
                  <a:latin typeface="Open Sans"/>
                  <a:ea typeface="Open Sans"/>
                  <a:cs typeface="Open Sans"/>
                  <a:sym typeface="Open Sans"/>
                </a:endParaRPr>
              </a:p>
            </p:txBody>
          </p:sp>
        </p:grpSp>
        <p:grpSp>
          <p:nvGrpSpPr>
            <p:cNvPr id="103" name="Google Shape;103;p16"/>
            <p:cNvGrpSpPr/>
            <p:nvPr/>
          </p:nvGrpSpPr>
          <p:grpSpPr>
            <a:xfrm>
              <a:off x="4776937" y="779086"/>
              <a:ext cx="1694888" cy="1332966"/>
              <a:chOff x="1071320" y="5111713"/>
              <a:chExt cx="1694888" cy="1332966"/>
            </a:xfrm>
          </p:grpSpPr>
          <p:sp>
            <p:nvSpPr>
              <p:cNvPr id="104" name="Google Shape;104;p16"/>
              <p:cNvSpPr txBox="1"/>
              <p:nvPr/>
            </p:nvSpPr>
            <p:spPr>
              <a:xfrm>
                <a:off x="1071320" y="5111713"/>
                <a:ext cx="5501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27AE61"/>
                    </a:solidFill>
                    <a:latin typeface="Open Sans"/>
                    <a:ea typeface="Open Sans"/>
                    <a:cs typeface="Open Sans"/>
                    <a:sym typeface="Open Sans"/>
                  </a:rPr>
                  <a:t>1997</a:t>
                </a:r>
                <a:endParaRPr b="1" i="0" sz="1400" u="none" cap="none" strike="noStrike">
                  <a:solidFill>
                    <a:srgbClr val="27AE61"/>
                  </a:solidFill>
                  <a:latin typeface="Open Sans"/>
                  <a:ea typeface="Open Sans"/>
                  <a:cs typeface="Open Sans"/>
                  <a:sym typeface="Open Sans"/>
                </a:endParaRPr>
              </a:p>
            </p:txBody>
          </p:sp>
          <p:sp>
            <p:nvSpPr>
              <p:cNvPr id="105" name="Google Shape;105;p16"/>
              <p:cNvSpPr txBox="1"/>
              <p:nvPr/>
            </p:nvSpPr>
            <p:spPr>
              <a:xfrm>
                <a:off x="1071320" y="5429016"/>
                <a:ext cx="169488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3B3B3B"/>
                    </a:solidFill>
                    <a:latin typeface="Open Sans"/>
                    <a:ea typeface="Open Sans"/>
                    <a:cs typeface="Open Sans"/>
                    <a:sym typeface="Open Sans"/>
                  </a:rPr>
                  <a:t>Se aprobó HTML 4.0, creado para estandarizar los marcos (frames), las hojas de estilo y los scripts. </a:t>
                </a:r>
                <a:endParaRPr b="0" i="0" sz="1200" u="none" cap="none" strike="noStrike">
                  <a:solidFill>
                    <a:srgbClr val="3B3B3B"/>
                  </a:solidFill>
                  <a:latin typeface="Open Sans"/>
                  <a:ea typeface="Open Sans"/>
                  <a:cs typeface="Open Sans"/>
                  <a:sym typeface="Open Sans"/>
                </a:endParaRPr>
              </a:p>
            </p:txBody>
          </p:sp>
        </p:grpSp>
      </p:grpSp>
      <p:sp>
        <p:nvSpPr>
          <p:cNvPr id="106" name="Google Shape;106;p16"/>
          <p:cNvSpPr txBox="1"/>
          <p:nvPr>
            <p:ph type="title"/>
          </p:nvPr>
        </p:nvSpPr>
        <p:spPr>
          <a:xfrm>
            <a:off x="6408886" y="24150"/>
            <a:ext cx="2735114" cy="633347"/>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ES" sz="2400">
                <a:solidFill>
                  <a:srgbClr val="002060"/>
                </a:solidFill>
              </a:rPr>
              <a:t>Historia HTML</a:t>
            </a:r>
            <a:endParaRPr sz="2400">
              <a:solidFill>
                <a:srgbClr val="002060"/>
              </a:solidFill>
            </a:endParaRPr>
          </a:p>
        </p:txBody>
      </p:sp>
      <p:pic>
        <p:nvPicPr>
          <p:cNvPr descr="Resultado de imagen para codigo html png" id="107" name="Google Shape;107;p16"/>
          <p:cNvPicPr preferRelativeResize="0"/>
          <p:nvPr/>
        </p:nvPicPr>
        <p:blipFill rotWithShape="1">
          <a:blip r:embed="rId3">
            <a:alphaModFix/>
          </a:blip>
          <a:srcRect b="0" l="0" r="0" t="0"/>
          <a:stretch/>
        </p:blipFill>
        <p:spPr>
          <a:xfrm>
            <a:off x="3331396" y="990967"/>
            <a:ext cx="579828" cy="579828"/>
          </a:xfrm>
          <a:prstGeom prst="rect">
            <a:avLst/>
          </a:prstGeom>
          <a:noFill/>
          <a:ln>
            <a:noFill/>
          </a:ln>
        </p:spPr>
      </p:pic>
      <p:pic>
        <p:nvPicPr>
          <p:cNvPr descr="Resultado de imagen para codigo html png" id="108" name="Google Shape;108;p16"/>
          <p:cNvPicPr preferRelativeResize="0"/>
          <p:nvPr/>
        </p:nvPicPr>
        <p:blipFill rotWithShape="1">
          <a:blip r:embed="rId3">
            <a:alphaModFix/>
          </a:blip>
          <a:srcRect b="0" l="0" r="0" t="0"/>
          <a:stretch/>
        </p:blipFill>
        <p:spPr>
          <a:xfrm>
            <a:off x="1449275" y="3595761"/>
            <a:ext cx="579828" cy="579828"/>
          </a:xfrm>
          <a:prstGeom prst="rect">
            <a:avLst/>
          </a:prstGeom>
          <a:noFill/>
          <a:ln>
            <a:noFill/>
          </a:ln>
        </p:spPr>
      </p:pic>
      <p:pic>
        <p:nvPicPr>
          <p:cNvPr descr="Resultado de imagen para codigo html png" id="109" name="Google Shape;109;p16"/>
          <p:cNvPicPr preferRelativeResize="0"/>
          <p:nvPr/>
        </p:nvPicPr>
        <p:blipFill rotWithShape="1">
          <a:blip r:embed="rId3">
            <a:alphaModFix/>
          </a:blip>
          <a:srcRect b="0" l="0" r="0" t="0"/>
          <a:stretch/>
        </p:blipFill>
        <p:spPr>
          <a:xfrm>
            <a:off x="7022346" y="1004235"/>
            <a:ext cx="579828" cy="579828"/>
          </a:xfrm>
          <a:prstGeom prst="rect">
            <a:avLst/>
          </a:prstGeom>
          <a:noFill/>
          <a:ln>
            <a:noFill/>
          </a:ln>
        </p:spPr>
      </p:pic>
      <p:pic>
        <p:nvPicPr>
          <p:cNvPr descr="Resultado de imagen para codigo html png" id="110" name="Google Shape;110;p16"/>
          <p:cNvPicPr preferRelativeResize="0"/>
          <p:nvPr/>
        </p:nvPicPr>
        <p:blipFill rotWithShape="1">
          <a:blip r:embed="rId3">
            <a:alphaModFix/>
          </a:blip>
          <a:srcRect b="0" l="0" r="0" t="0"/>
          <a:stretch/>
        </p:blipFill>
        <p:spPr>
          <a:xfrm>
            <a:off x="5164655" y="3595243"/>
            <a:ext cx="579828" cy="57982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3"/>
          <p:cNvSpPr txBox="1"/>
          <p:nvPr>
            <p:ph idx="2" type="subTitle"/>
          </p:nvPr>
        </p:nvSpPr>
        <p:spPr>
          <a:xfrm>
            <a:off x="915907" y="1764913"/>
            <a:ext cx="5979000" cy="883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s-ES" sz="1400"/>
              <a:t>El SPAN es un contenedor para líneas simples de texto. Sirve para aplicar estilo al texto o agrupar elementos en línea.</a:t>
            </a:r>
            <a:endParaRPr/>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t/>
            </a:r>
            <a:endParaRPr/>
          </a:p>
        </p:txBody>
      </p:sp>
      <p:sp>
        <p:nvSpPr>
          <p:cNvPr id="385" name="Google Shape;385;p43"/>
          <p:cNvSpPr txBox="1"/>
          <p:nvPr>
            <p:ph type="title"/>
          </p:nvPr>
        </p:nvSpPr>
        <p:spPr>
          <a:xfrm>
            <a:off x="915908" y="480805"/>
            <a:ext cx="28560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ES" sz="2400">
                <a:solidFill>
                  <a:srgbClr val="EA046C"/>
                </a:solidFill>
              </a:rPr>
              <a:t>Span:</a:t>
            </a:r>
            <a:endParaRPr sz="2400">
              <a:solidFill>
                <a:srgbClr val="EA046C"/>
              </a:solidFill>
            </a:endParaRPr>
          </a:p>
        </p:txBody>
      </p:sp>
      <p:pic>
        <p:nvPicPr>
          <p:cNvPr id="386" name="Google Shape;386;p43"/>
          <p:cNvPicPr preferRelativeResize="0"/>
          <p:nvPr/>
        </p:nvPicPr>
        <p:blipFill rotWithShape="1">
          <a:blip r:embed="rId3">
            <a:alphaModFix/>
          </a:blip>
          <a:srcRect b="0" l="0" r="0" t="0"/>
          <a:stretch/>
        </p:blipFill>
        <p:spPr>
          <a:xfrm>
            <a:off x="642493" y="2565397"/>
            <a:ext cx="6641175" cy="50745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4"/>
          <p:cNvSpPr txBox="1"/>
          <p:nvPr>
            <p:ph idx="2" type="subTitle"/>
          </p:nvPr>
        </p:nvSpPr>
        <p:spPr>
          <a:xfrm>
            <a:off x="915908" y="1131671"/>
            <a:ext cx="5979000" cy="1347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s-ES" sz="1400"/>
              <a:t>Display es la propiedad más importante para controlar estructuras. Cada elemento tiene un valor de display por defecto dependiendo de qué tipo de elemento sea.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rPr lang="es-ES" sz="1400"/>
              <a:t>El valor por defecto para la mayoría de los elementos es usualmente block (de bloque) o inline (en línea).</a:t>
            </a:r>
            <a:endParaRPr/>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t/>
            </a:r>
            <a:endParaRPr/>
          </a:p>
        </p:txBody>
      </p:sp>
      <p:sp>
        <p:nvSpPr>
          <p:cNvPr id="392" name="Google Shape;392;p44"/>
          <p:cNvSpPr txBox="1"/>
          <p:nvPr>
            <p:ph type="title"/>
          </p:nvPr>
        </p:nvSpPr>
        <p:spPr>
          <a:xfrm>
            <a:off x="915908" y="301256"/>
            <a:ext cx="28560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ES" sz="2400">
                <a:solidFill>
                  <a:srgbClr val="EA046C"/>
                </a:solidFill>
              </a:rPr>
              <a:t>Display:</a:t>
            </a:r>
            <a:endParaRPr sz="2400">
              <a:solidFill>
                <a:srgbClr val="EA046C"/>
              </a:solidFill>
            </a:endParaRPr>
          </a:p>
        </p:txBody>
      </p:sp>
      <p:sp>
        <p:nvSpPr>
          <p:cNvPr id="393" name="Google Shape;393;p44"/>
          <p:cNvSpPr/>
          <p:nvPr/>
        </p:nvSpPr>
        <p:spPr>
          <a:xfrm>
            <a:off x="1044773" y="2877743"/>
            <a:ext cx="2121300" cy="1227900"/>
          </a:xfrm>
          <a:prstGeom prst="rect">
            <a:avLst/>
          </a:prstGeom>
          <a:noFill/>
          <a:ln cap="flat" cmpd="sng" w="19050">
            <a:solidFill>
              <a:srgbClr val="E69138"/>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394" name="Google Shape;394;p44"/>
          <p:cNvSpPr/>
          <p:nvPr/>
        </p:nvSpPr>
        <p:spPr>
          <a:xfrm>
            <a:off x="1182811" y="3043906"/>
            <a:ext cx="1845300" cy="392400"/>
          </a:xfrm>
          <a:prstGeom prst="rect">
            <a:avLst/>
          </a:prstGeom>
          <a:noFill/>
          <a:ln cap="flat" cmpd="sng" w="9525">
            <a:solidFill>
              <a:srgbClr val="1155CC"/>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395" name="Google Shape;395;p44"/>
          <p:cNvSpPr/>
          <p:nvPr/>
        </p:nvSpPr>
        <p:spPr>
          <a:xfrm>
            <a:off x="1182811" y="3565043"/>
            <a:ext cx="1845300" cy="392400"/>
          </a:xfrm>
          <a:prstGeom prst="rect">
            <a:avLst/>
          </a:prstGeom>
          <a:noFill/>
          <a:ln cap="flat" cmpd="sng" w="9525">
            <a:solidFill>
              <a:srgbClr val="1155CC"/>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396" name="Google Shape;396;p44"/>
          <p:cNvSpPr txBox="1"/>
          <p:nvPr/>
        </p:nvSpPr>
        <p:spPr>
          <a:xfrm>
            <a:off x="1240936" y="3076793"/>
            <a:ext cx="675600" cy="2949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1350"/>
              <a:buFont typeface="Arial"/>
              <a:buNone/>
            </a:pPr>
            <a:r>
              <a:rPr b="0" i="0" lang="es-ES" sz="1350" u="none" cap="none" strike="noStrike">
                <a:solidFill>
                  <a:srgbClr val="000000"/>
                </a:solidFill>
                <a:latin typeface="Play"/>
                <a:ea typeface="Play"/>
                <a:cs typeface="Play"/>
                <a:sym typeface="Play"/>
              </a:rPr>
              <a:t>&lt;DIV&gt;</a:t>
            </a:r>
            <a:endParaRPr b="0" i="0" sz="1350" u="none" cap="none" strike="noStrike">
              <a:solidFill>
                <a:srgbClr val="000000"/>
              </a:solidFill>
              <a:latin typeface="Play"/>
              <a:ea typeface="Play"/>
              <a:cs typeface="Play"/>
              <a:sym typeface="Play"/>
            </a:endParaRPr>
          </a:p>
        </p:txBody>
      </p:sp>
      <p:sp>
        <p:nvSpPr>
          <p:cNvPr id="397" name="Google Shape;397;p44"/>
          <p:cNvSpPr txBox="1"/>
          <p:nvPr/>
        </p:nvSpPr>
        <p:spPr>
          <a:xfrm>
            <a:off x="1297111" y="3614881"/>
            <a:ext cx="675600" cy="2949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1350"/>
              <a:buFont typeface="Arial"/>
              <a:buNone/>
            </a:pPr>
            <a:r>
              <a:rPr b="0" i="0" lang="es-ES" sz="1350" u="none" cap="none" strike="noStrike">
                <a:solidFill>
                  <a:srgbClr val="000000"/>
                </a:solidFill>
                <a:latin typeface="Play"/>
                <a:ea typeface="Play"/>
                <a:cs typeface="Play"/>
                <a:sym typeface="Play"/>
              </a:rPr>
              <a:t>&lt;p&gt;</a:t>
            </a:r>
            <a:endParaRPr b="0" i="0" sz="1350" u="none" cap="none" strike="noStrike">
              <a:solidFill>
                <a:srgbClr val="000000"/>
              </a:solidFill>
              <a:latin typeface="Play"/>
              <a:ea typeface="Play"/>
              <a:cs typeface="Play"/>
              <a:sym typeface="Play"/>
            </a:endParaRPr>
          </a:p>
        </p:txBody>
      </p:sp>
      <p:sp>
        <p:nvSpPr>
          <p:cNvPr id="398" name="Google Shape;398;p44"/>
          <p:cNvSpPr/>
          <p:nvPr/>
        </p:nvSpPr>
        <p:spPr>
          <a:xfrm>
            <a:off x="4603311" y="3141391"/>
            <a:ext cx="1845300" cy="392400"/>
          </a:xfrm>
          <a:prstGeom prst="rect">
            <a:avLst/>
          </a:prstGeom>
          <a:noFill/>
          <a:ln cap="flat" cmpd="sng" w="9525">
            <a:solidFill>
              <a:srgbClr val="1155CC"/>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399" name="Google Shape;399;p44"/>
          <p:cNvSpPr txBox="1"/>
          <p:nvPr/>
        </p:nvSpPr>
        <p:spPr>
          <a:xfrm>
            <a:off x="4603311" y="3178485"/>
            <a:ext cx="830100" cy="2949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1350"/>
              <a:buFont typeface="Arial"/>
              <a:buNone/>
            </a:pPr>
            <a:r>
              <a:rPr b="0" i="0" lang="es-ES" sz="1350" u="none" cap="none" strike="noStrike">
                <a:solidFill>
                  <a:srgbClr val="000000"/>
                </a:solidFill>
                <a:latin typeface="Play"/>
                <a:ea typeface="Play"/>
                <a:cs typeface="Play"/>
                <a:sym typeface="Play"/>
              </a:rPr>
              <a:t>&lt;span&gt;</a:t>
            </a:r>
            <a:endParaRPr b="0" i="0" sz="1350" u="none" cap="none" strike="noStrike">
              <a:solidFill>
                <a:srgbClr val="000000"/>
              </a:solidFill>
              <a:latin typeface="Play"/>
              <a:ea typeface="Play"/>
              <a:cs typeface="Play"/>
              <a:sym typeface="Play"/>
            </a:endParaRPr>
          </a:p>
        </p:txBody>
      </p:sp>
      <p:sp>
        <p:nvSpPr>
          <p:cNvPr id="400" name="Google Shape;400;p44"/>
          <p:cNvSpPr txBox="1"/>
          <p:nvPr/>
        </p:nvSpPr>
        <p:spPr>
          <a:xfrm>
            <a:off x="3638881" y="3185062"/>
            <a:ext cx="931800" cy="29490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1350"/>
              <a:buFont typeface="Arial"/>
              <a:buNone/>
            </a:pPr>
            <a:r>
              <a:rPr b="0" i="0" lang="es-ES" sz="1350" u="none" cap="none" strike="noStrike">
                <a:solidFill>
                  <a:srgbClr val="000000"/>
                </a:solidFill>
                <a:latin typeface="Play"/>
                <a:ea typeface="Play"/>
                <a:cs typeface="Play"/>
                <a:sym typeface="Play"/>
              </a:rPr>
              <a:t>contenido</a:t>
            </a:r>
            <a:endParaRPr b="0" i="0" sz="1350" u="none" cap="none" strike="noStrike">
              <a:solidFill>
                <a:srgbClr val="000000"/>
              </a:solidFill>
              <a:latin typeface="Play"/>
              <a:ea typeface="Play"/>
              <a:cs typeface="Play"/>
              <a:sym typeface="Pl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5"/>
          <p:cNvSpPr txBox="1"/>
          <p:nvPr>
            <p:ph idx="2" type="subTitle"/>
          </p:nvPr>
        </p:nvSpPr>
        <p:spPr>
          <a:xfrm>
            <a:off x="915908" y="682345"/>
            <a:ext cx="6252000" cy="4268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rPr lang="es-ES" sz="1400"/>
              <a:t>Una etiqueta de línea es aquella que ocupa el espacio mínimo necesario en horizontal, y permite que otro elemento se coloque a su lado.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rPr lang="es-ES" sz="1400"/>
              <a:t>En cambio una etiqueta de bloque, ocupa todo el ancho disponible y no permite que otro elemento se coloque a su lado (aunque aparentemente tenga lugar suficiente).</a:t>
            </a:r>
            <a:endParaRPr/>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rPr lang="es-ES" sz="1400"/>
              <a:t>Etiquetas de línea (las más usadas):</a:t>
            </a:r>
            <a:endParaRPr/>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rPr lang="es-ES" sz="1400"/>
              <a:t>Etiquetas de bloque (las más usadas):</a:t>
            </a:r>
            <a:endParaRPr/>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t/>
            </a:r>
            <a:endParaRPr/>
          </a:p>
        </p:txBody>
      </p:sp>
      <p:sp>
        <p:nvSpPr>
          <p:cNvPr id="406" name="Google Shape;406;p45"/>
          <p:cNvSpPr txBox="1"/>
          <p:nvPr>
            <p:ph type="title"/>
          </p:nvPr>
        </p:nvSpPr>
        <p:spPr>
          <a:xfrm>
            <a:off x="915908" y="0"/>
            <a:ext cx="49173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ES" sz="2400">
                <a:solidFill>
                  <a:srgbClr val="EA046C"/>
                </a:solidFill>
              </a:rPr>
              <a:t>Elementos de línea y de bloque en HTML</a:t>
            </a:r>
            <a:endParaRPr sz="2400">
              <a:solidFill>
                <a:srgbClr val="EA046C"/>
              </a:solidFill>
            </a:endParaRPr>
          </a:p>
        </p:txBody>
      </p:sp>
      <p:pic>
        <p:nvPicPr>
          <p:cNvPr id="407" name="Google Shape;407;p45"/>
          <p:cNvPicPr preferRelativeResize="0"/>
          <p:nvPr/>
        </p:nvPicPr>
        <p:blipFill rotWithShape="1">
          <a:blip r:embed="rId3">
            <a:alphaModFix/>
          </a:blip>
          <a:srcRect b="0" l="0" r="0" t="0"/>
          <a:stretch/>
        </p:blipFill>
        <p:spPr>
          <a:xfrm>
            <a:off x="915908" y="2994676"/>
            <a:ext cx="3943350" cy="438150"/>
          </a:xfrm>
          <a:prstGeom prst="rect">
            <a:avLst/>
          </a:prstGeom>
          <a:noFill/>
          <a:ln>
            <a:noFill/>
          </a:ln>
        </p:spPr>
      </p:pic>
      <p:pic>
        <p:nvPicPr>
          <p:cNvPr id="408" name="Google Shape;408;p45"/>
          <p:cNvPicPr preferRelativeResize="0"/>
          <p:nvPr/>
        </p:nvPicPr>
        <p:blipFill rotWithShape="1">
          <a:blip r:embed="rId4">
            <a:alphaModFix/>
          </a:blip>
          <a:srcRect b="0" l="0" r="0" t="0"/>
          <a:stretch/>
        </p:blipFill>
        <p:spPr>
          <a:xfrm>
            <a:off x="814910" y="3853233"/>
            <a:ext cx="4145346" cy="523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2" name="Shape 412"/>
        <p:cNvGrpSpPr/>
        <p:nvPr/>
      </p:nvGrpSpPr>
      <p:grpSpPr>
        <a:xfrm>
          <a:off x="0" y="0"/>
          <a:ext cx="0" cy="0"/>
          <a:chOff x="0" y="0"/>
          <a:chExt cx="0" cy="0"/>
        </a:xfrm>
      </p:grpSpPr>
      <p:sp>
        <p:nvSpPr>
          <p:cNvPr id="413" name="Google Shape;413;p46"/>
          <p:cNvSpPr txBox="1"/>
          <p:nvPr>
            <p:ph type="title"/>
          </p:nvPr>
        </p:nvSpPr>
        <p:spPr>
          <a:xfrm>
            <a:off x="915908" y="301256"/>
            <a:ext cx="28560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ES" sz="2400">
                <a:solidFill>
                  <a:srgbClr val="EA046C"/>
                </a:solidFill>
              </a:rPr>
              <a:t>Display:</a:t>
            </a:r>
            <a:endParaRPr sz="2400">
              <a:solidFill>
                <a:srgbClr val="EA046C"/>
              </a:solidFill>
            </a:endParaRPr>
          </a:p>
        </p:txBody>
      </p:sp>
      <p:pic>
        <p:nvPicPr>
          <p:cNvPr descr="display flex vs display inline-flex" id="414" name="Google Shape;414;p46"/>
          <p:cNvPicPr preferRelativeResize="0"/>
          <p:nvPr/>
        </p:nvPicPr>
        <p:blipFill rotWithShape="1">
          <a:blip r:embed="rId3">
            <a:alphaModFix/>
          </a:blip>
          <a:srcRect b="0" l="0" r="0" t="0"/>
          <a:stretch/>
        </p:blipFill>
        <p:spPr>
          <a:xfrm>
            <a:off x="1269384" y="1143056"/>
            <a:ext cx="4497333" cy="275806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8" name="Shape 418"/>
        <p:cNvGrpSpPr/>
        <p:nvPr/>
      </p:nvGrpSpPr>
      <p:grpSpPr>
        <a:xfrm>
          <a:off x="0" y="0"/>
          <a:ext cx="0" cy="0"/>
          <a:chOff x="0" y="0"/>
          <a:chExt cx="0" cy="0"/>
        </a:xfrm>
      </p:grpSpPr>
      <p:sp>
        <p:nvSpPr>
          <p:cNvPr id="419" name="Google Shape;419;p47"/>
          <p:cNvSpPr txBox="1"/>
          <p:nvPr>
            <p:ph type="title"/>
          </p:nvPr>
        </p:nvSpPr>
        <p:spPr>
          <a:xfrm>
            <a:off x="5938713" y="998483"/>
            <a:ext cx="1565700" cy="530100"/>
          </a:xfrm>
          <a:prstGeom prst="rect">
            <a:avLst/>
          </a:prstGeom>
          <a:noFill/>
          <a:ln>
            <a:noFill/>
          </a:ln>
        </p:spPr>
        <p:txBody>
          <a:bodyPr anchorCtr="0" anchor="b" bIns="34275" lIns="68550" spcFirstLastPara="1" rIns="68550" wrap="square" tIns="34275">
            <a:noAutofit/>
          </a:bodyPr>
          <a:lstStyle/>
          <a:p>
            <a:pPr indent="0" lvl="0" marL="0" rtl="0" algn="l">
              <a:lnSpc>
                <a:spcPct val="100000"/>
              </a:lnSpc>
              <a:spcBef>
                <a:spcPts val="0"/>
              </a:spcBef>
              <a:spcAft>
                <a:spcPts val="0"/>
              </a:spcAft>
              <a:buSzPts val="2400"/>
              <a:buNone/>
            </a:pPr>
            <a:r>
              <a:rPr b="1" lang="es-ES" sz="2700">
                <a:solidFill>
                  <a:srgbClr val="FF9900"/>
                </a:solidFill>
                <a:latin typeface="Montserrat"/>
                <a:ea typeface="Montserrat"/>
                <a:cs typeface="Montserrat"/>
                <a:sym typeface="Montserrat"/>
              </a:rPr>
              <a:t>FLOAT</a:t>
            </a:r>
            <a:endParaRPr sz="2700">
              <a:solidFill>
                <a:schemeClr val="accent1"/>
              </a:solidFill>
              <a:latin typeface="Montserrat"/>
              <a:ea typeface="Montserrat"/>
              <a:cs typeface="Montserrat"/>
              <a:sym typeface="Montserrat"/>
            </a:endParaRPr>
          </a:p>
        </p:txBody>
      </p:sp>
      <p:sp>
        <p:nvSpPr>
          <p:cNvPr id="420" name="Google Shape;420;p47"/>
          <p:cNvSpPr txBox="1"/>
          <p:nvPr>
            <p:ph idx="1" type="subTitle"/>
          </p:nvPr>
        </p:nvSpPr>
        <p:spPr>
          <a:xfrm>
            <a:off x="3509125" y="1778875"/>
            <a:ext cx="5191800" cy="711300"/>
          </a:xfrm>
          <a:prstGeom prst="rect">
            <a:avLst/>
          </a:prstGeom>
          <a:noFill/>
          <a:ln>
            <a:noFill/>
          </a:ln>
        </p:spPr>
        <p:txBody>
          <a:bodyPr anchorCtr="0" anchor="t" bIns="34275" lIns="68550" spcFirstLastPara="1" rIns="68550" wrap="square" tIns="34275">
            <a:noAutofit/>
          </a:bodyPr>
          <a:lstStyle/>
          <a:p>
            <a:pPr indent="0" lvl="0" marL="0" rtl="0" algn="just">
              <a:lnSpc>
                <a:spcPct val="100000"/>
              </a:lnSpc>
              <a:spcBef>
                <a:spcPts val="0"/>
              </a:spcBef>
              <a:spcAft>
                <a:spcPts val="0"/>
              </a:spcAft>
              <a:buSzPts val="1400"/>
              <a:buNone/>
            </a:pPr>
            <a:r>
              <a:rPr lang="es-ES">
                <a:latin typeface="Montserrat"/>
                <a:ea typeface="Montserrat"/>
                <a:cs typeface="Montserrat"/>
                <a:sym typeface="Montserrat"/>
              </a:rPr>
              <a:t>Esta propiedad se usa para posicionar el elemento, que flote de izquierda o derecha.</a:t>
            </a:r>
            <a:endParaRPr>
              <a:latin typeface="Montserrat"/>
              <a:ea typeface="Montserrat"/>
              <a:cs typeface="Montserrat"/>
              <a:sym typeface="Montserrat"/>
            </a:endParaRPr>
          </a:p>
          <a:p>
            <a:pPr indent="0" lvl="0" marL="0" rtl="0" algn="just">
              <a:lnSpc>
                <a:spcPct val="100000"/>
              </a:lnSpc>
              <a:spcBef>
                <a:spcPts val="0"/>
              </a:spcBef>
              <a:spcAft>
                <a:spcPts val="0"/>
              </a:spcAft>
              <a:buSzPts val="1400"/>
              <a:buNone/>
            </a:pPr>
            <a:r>
              <a:t/>
            </a:r>
            <a:endParaRPr>
              <a:latin typeface="Play"/>
              <a:ea typeface="Play"/>
              <a:cs typeface="Play"/>
              <a:sym typeface="Play"/>
            </a:endParaRPr>
          </a:p>
          <a:p>
            <a:pPr indent="0" lvl="0" marL="0" rtl="0" algn="just">
              <a:lnSpc>
                <a:spcPct val="100000"/>
              </a:lnSpc>
              <a:spcBef>
                <a:spcPts val="0"/>
              </a:spcBef>
              <a:spcAft>
                <a:spcPts val="0"/>
              </a:spcAft>
              <a:buSzPts val="1400"/>
              <a:buNone/>
            </a:pPr>
            <a:r>
              <a:t/>
            </a:r>
            <a:endParaRPr>
              <a:latin typeface="Play"/>
              <a:ea typeface="Play"/>
              <a:cs typeface="Play"/>
              <a:sym typeface="Play"/>
            </a:endParaRPr>
          </a:p>
          <a:p>
            <a:pPr indent="0" lvl="0" marL="0" rtl="0" algn="just">
              <a:lnSpc>
                <a:spcPct val="100000"/>
              </a:lnSpc>
              <a:spcBef>
                <a:spcPts val="0"/>
              </a:spcBef>
              <a:spcAft>
                <a:spcPts val="0"/>
              </a:spcAft>
              <a:buSzPts val="1400"/>
              <a:buNone/>
            </a:pPr>
            <a:r>
              <a:t/>
            </a:r>
            <a:endParaRPr b="1" sz="2100">
              <a:solidFill>
                <a:srgbClr val="1155CC"/>
              </a:solidFill>
              <a:latin typeface="Play"/>
              <a:ea typeface="Play"/>
              <a:cs typeface="Play"/>
              <a:sym typeface="Play"/>
            </a:endParaRPr>
          </a:p>
          <a:p>
            <a:pPr indent="0" lvl="0" marL="0" rtl="0" algn="just">
              <a:lnSpc>
                <a:spcPct val="100000"/>
              </a:lnSpc>
              <a:spcBef>
                <a:spcPts val="0"/>
              </a:spcBef>
              <a:spcAft>
                <a:spcPts val="0"/>
              </a:spcAft>
              <a:buSzPts val="1400"/>
              <a:buNone/>
            </a:pPr>
            <a:r>
              <a:t/>
            </a:r>
            <a:endParaRPr>
              <a:solidFill>
                <a:srgbClr val="000000"/>
              </a:solidFill>
              <a:latin typeface="Play"/>
              <a:ea typeface="Play"/>
              <a:cs typeface="Play"/>
              <a:sym typeface="Play"/>
            </a:endParaRPr>
          </a:p>
          <a:p>
            <a:pPr indent="0" lvl="0" marL="0" rtl="0" algn="just">
              <a:lnSpc>
                <a:spcPct val="100000"/>
              </a:lnSpc>
              <a:spcBef>
                <a:spcPts val="0"/>
              </a:spcBef>
              <a:spcAft>
                <a:spcPts val="0"/>
              </a:spcAft>
              <a:buSzPts val="1400"/>
              <a:buNone/>
            </a:pPr>
            <a:r>
              <a:t/>
            </a:r>
            <a:endParaRPr>
              <a:latin typeface="Play"/>
              <a:ea typeface="Play"/>
              <a:cs typeface="Play"/>
              <a:sym typeface="Play"/>
            </a:endParaRPr>
          </a:p>
          <a:p>
            <a:pPr indent="0" lvl="0" marL="0" rtl="0" algn="just">
              <a:lnSpc>
                <a:spcPct val="100000"/>
              </a:lnSpc>
              <a:spcBef>
                <a:spcPts val="0"/>
              </a:spcBef>
              <a:spcAft>
                <a:spcPts val="0"/>
              </a:spcAft>
              <a:buSzPts val="1400"/>
              <a:buNone/>
            </a:pPr>
            <a:r>
              <a:t/>
            </a:r>
            <a:endParaRPr>
              <a:latin typeface="Play"/>
              <a:ea typeface="Play"/>
              <a:cs typeface="Play"/>
              <a:sym typeface="Play"/>
            </a:endParaRPr>
          </a:p>
          <a:p>
            <a:pPr indent="0" lvl="0" marL="0" rtl="0" algn="just">
              <a:lnSpc>
                <a:spcPct val="100000"/>
              </a:lnSpc>
              <a:spcBef>
                <a:spcPts val="0"/>
              </a:spcBef>
              <a:spcAft>
                <a:spcPts val="0"/>
              </a:spcAft>
              <a:buSzPts val="1400"/>
              <a:buNone/>
            </a:pPr>
            <a:r>
              <a:t/>
            </a:r>
            <a:endParaRPr>
              <a:latin typeface="Play"/>
              <a:ea typeface="Play"/>
              <a:cs typeface="Play"/>
              <a:sym typeface="Play"/>
            </a:endParaRPr>
          </a:p>
          <a:p>
            <a:pPr indent="0" lvl="0" marL="342900" rtl="0" algn="just">
              <a:lnSpc>
                <a:spcPct val="100000"/>
              </a:lnSpc>
              <a:spcBef>
                <a:spcPts val="0"/>
              </a:spcBef>
              <a:spcAft>
                <a:spcPts val="0"/>
              </a:spcAft>
              <a:buSzPts val="1400"/>
              <a:buNone/>
            </a:pPr>
            <a:r>
              <a:t/>
            </a:r>
            <a:endParaRPr>
              <a:latin typeface="Play"/>
              <a:ea typeface="Play"/>
              <a:cs typeface="Play"/>
              <a:sym typeface="Play"/>
            </a:endParaRPr>
          </a:p>
          <a:p>
            <a:pPr indent="0" lvl="0" marL="34290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342900" rtl="0" algn="just">
              <a:lnSpc>
                <a:spcPct val="100000"/>
              </a:lnSpc>
              <a:spcBef>
                <a:spcPts val="0"/>
              </a:spcBef>
              <a:spcAft>
                <a:spcPts val="0"/>
              </a:spcAft>
              <a:buSzPts val="1400"/>
              <a:buNone/>
            </a:pPr>
            <a:r>
              <a:t/>
            </a:r>
            <a:endParaRPr sz="1875">
              <a:latin typeface="Play"/>
              <a:ea typeface="Play"/>
              <a:cs typeface="Play"/>
              <a:sym typeface="Play"/>
            </a:endParaRPr>
          </a:p>
          <a:p>
            <a:pPr indent="0" lvl="0" marL="34290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b="1" sz="2700">
              <a:solidFill>
                <a:srgbClr val="FF9900"/>
              </a:solidFill>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a:p>
            <a:pPr indent="0" lvl="0" marL="0" rtl="0" algn="just">
              <a:lnSpc>
                <a:spcPct val="100000"/>
              </a:lnSpc>
              <a:spcBef>
                <a:spcPts val="0"/>
              </a:spcBef>
              <a:spcAft>
                <a:spcPts val="0"/>
              </a:spcAft>
              <a:buSzPts val="14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14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a:p>
            <a:pPr indent="0" lvl="0" marL="0" rtl="0" algn="just">
              <a:lnSpc>
                <a:spcPct val="100000"/>
              </a:lnSpc>
              <a:spcBef>
                <a:spcPts val="0"/>
              </a:spcBef>
              <a:spcAft>
                <a:spcPts val="0"/>
              </a:spcAft>
              <a:buSzPts val="14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p:txBody>
      </p:sp>
      <p:pic>
        <p:nvPicPr>
          <p:cNvPr id="421" name="Google Shape;421;p47"/>
          <p:cNvPicPr preferRelativeResize="0"/>
          <p:nvPr/>
        </p:nvPicPr>
        <p:blipFill rotWithShape="1">
          <a:blip r:embed="rId3">
            <a:alphaModFix/>
          </a:blip>
          <a:srcRect b="0" l="0" r="0" t="0"/>
          <a:stretch/>
        </p:blipFill>
        <p:spPr>
          <a:xfrm>
            <a:off x="3248907" y="2740419"/>
            <a:ext cx="2078831" cy="800100"/>
          </a:xfrm>
          <a:prstGeom prst="rect">
            <a:avLst/>
          </a:prstGeom>
          <a:noFill/>
          <a:ln cap="flat" cmpd="sng" w="9525">
            <a:solidFill>
              <a:srgbClr val="FF9900"/>
            </a:solidFill>
            <a:prstDash val="solid"/>
            <a:round/>
            <a:headEnd len="sm" w="sm" type="none"/>
            <a:tailEnd len="sm" w="sm" type="none"/>
          </a:ln>
        </p:spPr>
      </p:pic>
      <p:pic>
        <p:nvPicPr>
          <p:cNvPr id="422" name="Google Shape;422;p47"/>
          <p:cNvPicPr preferRelativeResize="0"/>
          <p:nvPr/>
        </p:nvPicPr>
        <p:blipFill rotWithShape="1">
          <a:blip r:embed="rId4">
            <a:alphaModFix/>
          </a:blip>
          <a:srcRect b="0" l="0" r="0" t="0"/>
          <a:stretch/>
        </p:blipFill>
        <p:spPr>
          <a:xfrm>
            <a:off x="3248907" y="3790763"/>
            <a:ext cx="1578769" cy="857250"/>
          </a:xfrm>
          <a:prstGeom prst="rect">
            <a:avLst/>
          </a:prstGeom>
          <a:noFill/>
          <a:ln cap="flat" cmpd="sng" w="9525">
            <a:solidFill>
              <a:srgbClr val="FF9900"/>
            </a:solidFill>
            <a:prstDash val="solid"/>
            <a:round/>
            <a:headEnd len="sm" w="sm" type="none"/>
            <a:tailEnd len="sm" w="sm" type="none"/>
          </a:ln>
        </p:spPr>
      </p:pic>
      <p:sp>
        <p:nvSpPr>
          <p:cNvPr id="423" name="Google Shape;423;p47"/>
          <p:cNvSpPr txBox="1"/>
          <p:nvPr/>
        </p:nvSpPr>
        <p:spPr>
          <a:xfrm>
            <a:off x="1515100" y="2589444"/>
            <a:ext cx="1417200" cy="551100"/>
          </a:xfrm>
          <a:prstGeom prst="rect">
            <a:avLst/>
          </a:prstGeom>
          <a:noFill/>
          <a:ln>
            <a:noFill/>
          </a:ln>
        </p:spPr>
        <p:txBody>
          <a:bodyPr anchorCtr="0" anchor="t" bIns="68550" lIns="68550" spcFirstLastPara="1" rIns="68550" wrap="square" tIns="68550">
            <a:noAutofit/>
          </a:bodyPr>
          <a:lstStyle/>
          <a:p>
            <a:pPr indent="0" lvl="0" marL="0" marR="0" rtl="0" algn="just">
              <a:lnSpc>
                <a:spcPct val="90000"/>
              </a:lnSpc>
              <a:spcBef>
                <a:spcPts val="750"/>
              </a:spcBef>
              <a:spcAft>
                <a:spcPts val="0"/>
              </a:spcAft>
              <a:buClr>
                <a:srgbClr val="000000"/>
              </a:buClr>
              <a:buSzPts val="2100"/>
              <a:buFont typeface="Arial"/>
              <a:buNone/>
            </a:pPr>
            <a:r>
              <a:rPr b="1" i="0" lang="es-ES" sz="2100" u="none" cap="none" strike="noStrike">
                <a:solidFill>
                  <a:srgbClr val="1155CC"/>
                </a:solidFill>
                <a:latin typeface="Montserrat"/>
                <a:ea typeface="Montserrat"/>
                <a:cs typeface="Montserrat"/>
                <a:sym typeface="Montserrat"/>
              </a:rPr>
              <a:t>Ejemplo:</a:t>
            </a:r>
            <a:endParaRPr b="1" i="0" sz="2100" u="none" cap="none" strike="noStrike">
              <a:solidFill>
                <a:srgbClr val="1155CC"/>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8"/>
          <p:cNvSpPr txBox="1"/>
          <p:nvPr>
            <p:ph type="title"/>
          </p:nvPr>
        </p:nvSpPr>
        <p:spPr>
          <a:xfrm>
            <a:off x="5896671" y="867310"/>
            <a:ext cx="1828500" cy="841800"/>
          </a:xfrm>
          <a:prstGeom prst="rect">
            <a:avLst/>
          </a:prstGeom>
          <a:noFill/>
          <a:ln>
            <a:noFill/>
          </a:ln>
        </p:spPr>
        <p:txBody>
          <a:bodyPr anchorCtr="0" anchor="b" bIns="34275" lIns="68550" spcFirstLastPara="1" rIns="68550" wrap="square" tIns="34275">
            <a:noAutofit/>
          </a:bodyPr>
          <a:lstStyle/>
          <a:p>
            <a:pPr indent="0" lvl="0" marL="0" rtl="0" algn="l">
              <a:lnSpc>
                <a:spcPct val="100000"/>
              </a:lnSpc>
              <a:spcBef>
                <a:spcPts val="0"/>
              </a:spcBef>
              <a:spcAft>
                <a:spcPts val="0"/>
              </a:spcAft>
              <a:buSzPts val="2400"/>
              <a:buNone/>
            </a:pPr>
            <a:r>
              <a:rPr b="1" lang="es-ES" sz="2700">
                <a:solidFill>
                  <a:srgbClr val="FF9900"/>
                </a:solidFill>
                <a:latin typeface="Montserrat"/>
                <a:ea typeface="Montserrat"/>
                <a:cs typeface="Montserrat"/>
                <a:sym typeface="Montserrat"/>
              </a:rPr>
              <a:t>FAVICON</a:t>
            </a:r>
            <a:endParaRPr sz="2700">
              <a:solidFill>
                <a:schemeClr val="accent1"/>
              </a:solidFill>
              <a:latin typeface="Montserrat"/>
              <a:ea typeface="Montserrat"/>
              <a:cs typeface="Montserrat"/>
              <a:sym typeface="Montserrat"/>
            </a:endParaRPr>
          </a:p>
        </p:txBody>
      </p:sp>
      <p:sp>
        <p:nvSpPr>
          <p:cNvPr id="429" name="Google Shape;429;p48"/>
          <p:cNvSpPr txBox="1"/>
          <p:nvPr>
            <p:ph idx="1" type="subTitle"/>
          </p:nvPr>
        </p:nvSpPr>
        <p:spPr>
          <a:xfrm>
            <a:off x="3519635" y="2052144"/>
            <a:ext cx="5191800" cy="711300"/>
          </a:xfrm>
          <a:prstGeom prst="rect">
            <a:avLst/>
          </a:prstGeom>
          <a:noFill/>
          <a:ln>
            <a:noFill/>
          </a:ln>
        </p:spPr>
        <p:txBody>
          <a:bodyPr anchorCtr="0" anchor="t" bIns="34275" lIns="68550" spcFirstLastPara="1" rIns="68550" wrap="square" tIns="34275">
            <a:noAutofit/>
          </a:bodyPr>
          <a:lstStyle/>
          <a:p>
            <a:pPr indent="0" lvl="0" marL="0" rtl="0" algn="just">
              <a:lnSpc>
                <a:spcPct val="100000"/>
              </a:lnSpc>
              <a:spcBef>
                <a:spcPts val="0"/>
              </a:spcBef>
              <a:spcAft>
                <a:spcPts val="0"/>
              </a:spcAft>
              <a:buSzPts val="1400"/>
              <a:buNone/>
            </a:pPr>
            <a:r>
              <a:rPr lang="es-ES">
                <a:latin typeface="Montserrat"/>
                <a:ea typeface="Montserrat"/>
                <a:cs typeface="Montserrat"/>
                <a:sym typeface="Montserrat"/>
              </a:rPr>
              <a:t>Es el ícono de la página. Aparece en la pestaña, barra de direcciones y en los marcadores del navegador.</a:t>
            </a:r>
            <a:endParaRPr>
              <a:latin typeface="Montserrat"/>
              <a:ea typeface="Montserrat"/>
              <a:cs typeface="Montserrat"/>
              <a:sym typeface="Montserrat"/>
            </a:endParaRPr>
          </a:p>
          <a:p>
            <a:pPr indent="0" lvl="0" marL="0" rtl="0" algn="just">
              <a:lnSpc>
                <a:spcPct val="100000"/>
              </a:lnSpc>
              <a:spcBef>
                <a:spcPts val="0"/>
              </a:spcBef>
              <a:spcAft>
                <a:spcPts val="0"/>
              </a:spcAft>
              <a:buSzPts val="1400"/>
              <a:buNone/>
            </a:pPr>
            <a:r>
              <a:t/>
            </a:r>
            <a:endParaRPr>
              <a:latin typeface="Play"/>
              <a:ea typeface="Play"/>
              <a:cs typeface="Play"/>
              <a:sym typeface="Play"/>
            </a:endParaRPr>
          </a:p>
          <a:p>
            <a:pPr indent="0" lvl="0" marL="0" rtl="0" algn="just">
              <a:lnSpc>
                <a:spcPct val="100000"/>
              </a:lnSpc>
              <a:spcBef>
                <a:spcPts val="0"/>
              </a:spcBef>
              <a:spcAft>
                <a:spcPts val="0"/>
              </a:spcAft>
              <a:buSzPts val="1400"/>
              <a:buNone/>
            </a:pPr>
            <a:r>
              <a:t/>
            </a:r>
            <a:endParaRPr>
              <a:latin typeface="Play"/>
              <a:ea typeface="Play"/>
              <a:cs typeface="Play"/>
              <a:sym typeface="Play"/>
            </a:endParaRPr>
          </a:p>
          <a:p>
            <a:pPr indent="0" lvl="0" marL="0" rtl="0" algn="just">
              <a:lnSpc>
                <a:spcPct val="100000"/>
              </a:lnSpc>
              <a:spcBef>
                <a:spcPts val="0"/>
              </a:spcBef>
              <a:spcAft>
                <a:spcPts val="0"/>
              </a:spcAft>
              <a:buSzPts val="1400"/>
              <a:buNone/>
            </a:pPr>
            <a:r>
              <a:t/>
            </a:r>
            <a:endParaRPr b="1" sz="2100">
              <a:solidFill>
                <a:srgbClr val="1155CC"/>
              </a:solidFill>
              <a:latin typeface="Play"/>
              <a:ea typeface="Play"/>
              <a:cs typeface="Play"/>
              <a:sym typeface="Play"/>
            </a:endParaRPr>
          </a:p>
          <a:p>
            <a:pPr indent="0" lvl="0" marL="0" rtl="0" algn="just">
              <a:lnSpc>
                <a:spcPct val="100000"/>
              </a:lnSpc>
              <a:spcBef>
                <a:spcPts val="0"/>
              </a:spcBef>
              <a:spcAft>
                <a:spcPts val="0"/>
              </a:spcAft>
              <a:buSzPts val="1400"/>
              <a:buNone/>
            </a:pPr>
            <a:r>
              <a:t/>
            </a:r>
            <a:endParaRPr>
              <a:solidFill>
                <a:srgbClr val="000000"/>
              </a:solidFill>
              <a:latin typeface="Play"/>
              <a:ea typeface="Play"/>
              <a:cs typeface="Play"/>
              <a:sym typeface="Play"/>
            </a:endParaRPr>
          </a:p>
          <a:p>
            <a:pPr indent="0" lvl="0" marL="0" rtl="0" algn="just">
              <a:lnSpc>
                <a:spcPct val="100000"/>
              </a:lnSpc>
              <a:spcBef>
                <a:spcPts val="0"/>
              </a:spcBef>
              <a:spcAft>
                <a:spcPts val="0"/>
              </a:spcAft>
              <a:buSzPts val="1400"/>
              <a:buNone/>
            </a:pPr>
            <a:r>
              <a:t/>
            </a:r>
            <a:endParaRPr>
              <a:latin typeface="Play"/>
              <a:ea typeface="Play"/>
              <a:cs typeface="Play"/>
              <a:sym typeface="Play"/>
            </a:endParaRPr>
          </a:p>
          <a:p>
            <a:pPr indent="0" lvl="0" marL="0" rtl="0" algn="just">
              <a:lnSpc>
                <a:spcPct val="100000"/>
              </a:lnSpc>
              <a:spcBef>
                <a:spcPts val="0"/>
              </a:spcBef>
              <a:spcAft>
                <a:spcPts val="0"/>
              </a:spcAft>
              <a:buSzPts val="1400"/>
              <a:buNone/>
            </a:pPr>
            <a:r>
              <a:t/>
            </a:r>
            <a:endParaRPr>
              <a:latin typeface="Play"/>
              <a:ea typeface="Play"/>
              <a:cs typeface="Play"/>
              <a:sym typeface="Play"/>
            </a:endParaRPr>
          </a:p>
          <a:p>
            <a:pPr indent="0" lvl="0" marL="0" rtl="0" algn="just">
              <a:lnSpc>
                <a:spcPct val="100000"/>
              </a:lnSpc>
              <a:spcBef>
                <a:spcPts val="0"/>
              </a:spcBef>
              <a:spcAft>
                <a:spcPts val="0"/>
              </a:spcAft>
              <a:buSzPts val="1400"/>
              <a:buNone/>
            </a:pPr>
            <a:r>
              <a:t/>
            </a:r>
            <a:endParaRPr>
              <a:latin typeface="Play"/>
              <a:ea typeface="Play"/>
              <a:cs typeface="Play"/>
              <a:sym typeface="Play"/>
            </a:endParaRPr>
          </a:p>
          <a:p>
            <a:pPr indent="0" lvl="0" marL="342900" rtl="0" algn="just">
              <a:lnSpc>
                <a:spcPct val="100000"/>
              </a:lnSpc>
              <a:spcBef>
                <a:spcPts val="0"/>
              </a:spcBef>
              <a:spcAft>
                <a:spcPts val="0"/>
              </a:spcAft>
              <a:buSzPts val="1400"/>
              <a:buNone/>
            </a:pPr>
            <a:r>
              <a:t/>
            </a:r>
            <a:endParaRPr>
              <a:latin typeface="Play"/>
              <a:ea typeface="Play"/>
              <a:cs typeface="Play"/>
              <a:sym typeface="Play"/>
            </a:endParaRPr>
          </a:p>
          <a:p>
            <a:pPr indent="0" lvl="0" marL="34290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sz="1875">
              <a:latin typeface="Play"/>
              <a:ea typeface="Play"/>
              <a:cs typeface="Play"/>
              <a:sym typeface="Play"/>
            </a:endParaRPr>
          </a:p>
          <a:p>
            <a:pPr indent="0" lvl="0" marL="342900" rtl="0" algn="just">
              <a:lnSpc>
                <a:spcPct val="100000"/>
              </a:lnSpc>
              <a:spcBef>
                <a:spcPts val="0"/>
              </a:spcBef>
              <a:spcAft>
                <a:spcPts val="0"/>
              </a:spcAft>
              <a:buSzPts val="1400"/>
              <a:buNone/>
            </a:pPr>
            <a:r>
              <a:t/>
            </a:r>
            <a:endParaRPr sz="1875">
              <a:latin typeface="Play"/>
              <a:ea typeface="Play"/>
              <a:cs typeface="Play"/>
              <a:sym typeface="Play"/>
            </a:endParaRPr>
          </a:p>
          <a:p>
            <a:pPr indent="0" lvl="0" marL="342900" rtl="0" algn="just">
              <a:lnSpc>
                <a:spcPct val="100000"/>
              </a:lnSpc>
              <a:spcBef>
                <a:spcPts val="0"/>
              </a:spcBef>
              <a:spcAft>
                <a:spcPts val="0"/>
              </a:spcAft>
              <a:buSzPts val="1400"/>
              <a:buNone/>
            </a:pPr>
            <a:r>
              <a:t/>
            </a:r>
            <a:endParaRPr sz="1875">
              <a:latin typeface="Play"/>
              <a:ea typeface="Play"/>
              <a:cs typeface="Play"/>
              <a:sym typeface="Play"/>
            </a:endParaRPr>
          </a:p>
          <a:p>
            <a:pPr indent="0" lvl="0" marL="0" rtl="0" algn="just">
              <a:lnSpc>
                <a:spcPct val="100000"/>
              </a:lnSpc>
              <a:spcBef>
                <a:spcPts val="0"/>
              </a:spcBef>
              <a:spcAft>
                <a:spcPts val="0"/>
              </a:spcAft>
              <a:buSzPts val="1400"/>
              <a:buNone/>
            </a:pPr>
            <a:r>
              <a:t/>
            </a:r>
            <a:endParaRPr b="1" sz="2700">
              <a:solidFill>
                <a:srgbClr val="FF9900"/>
              </a:solidFill>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a:p>
            <a:pPr indent="0" lvl="0" marL="0" rtl="0" algn="just">
              <a:lnSpc>
                <a:spcPct val="100000"/>
              </a:lnSpc>
              <a:spcBef>
                <a:spcPts val="0"/>
              </a:spcBef>
              <a:spcAft>
                <a:spcPts val="0"/>
              </a:spcAft>
              <a:buSzPts val="14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14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a:p>
            <a:pPr indent="0" lvl="0" marL="0" rtl="0" algn="just">
              <a:lnSpc>
                <a:spcPct val="100000"/>
              </a:lnSpc>
              <a:spcBef>
                <a:spcPts val="0"/>
              </a:spcBef>
              <a:spcAft>
                <a:spcPts val="0"/>
              </a:spcAft>
              <a:buSzPts val="14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1400"/>
              <a:buNone/>
            </a:pPr>
            <a:r>
              <a:t/>
            </a:r>
            <a:endParaRPr sz="2100">
              <a:latin typeface="Play"/>
              <a:ea typeface="Play"/>
              <a:cs typeface="Play"/>
              <a:sym typeface="Play"/>
            </a:endParaRPr>
          </a:p>
        </p:txBody>
      </p:sp>
      <p:sp>
        <p:nvSpPr>
          <p:cNvPr id="430" name="Google Shape;430;p48"/>
          <p:cNvSpPr txBox="1"/>
          <p:nvPr/>
        </p:nvSpPr>
        <p:spPr>
          <a:xfrm>
            <a:off x="1688250" y="3006702"/>
            <a:ext cx="1475400" cy="551100"/>
          </a:xfrm>
          <a:prstGeom prst="rect">
            <a:avLst/>
          </a:prstGeom>
          <a:noFill/>
          <a:ln>
            <a:noFill/>
          </a:ln>
        </p:spPr>
        <p:txBody>
          <a:bodyPr anchorCtr="0" anchor="t" bIns="68550" lIns="68550" spcFirstLastPara="1" rIns="68550" wrap="square" tIns="68550">
            <a:noAutofit/>
          </a:bodyPr>
          <a:lstStyle/>
          <a:p>
            <a:pPr indent="0" lvl="0" marL="0" marR="0" rtl="0" algn="just">
              <a:lnSpc>
                <a:spcPct val="90000"/>
              </a:lnSpc>
              <a:spcBef>
                <a:spcPts val="750"/>
              </a:spcBef>
              <a:spcAft>
                <a:spcPts val="0"/>
              </a:spcAft>
              <a:buClr>
                <a:srgbClr val="000000"/>
              </a:buClr>
              <a:buSzPts val="2100"/>
              <a:buFont typeface="Arial"/>
              <a:buNone/>
            </a:pPr>
            <a:r>
              <a:rPr b="1" i="0" lang="es-ES" sz="2100" u="none" cap="none" strike="noStrike">
                <a:solidFill>
                  <a:srgbClr val="1155CC"/>
                </a:solidFill>
                <a:latin typeface="Montserrat"/>
                <a:ea typeface="Montserrat"/>
                <a:cs typeface="Montserrat"/>
                <a:sym typeface="Montserrat"/>
              </a:rPr>
              <a:t>Ejemplo:</a:t>
            </a:r>
            <a:endParaRPr b="1" i="0" sz="2100" u="none" cap="none" strike="noStrike">
              <a:solidFill>
                <a:srgbClr val="1155CC"/>
              </a:solidFill>
              <a:latin typeface="Montserrat"/>
              <a:ea typeface="Montserrat"/>
              <a:cs typeface="Montserrat"/>
              <a:sym typeface="Montserrat"/>
            </a:endParaRPr>
          </a:p>
        </p:txBody>
      </p:sp>
      <p:pic>
        <p:nvPicPr>
          <p:cNvPr id="431" name="Google Shape;431;p48"/>
          <p:cNvPicPr preferRelativeResize="0"/>
          <p:nvPr/>
        </p:nvPicPr>
        <p:blipFill rotWithShape="1">
          <a:blip r:embed="rId3">
            <a:alphaModFix/>
          </a:blip>
          <a:srcRect b="0" l="0" r="0" t="0"/>
          <a:stretch/>
        </p:blipFill>
        <p:spPr>
          <a:xfrm>
            <a:off x="1688250" y="3760501"/>
            <a:ext cx="5693569" cy="50006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9"/>
          <p:cNvSpPr txBox="1"/>
          <p:nvPr>
            <p:ph type="title"/>
          </p:nvPr>
        </p:nvSpPr>
        <p:spPr>
          <a:xfrm>
            <a:off x="4195024" y="2185928"/>
            <a:ext cx="944400" cy="571800"/>
          </a:xfrm>
          <a:prstGeom prst="rect">
            <a:avLst/>
          </a:prstGeom>
          <a:noFill/>
          <a:ln>
            <a:noFill/>
          </a:ln>
        </p:spPr>
        <p:txBody>
          <a:bodyPr anchorCtr="0" anchor="b" bIns="34275" lIns="68550" spcFirstLastPara="1" rIns="68550" wrap="square" tIns="34275">
            <a:noAutofit/>
          </a:bodyPr>
          <a:lstStyle/>
          <a:p>
            <a:pPr indent="0" lvl="0" marL="0" rtl="0" algn="l">
              <a:lnSpc>
                <a:spcPct val="100000"/>
              </a:lnSpc>
              <a:spcBef>
                <a:spcPts val="0"/>
              </a:spcBef>
              <a:spcAft>
                <a:spcPts val="0"/>
              </a:spcAft>
              <a:buSzPts val="2800"/>
              <a:buNone/>
            </a:pPr>
            <a:r>
              <a:rPr b="1" lang="es-ES" sz="3600">
                <a:solidFill>
                  <a:srgbClr val="FF9900"/>
                </a:solidFill>
                <a:latin typeface="Play"/>
                <a:ea typeface="Play"/>
                <a:cs typeface="Play"/>
                <a:sym typeface="Play"/>
              </a:rPr>
              <a:t> </a:t>
            </a:r>
            <a:r>
              <a:rPr b="1" lang="es-ES" sz="3600">
                <a:solidFill>
                  <a:srgbClr val="EA046C"/>
                </a:solidFill>
                <a:latin typeface="Montserrat"/>
                <a:ea typeface="Montserrat"/>
                <a:cs typeface="Montserrat"/>
                <a:sym typeface="Montserrat"/>
              </a:rPr>
              <a:t>Vs</a:t>
            </a:r>
            <a:r>
              <a:rPr b="1" lang="es-ES" sz="2700">
                <a:solidFill>
                  <a:srgbClr val="EA046C"/>
                </a:solidFill>
                <a:latin typeface="Play"/>
                <a:ea typeface="Play"/>
                <a:cs typeface="Play"/>
                <a:sym typeface="Play"/>
              </a:rPr>
              <a:t> </a:t>
            </a:r>
            <a:endParaRPr sz="2700">
              <a:solidFill>
                <a:srgbClr val="EA046C"/>
              </a:solidFill>
              <a:latin typeface="Play"/>
              <a:ea typeface="Play"/>
              <a:cs typeface="Play"/>
              <a:sym typeface="Play"/>
            </a:endParaRPr>
          </a:p>
        </p:txBody>
      </p:sp>
      <p:sp>
        <p:nvSpPr>
          <p:cNvPr id="437" name="Google Shape;437;p49"/>
          <p:cNvSpPr txBox="1"/>
          <p:nvPr>
            <p:ph idx="4294967295" type="subTitle"/>
          </p:nvPr>
        </p:nvSpPr>
        <p:spPr>
          <a:xfrm>
            <a:off x="790823" y="1394920"/>
            <a:ext cx="3276600" cy="23364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34275" lIns="68550" spcFirstLastPara="1" rIns="68550" wrap="square" tIns="34275">
            <a:noAutofit/>
          </a:bodyPr>
          <a:lstStyle/>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2"/>
              </a:buClr>
              <a:buSzPts val="1800"/>
              <a:buFont typeface="Arial"/>
              <a:buNone/>
            </a:pPr>
            <a:r>
              <a:rPr b="0" i="0" lang="es-ES" sz="1800" u="none" cap="none" strike="noStrike">
                <a:solidFill>
                  <a:schemeClr val="dk1"/>
                </a:solidFill>
                <a:latin typeface="Montserrat"/>
                <a:ea typeface="Montserrat"/>
                <a:cs typeface="Montserrat"/>
                <a:sym typeface="Montserrat"/>
              </a:rPr>
              <a:t>Los Identificadores (Id) son para especificar e identificar únicamente un elemento al vincularlo, no debe repetirse en el documento. </a:t>
            </a:r>
            <a:endParaRPr b="0" i="0" sz="1800" u="none" cap="none" strike="noStrike">
              <a:solidFill>
                <a:schemeClr val="dk1"/>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Play"/>
              <a:ea typeface="Play"/>
              <a:cs typeface="Play"/>
              <a:sym typeface="Play"/>
            </a:endParaRPr>
          </a:p>
          <a:p>
            <a:pPr indent="0" lvl="0" marL="34290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Play"/>
              <a:ea typeface="Play"/>
              <a:cs typeface="Play"/>
              <a:sym typeface="Play"/>
            </a:endParaRPr>
          </a:p>
          <a:p>
            <a:pPr indent="0" lvl="0" marL="34290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34290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34290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1" i="0" sz="2700" u="none" cap="none" strike="noStrike">
              <a:solidFill>
                <a:srgbClr val="FF9900"/>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Char char="●"/>
            </a:pPr>
            <a:r>
              <a:rPr b="0" i="0" lang="es-ES" sz="2100" u="none" cap="none" strike="noStrike">
                <a:solidFill>
                  <a:schemeClr val="dk1"/>
                </a:solidFill>
                <a:latin typeface="Play"/>
                <a:ea typeface="Play"/>
                <a:cs typeface="Play"/>
                <a:sym typeface="Play"/>
              </a:rPr>
              <a:t>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Char char="●"/>
            </a:pPr>
            <a:r>
              <a:rPr b="0" i="0" lang="es-ES" sz="2100" u="none" cap="none" strike="noStrike">
                <a:solidFill>
                  <a:schemeClr val="dk1"/>
                </a:solidFill>
                <a:latin typeface="Play"/>
                <a:ea typeface="Play"/>
                <a:cs typeface="Play"/>
                <a:sym typeface="Play"/>
              </a:rPr>
              <a:t>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Char char="●"/>
            </a:pPr>
            <a:r>
              <a:rPr b="0" i="0" lang="es-ES" sz="2100" u="none" cap="none" strike="noStrike">
                <a:solidFill>
                  <a:schemeClr val="dk1"/>
                </a:solidFill>
                <a:latin typeface="Play"/>
                <a:ea typeface="Play"/>
                <a:cs typeface="Play"/>
                <a:sym typeface="Play"/>
              </a:rPr>
              <a:t>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p:txBody>
      </p:sp>
      <p:sp>
        <p:nvSpPr>
          <p:cNvPr id="438" name="Google Shape;438;p49"/>
          <p:cNvSpPr txBox="1"/>
          <p:nvPr>
            <p:ph idx="4294967295" type="subTitle"/>
          </p:nvPr>
        </p:nvSpPr>
        <p:spPr>
          <a:xfrm>
            <a:off x="5566376" y="1394920"/>
            <a:ext cx="2652600" cy="23364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34275" lIns="68550" spcFirstLastPara="1" rIns="68550" wrap="square" tIns="34275">
            <a:noAutofit/>
          </a:bodyPr>
          <a:lstStyle/>
          <a:p>
            <a:pPr indent="0" lvl="0" marL="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2"/>
              </a:buClr>
              <a:buSzPts val="1800"/>
              <a:buFont typeface="Arial"/>
              <a:buNone/>
            </a:pPr>
            <a:r>
              <a:rPr b="0" i="0" lang="es-ES" sz="1800" u="none" cap="none" strike="noStrike">
                <a:solidFill>
                  <a:schemeClr val="dk1"/>
                </a:solidFill>
                <a:latin typeface="Montserrat"/>
                <a:ea typeface="Montserrat"/>
                <a:cs typeface="Montserrat"/>
                <a:sym typeface="Montserrat"/>
              </a:rPr>
              <a:t>Las Clases (Class) seleccionan y acceden a elementos específicos, a través de los selectores de clase o funciones.</a:t>
            </a:r>
            <a:endParaRPr b="0" i="0" sz="1800" u="none" cap="none" strike="noStrike">
              <a:solidFill>
                <a:schemeClr val="dk1"/>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34290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34290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34290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34290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Char char="●"/>
            </a:pPr>
            <a:r>
              <a:rPr b="0" i="0" lang="es-E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Char char="●"/>
            </a:pPr>
            <a:r>
              <a:rPr b="0" i="0" lang="es-E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Char char="●"/>
            </a:pPr>
            <a:r>
              <a:rPr b="0" i="0" lang="es-E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9" name="Google Shape;439;p49"/>
          <p:cNvSpPr txBox="1"/>
          <p:nvPr/>
        </p:nvSpPr>
        <p:spPr>
          <a:xfrm>
            <a:off x="1436467" y="737382"/>
            <a:ext cx="1691100" cy="551100"/>
          </a:xfrm>
          <a:prstGeom prst="rect">
            <a:avLst/>
          </a:prstGeom>
          <a:noFill/>
          <a:ln>
            <a:noFill/>
          </a:ln>
        </p:spPr>
        <p:txBody>
          <a:bodyPr anchorCtr="0" anchor="t" bIns="68550" lIns="68550" spcFirstLastPara="1" rIns="68550" wrap="square" tIns="68550">
            <a:noAutofit/>
          </a:bodyPr>
          <a:lstStyle/>
          <a:p>
            <a:pPr indent="0" lvl="0" marL="0" marR="0" rtl="0" algn="ctr">
              <a:lnSpc>
                <a:spcPct val="90000"/>
              </a:lnSpc>
              <a:spcBef>
                <a:spcPts val="750"/>
              </a:spcBef>
              <a:spcAft>
                <a:spcPts val="0"/>
              </a:spcAft>
              <a:buClr>
                <a:srgbClr val="000000"/>
              </a:buClr>
              <a:buSzPts val="2250"/>
              <a:buFont typeface="Arial"/>
              <a:buNone/>
            </a:pPr>
            <a:r>
              <a:rPr b="1" i="0" lang="es-ES" sz="2250" u="none" cap="none" strike="noStrike">
                <a:solidFill>
                  <a:srgbClr val="002060"/>
                </a:solidFill>
                <a:latin typeface="Montserrat"/>
                <a:ea typeface="Montserrat"/>
                <a:cs typeface="Montserrat"/>
                <a:sym typeface="Montserrat"/>
              </a:rPr>
              <a:t>ID:</a:t>
            </a:r>
            <a:endParaRPr b="1" i="0" sz="2250" u="none" cap="none" strike="noStrike">
              <a:solidFill>
                <a:srgbClr val="002060"/>
              </a:solidFill>
              <a:latin typeface="Montserrat"/>
              <a:ea typeface="Montserrat"/>
              <a:cs typeface="Montserrat"/>
              <a:sym typeface="Montserrat"/>
            </a:endParaRPr>
          </a:p>
        </p:txBody>
      </p:sp>
      <p:sp>
        <p:nvSpPr>
          <p:cNvPr id="440" name="Google Shape;440;p49"/>
          <p:cNvSpPr txBox="1"/>
          <p:nvPr/>
        </p:nvSpPr>
        <p:spPr>
          <a:xfrm>
            <a:off x="5973611" y="737381"/>
            <a:ext cx="1691100" cy="551100"/>
          </a:xfrm>
          <a:prstGeom prst="rect">
            <a:avLst/>
          </a:prstGeom>
          <a:noFill/>
          <a:ln>
            <a:noFill/>
          </a:ln>
        </p:spPr>
        <p:txBody>
          <a:bodyPr anchorCtr="0" anchor="t" bIns="68550" lIns="68550" spcFirstLastPara="1" rIns="68550" wrap="square" tIns="68550">
            <a:noAutofit/>
          </a:bodyPr>
          <a:lstStyle/>
          <a:p>
            <a:pPr indent="0" lvl="0" marL="0" marR="0" rtl="0" algn="ctr">
              <a:lnSpc>
                <a:spcPct val="90000"/>
              </a:lnSpc>
              <a:spcBef>
                <a:spcPts val="750"/>
              </a:spcBef>
              <a:spcAft>
                <a:spcPts val="0"/>
              </a:spcAft>
              <a:buClr>
                <a:srgbClr val="000000"/>
              </a:buClr>
              <a:buSzPts val="2250"/>
              <a:buFont typeface="Arial"/>
              <a:buNone/>
            </a:pPr>
            <a:r>
              <a:rPr b="1" i="0" lang="es-ES" sz="2250" u="none" cap="none" strike="noStrike">
                <a:solidFill>
                  <a:srgbClr val="002060"/>
                </a:solidFill>
                <a:latin typeface="Montserrat"/>
                <a:ea typeface="Montserrat"/>
                <a:cs typeface="Montserrat"/>
                <a:sym typeface="Montserrat"/>
              </a:rPr>
              <a:t>Class:</a:t>
            </a:r>
            <a:endParaRPr b="1" i="0" sz="225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4" name="Shape 444"/>
        <p:cNvGrpSpPr/>
        <p:nvPr/>
      </p:nvGrpSpPr>
      <p:grpSpPr>
        <a:xfrm>
          <a:off x="0" y="0"/>
          <a:ext cx="0" cy="0"/>
          <a:chOff x="0" y="0"/>
          <a:chExt cx="0" cy="0"/>
        </a:xfrm>
      </p:grpSpPr>
      <p:sp>
        <p:nvSpPr>
          <p:cNvPr id="445" name="Google Shape;445;p50"/>
          <p:cNvSpPr txBox="1"/>
          <p:nvPr>
            <p:ph type="title"/>
          </p:nvPr>
        </p:nvSpPr>
        <p:spPr>
          <a:xfrm>
            <a:off x="2049518" y="2035031"/>
            <a:ext cx="5297100" cy="85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s-ES" sz="4000"/>
              <a:t>HERENCIA EN CSS</a:t>
            </a:r>
            <a:br>
              <a:rPr lang="es-ES" sz="4000"/>
            </a:br>
            <a:r>
              <a:rPr lang="es-ES" sz="4000"/>
              <a:t> </a:t>
            </a:r>
            <a:endParaRPr sz="4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9" name="Shape 449"/>
        <p:cNvGrpSpPr/>
        <p:nvPr/>
      </p:nvGrpSpPr>
      <p:grpSpPr>
        <a:xfrm>
          <a:off x="0" y="0"/>
          <a:ext cx="0" cy="0"/>
          <a:chOff x="0" y="0"/>
          <a:chExt cx="0" cy="0"/>
        </a:xfrm>
      </p:grpSpPr>
      <p:sp>
        <p:nvSpPr>
          <p:cNvPr id="450" name="Google Shape;450;p51"/>
          <p:cNvSpPr txBox="1"/>
          <p:nvPr/>
        </p:nvSpPr>
        <p:spPr>
          <a:xfrm>
            <a:off x="918778" y="413171"/>
            <a:ext cx="51768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700"/>
              <a:buFont typeface="Arial"/>
              <a:buNone/>
            </a:pPr>
            <a:r>
              <a:rPr b="1" i="0" lang="es-ES" sz="2700" u="none" cap="none" strike="noStrike">
                <a:solidFill>
                  <a:srgbClr val="7030A0"/>
                </a:solidFill>
                <a:latin typeface="Montserrat"/>
                <a:ea typeface="Montserrat"/>
                <a:cs typeface="Montserrat"/>
                <a:sym typeface="Montserrat"/>
              </a:rPr>
              <a:t>HERENCIA CSS</a:t>
            </a:r>
            <a:endParaRPr b="1" i="0" sz="2700" u="none" cap="none" strike="noStrike">
              <a:solidFill>
                <a:srgbClr val="7030A0"/>
              </a:solidFill>
              <a:latin typeface="Montserrat"/>
              <a:ea typeface="Montserrat"/>
              <a:cs typeface="Montserrat"/>
              <a:sym typeface="Montserrat"/>
            </a:endParaRPr>
          </a:p>
        </p:txBody>
      </p:sp>
      <p:sp>
        <p:nvSpPr>
          <p:cNvPr id="451" name="Google Shape;451;p51"/>
          <p:cNvSpPr txBox="1"/>
          <p:nvPr/>
        </p:nvSpPr>
        <p:spPr>
          <a:xfrm>
            <a:off x="687824" y="1107871"/>
            <a:ext cx="8172300" cy="31632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Como habrás observado, las propiedades CSS que aplicamos se transmiten de forma automática a todos los elementos descendientes. Esto es lo que llamamos herencia.</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75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Por ejemplo, si aplicamos body {font-size:16px;}, se aplicaría este tamaño de letra a todos los elementos dentro de &lt;body&gt;.</a:t>
            </a:r>
            <a:endParaRPr b="0" i="0" sz="1875"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700"/>
              <a:buFont typeface="Arial"/>
              <a:buNone/>
            </a:pPr>
            <a:r>
              <a:t/>
            </a:r>
            <a:endParaRPr b="1" i="0" sz="2700" u="none" cap="none" strike="noStrike">
              <a:solidFill>
                <a:srgbClr val="FF99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
        <p:nvSpPr>
          <p:cNvPr id="452" name="Google Shape;452;p51"/>
          <p:cNvSpPr txBox="1"/>
          <p:nvPr/>
        </p:nvSpPr>
        <p:spPr>
          <a:xfrm>
            <a:off x="737174" y="2689544"/>
            <a:ext cx="2770200" cy="3759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000"/>
              <a:buFont typeface="Arial"/>
              <a:buNone/>
            </a:pPr>
            <a:r>
              <a:rPr b="0" i="0" lang="es-ES" sz="2000" u="none" cap="none" strike="noStrike">
                <a:solidFill>
                  <a:srgbClr val="F75B31"/>
                </a:solidFill>
                <a:latin typeface="Montserrat"/>
                <a:ea typeface="Montserrat"/>
                <a:cs typeface="Montserrat"/>
                <a:sym typeface="Montserrat"/>
              </a:rPr>
              <a:t>Ejemplo</a:t>
            </a:r>
            <a:r>
              <a:rPr b="0" i="0" lang="es-ES" sz="2000" u="none" cap="none" strike="noStrike">
                <a:solidFill>
                  <a:srgbClr val="5B9BD5"/>
                </a:solidFill>
                <a:latin typeface="Montserrat"/>
                <a:ea typeface="Montserrat"/>
                <a:cs typeface="Montserrat"/>
                <a:sym typeface="Montserrat"/>
              </a:rPr>
              <a:t>:</a:t>
            </a:r>
            <a:endParaRPr b="0" i="0" sz="2000" u="none" cap="none" strike="noStrike">
              <a:solidFill>
                <a:srgbClr val="5B9BD5"/>
              </a:solidFill>
              <a:latin typeface="Montserrat"/>
              <a:ea typeface="Montserrat"/>
              <a:cs typeface="Montserrat"/>
              <a:sym typeface="Montserrat"/>
            </a:endParaRPr>
          </a:p>
        </p:txBody>
      </p:sp>
      <p:pic>
        <p:nvPicPr>
          <p:cNvPr id="453" name="Google Shape;453;p51"/>
          <p:cNvPicPr preferRelativeResize="0"/>
          <p:nvPr/>
        </p:nvPicPr>
        <p:blipFill rotWithShape="1">
          <a:blip r:embed="rId3">
            <a:alphaModFix/>
          </a:blip>
          <a:srcRect b="0" l="0" r="0" t="0"/>
          <a:stretch/>
        </p:blipFill>
        <p:spPr>
          <a:xfrm>
            <a:off x="2976310" y="3211352"/>
            <a:ext cx="2009775" cy="1009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7" name="Shape 457"/>
        <p:cNvGrpSpPr/>
        <p:nvPr/>
      </p:nvGrpSpPr>
      <p:grpSpPr>
        <a:xfrm>
          <a:off x="0" y="0"/>
          <a:ext cx="0" cy="0"/>
          <a:chOff x="0" y="0"/>
          <a:chExt cx="0" cy="0"/>
        </a:xfrm>
      </p:grpSpPr>
      <p:sp>
        <p:nvSpPr>
          <p:cNvPr id="458" name="Google Shape;458;p52"/>
          <p:cNvSpPr txBox="1"/>
          <p:nvPr>
            <p:ph type="title"/>
          </p:nvPr>
        </p:nvSpPr>
        <p:spPr>
          <a:xfrm>
            <a:off x="275594" y="2635541"/>
            <a:ext cx="8520600" cy="205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ES"/>
              <a:t>Selectores</a:t>
            </a:r>
            <a:br>
              <a:rPr lang="es-ES"/>
            </a:br>
            <a:r>
              <a:rPr lang="es-ES"/>
              <a:t>CSS</a:t>
            </a:r>
            <a:endParaRPr/>
          </a:p>
        </p:txBody>
      </p:sp>
      <p:pic>
        <p:nvPicPr>
          <p:cNvPr descr="Resultado de imagen de codigo html png" id="459" name="Google Shape;459;p52"/>
          <p:cNvPicPr preferRelativeResize="0"/>
          <p:nvPr/>
        </p:nvPicPr>
        <p:blipFill rotWithShape="1">
          <a:blip r:embed="rId3">
            <a:alphaModFix/>
          </a:blip>
          <a:srcRect b="0" l="0" r="0" t="0"/>
          <a:stretch/>
        </p:blipFill>
        <p:spPr>
          <a:xfrm>
            <a:off x="3433722" y="431198"/>
            <a:ext cx="2204343" cy="22043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pSp>
        <p:nvGrpSpPr>
          <p:cNvPr id="115" name="Google Shape;115;p17"/>
          <p:cNvGrpSpPr/>
          <p:nvPr/>
        </p:nvGrpSpPr>
        <p:grpSpPr>
          <a:xfrm>
            <a:off x="596326" y="668450"/>
            <a:ext cx="7677930" cy="4456940"/>
            <a:chOff x="686412" y="761697"/>
            <a:chExt cx="7199859" cy="4393671"/>
          </a:xfrm>
        </p:grpSpPr>
        <p:sp>
          <p:nvSpPr>
            <p:cNvPr id="116" name="Google Shape;116;p17"/>
            <p:cNvSpPr/>
            <p:nvPr/>
          </p:nvSpPr>
          <p:spPr>
            <a:xfrm>
              <a:off x="975159" y="2303826"/>
              <a:ext cx="1728216" cy="693323"/>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s-ES" sz="2800" u="none" cap="none" strike="noStrike">
                  <a:solidFill>
                    <a:schemeClr val="lt1"/>
                  </a:solidFill>
                  <a:latin typeface="Open Sans"/>
                  <a:ea typeface="Open Sans"/>
                  <a:cs typeface="Open Sans"/>
                  <a:sym typeface="Open Sans"/>
                </a:rPr>
                <a:t>2004</a:t>
              </a:r>
              <a:endParaRPr b="0" i="0" sz="1400" u="none" cap="none" strike="noStrike">
                <a:solidFill>
                  <a:schemeClr val="lt1"/>
                </a:solidFill>
                <a:latin typeface="Arial"/>
                <a:ea typeface="Arial"/>
                <a:cs typeface="Arial"/>
                <a:sym typeface="Arial"/>
              </a:endParaRPr>
            </a:p>
          </p:txBody>
        </p:sp>
        <p:sp>
          <p:nvSpPr>
            <p:cNvPr id="117" name="Google Shape;117;p17"/>
            <p:cNvSpPr/>
            <p:nvPr/>
          </p:nvSpPr>
          <p:spPr>
            <a:xfrm>
              <a:off x="2702791" y="2303826"/>
              <a:ext cx="1728216" cy="693323"/>
            </a:xfrm>
            <a:prstGeom prst="rect">
              <a:avLst/>
            </a:prstGeom>
            <a:solidFill>
              <a:srgbClr val="8D44A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s-ES" sz="2800" u="none" cap="none" strike="noStrike">
                  <a:solidFill>
                    <a:srgbClr val="FFFFFF"/>
                  </a:solidFill>
                  <a:latin typeface="Open Sans"/>
                  <a:ea typeface="Open Sans"/>
                  <a:cs typeface="Open Sans"/>
                  <a:sym typeface="Open Sans"/>
                </a:rPr>
                <a:t>2004</a:t>
              </a:r>
              <a:endParaRPr b="0" i="0" sz="1400" u="none" cap="none" strike="noStrike">
                <a:solidFill>
                  <a:schemeClr val="lt1"/>
                </a:solidFill>
                <a:latin typeface="Arial"/>
                <a:ea typeface="Arial"/>
                <a:cs typeface="Arial"/>
                <a:sym typeface="Arial"/>
              </a:endParaRPr>
            </a:p>
          </p:txBody>
        </p:sp>
        <p:sp>
          <p:nvSpPr>
            <p:cNvPr id="118" name="Google Shape;118;p17"/>
            <p:cNvSpPr/>
            <p:nvPr/>
          </p:nvSpPr>
          <p:spPr>
            <a:xfrm>
              <a:off x="4430423" y="2303826"/>
              <a:ext cx="1728216" cy="693323"/>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s-ES" sz="2800" u="none" cap="none" strike="noStrike">
                  <a:solidFill>
                    <a:srgbClr val="FFFFFF"/>
                  </a:solidFill>
                  <a:latin typeface="Open Sans"/>
                  <a:ea typeface="Open Sans"/>
                  <a:cs typeface="Open Sans"/>
                  <a:sym typeface="Open Sans"/>
                </a:rPr>
                <a:t>2006</a:t>
              </a:r>
              <a:endParaRPr b="0" i="0" sz="1400" u="none" cap="none" strike="noStrike">
                <a:solidFill>
                  <a:schemeClr val="lt1"/>
                </a:solidFill>
                <a:latin typeface="Arial"/>
                <a:ea typeface="Arial"/>
                <a:cs typeface="Arial"/>
                <a:sym typeface="Arial"/>
              </a:endParaRPr>
            </a:p>
          </p:txBody>
        </p:sp>
        <p:sp>
          <p:nvSpPr>
            <p:cNvPr id="119" name="Google Shape;119;p17"/>
            <p:cNvSpPr/>
            <p:nvPr/>
          </p:nvSpPr>
          <p:spPr>
            <a:xfrm>
              <a:off x="6158055" y="2303826"/>
              <a:ext cx="1728216" cy="693323"/>
            </a:xfrm>
            <a:prstGeom prst="rect">
              <a:avLst/>
            </a:prstGeom>
            <a:solidFill>
              <a:srgbClr val="27AE6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s-ES" sz="2800" u="none" cap="none" strike="noStrike">
                  <a:solidFill>
                    <a:srgbClr val="FFFFFF"/>
                  </a:solidFill>
                  <a:latin typeface="Open Sans"/>
                  <a:ea typeface="Open Sans"/>
                  <a:cs typeface="Open Sans"/>
                  <a:sym typeface="Open Sans"/>
                </a:rPr>
                <a:t>2010</a:t>
              </a:r>
              <a:endParaRPr b="0" i="0" sz="1400" u="none" cap="none" strike="noStrike">
                <a:solidFill>
                  <a:schemeClr val="lt1"/>
                </a:solidFill>
                <a:latin typeface="Arial"/>
                <a:ea typeface="Arial"/>
                <a:cs typeface="Arial"/>
                <a:sym typeface="Arial"/>
              </a:endParaRPr>
            </a:p>
          </p:txBody>
        </p:sp>
        <p:cxnSp>
          <p:nvCxnSpPr>
            <p:cNvPr id="120" name="Google Shape;120;p17"/>
            <p:cNvCxnSpPr/>
            <p:nvPr/>
          </p:nvCxnSpPr>
          <p:spPr>
            <a:xfrm>
              <a:off x="1837865" y="3009721"/>
              <a:ext cx="0" cy="720080"/>
            </a:xfrm>
            <a:prstGeom prst="straightConnector1">
              <a:avLst/>
            </a:prstGeom>
            <a:noFill/>
            <a:ln cap="flat" cmpd="sng" w="9525">
              <a:solidFill>
                <a:srgbClr val="2D3E50"/>
              </a:solidFill>
              <a:prstDash val="dash"/>
              <a:round/>
              <a:headEnd len="sm" w="sm" type="none"/>
              <a:tailEnd len="sm" w="sm" type="none"/>
            </a:ln>
          </p:spPr>
        </p:cxnSp>
        <p:sp>
          <p:nvSpPr>
            <p:cNvPr id="121" name="Google Shape;121;p17"/>
            <p:cNvSpPr/>
            <p:nvPr/>
          </p:nvSpPr>
          <p:spPr>
            <a:xfrm>
              <a:off x="1778429" y="2937713"/>
              <a:ext cx="118872" cy="118872"/>
            </a:xfrm>
            <a:prstGeom prst="ellipse">
              <a:avLst/>
            </a:prstGeom>
            <a:solidFill>
              <a:schemeClr val="lt1"/>
            </a:solidFill>
            <a:ln cap="flat" cmpd="sng" w="127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 name="Google Shape;122;p17"/>
            <p:cNvSpPr/>
            <p:nvPr/>
          </p:nvSpPr>
          <p:spPr>
            <a:xfrm>
              <a:off x="1441821" y="3515390"/>
              <a:ext cx="792088" cy="792088"/>
            </a:xfrm>
            <a:prstGeom prst="ellipse">
              <a:avLst/>
            </a:prstGeom>
            <a:solidFill>
              <a:schemeClr val="lt1"/>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2D3E50"/>
                </a:solidFill>
                <a:latin typeface="Arial"/>
                <a:ea typeface="Arial"/>
                <a:cs typeface="Arial"/>
                <a:sym typeface="Arial"/>
              </a:endParaRPr>
            </a:p>
          </p:txBody>
        </p:sp>
        <p:cxnSp>
          <p:nvCxnSpPr>
            <p:cNvPr id="123" name="Google Shape;123;p17"/>
            <p:cNvCxnSpPr/>
            <p:nvPr/>
          </p:nvCxnSpPr>
          <p:spPr>
            <a:xfrm>
              <a:off x="3544455" y="1643182"/>
              <a:ext cx="0" cy="720080"/>
            </a:xfrm>
            <a:prstGeom prst="straightConnector1">
              <a:avLst/>
            </a:prstGeom>
            <a:noFill/>
            <a:ln cap="flat" cmpd="sng" w="9525">
              <a:solidFill>
                <a:srgbClr val="8D44AD"/>
              </a:solidFill>
              <a:prstDash val="dash"/>
              <a:round/>
              <a:headEnd len="sm" w="sm" type="none"/>
              <a:tailEnd len="sm" w="sm" type="none"/>
            </a:ln>
          </p:spPr>
        </p:cxnSp>
        <p:sp>
          <p:nvSpPr>
            <p:cNvPr id="124" name="Google Shape;124;p17"/>
            <p:cNvSpPr/>
            <p:nvPr/>
          </p:nvSpPr>
          <p:spPr>
            <a:xfrm>
              <a:off x="3485019" y="2244390"/>
              <a:ext cx="118872" cy="118872"/>
            </a:xfrm>
            <a:prstGeom prst="ellipse">
              <a:avLst/>
            </a:prstGeom>
            <a:solidFill>
              <a:schemeClr val="lt1"/>
            </a:solidFill>
            <a:ln cap="flat" cmpd="sng" w="127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 name="Google Shape;125;p17"/>
            <p:cNvSpPr/>
            <p:nvPr/>
          </p:nvSpPr>
          <p:spPr>
            <a:xfrm>
              <a:off x="3148411" y="993497"/>
              <a:ext cx="792088" cy="792088"/>
            </a:xfrm>
            <a:prstGeom prst="ellipse">
              <a:avLst/>
            </a:prstGeom>
            <a:solidFill>
              <a:schemeClr val="lt1"/>
            </a:solidFill>
            <a:ln cap="flat" cmpd="sng" w="28575">
              <a:solidFill>
                <a:srgbClr val="8D44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8D44AD"/>
                </a:solidFill>
                <a:latin typeface="Arial"/>
                <a:ea typeface="Arial"/>
                <a:cs typeface="Arial"/>
                <a:sym typeface="Arial"/>
              </a:endParaRPr>
            </a:p>
          </p:txBody>
        </p:sp>
        <p:grpSp>
          <p:nvGrpSpPr>
            <p:cNvPr id="126" name="Google Shape;126;p17"/>
            <p:cNvGrpSpPr/>
            <p:nvPr/>
          </p:nvGrpSpPr>
          <p:grpSpPr>
            <a:xfrm>
              <a:off x="4855001" y="2937713"/>
              <a:ext cx="792088" cy="1369765"/>
              <a:chOff x="1379476" y="3717032"/>
              <a:chExt cx="792088" cy="1369765"/>
            </a:xfrm>
          </p:grpSpPr>
          <p:cxnSp>
            <p:nvCxnSpPr>
              <p:cNvPr id="127" name="Google Shape;127;p17"/>
              <p:cNvCxnSpPr/>
              <p:nvPr/>
            </p:nvCxnSpPr>
            <p:spPr>
              <a:xfrm>
                <a:off x="1775520" y="3789040"/>
                <a:ext cx="0" cy="720080"/>
              </a:xfrm>
              <a:prstGeom prst="straightConnector1">
                <a:avLst/>
              </a:prstGeom>
              <a:noFill/>
              <a:ln cap="flat" cmpd="sng" w="9525">
                <a:solidFill>
                  <a:srgbClr val="297FB8"/>
                </a:solidFill>
                <a:prstDash val="dash"/>
                <a:round/>
                <a:headEnd len="sm" w="sm" type="none"/>
                <a:tailEnd len="sm" w="sm" type="none"/>
              </a:ln>
            </p:spPr>
          </p:cxnSp>
          <p:sp>
            <p:nvSpPr>
              <p:cNvPr id="128" name="Google Shape;128;p17"/>
              <p:cNvSpPr/>
              <p:nvPr/>
            </p:nvSpPr>
            <p:spPr>
              <a:xfrm>
                <a:off x="1716084" y="3717032"/>
                <a:ext cx="118872" cy="118872"/>
              </a:xfrm>
              <a:prstGeom prst="ellipse">
                <a:avLst/>
              </a:prstGeom>
              <a:solidFill>
                <a:schemeClr val="lt1"/>
              </a:solidFill>
              <a:ln cap="flat" cmpd="sng" w="127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 name="Google Shape;129;p17"/>
              <p:cNvSpPr/>
              <p:nvPr/>
            </p:nvSpPr>
            <p:spPr>
              <a:xfrm>
                <a:off x="1379476" y="4294709"/>
                <a:ext cx="792088" cy="792088"/>
              </a:xfrm>
              <a:prstGeom prst="ellipse">
                <a:avLst/>
              </a:prstGeom>
              <a:solidFill>
                <a:schemeClr val="lt1"/>
              </a:solidFill>
              <a:ln cap="flat" cmpd="sng" w="285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297FB8"/>
                  </a:solidFill>
                  <a:latin typeface="Arial"/>
                  <a:ea typeface="Arial"/>
                  <a:cs typeface="Arial"/>
                  <a:sym typeface="Arial"/>
                </a:endParaRPr>
              </a:p>
            </p:txBody>
          </p:sp>
        </p:grpSp>
        <p:grpSp>
          <p:nvGrpSpPr>
            <p:cNvPr id="130" name="Google Shape;130;p17"/>
            <p:cNvGrpSpPr/>
            <p:nvPr/>
          </p:nvGrpSpPr>
          <p:grpSpPr>
            <a:xfrm>
              <a:off x="6561591" y="993497"/>
              <a:ext cx="792088" cy="1369765"/>
              <a:chOff x="2570677" y="3717032"/>
              <a:chExt cx="792088" cy="1369765"/>
            </a:xfrm>
          </p:grpSpPr>
          <p:cxnSp>
            <p:nvCxnSpPr>
              <p:cNvPr id="131" name="Google Shape;131;p17"/>
              <p:cNvCxnSpPr/>
              <p:nvPr/>
            </p:nvCxnSpPr>
            <p:spPr>
              <a:xfrm>
                <a:off x="2966721" y="4366717"/>
                <a:ext cx="0" cy="720080"/>
              </a:xfrm>
              <a:prstGeom prst="straightConnector1">
                <a:avLst/>
              </a:prstGeom>
              <a:noFill/>
              <a:ln cap="flat" cmpd="sng" w="9525">
                <a:solidFill>
                  <a:srgbClr val="27AE61"/>
                </a:solidFill>
                <a:prstDash val="dash"/>
                <a:round/>
                <a:headEnd len="sm" w="sm" type="none"/>
                <a:tailEnd len="sm" w="sm" type="none"/>
              </a:ln>
            </p:spPr>
          </p:cxnSp>
          <p:sp>
            <p:nvSpPr>
              <p:cNvPr id="132" name="Google Shape;132;p17"/>
              <p:cNvSpPr/>
              <p:nvPr/>
            </p:nvSpPr>
            <p:spPr>
              <a:xfrm>
                <a:off x="2907285" y="4967925"/>
                <a:ext cx="118872" cy="118872"/>
              </a:xfrm>
              <a:prstGeom prst="ellipse">
                <a:avLst/>
              </a:prstGeom>
              <a:solidFill>
                <a:schemeClr val="lt1"/>
              </a:solidFill>
              <a:ln cap="flat" cmpd="sng" w="127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p17"/>
              <p:cNvSpPr/>
              <p:nvPr/>
            </p:nvSpPr>
            <p:spPr>
              <a:xfrm>
                <a:off x="2570677" y="3717032"/>
                <a:ext cx="792088" cy="792088"/>
              </a:xfrm>
              <a:prstGeom prst="ellipse">
                <a:avLst/>
              </a:prstGeom>
              <a:solidFill>
                <a:schemeClr val="lt1"/>
              </a:solidFill>
              <a:ln cap="flat" cmpd="sng" w="28575">
                <a:solidFill>
                  <a:srgbClr val="27AE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27AE61"/>
                  </a:solidFill>
                  <a:latin typeface="Arial"/>
                  <a:ea typeface="Arial"/>
                  <a:cs typeface="Arial"/>
                  <a:sym typeface="Arial"/>
                </a:endParaRPr>
              </a:p>
            </p:txBody>
          </p:sp>
        </p:grpSp>
        <p:grpSp>
          <p:nvGrpSpPr>
            <p:cNvPr id="134" name="Google Shape;134;p17"/>
            <p:cNvGrpSpPr/>
            <p:nvPr/>
          </p:nvGrpSpPr>
          <p:grpSpPr>
            <a:xfrm>
              <a:off x="2334339" y="3228081"/>
              <a:ext cx="2124600" cy="1927287"/>
              <a:chOff x="1071320" y="5036600"/>
              <a:chExt cx="2124600" cy="1927287"/>
            </a:xfrm>
          </p:grpSpPr>
          <p:sp>
            <p:nvSpPr>
              <p:cNvPr id="135" name="Google Shape;135;p17"/>
              <p:cNvSpPr txBox="1"/>
              <p:nvPr/>
            </p:nvSpPr>
            <p:spPr>
              <a:xfrm>
                <a:off x="1071320" y="5036600"/>
                <a:ext cx="79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FF0000"/>
                    </a:solidFill>
                    <a:latin typeface="Open Sans"/>
                    <a:ea typeface="Open Sans"/>
                    <a:cs typeface="Open Sans"/>
                    <a:sym typeface="Open Sans"/>
                  </a:rPr>
                  <a:t>2004</a:t>
                </a:r>
                <a:endParaRPr b="0" i="0" sz="1400" u="none" cap="none" strike="noStrike">
                  <a:solidFill>
                    <a:srgbClr val="000000"/>
                  </a:solidFill>
                  <a:latin typeface="Arial"/>
                  <a:ea typeface="Arial"/>
                  <a:cs typeface="Arial"/>
                  <a:sym typeface="Arial"/>
                </a:endParaRPr>
              </a:p>
            </p:txBody>
          </p:sp>
          <p:sp>
            <p:nvSpPr>
              <p:cNvPr id="136" name="Google Shape;136;p17"/>
              <p:cNvSpPr txBox="1"/>
              <p:nvPr/>
            </p:nvSpPr>
            <p:spPr>
              <a:xfrm>
                <a:off x="1071320" y="5278787"/>
                <a:ext cx="2124600" cy="1685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3B3B3B"/>
                    </a:solidFill>
                    <a:latin typeface="Open Sans"/>
                    <a:ea typeface="Open Sans"/>
                    <a:cs typeface="Open Sans"/>
                    <a:sym typeface="Open Sans"/>
                  </a:rPr>
                  <a:t>Nació WHATWG (Web Hypertext Application Technology Working Group), creado por los primeros desarrolladores de los navegadores web para la evolución del lenguaje HTML y el desarrollo de estándares web.</a:t>
                </a:r>
                <a:endParaRPr b="0" i="0" sz="1400" u="none" cap="none" strike="noStrike">
                  <a:solidFill>
                    <a:srgbClr val="000000"/>
                  </a:solidFill>
                  <a:latin typeface="Arial"/>
                  <a:ea typeface="Arial"/>
                  <a:cs typeface="Arial"/>
                  <a:sym typeface="Arial"/>
                </a:endParaRPr>
              </a:p>
            </p:txBody>
          </p:sp>
        </p:grpSp>
        <p:grpSp>
          <p:nvGrpSpPr>
            <p:cNvPr id="137" name="Google Shape;137;p17"/>
            <p:cNvGrpSpPr/>
            <p:nvPr/>
          </p:nvGrpSpPr>
          <p:grpSpPr>
            <a:xfrm>
              <a:off x="5747519" y="3303199"/>
              <a:ext cx="2138700" cy="1442480"/>
              <a:chOff x="1071320" y="5111718"/>
              <a:chExt cx="2138700" cy="1442480"/>
            </a:xfrm>
          </p:grpSpPr>
          <p:sp>
            <p:nvSpPr>
              <p:cNvPr id="138" name="Google Shape;138;p17"/>
              <p:cNvSpPr txBox="1"/>
              <p:nvPr/>
            </p:nvSpPr>
            <p:spPr>
              <a:xfrm>
                <a:off x="1071334" y="5111718"/>
                <a:ext cx="79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FFC000"/>
                    </a:solidFill>
                    <a:latin typeface="Open Sans"/>
                    <a:ea typeface="Open Sans"/>
                    <a:cs typeface="Open Sans"/>
                    <a:sym typeface="Open Sans"/>
                  </a:rPr>
                  <a:t>2006</a:t>
                </a:r>
                <a:endParaRPr b="1" i="0" sz="1400" u="none" cap="none" strike="noStrike">
                  <a:solidFill>
                    <a:srgbClr val="FFC000"/>
                  </a:solidFill>
                  <a:latin typeface="Open Sans"/>
                  <a:ea typeface="Open Sans"/>
                  <a:cs typeface="Open Sans"/>
                  <a:sym typeface="Open Sans"/>
                </a:endParaRPr>
              </a:p>
            </p:txBody>
          </p:sp>
          <p:sp>
            <p:nvSpPr>
              <p:cNvPr id="139" name="Google Shape;139;p17"/>
              <p:cNvSpPr txBox="1"/>
              <p:nvPr/>
            </p:nvSpPr>
            <p:spPr>
              <a:xfrm>
                <a:off x="1071320" y="5353898"/>
                <a:ext cx="2138700" cy="1200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3B3B3B"/>
                    </a:solidFill>
                    <a:latin typeface="Open Sans"/>
                    <a:ea typeface="Open Sans"/>
                    <a:cs typeface="Open Sans"/>
                    <a:sym typeface="Open Sans"/>
                  </a:rPr>
                  <a:t>Tim Berners-Lee notificó que el W3C y el WHATWG se habían unido para la elaboración conjunta del nuevo estándar. La nueva especificación HTML se llamó HTML5. </a:t>
                </a:r>
                <a:endParaRPr b="0" i="0" sz="1200" u="none" cap="none" strike="noStrike">
                  <a:solidFill>
                    <a:srgbClr val="3B3B3B"/>
                  </a:solidFill>
                  <a:latin typeface="Open Sans"/>
                  <a:ea typeface="Open Sans"/>
                  <a:cs typeface="Open Sans"/>
                  <a:sym typeface="Open Sans"/>
                </a:endParaRPr>
              </a:p>
            </p:txBody>
          </p:sp>
        </p:grpSp>
        <p:grpSp>
          <p:nvGrpSpPr>
            <p:cNvPr id="140" name="Google Shape;140;p17"/>
            <p:cNvGrpSpPr/>
            <p:nvPr/>
          </p:nvGrpSpPr>
          <p:grpSpPr>
            <a:xfrm>
              <a:off x="686412" y="779096"/>
              <a:ext cx="2346000" cy="1406063"/>
              <a:chOff x="393975" y="5111723"/>
              <a:chExt cx="2346000" cy="1406063"/>
            </a:xfrm>
          </p:grpSpPr>
          <p:sp>
            <p:nvSpPr>
              <p:cNvPr id="141" name="Google Shape;141;p17"/>
              <p:cNvSpPr txBox="1"/>
              <p:nvPr/>
            </p:nvSpPr>
            <p:spPr>
              <a:xfrm>
                <a:off x="1071325" y="5111723"/>
                <a:ext cx="79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8D44AD"/>
                    </a:solidFill>
                    <a:latin typeface="Open Sans"/>
                    <a:ea typeface="Open Sans"/>
                    <a:cs typeface="Open Sans"/>
                    <a:sym typeface="Open Sans"/>
                  </a:rPr>
                  <a:t>2004</a:t>
                </a:r>
                <a:endParaRPr b="1" i="0" sz="1400" u="none" cap="none" strike="noStrike">
                  <a:solidFill>
                    <a:srgbClr val="8D44AD"/>
                  </a:solidFill>
                  <a:latin typeface="Open Sans"/>
                  <a:ea typeface="Open Sans"/>
                  <a:cs typeface="Open Sans"/>
                  <a:sym typeface="Open Sans"/>
                </a:endParaRPr>
              </a:p>
            </p:txBody>
          </p:sp>
          <p:sp>
            <p:nvSpPr>
              <p:cNvPr id="142" name="Google Shape;142;p17"/>
              <p:cNvSpPr txBox="1"/>
              <p:nvPr/>
            </p:nvSpPr>
            <p:spPr>
              <a:xfrm>
                <a:off x="393975" y="5317486"/>
                <a:ext cx="2346000" cy="1200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3B3B3B"/>
                    </a:solidFill>
                    <a:latin typeface="Open Sans"/>
                    <a:ea typeface="Open Sans"/>
                    <a:cs typeface="Open Sans"/>
                    <a:sym typeface="Open Sans"/>
                  </a:rPr>
                  <a:t>WHATWG tiene como objetivo mantener y desarrollar mejores aplicaciones con HTML que sean compatibles con los navegadores, siendo un nuevo estándar que llevaría al HTML a otro nivel.</a:t>
                </a:r>
                <a:endParaRPr b="0" i="0" sz="1200" u="none" cap="none" strike="noStrike">
                  <a:solidFill>
                    <a:srgbClr val="3B3B3B"/>
                  </a:solidFill>
                  <a:latin typeface="Open Sans"/>
                  <a:ea typeface="Open Sans"/>
                  <a:cs typeface="Open Sans"/>
                  <a:sym typeface="Open Sans"/>
                </a:endParaRPr>
              </a:p>
            </p:txBody>
          </p:sp>
        </p:grpSp>
        <p:grpSp>
          <p:nvGrpSpPr>
            <p:cNvPr id="143" name="Google Shape;143;p17"/>
            <p:cNvGrpSpPr/>
            <p:nvPr/>
          </p:nvGrpSpPr>
          <p:grpSpPr>
            <a:xfrm>
              <a:off x="4489859" y="761697"/>
              <a:ext cx="2064824" cy="1432129"/>
              <a:chOff x="784242" y="5094324"/>
              <a:chExt cx="2064824" cy="1432129"/>
            </a:xfrm>
          </p:grpSpPr>
          <p:sp>
            <p:nvSpPr>
              <p:cNvPr id="144" name="Google Shape;144;p17"/>
              <p:cNvSpPr txBox="1"/>
              <p:nvPr/>
            </p:nvSpPr>
            <p:spPr>
              <a:xfrm>
                <a:off x="1541583" y="5094324"/>
                <a:ext cx="79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27AE61"/>
                    </a:solidFill>
                    <a:latin typeface="Open Sans"/>
                    <a:ea typeface="Open Sans"/>
                    <a:cs typeface="Open Sans"/>
                    <a:sym typeface="Open Sans"/>
                  </a:rPr>
                  <a:t>2010</a:t>
                </a:r>
                <a:endParaRPr b="0" i="0" sz="1400" u="none" cap="none" strike="noStrike">
                  <a:solidFill>
                    <a:srgbClr val="000000"/>
                  </a:solidFill>
                  <a:latin typeface="Arial"/>
                  <a:ea typeface="Arial"/>
                  <a:cs typeface="Arial"/>
                  <a:sym typeface="Arial"/>
                </a:endParaRPr>
              </a:p>
            </p:txBody>
          </p:sp>
          <p:sp>
            <p:nvSpPr>
              <p:cNvPr id="145" name="Google Shape;145;p17"/>
              <p:cNvSpPr txBox="1"/>
              <p:nvPr/>
            </p:nvSpPr>
            <p:spPr>
              <a:xfrm>
                <a:off x="784242" y="5326124"/>
                <a:ext cx="2064824"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3B3B3B"/>
                    </a:solidFill>
                    <a:latin typeface="Open Sans"/>
                    <a:ea typeface="Open Sans"/>
                    <a:cs typeface="Open Sans"/>
                    <a:sym typeface="Open Sans"/>
                  </a:rPr>
                  <a:t>HTML llega finalmente a su versión 5, siendo la W3C su representación para continuar con la estandarización periódica del lenguaje de marcado de hipertexto (HTML5).</a:t>
                </a:r>
                <a:endParaRPr b="0" i="0" sz="1200" u="none" cap="none" strike="noStrike">
                  <a:solidFill>
                    <a:srgbClr val="3B3B3B"/>
                  </a:solidFill>
                  <a:latin typeface="Open Sans"/>
                  <a:ea typeface="Open Sans"/>
                  <a:cs typeface="Open Sans"/>
                  <a:sym typeface="Open Sans"/>
                </a:endParaRPr>
              </a:p>
            </p:txBody>
          </p:sp>
        </p:grpSp>
      </p:grpSp>
      <p:sp>
        <p:nvSpPr>
          <p:cNvPr id="146" name="Google Shape;146;p17"/>
          <p:cNvSpPr txBox="1"/>
          <p:nvPr>
            <p:ph type="title"/>
          </p:nvPr>
        </p:nvSpPr>
        <p:spPr>
          <a:xfrm>
            <a:off x="6408886" y="41489"/>
            <a:ext cx="2735114" cy="633347"/>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ES" sz="2400">
                <a:solidFill>
                  <a:srgbClr val="002060"/>
                </a:solidFill>
              </a:rPr>
              <a:t>Historia HTML</a:t>
            </a:r>
            <a:endParaRPr sz="2400">
              <a:solidFill>
                <a:srgbClr val="002060"/>
              </a:solidFill>
            </a:endParaRPr>
          </a:p>
        </p:txBody>
      </p:sp>
      <p:pic>
        <p:nvPicPr>
          <p:cNvPr descr="Resultado de imagen para codigo html png" id="147" name="Google Shape;147;p17"/>
          <p:cNvPicPr preferRelativeResize="0"/>
          <p:nvPr/>
        </p:nvPicPr>
        <p:blipFill rotWithShape="1">
          <a:blip r:embed="rId3">
            <a:alphaModFix/>
          </a:blip>
          <a:srcRect b="0" l="0" r="0" t="0"/>
          <a:stretch/>
        </p:blipFill>
        <p:spPr>
          <a:xfrm>
            <a:off x="3354396" y="1000063"/>
            <a:ext cx="579828" cy="579828"/>
          </a:xfrm>
          <a:prstGeom prst="rect">
            <a:avLst/>
          </a:prstGeom>
          <a:noFill/>
          <a:ln>
            <a:noFill/>
          </a:ln>
        </p:spPr>
      </p:pic>
      <p:pic>
        <p:nvPicPr>
          <p:cNvPr descr="Resultado de imagen para codigo html png" id="148" name="Google Shape;148;p17"/>
          <p:cNvPicPr preferRelativeResize="0"/>
          <p:nvPr/>
        </p:nvPicPr>
        <p:blipFill rotWithShape="1">
          <a:blip r:embed="rId3">
            <a:alphaModFix/>
          </a:blip>
          <a:srcRect b="0" l="0" r="0" t="0"/>
          <a:stretch/>
        </p:blipFill>
        <p:spPr>
          <a:xfrm>
            <a:off x="6994373" y="998337"/>
            <a:ext cx="579828" cy="579828"/>
          </a:xfrm>
          <a:prstGeom prst="rect">
            <a:avLst/>
          </a:prstGeom>
          <a:noFill/>
          <a:ln>
            <a:noFill/>
          </a:ln>
        </p:spPr>
      </p:pic>
      <p:pic>
        <p:nvPicPr>
          <p:cNvPr descr="Resultado de imagen para codigo html png" id="149" name="Google Shape;149;p17"/>
          <p:cNvPicPr preferRelativeResize="0"/>
          <p:nvPr/>
        </p:nvPicPr>
        <p:blipFill rotWithShape="1">
          <a:blip r:embed="rId3">
            <a:alphaModFix/>
          </a:blip>
          <a:srcRect b="0" l="0" r="0" t="0"/>
          <a:stretch/>
        </p:blipFill>
        <p:spPr>
          <a:xfrm>
            <a:off x="1534407" y="3558882"/>
            <a:ext cx="579828" cy="579828"/>
          </a:xfrm>
          <a:prstGeom prst="rect">
            <a:avLst/>
          </a:prstGeom>
          <a:noFill/>
          <a:ln>
            <a:noFill/>
          </a:ln>
        </p:spPr>
      </p:pic>
      <p:pic>
        <p:nvPicPr>
          <p:cNvPr descr="Resultado de imagen para codigo html png" id="150" name="Google Shape;150;p17"/>
          <p:cNvPicPr preferRelativeResize="0"/>
          <p:nvPr/>
        </p:nvPicPr>
        <p:blipFill rotWithShape="1">
          <a:blip r:embed="rId3">
            <a:alphaModFix/>
          </a:blip>
          <a:srcRect b="0" l="0" r="0" t="0"/>
          <a:stretch/>
        </p:blipFill>
        <p:spPr>
          <a:xfrm>
            <a:off x="5173719" y="3558882"/>
            <a:ext cx="579828" cy="57982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3" name="Shape 463"/>
        <p:cNvGrpSpPr/>
        <p:nvPr/>
      </p:nvGrpSpPr>
      <p:grpSpPr>
        <a:xfrm>
          <a:off x="0" y="0"/>
          <a:ext cx="0" cy="0"/>
          <a:chOff x="0" y="0"/>
          <a:chExt cx="0" cy="0"/>
        </a:xfrm>
      </p:grpSpPr>
      <p:sp>
        <p:nvSpPr>
          <p:cNvPr id="464" name="Google Shape;464;p53"/>
          <p:cNvSpPr txBox="1"/>
          <p:nvPr/>
        </p:nvSpPr>
        <p:spPr>
          <a:xfrm>
            <a:off x="838980" y="97067"/>
            <a:ext cx="36453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700"/>
              <a:buFont typeface="Arial"/>
              <a:buNone/>
            </a:pPr>
            <a:r>
              <a:rPr b="1" i="0" lang="es-ES" sz="2700" u="none" cap="none" strike="noStrike">
                <a:solidFill>
                  <a:srgbClr val="FF9900"/>
                </a:solidFill>
                <a:latin typeface="Montserrat"/>
                <a:ea typeface="Montserrat"/>
                <a:cs typeface="Montserrat"/>
                <a:sym typeface="Montserrat"/>
              </a:rPr>
              <a:t>SELECTORES CSS  </a:t>
            </a:r>
            <a:r>
              <a:rPr b="0" i="0" lang="es-ES" sz="2700" u="none" cap="none" strike="noStrike">
                <a:solidFill>
                  <a:srgbClr val="5B9BD5"/>
                </a:solidFill>
                <a:latin typeface="Montserrat"/>
                <a:ea typeface="Montserrat"/>
                <a:cs typeface="Montserrat"/>
                <a:sym typeface="Montserrat"/>
              </a:rPr>
              <a:t> </a:t>
            </a:r>
            <a:endParaRPr b="0" i="0" sz="2700" u="none" cap="none" strike="noStrike">
              <a:solidFill>
                <a:srgbClr val="5B9BD5"/>
              </a:solidFill>
              <a:latin typeface="Montserrat"/>
              <a:ea typeface="Montserrat"/>
              <a:cs typeface="Montserrat"/>
              <a:sym typeface="Montserrat"/>
            </a:endParaRPr>
          </a:p>
        </p:txBody>
      </p:sp>
      <p:sp>
        <p:nvSpPr>
          <p:cNvPr id="465" name="Google Shape;465;p53"/>
          <p:cNvSpPr txBox="1"/>
          <p:nvPr/>
        </p:nvSpPr>
        <p:spPr>
          <a:xfrm>
            <a:off x="838975" y="603453"/>
            <a:ext cx="7169100" cy="44340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Los selectores CSS, tienen como función  seleccionar los elementos HTML y darles un diseño, dividiéndose en 5 categorías: </a:t>
            </a:r>
            <a:endParaRPr b="0" i="0" sz="14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1875"/>
              <a:buFont typeface="Arial"/>
              <a:buNone/>
            </a:pPr>
            <a:r>
              <a:t/>
            </a:r>
            <a:endParaRPr b="0" i="0" sz="1875"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1875"/>
              <a:buFont typeface="Arial"/>
              <a:buNone/>
            </a:pPr>
            <a:r>
              <a:t/>
            </a:r>
            <a:endParaRPr b="0" i="0" sz="1875" u="none" cap="none" strike="noStrike">
              <a:solidFill>
                <a:srgbClr val="000000"/>
              </a:solidFill>
              <a:latin typeface="Montserrat"/>
              <a:ea typeface="Montserrat"/>
              <a:cs typeface="Montserrat"/>
              <a:sym typeface="Montserrat"/>
            </a:endParaRPr>
          </a:p>
          <a:p>
            <a:pPr indent="-342900" lvl="0" marL="395287" marR="0" rtl="0" algn="just">
              <a:lnSpc>
                <a:spcPct val="90000"/>
              </a:lnSpc>
              <a:spcBef>
                <a:spcPts val="750"/>
              </a:spcBef>
              <a:spcAft>
                <a:spcPts val="0"/>
              </a:spcAft>
              <a:buClr>
                <a:srgbClr val="000000"/>
              </a:buClr>
              <a:buSzPts val="2500"/>
              <a:buFont typeface="Arial"/>
              <a:buChar char="•"/>
            </a:pPr>
            <a:r>
              <a:rPr b="0" i="0" lang="es-ES" sz="1400" u="none" cap="none" strike="noStrike">
                <a:solidFill>
                  <a:srgbClr val="000000"/>
                </a:solidFill>
                <a:latin typeface="Montserrat"/>
                <a:ea typeface="Montserrat"/>
                <a:cs typeface="Montserrat"/>
                <a:sym typeface="Montserrat"/>
              </a:rPr>
              <a:t>Selector Universal</a:t>
            </a:r>
            <a:endParaRPr b="0" i="0" sz="1400" u="none" cap="none" strike="noStrike">
              <a:solidFill>
                <a:srgbClr val="000000"/>
              </a:solidFill>
              <a:latin typeface="Montserrat"/>
              <a:ea typeface="Montserrat"/>
              <a:cs typeface="Montserrat"/>
              <a:sym typeface="Montserrat"/>
            </a:endParaRPr>
          </a:p>
          <a:p>
            <a:pPr indent="-342900" lvl="0" marL="395287" marR="0" rtl="0" algn="just">
              <a:lnSpc>
                <a:spcPct val="90000"/>
              </a:lnSpc>
              <a:spcBef>
                <a:spcPts val="0"/>
              </a:spcBef>
              <a:spcAft>
                <a:spcPts val="0"/>
              </a:spcAft>
              <a:buClr>
                <a:srgbClr val="000000"/>
              </a:buClr>
              <a:buSzPts val="2500"/>
              <a:buFont typeface="Arial"/>
              <a:buChar char="•"/>
            </a:pPr>
            <a:r>
              <a:rPr b="0" i="0" lang="es-ES" sz="1400" u="none" cap="none" strike="noStrike">
                <a:solidFill>
                  <a:srgbClr val="000000"/>
                </a:solidFill>
                <a:latin typeface="Montserrat"/>
                <a:ea typeface="Montserrat"/>
                <a:cs typeface="Montserrat"/>
                <a:sym typeface="Montserrat"/>
              </a:rPr>
              <a:t>Selectores Tipo o etiqueta</a:t>
            </a:r>
            <a:endParaRPr b="0" i="0" sz="1400" u="none" cap="none" strike="noStrike">
              <a:solidFill>
                <a:srgbClr val="000000"/>
              </a:solidFill>
              <a:latin typeface="Arial"/>
              <a:ea typeface="Arial"/>
              <a:cs typeface="Arial"/>
              <a:sym typeface="Arial"/>
            </a:endParaRPr>
          </a:p>
          <a:p>
            <a:pPr indent="-342900" lvl="0" marL="395287" marR="0" rtl="0" algn="just">
              <a:lnSpc>
                <a:spcPct val="90000"/>
              </a:lnSpc>
              <a:spcBef>
                <a:spcPts val="0"/>
              </a:spcBef>
              <a:spcAft>
                <a:spcPts val="0"/>
              </a:spcAft>
              <a:buClr>
                <a:srgbClr val="000000"/>
              </a:buClr>
              <a:buSzPts val="2500"/>
              <a:buFont typeface="Arial"/>
              <a:buChar char="•"/>
            </a:pPr>
            <a:r>
              <a:rPr b="0" i="0" lang="es-ES" sz="1400" u="none" cap="none" strike="noStrike">
                <a:solidFill>
                  <a:srgbClr val="000000"/>
                </a:solidFill>
                <a:latin typeface="Montserrat"/>
                <a:ea typeface="Montserrat"/>
                <a:cs typeface="Montserrat"/>
                <a:sym typeface="Montserrat"/>
              </a:rPr>
              <a:t>Selector Descendente</a:t>
            </a:r>
            <a:endParaRPr b="0" i="0" sz="1400" u="none" cap="none" strike="noStrike">
              <a:solidFill>
                <a:srgbClr val="000000"/>
              </a:solidFill>
              <a:latin typeface="Arial"/>
              <a:ea typeface="Arial"/>
              <a:cs typeface="Arial"/>
              <a:sym typeface="Arial"/>
            </a:endParaRPr>
          </a:p>
          <a:p>
            <a:pPr indent="-342900" lvl="0" marL="395287" marR="0" rtl="0" algn="just">
              <a:lnSpc>
                <a:spcPct val="90000"/>
              </a:lnSpc>
              <a:spcBef>
                <a:spcPts val="0"/>
              </a:spcBef>
              <a:spcAft>
                <a:spcPts val="0"/>
              </a:spcAft>
              <a:buClr>
                <a:srgbClr val="000000"/>
              </a:buClr>
              <a:buSzPts val="2500"/>
              <a:buFont typeface="Arial"/>
              <a:buChar char="•"/>
            </a:pPr>
            <a:r>
              <a:rPr b="0" i="0" lang="es-ES" sz="1400" u="none" cap="none" strike="noStrike">
                <a:solidFill>
                  <a:srgbClr val="000000"/>
                </a:solidFill>
                <a:latin typeface="Montserrat"/>
                <a:ea typeface="Montserrat"/>
                <a:cs typeface="Montserrat"/>
                <a:sym typeface="Montserrat"/>
              </a:rPr>
              <a:t>Combinadores CSS</a:t>
            </a:r>
            <a:endParaRPr b="0" i="0" sz="1400" u="none" cap="none" strike="noStrike">
              <a:solidFill>
                <a:srgbClr val="000000"/>
              </a:solidFill>
              <a:latin typeface="Arial"/>
              <a:ea typeface="Arial"/>
              <a:cs typeface="Arial"/>
              <a:sym typeface="Arial"/>
            </a:endParaRPr>
          </a:p>
          <a:p>
            <a:pPr indent="-342900" lvl="0" marL="395287" marR="0" rtl="0" algn="just">
              <a:lnSpc>
                <a:spcPct val="90000"/>
              </a:lnSpc>
              <a:spcBef>
                <a:spcPts val="0"/>
              </a:spcBef>
              <a:spcAft>
                <a:spcPts val="0"/>
              </a:spcAft>
              <a:buClr>
                <a:srgbClr val="000000"/>
              </a:buClr>
              <a:buSzPts val="2500"/>
              <a:buFont typeface="Arial"/>
              <a:buChar char="•"/>
            </a:pPr>
            <a:r>
              <a:rPr b="0" i="0" lang="es-ES" sz="1400" u="none" cap="none" strike="noStrike">
                <a:solidFill>
                  <a:srgbClr val="000000"/>
                </a:solidFill>
                <a:latin typeface="Montserrat"/>
                <a:ea typeface="Montserrat"/>
                <a:cs typeface="Montserrat"/>
                <a:sym typeface="Montserrat"/>
              </a:rPr>
              <a:t>Selectores Simples id-Clases</a:t>
            </a:r>
            <a:endParaRPr b="0" i="0" sz="1400" u="none" cap="none" strike="noStrike">
              <a:solidFill>
                <a:srgbClr val="000000"/>
              </a:solidFill>
              <a:latin typeface="Arial"/>
              <a:ea typeface="Arial"/>
              <a:cs typeface="Arial"/>
              <a:sym typeface="Arial"/>
            </a:endParaRPr>
          </a:p>
          <a:p>
            <a:pPr indent="-342900" lvl="0" marL="395287" marR="0" rtl="0" algn="just">
              <a:lnSpc>
                <a:spcPct val="90000"/>
              </a:lnSpc>
              <a:spcBef>
                <a:spcPts val="0"/>
              </a:spcBef>
              <a:spcAft>
                <a:spcPts val="0"/>
              </a:spcAft>
              <a:buClr>
                <a:srgbClr val="000000"/>
              </a:buClr>
              <a:buSzPts val="2500"/>
              <a:buFont typeface="Arial"/>
              <a:buChar char="•"/>
            </a:pPr>
            <a:r>
              <a:rPr b="0" i="0" lang="es-ES" sz="1400" u="none" cap="none" strike="noStrike">
                <a:solidFill>
                  <a:srgbClr val="000000"/>
                </a:solidFill>
                <a:latin typeface="Montserrat"/>
                <a:ea typeface="Montserrat"/>
                <a:cs typeface="Montserrat"/>
                <a:sym typeface="Montserrat"/>
              </a:rPr>
              <a:t>Selectores PseudoClase</a:t>
            </a:r>
            <a:endParaRPr b="0" i="0" sz="1400" u="none" cap="none" strike="noStrike">
              <a:solidFill>
                <a:srgbClr val="000000"/>
              </a:solidFill>
              <a:latin typeface="Montserrat"/>
              <a:ea typeface="Montserrat"/>
              <a:cs typeface="Montserrat"/>
              <a:sym typeface="Montserrat"/>
            </a:endParaRPr>
          </a:p>
          <a:p>
            <a:pPr indent="-342900" lvl="0" marL="395287" marR="0" rtl="0" algn="just">
              <a:lnSpc>
                <a:spcPct val="90000"/>
              </a:lnSpc>
              <a:spcBef>
                <a:spcPts val="0"/>
              </a:spcBef>
              <a:spcAft>
                <a:spcPts val="0"/>
              </a:spcAft>
              <a:buClr>
                <a:srgbClr val="000000"/>
              </a:buClr>
              <a:buSzPts val="2500"/>
              <a:buFont typeface="Arial"/>
              <a:buChar char="•"/>
            </a:pPr>
            <a:r>
              <a:rPr b="0" i="0" lang="es-ES" sz="1400" u="none" cap="none" strike="noStrike">
                <a:solidFill>
                  <a:srgbClr val="000000"/>
                </a:solidFill>
                <a:latin typeface="Montserrat"/>
                <a:ea typeface="Montserrat"/>
                <a:cs typeface="Montserrat"/>
                <a:sym typeface="Montserrat"/>
              </a:rPr>
              <a:t>Selectores Pseudoelementos</a:t>
            </a:r>
            <a:endParaRPr b="0" i="0" sz="1400" u="none" cap="none" strike="noStrike">
              <a:solidFill>
                <a:srgbClr val="000000"/>
              </a:solidFill>
              <a:latin typeface="Montserrat"/>
              <a:ea typeface="Montserrat"/>
              <a:cs typeface="Montserrat"/>
              <a:sym typeface="Montserrat"/>
            </a:endParaRPr>
          </a:p>
          <a:p>
            <a:pPr indent="-342900" lvl="0" marL="395287" marR="0" rtl="0" algn="just">
              <a:lnSpc>
                <a:spcPct val="90000"/>
              </a:lnSpc>
              <a:spcBef>
                <a:spcPts val="0"/>
              </a:spcBef>
              <a:spcAft>
                <a:spcPts val="0"/>
              </a:spcAft>
              <a:buClr>
                <a:srgbClr val="000000"/>
              </a:buClr>
              <a:buSzPts val="2500"/>
              <a:buFont typeface="Arial"/>
              <a:buChar char="•"/>
            </a:pPr>
            <a:r>
              <a:rPr b="0" i="0" lang="es-ES" sz="1400" u="none" cap="none" strike="noStrike">
                <a:solidFill>
                  <a:srgbClr val="000000"/>
                </a:solidFill>
                <a:latin typeface="Montserrat"/>
                <a:ea typeface="Montserrat"/>
                <a:cs typeface="Montserrat"/>
                <a:sym typeface="Montserrat"/>
              </a:rPr>
              <a:t>Selectores de Atributos</a:t>
            </a:r>
            <a:endParaRPr b="0" i="0" sz="1400" u="none" cap="none" strike="noStrike">
              <a:solidFill>
                <a:srgbClr val="000000"/>
              </a:solidFill>
              <a:latin typeface="Montserrat"/>
              <a:ea typeface="Montserrat"/>
              <a:cs typeface="Montserrat"/>
              <a:sym typeface="Montserrat"/>
            </a:endParaRPr>
          </a:p>
          <a:p>
            <a:pPr indent="0" lvl="0" marL="342900" marR="0" rtl="0" algn="just">
              <a:lnSpc>
                <a:spcPct val="90000"/>
              </a:lnSpc>
              <a:spcBef>
                <a:spcPts val="750"/>
              </a:spcBef>
              <a:spcAft>
                <a:spcPts val="0"/>
              </a:spcAft>
              <a:buClr>
                <a:srgbClr val="000000"/>
              </a:buClr>
              <a:buSzPts val="1875"/>
              <a:buFont typeface="Arial"/>
              <a:buNone/>
            </a:pPr>
            <a:r>
              <a:t/>
            </a:r>
            <a:endParaRPr b="0" i="0" sz="1875"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700"/>
              <a:buFont typeface="Arial"/>
              <a:buNone/>
            </a:pPr>
            <a:r>
              <a:t/>
            </a:r>
            <a:endParaRPr b="1" i="0" sz="2700" u="none" cap="none" strike="noStrike">
              <a:solidFill>
                <a:srgbClr val="FF99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
        <p:nvSpPr>
          <p:cNvPr id="466" name="Google Shape;466;p53"/>
          <p:cNvSpPr txBox="1"/>
          <p:nvPr/>
        </p:nvSpPr>
        <p:spPr>
          <a:xfrm>
            <a:off x="908400" y="1355092"/>
            <a:ext cx="2770200" cy="3759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000"/>
              <a:buFont typeface="Arial"/>
              <a:buNone/>
            </a:pPr>
            <a:r>
              <a:rPr b="0" i="0" lang="es-ES" sz="2000" u="none" cap="none" strike="noStrike">
                <a:solidFill>
                  <a:srgbClr val="5B9BD5"/>
                </a:solidFill>
                <a:latin typeface="Montserrat"/>
                <a:ea typeface="Montserrat"/>
                <a:cs typeface="Montserrat"/>
                <a:sym typeface="Montserrat"/>
              </a:rPr>
              <a:t>Tipos de Selectores</a:t>
            </a:r>
            <a:endParaRPr b="0" i="0" sz="2000" u="none" cap="none" strike="noStrike">
              <a:solidFill>
                <a:srgbClr val="5B9BD5"/>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0" name="Shape 470"/>
        <p:cNvGrpSpPr/>
        <p:nvPr/>
      </p:nvGrpSpPr>
      <p:grpSpPr>
        <a:xfrm>
          <a:off x="0" y="0"/>
          <a:ext cx="0" cy="0"/>
          <a:chOff x="0" y="0"/>
          <a:chExt cx="0" cy="0"/>
        </a:xfrm>
      </p:grpSpPr>
      <p:sp>
        <p:nvSpPr>
          <p:cNvPr id="471" name="Google Shape;471;p54"/>
          <p:cNvSpPr txBox="1"/>
          <p:nvPr/>
        </p:nvSpPr>
        <p:spPr>
          <a:xfrm>
            <a:off x="877004" y="323850"/>
            <a:ext cx="44097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700"/>
              <a:buFont typeface="Arial"/>
              <a:buNone/>
            </a:pPr>
            <a:r>
              <a:rPr b="1" i="0" lang="es-ES" sz="2700" u="none" cap="none" strike="noStrike">
                <a:solidFill>
                  <a:srgbClr val="7030A0"/>
                </a:solidFill>
                <a:latin typeface="Montserrat"/>
                <a:ea typeface="Montserrat"/>
                <a:cs typeface="Montserrat"/>
                <a:sym typeface="Montserrat"/>
              </a:rPr>
              <a:t>SELECTOR UNIVERSAL</a:t>
            </a:r>
            <a:endParaRPr b="0" i="0" sz="2700" u="none" cap="none" strike="noStrike">
              <a:solidFill>
                <a:srgbClr val="7030A0"/>
              </a:solidFill>
              <a:latin typeface="Montserrat"/>
              <a:ea typeface="Montserrat"/>
              <a:cs typeface="Montserrat"/>
              <a:sym typeface="Montserrat"/>
            </a:endParaRPr>
          </a:p>
        </p:txBody>
      </p:sp>
      <p:sp>
        <p:nvSpPr>
          <p:cNvPr id="472" name="Google Shape;472;p54"/>
          <p:cNvSpPr txBox="1"/>
          <p:nvPr/>
        </p:nvSpPr>
        <p:spPr>
          <a:xfrm>
            <a:off x="979799" y="1030280"/>
            <a:ext cx="6524700" cy="31632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Se utiliza para seleccionar todos los elementos de la página y se indica mediante un asterisco (*). No se utiliza habitualmente, ya que es difícil que un mismo estilo se pueda aplicar a todos los elementos de una página.</a:t>
            </a:r>
            <a:endParaRPr b="0" i="0" sz="1875"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1875"/>
              <a:buFont typeface="Arial"/>
              <a:buNone/>
            </a:pPr>
            <a:r>
              <a:t/>
            </a:r>
            <a:endParaRPr b="0" i="0" sz="1875"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1875"/>
              <a:buFont typeface="Arial"/>
              <a:buNone/>
            </a:pPr>
            <a:r>
              <a:t/>
            </a:r>
            <a:endParaRPr b="0" i="0" sz="1875" u="none" cap="none" strike="noStrike">
              <a:solidFill>
                <a:srgbClr val="000000"/>
              </a:solidFill>
              <a:latin typeface="Montserrat"/>
              <a:ea typeface="Montserrat"/>
              <a:cs typeface="Montserrat"/>
              <a:sym typeface="Montserrat"/>
            </a:endParaRPr>
          </a:p>
          <a:p>
            <a:pPr indent="0" lvl="0" marL="342900" marR="0" rtl="0" algn="just">
              <a:lnSpc>
                <a:spcPct val="90000"/>
              </a:lnSpc>
              <a:spcBef>
                <a:spcPts val="750"/>
              </a:spcBef>
              <a:spcAft>
                <a:spcPts val="0"/>
              </a:spcAft>
              <a:buClr>
                <a:srgbClr val="000000"/>
              </a:buClr>
              <a:buSzPts val="1875"/>
              <a:buFont typeface="Arial"/>
              <a:buNone/>
            </a:pPr>
            <a:r>
              <a:t/>
            </a:r>
            <a:endParaRPr b="0" i="0" sz="1875"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700"/>
              <a:buFont typeface="Arial"/>
              <a:buNone/>
            </a:pPr>
            <a:r>
              <a:t/>
            </a:r>
            <a:endParaRPr b="1" i="0" sz="2700" u="none" cap="none" strike="noStrike">
              <a:solidFill>
                <a:srgbClr val="FF99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
        <p:nvSpPr>
          <p:cNvPr id="473" name="Google Shape;473;p54"/>
          <p:cNvSpPr txBox="1"/>
          <p:nvPr/>
        </p:nvSpPr>
        <p:spPr>
          <a:xfrm>
            <a:off x="1053372" y="2236070"/>
            <a:ext cx="2770200" cy="3759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000"/>
              <a:buFont typeface="Arial"/>
              <a:buNone/>
            </a:pPr>
            <a:r>
              <a:rPr b="0" i="0" lang="es-ES" sz="2000" u="none" cap="none" strike="noStrike">
                <a:solidFill>
                  <a:srgbClr val="F75B31"/>
                </a:solidFill>
                <a:latin typeface="Montserrat"/>
                <a:ea typeface="Montserrat"/>
                <a:cs typeface="Montserrat"/>
                <a:sym typeface="Montserrat"/>
              </a:rPr>
              <a:t>Ejemplo</a:t>
            </a:r>
            <a:r>
              <a:rPr b="0" i="0" lang="es-ES" sz="2000" u="none" cap="none" strike="noStrike">
                <a:solidFill>
                  <a:srgbClr val="5B9BD5"/>
                </a:solidFill>
                <a:latin typeface="Montserrat"/>
                <a:ea typeface="Montserrat"/>
                <a:cs typeface="Montserrat"/>
                <a:sym typeface="Montserrat"/>
              </a:rPr>
              <a:t>:</a:t>
            </a:r>
            <a:endParaRPr b="0" i="0" sz="2000" u="none" cap="none" strike="noStrike">
              <a:solidFill>
                <a:srgbClr val="5B9BD5"/>
              </a:solidFill>
              <a:latin typeface="Montserrat"/>
              <a:ea typeface="Montserrat"/>
              <a:cs typeface="Montserrat"/>
              <a:sym typeface="Montserrat"/>
            </a:endParaRPr>
          </a:p>
        </p:txBody>
      </p:sp>
      <p:pic>
        <p:nvPicPr>
          <p:cNvPr id="474" name="Google Shape;474;p54"/>
          <p:cNvPicPr preferRelativeResize="0"/>
          <p:nvPr/>
        </p:nvPicPr>
        <p:blipFill rotWithShape="1">
          <a:blip r:embed="rId3">
            <a:alphaModFix/>
          </a:blip>
          <a:srcRect b="0" l="0" r="0" t="0"/>
          <a:stretch/>
        </p:blipFill>
        <p:spPr>
          <a:xfrm>
            <a:off x="3060019" y="2713263"/>
            <a:ext cx="2113993" cy="126619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8" name="Shape 478"/>
        <p:cNvGrpSpPr/>
        <p:nvPr/>
      </p:nvGrpSpPr>
      <p:grpSpPr>
        <a:xfrm>
          <a:off x="0" y="0"/>
          <a:ext cx="0" cy="0"/>
          <a:chOff x="0" y="0"/>
          <a:chExt cx="0" cy="0"/>
        </a:xfrm>
      </p:grpSpPr>
      <p:sp>
        <p:nvSpPr>
          <p:cNvPr id="479" name="Google Shape;479;p55"/>
          <p:cNvSpPr txBox="1"/>
          <p:nvPr/>
        </p:nvSpPr>
        <p:spPr>
          <a:xfrm>
            <a:off x="825074" y="432590"/>
            <a:ext cx="51768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700"/>
              <a:buFont typeface="Arial"/>
              <a:buNone/>
            </a:pPr>
            <a:r>
              <a:rPr b="1" i="0" lang="es-ES" sz="2700" u="none" cap="none" strike="noStrike">
                <a:solidFill>
                  <a:srgbClr val="7030A0"/>
                </a:solidFill>
                <a:latin typeface="Montserrat"/>
                <a:ea typeface="Montserrat"/>
                <a:cs typeface="Montserrat"/>
                <a:sym typeface="Montserrat"/>
              </a:rPr>
              <a:t>Selector de tipo o etiqueta</a:t>
            </a:r>
            <a:endParaRPr b="0" i="0" sz="2700" u="none" cap="none" strike="noStrike">
              <a:solidFill>
                <a:srgbClr val="7030A0"/>
              </a:solidFill>
              <a:latin typeface="Montserrat"/>
              <a:ea typeface="Montserrat"/>
              <a:cs typeface="Montserrat"/>
              <a:sym typeface="Montserrat"/>
            </a:endParaRPr>
          </a:p>
        </p:txBody>
      </p:sp>
      <p:sp>
        <p:nvSpPr>
          <p:cNvPr id="480" name="Google Shape;480;p55"/>
          <p:cNvSpPr txBox="1"/>
          <p:nvPr/>
        </p:nvSpPr>
        <p:spPr>
          <a:xfrm>
            <a:off x="825074" y="981365"/>
            <a:ext cx="7186800" cy="31632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Selecciona todos los elementos de la página cuya etiqueta HTML coincide con el valor del selector. El siguiente ejemplo selecciona todos los párrafos de la página.</a:t>
            </a:r>
            <a:endParaRPr b="0" i="0" sz="14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CSS permite agrupar reglas que aplican a diferentes etiquetas en una sola regla con un selector múltiple. Para ello, se incluyen todos los selectores separados por una coma ( , ).</a:t>
            </a:r>
            <a:endParaRPr b="0" i="0" sz="1875"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1875"/>
              <a:buFont typeface="Arial"/>
              <a:buNone/>
            </a:pPr>
            <a:r>
              <a:t/>
            </a:r>
            <a:endParaRPr b="0" i="0" sz="1875" u="none" cap="none" strike="noStrike">
              <a:solidFill>
                <a:srgbClr val="000000"/>
              </a:solidFill>
              <a:latin typeface="Montserrat"/>
              <a:ea typeface="Montserrat"/>
              <a:cs typeface="Montserrat"/>
              <a:sym typeface="Montserrat"/>
            </a:endParaRPr>
          </a:p>
          <a:p>
            <a:pPr indent="0" lvl="0" marL="342900" marR="0" rtl="0" algn="just">
              <a:lnSpc>
                <a:spcPct val="90000"/>
              </a:lnSpc>
              <a:spcBef>
                <a:spcPts val="750"/>
              </a:spcBef>
              <a:spcAft>
                <a:spcPts val="0"/>
              </a:spcAft>
              <a:buClr>
                <a:srgbClr val="000000"/>
              </a:buClr>
              <a:buSzPts val="1875"/>
              <a:buFont typeface="Arial"/>
              <a:buNone/>
            </a:pPr>
            <a:r>
              <a:t/>
            </a:r>
            <a:endParaRPr b="0" i="0" sz="1875"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700"/>
              <a:buFont typeface="Arial"/>
              <a:buNone/>
            </a:pPr>
            <a:r>
              <a:t/>
            </a:r>
            <a:endParaRPr b="1" i="0" sz="2700" u="none" cap="none" strike="noStrike">
              <a:solidFill>
                <a:srgbClr val="FF99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
        <p:nvSpPr>
          <p:cNvPr id="481" name="Google Shape;481;p55"/>
          <p:cNvSpPr txBox="1"/>
          <p:nvPr/>
        </p:nvSpPr>
        <p:spPr>
          <a:xfrm>
            <a:off x="825074" y="2541776"/>
            <a:ext cx="2770200" cy="3759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000"/>
              <a:buFont typeface="Arial"/>
              <a:buNone/>
            </a:pPr>
            <a:r>
              <a:rPr b="0" i="0" lang="es-ES" sz="2000" u="none" cap="none" strike="noStrike">
                <a:solidFill>
                  <a:srgbClr val="F75B31"/>
                </a:solidFill>
                <a:latin typeface="Montserrat"/>
                <a:ea typeface="Montserrat"/>
                <a:cs typeface="Montserrat"/>
                <a:sym typeface="Montserrat"/>
              </a:rPr>
              <a:t>Ejemplo</a:t>
            </a:r>
            <a:r>
              <a:rPr b="0" i="0" lang="es-ES" sz="2000" u="none" cap="none" strike="noStrike">
                <a:solidFill>
                  <a:srgbClr val="5B9BD5"/>
                </a:solidFill>
                <a:latin typeface="Montserrat"/>
                <a:ea typeface="Montserrat"/>
                <a:cs typeface="Montserrat"/>
                <a:sym typeface="Montserrat"/>
              </a:rPr>
              <a:t>:</a:t>
            </a:r>
            <a:endParaRPr b="0" i="0" sz="2000" u="none" cap="none" strike="noStrike">
              <a:solidFill>
                <a:srgbClr val="5B9BD5"/>
              </a:solidFill>
              <a:latin typeface="Montserrat"/>
              <a:ea typeface="Montserrat"/>
              <a:cs typeface="Montserrat"/>
              <a:sym typeface="Montserrat"/>
            </a:endParaRPr>
          </a:p>
        </p:txBody>
      </p:sp>
      <p:pic>
        <p:nvPicPr>
          <p:cNvPr id="482" name="Google Shape;482;p55"/>
          <p:cNvPicPr preferRelativeResize="0"/>
          <p:nvPr/>
        </p:nvPicPr>
        <p:blipFill rotWithShape="1">
          <a:blip r:embed="rId3">
            <a:alphaModFix/>
          </a:blip>
          <a:srcRect b="0" l="0" r="0" t="0"/>
          <a:stretch/>
        </p:blipFill>
        <p:spPr>
          <a:xfrm>
            <a:off x="2210113" y="2563038"/>
            <a:ext cx="3867794" cy="1956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6" name="Shape 486"/>
        <p:cNvGrpSpPr/>
        <p:nvPr/>
      </p:nvGrpSpPr>
      <p:grpSpPr>
        <a:xfrm>
          <a:off x="0" y="0"/>
          <a:ext cx="0" cy="0"/>
          <a:chOff x="0" y="0"/>
          <a:chExt cx="0" cy="0"/>
        </a:xfrm>
      </p:grpSpPr>
      <p:pic>
        <p:nvPicPr>
          <p:cNvPr id="487" name="Google Shape;487;p56"/>
          <p:cNvPicPr preferRelativeResize="0"/>
          <p:nvPr/>
        </p:nvPicPr>
        <p:blipFill rotWithShape="1">
          <a:blip r:embed="rId3">
            <a:alphaModFix/>
          </a:blip>
          <a:srcRect b="0" l="0" r="0" t="0"/>
          <a:stretch/>
        </p:blipFill>
        <p:spPr>
          <a:xfrm>
            <a:off x="244519" y="4653075"/>
            <a:ext cx="1188925" cy="274687"/>
          </a:xfrm>
          <a:prstGeom prst="rect">
            <a:avLst/>
          </a:prstGeom>
          <a:noFill/>
          <a:ln>
            <a:noFill/>
          </a:ln>
        </p:spPr>
      </p:pic>
      <p:sp>
        <p:nvSpPr>
          <p:cNvPr id="488" name="Google Shape;488;p56"/>
          <p:cNvSpPr txBox="1"/>
          <p:nvPr/>
        </p:nvSpPr>
        <p:spPr>
          <a:xfrm>
            <a:off x="830794" y="451626"/>
            <a:ext cx="51768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700"/>
              <a:buFont typeface="Arial"/>
              <a:buNone/>
            </a:pPr>
            <a:r>
              <a:rPr b="1" i="0" lang="es-ES" sz="2700" u="none" cap="none" strike="noStrike">
                <a:solidFill>
                  <a:srgbClr val="7030A0"/>
                </a:solidFill>
                <a:latin typeface="Montserrat"/>
                <a:ea typeface="Montserrat"/>
                <a:cs typeface="Montserrat"/>
                <a:sym typeface="Montserrat"/>
              </a:rPr>
              <a:t>Selector Descendente</a:t>
            </a:r>
            <a:endParaRPr b="0" i="0" sz="2700" u="none" cap="none" strike="noStrike">
              <a:solidFill>
                <a:srgbClr val="7030A0"/>
              </a:solidFill>
              <a:latin typeface="Montserrat"/>
              <a:ea typeface="Montserrat"/>
              <a:cs typeface="Montserrat"/>
              <a:sym typeface="Montserrat"/>
            </a:endParaRPr>
          </a:p>
        </p:txBody>
      </p:sp>
      <p:sp>
        <p:nvSpPr>
          <p:cNvPr id="489" name="Google Shape;489;p56"/>
          <p:cNvSpPr txBox="1"/>
          <p:nvPr/>
        </p:nvSpPr>
        <p:spPr>
          <a:xfrm>
            <a:off x="830794" y="1082713"/>
            <a:ext cx="6059700" cy="31632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Los selectores descendentes permiten aumentar la precisión del selector de tipo o etiqueta. Selecciona los elementos que se encuentran dentro de otros elementos.</a:t>
            </a:r>
            <a:endParaRPr b="0" i="0" sz="14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Un elemento es descendiente de otro cuando se encuentra entre las etiquetas de apertura y de cierre del otro elemento.</a:t>
            </a:r>
            <a:endParaRPr b="0" i="0" sz="1875" u="none" cap="none" strike="noStrike">
              <a:solidFill>
                <a:srgbClr val="000000"/>
              </a:solidFill>
              <a:latin typeface="Montserrat"/>
              <a:ea typeface="Montserrat"/>
              <a:cs typeface="Montserrat"/>
              <a:sym typeface="Montserrat"/>
            </a:endParaRPr>
          </a:p>
          <a:p>
            <a:pPr indent="0" lvl="0" marL="342900" marR="0" rtl="0" algn="just">
              <a:lnSpc>
                <a:spcPct val="90000"/>
              </a:lnSpc>
              <a:spcBef>
                <a:spcPts val="750"/>
              </a:spcBef>
              <a:spcAft>
                <a:spcPts val="0"/>
              </a:spcAft>
              <a:buClr>
                <a:srgbClr val="000000"/>
              </a:buClr>
              <a:buSzPts val="1875"/>
              <a:buFont typeface="Arial"/>
              <a:buNone/>
            </a:pPr>
            <a:r>
              <a:t/>
            </a:r>
            <a:endParaRPr b="0" i="0" sz="1875"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700"/>
              <a:buFont typeface="Arial"/>
              <a:buNone/>
            </a:pPr>
            <a:r>
              <a:t/>
            </a:r>
            <a:endParaRPr b="1" i="0" sz="2700" u="none" cap="none" strike="noStrike">
              <a:solidFill>
                <a:srgbClr val="FF99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
        <p:nvSpPr>
          <p:cNvPr id="490" name="Google Shape;490;p56"/>
          <p:cNvSpPr txBox="1"/>
          <p:nvPr/>
        </p:nvSpPr>
        <p:spPr>
          <a:xfrm>
            <a:off x="838980" y="2483610"/>
            <a:ext cx="2770200" cy="3759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000"/>
              <a:buFont typeface="Arial"/>
              <a:buNone/>
            </a:pPr>
            <a:r>
              <a:rPr b="0" i="0" lang="es-ES" sz="2000" u="none" cap="none" strike="noStrike">
                <a:solidFill>
                  <a:srgbClr val="F75B31"/>
                </a:solidFill>
                <a:latin typeface="Montserrat"/>
                <a:ea typeface="Montserrat"/>
                <a:cs typeface="Montserrat"/>
                <a:sym typeface="Montserrat"/>
              </a:rPr>
              <a:t>Ejemplo</a:t>
            </a:r>
            <a:r>
              <a:rPr b="0" i="0" lang="es-ES" sz="2000" u="none" cap="none" strike="noStrike">
                <a:solidFill>
                  <a:srgbClr val="5B9BD5"/>
                </a:solidFill>
                <a:latin typeface="Montserrat"/>
                <a:ea typeface="Montserrat"/>
                <a:cs typeface="Montserrat"/>
                <a:sym typeface="Montserrat"/>
              </a:rPr>
              <a:t>:</a:t>
            </a:r>
            <a:endParaRPr b="0" i="0" sz="2000" u="none" cap="none" strike="noStrike">
              <a:solidFill>
                <a:srgbClr val="5B9BD5"/>
              </a:solidFill>
              <a:latin typeface="Montserrat"/>
              <a:ea typeface="Montserrat"/>
              <a:cs typeface="Montserrat"/>
              <a:sym typeface="Montserrat"/>
            </a:endParaRPr>
          </a:p>
        </p:txBody>
      </p:sp>
      <p:pic>
        <p:nvPicPr>
          <p:cNvPr id="491" name="Google Shape;491;p56"/>
          <p:cNvPicPr preferRelativeResize="0"/>
          <p:nvPr/>
        </p:nvPicPr>
        <p:blipFill rotWithShape="1">
          <a:blip r:embed="rId4">
            <a:alphaModFix/>
          </a:blip>
          <a:srcRect b="0" l="0" r="0" t="0"/>
          <a:stretch/>
        </p:blipFill>
        <p:spPr>
          <a:xfrm>
            <a:off x="3066063" y="2664386"/>
            <a:ext cx="2105025" cy="1752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5" name="Shape 495"/>
        <p:cNvGrpSpPr/>
        <p:nvPr/>
      </p:nvGrpSpPr>
      <p:grpSpPr>
        <a:xfrm>
          <a:off x="0" y="0"/>
          <a:ext cx="0" cy="0"/>
          <a:chOff x="0" y="0"/>
          <a:chExt cx="0" cy="0"/>
        </a:xfrm>
      </p:grpSpPr>
      <p:pic>
        <p:nvPicPr>
          <p:cNvPr id="496" name="Google Shape;496;p57"/>
          <p:cNvPicPr preferRelativeResize="0"/>
          <p:nvPr/>
        </p:nvPicPr>
        <p:blipFill rotWithShape="1">
          <a:blip r:embed="rId3">
            <a:alphaModFix/>
          </a:blip>
          <a:srcRect b="0" l="0" r="0" t="0"/>
          <a:stretch/>
        </p:blipFill>
        <p:spPr>
          <a:xfrm>
            <a:off x="244519" y="4653075"/>
            <a:ext cx="1188925" cy="274687"/>
          </a:xfrm>
          <a:prstGeom prst="rect">
            <a:avLst/>
          </a:prstGeom>
          <a:noFill/>
          <a:ln>
            <a:noFill/>
          </a:ln>
        </p:spPr>
      </p:pic>
      <p:sp>
        <p:nvSpPr>
          <p:cNvPr id="497" name="Google Shape;497;p57"/>
          <p:cNvSpPr txBox="1"/>
          <p:nvPr/>
        </p:nvSpPr>
        <p:spPr>
          <a:xfrm>
            <a:off x="1560183" y="428953"/>
            <a:ext cx="51768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700"/>
              <a:buFont typeface="Arial"/>
              <a:buNone/>
            </a:pPr>
            <a:r>
              <a:rPr b="1" i="0" lang="es-ES" sz="2700" u="none" cap="none" strike="noStrike">
                <a:solidFill>
                  <a:srgbClr val="EA046C"/>
                </a:solidFill>
                <a:latin typeface="Montserrat"/>
                <a:ea typeface="Montserrat"/>
                <a:cs typeface="Montserrat"/>
                <a:sym typeface="Montserrat"/>
              </a:rPr>
              <a:t>Selectores Combinadores</a:t>
            </a:r>
            <a:endParaRPr b="0" i="0" sz="2700" u="none" cap="none" strike="noStrike">
              <a:solidFill>
                <a:srgbClr val="EA046C"/>
              </a:solidFill>
              <a:latin typeface="Montserrat"/>
              <a:ea typeface="Montserrat"/>
              <a:cs typeface="Montserrat"/>
              <a:sym typeface="Montserrat"/>
            </a:endParaRPr>
          </a:p>
        </p:txBody>
      </p:sp>
      <p:sp>
        <p:nvSpPr>
          <p:cNvPr id="498" name="Google Shape;498;p57"/>
          <p:cNvSpPr txBox="1"/>
          <p:nvPr/>
        </p:nvSpPr>
        <p:spPr>
          <a:xfrm>
            <a:off x="838980" y="977728"/>
            <a:ext cx="6144000" cy="35451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Un combinador es algo que explica la relación entre los selectores.</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75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Un selector CSS puede contener más de un selector simple. Entre los selectores simples, podemos incluir un combinador.</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75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Hay cuatro combinadores diferentes en CSS:</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75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just">
              <a:lnSpc>
                <a:spcPct val="90000"/>
              </a:lnSpc>
              <a:spcBef>
                <a:spcPts val="750"/>
              </a:spcBef>
              <a:spcAft>
                <a:spcPts val="0"/>
              </a:spcAft>
              <a:buClr>
                <a:srgbClr val="000000"/>
              </a:buClr>
              <a:buSzPts val="1400"/>
              <a:buFont typeface="Noto Sans Symbols"/>
              <a:buChar char="✔"/>
            </a:pPr>
            <a:r>
              <a:rPr b="0" i="0" lang="es-ES" sz="1400" u="none" cap="none" strike="noStrike">
                <a:solidFill>
                  <a:srgbClr val="000000"/>
                </a:solidFill>
                <a:latin typeface="Montserrat"/>
                <a:ea typeface="Montserrat"/>
                <a:cs typeface="Montserrat"/>
                <a:sym typeface="Montserrat"/>
              </a:rPr>
              <a:t>selector descendiente (espacio)</a:t>
            </a:r>
            <a:endParaRPr b="0" i="0" sz="1400" u="none" cap="none" strike="noStrike">
              <a:solidFill>
                <a:srgbClr val="000000"/>
              </a:solidFill>
              <a:latin typeface="Arial"/>
              <a:ea typeface="Arial"/>
              <a:cs typeface="Arial"/>
              <a:sym typeface="Arial"/>
            </a:endParaRPr>
          </a:p>
          <a:p>
            <a:pPr indent="-285750" lvl="0" marL="285750" marR="0" rtl="0" algn="just">
              <a:lnSpc>
                <a:spcPct val="90000"/>
              </a:lnSpc>
              <a:spcBef>
                <a:spcPts val="750"/>
              </a:spcBef>
              <a:spcAft>
                <a:spcPts val="0"/>
              </a:spcAft>
              <a:buClr>
                <a:srgbClr val="000000"/>
              </a:buClr>
              <a:buSzPts val="1400"/>
              <a:buFont typeface="Noto Sans Symbols"/>
              <a:buChar char="✔"/>
            </a:pPr>
            <a:r>
              <a:rPr b="0" i="0" lang="es-ES" sz="1400" u="none" cap="none" strike="noStrike">
                <a:solidFill>
                  <a:srgbClr val="000000"/>
                </a:solidFill>
                <a:latin typeface="Montserrat"/>
                <a:ea typeface="Montserrat"/>
                <a:cs typeface="Montserrat"/>
                <a:sym typeface="Montserrat"/>
              </a:rPr>
              <a:t>selector de niños (&gt;)</a:t>
            </a:r>
            <a:endParaRPr b="0" i="0" sz="1400" u="none" cap="none" strike="noStrike">
              <a:solidFill>
                <a:srgbClr val="000000"/>
              </a:solidFill>
              <a:latin typeface="Arial"/>
              <a:ea typeface="Arial"/>
              <a:cs typeface="Arial"/>
              <a:sym typeface="Arial"/>
            </a:endParaRPr>
          </a:p>
          <a:p>
            <a:pPr indent="-285750" lvl="0" marL="285750" marR="0" rtl="0" algn="just">
              <a:lnSpc>
                <a:spcPct val="90000"/>
              </a:lnSpc>
              <a:spcBef>
                <a:spcPts val="750"/>
              </a:spcBef>
              <a:spcAft>
                <a:spcPts val="0"/>
              </a:spcAft>
              <a:buClr>
                <a:srgbClr val="000000"/>
              </a:buClr>
              <a:buSzPts val="1400"/>
              <a:buFont typeface="Noto Sans Symbols"/>
              <a:buChar char="✔"/>
            </a:pPr>
            <a:r>
              <a:rPr b="0" i="0" lang="es-ES" sz="1400" u="none" cap="none" strike="noStrike">
                <a:solidFill>
                  <a:srgbClr val="000000"/>
                </a:solidFill>
                <a:latin typeface="Montserrat"/>
                <a:ea typeface="Montserrat"/>
                <a:cs typeface="Montserrat"/>
                <a:sym typeface="Montserrat"/>
              </a:rPr>
              <a:t>selector de hermano adyacente (+)</a:t>
            </a:r>
            <a:endParaRPr b="0" i="0" sz="1400" u="none" cap="none" strike="noStrike">
              <a:solidFill>
                <a:srgbClr val="000000"/>
              </a:solidFill>
              <a:latin typeface="Arial"/>
              <a:ea typeface="Arial"/>
              <a:cs typeface="Arial"/>
              <a:sym typeface="Arial"/>
            </a:endParaRPr>
          </a:p>
          <a:p>
            <a:pPr indent="-285750" lvl="0" marL="285750" marR="0" rtl="0" algn="just">
              <a:lnSpc>
                <a:spcPct val="90000"/>
              </a:lnSpc>
              <a:spcBef>
                <a:spcPts val="750"/>
              </a:spcBef>
              <a:spcAft>
                <a:spcPts val="0"/>
              </a:spcAft>
              <a:buClr>
                <a:srgbClr val="000000"/>
              </a:buClr>
              <a:buSzPts val="1400"/>
              <a:buFont typeface="Noto Sans Symbols"/>
              <a:buChar char="✔"/>
            </a:pPr>
            <a:r>
              <a:rPr b="0" i="0" lang="es-ES" sz="1400" u="none" cap="none" strike="noStrike">
                <a:solidFill>
                  <a:srgbClr val="000000"/>
                </a:solidFill>
                <a:latin typeface="Montserrat"/>
                <a:ea typeface="Montserrat"/>
                <a:cs typeface="Montserrat"/>
                <a:sym typeface="Montserrat"/>
              </a:rPr>
              <a:t>selector general de hermanos (~)</a:t>
            </a:r>
            <a:endParaRPr b="0" i="0" sz="1875"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700"/>
              <a:buFont typeface="Arial"/>
              <a:buNone/>
            </a:pPr>
            <a:r>
              <a:t/>
            </a:r>
            <a:endParaRPr b="1" i="0" sz="2700" u="none" cap="none" strike="noStrike">
              <a:solidFill>
                <a:srgbClr val="FF99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2" name="Shape 502"/>
        <p:cNvGrpSpPr/>
        <p:nvPr/>
      </p:nvGrpSpPr>
      <p:grpSpPr>
        <a:xfrm>
          <a:off x="0" y="0"/>
          <a:ext cx="0" cy="0"/>
          <a:chOff x="0" y="0"/>
          <a:chExt cx="0" cy="0"/>
        </a:xfrm>
      </p:grpSpPr>
      <p:pic>
        <p:nvPicPr>
          <p:cNvPr id="503" name="Google Shape;503;p58"/>
          <p:cNvPicPr preferRelativeResize="0"/>
          <p:nvPr/>
        </p:nvPicPr>
        <p:blipFill rotWithShape="1">
          <a:blip r:embed="rId3">
            <a:alphaModFix/>
          </a:blip>
          <a:srcRect b="0" l="0" r="0" t="0"/>
          <a:stretch/>
        </p:blipFill>
        <p:spPr>
          <a:xfrm>
            <a:off x="244519" y="4653075"/>
            <a:ext cx="1188925" cy="274687"/>
          </a:xfrm>
          <a:prstGeom prst="rect">
            <a:avLst/>
          </a:prstGeom>
          <a:noFill/>
          <a:ln>
            <a:noFill/>
          </a:ln>
        </p:spPr>
      </p:pic>
      <p:sp>
        <p:nvSpPr>
          <p:cNvPr id="504" name="Google Shape;504;p58"/>
          <p:cNvSpPr txBox="1"/>
          <p:nvPr/>
        </p:nvSpPr>
        <p:spPr>
          <a:xfrm>
            <a:off x="213420" y="643951"/>
            <a:ext cx="51768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400"/>
              <a:buFont typeface="Arial"/>
              <a:buNone/>
            </a:pPr>
            <a:r>
              <a:rPr b="1" i="0" lang="es-ES" sz="2400" u="none" cap="none" strike="noStrike">
                <a:solidFill>
                  <a:srgbClr val="EA046C"/>
                </a:solidFill>
                <a:latin typeface="Montserrat"/>
                <a:ea typeface="Montserrat"/>
                <a:cs typeface="Montserrat"/>
                <a:sym typeface="Montserrat"/>
              </a:rPr>
              <a:t>Selector Descendente</a:t>
            </a:r>
            <a:endParaRPr b="0" i="0" sz="2400" u="none" cap="none" strike="noStrike">
              <a:solidFill>
                <a:srgbClr val="EA046C"/>
              </a:solidFill>
              <a:latin typeface="Montserrat"/>
              <a:ea typeface="Montserrat"/>
              <a:cs typeface="Montserrat"/>
              <a:sym typeface="Montserrat"/>
            </a:endParaRPr>
          </a:p>
        </p:txBody>
      </p:sp>
      <p:sp>
        <p:nvSpPr>
          <p:cNvPr id="505" name="Google Shape;505;p58"/>
          <p:cNvSpPr txBox="1"/>
          <p:nvPr/>
        </p:nvSpPr>
        <p:spPr>
          <a:xfrm>
            <a:off x="244519" y="1410250"/>
            <a:ext cx="3817500" cy="22254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Permite seleccionar una etiqueta en base a su ancestro, es decir, este selector afecta a todos los elementos que sean descendientes de otro elemento especificado, sin importar el nivel de profundidad al que se encuentren. </a:t>
            </a:r>
            <a:endParaRPr b="0" i="0" sz="14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Por ejemplo la siguiente regla afectaría a todos los elementos &lt;p&gt; dentro de el elemento &lt;div&gt; con la clase “contenedor” y se indica poniendo un espacio entre un selector y el otro:</a:t>
            </a:r>
            <a:endParaRPr b="1" i="0" sz="2700" u="none" cap="none" strike="noStrike">
              <a:solidFill>
                <a:srgbClr val="FF99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dd</a:t>
            </a:r>
            <a:endParaRPr b="0" i="0" sz="2100" u="none" cap="none" strike="noStrike">
              <a:solidFill>
                <a:srgbClr val="000000"/>
              </a:solidFill>
              <a:latin typeface="Play"/>
              <a:ea typeface="Play"/>
              <a:cs typeface="Play"/>
              <a:sym typeface="Play"/>
            </a:endParaRPr>
          </a:p>
        </p:txBody>
      </p:sp>
      <p:pic>
        <p:nvPicPr>
          <p:cNvPr id="506" name="Google Shape;506;p58"/>
          <p:cNvPicPr preferRelativeResize="0"/>
          <p:nvPr/>
        </p:nvPicPr>
        <p:blipFill rotWithShape="1">
          <a:blip r:embed="rId4">
            <a:alphaModFix/>
          </a:blip>
          <a:srcRect b="0" l="0" r="0" t="0"/>
          <a:stretch/>
        </p:blipFill>
        <p:spPr>
          <a:xfrm>
            <a:off x="4852167" y="746500"/>
            <a:ext cx="3181350" cy="1924050"/>
          </a:xfrm>
          <a:prstGeom prst="rect">
            <a:avLst/>
          </a:prstGeom>
          <a:noFill/>
          <a:ln>
            <a:noFill/>
          </a:ln>
        </p:spPr>
      </p:pic>
      <p:pic>
        <p:nvPicPr>
          <p:cNvPr id="507" name="Google Shape;507;p58"/>
          <p:cNvPicPr preferRelativeResize="0"/>
          <p:nvPr/>
        </p:nvPicPr>
        <p:blipFill rotWithShape="1">
          <a:blip r:embed="rId5">
            <a:alphaModFix/>
          </a:blip>
          <a:srcRect b="0" l="0" r="0" t="0"/>
          <a:stretch/>
        </p:blipFill>
        <p:spPr>
          <a:xfrm>
            <a:off x="4852167" y="3937162"/>
            <a:ext cx="2152650" cy="990600"/>
          </a:xfrm>
          <a:prstGeom prst="rect">
            <a:avLst/>
          </a:prstGeom>
          <a:noFill/>
          <a:ln>
            <a:noFill/>
          </a:ln>
        </p:spPr>
      </p:pic>
      <p:sp>
        <p:nvSpPr>
          <p:cNvPr id="508" name="Google Shape;508;p58"/>
          <p:cNvSpPr txBox="1"/>
          <p:nvPr/>
        </p:nvSpPr>
        <p:spPr>
          <a:xfrm>
            <a:off x="4416343" y="197724"/>
            <a:ext cx="51768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400"/>
              <a:buFont typeface="Arial"/>
              <a:buNone/>
            </a:pPr>
            <a:r>
              <a:rPr b="0" i="0" lang="es-ES" sz="2400" u="none" cap="none" strike="noStrike">
                <a:solidFill>
                  <a:srgbClr val="EA046C"/>
                </a:solidFill>
                <a:latin typeface="Montserrat"/>
                <a:ea typeface="Montserrat"/>
                <a:cs typeface="Montserrat"/>
                <a:sym typeface="Montserrat"/>
              </a:rPr>
              <a:t>HTML</a:t>
            </a:r>
            <a:endParaRPr b="0" i="0" sz="2400" u="none" cap="none" strike="noStrike">
              <a:solidFill>
                <a:srgbClr val="EA046C"/>
              </a:solidFill>
              <a:latin typeface="Montserrat"/>
              <a:ea typeface="Montserrat"/>
              <a:cs typeface="Montserrat"/>
              <a:sym typeface="Montserrat"/>
            </a:endParaRPr>
          </a:p>
        </p:txBody>
      </p:sp>
      <p:sp>
        <p:nvSpPr>
          <p:cNvPr id="509" name="Google Shape;509;p58"/>
          <p:cNvSpPr txBox="1"/>
          <p:nvPr/>
        </p:nvSpPr>
        <p:spPr>
          <a:xfrm>
            <a:off x="4621497" y="3388387"/>
            <a:ext cx="51768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400"/>
              <a:buFont typeface="Arial"/>
              <a:buNone/>
            </a:pPr>
            <a:r>
              <a:rPr b="0" i="0" lang="es-ES" sz="2400" u="none" cap="none" strike="noStrike">
                <a:solidFill>
                  <a:srgbClr val="EA046C"/>
                </a:solidFill>
                <a:latin typeface="Montserrat"/>
                <a:ea typeface="Montserrat"/>
                <a:cs typeface="Montserrat"/>
                <a:sym typeface="Montserrat"/>
              </a:rPr>
              <a:t>CSS</a:t>
            </a:r>
            <a:endParaRPr b="0" i="0" sz="2400" u="none" cap="none" strike="noStrike">
              <a:solidFill>
                <a:srgbClr val="EA046C"/>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3" name="Shape 513"/>
        <p:cNvGrpSpPr/>
        <p:nvPr/>
      </p:nvGrpSpPr>
      <p:grpSpPr>
        <a:xfrm>
          <a:off x="0" y="0"/>
          <a:ext cx="0" cy="0"/>
          <a:chOff x="0" y="0"/>
          <a:chExt cx="0" cy="0"/>
        </a:xfrm>
      </p:grpSpPr>
      <p:pic>
        <p:nvPicPr>
          <p:cNvPr id="514" name="Google Shape;514;p59"/>
          <p:cNvPicPr preferRelativeResize="0"/>
          <p:nvPr/>
        </p:nvPicPr>
        <p:blipFill rotWithShape="1">
          <a:blip r:embed="rId3">
            <a:alphaModFix/>
          </a:blip>
          <a:srcRect b="0" l="0" r="0" t="0"/>
          <a:stretch/>
        </p:blipFill>
        <p:spPr>
          <a:xfrm>
            <a:off x="244519" y="4653075"/>
            <a:ext cx="1188925" cy="274687"/>
          </a:xfrm>
          <a:prstGeom prst="rect">
            <a:avLst/>
          </a:prstGeom>
          <a:noFill/>
          <a:ln>
            <a:noFill/>
          </a:ln>
        </p:spPr>
      </p:pic>
      <p:sp>
        <p:nvSpPr>
          <p:cNvPr id="515" name="Google Shape;515;p59"/>
          <p:cNvSpPr txBox="1"/>
          <p:nvPr/>
        </p:nvSpPr>
        <p:spPr>
          <a:xfrm>
            <a:off x="213420" y="643951"/>
            <a:ext cx="51768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400"/>
              <a:buFont typeface="Arial"/>
              <a:buNone/>
            </a:pPr>
            <a:r>
              <a:rPr b="1" i="0" lang="es-ES" sz="2400" u="none" cap="none" strike="noStrike">
                <a:solidFill>
                  <a:srgbClr val="EA046C"/>
                </a:solidFill>
                <a:latin typeface="Montserrat"/>
                <a:ea typeface="Montserrat"/>
                <a:cs typeface="Montserrat"/>
                <a:sym typeface="Montserrat"/>
              </a:rPr>
              <a:t>Selector De Niños</a:t>
            </a:r>
            <a:endParaRPr b="0" i="0" sz="2400" u="none" cap="none" strike="noStrike">
              <a:solidFill>
                <a:srgbClr val="EA046C"/>
              </a:solidFill>
              <a:latin typeface="Montserrat"/>
              <a:ea typeface="Montserrat"/>
              <a:cs typeface="Montserrat"/>
              <a:sym typeface="Montserrat"/>
            </a:endParaRPr>
          </a:p>
        </p:txBody>
      </p:sp>
      <p:sp>
        <p:nvSpPr>
          <p:cNvPr id="516" name="Google Shape;516;p59"/>
          <p:cNvSpPr txBox="1"/>
          <p:nvPr/>
        </p:nvSpPr>
        <p:spPr>
          <a:xfrm>
            <a:off x="244519" y="1410250"/>
            <a:ext cx="3817500" cy="25269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Este selector es mucho más directo, ya que permite seleccionar solamente al hijo directo de un padre esta relación se representa con el símbolo &gt; entre los selectores. </a:t>
            </a:r>
            <a:endParaRPr b="0" i="0" sz="14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Actúa sobre todos aquellos elementos que sean hijos de otro elemento especificado, pero que se encuentren en el primer nivel, es decir, si están dentro de otro elemento hijo de ese mismo padre, no serán tomados en cuenta. </a:t>
            </a:r>
            <a:endParaRPr b="0" i="0" sz="21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dd</a:t>
            </a:r>
            <a:endParaRPr b="0" i="0" sz="2100" u="none" cap="none" strike="noStrike">
              <a:solidFill>
                <a:srgbClr val="000000"/>
              </a:solidFill>
              <a:latin typeface="Play"/>
              <a:ea typeface="Play"/>
              <a:cs typeface="Play"/>
              <a:sym typeface="Play"/>
            </a:endParaRPr>
          </a:p>
        </p:txBody>
      </p:sp>
      <p:pic>
        <p:nvPicPr>
          <p:cNvPr id="517" name="Google Shape;517;p59"/>
          <p:cNvPicPr preferRelativeResize="0"/>
          <p:nvPr/>
        </p:nvPicPr>
        <p:blipFill rotWithShape="1">
          <a:blip r:embed="rId4">
            <a:alphaModFix/>
          </a:blip>
          <a:srcRect b="0" l="0" r="0" t="0"/>
          <a:stretch/>
        </p:blipFill>
        <p:spPr>
          <a:xfrm>
            <a:off x="4852167" y="746500"/>
            <a:ext cx="3181350" cy="1924050"/>
          </a:xfrm>
          <a:prstGeom prst="rect">
            <a:avLst/>
          </a:prstGeom>
          <a:noFill/>
          <a:ln>
            <a:noFill/>
          </a:ln>
        </p:spPr>
      </p:pic>
      <p:sp>
        <p:nvSpPr>
          <p:cNvPr id="518" name="Google Shape;518;p59"/>
          <p:cNvSpPr txBox="1"/>
          <p:nvPr/>
        </p:nvSpPr>
        <p:spPr>
          <a:xfrm>
            <a:off x="4416343" y="197724"/>
            <a:ext cx="51768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400"/>
              <a:buFont typeface="Arial"/>
              <a:buNone/>
            </a:pPr>
            <a:r>
              <a:rPr b="0" i="0" lang="es-ES" sz="2400" u="none" cap="none" strike="noStrike">
                <a:solidFill>
                  <a:srgbClr val="EA046C"/>
                </a:solidFill>
                <a:latin typeface="Montserrat"/>
                <a:ea typeface="Montserrat"/>
                <a:cs typeface="Montserrat"/>
                <a:sym typeface="Montserrat"/>
              </a:rPr>
              <a:t>HTML</a:t>
            </a:r>
            <a:endParaRPr b="0" i="0" sz="2400" u="none" cap="none" strike="noStrike">
              <a:solidFill>
                <a:srgbClr val="EA046C"/>
              </a:solidFill>
              <a:latin typeface="Montserrat"/>
              <a:ea typeface="Montserrat"/>
              <a:cs typeface="Montserrat"/>
              <a:sym typeface="Montserrat"/>
            </a:endParaRPr>
          </a:p>
        </p:txBody>
      </p:sp>
      <p:sp>
        <p:nvSpPr>
          <p:cNvPr id="519" name="Google Shape;519;p59"/>
          <p:cNvSpPr txBox="1"/>
          <p:nvPr/>
        </p:nvSpPr>
        <p:spPr>
          <a:xfrm>
            <a:off x="4621497" y="3388387"/>
            <a:ext cx="51768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400"/>
              <a:buFont typeface="Arial"/>
              <a:buNone/>
            </a:pPr>
            <a:r>
              <a:rPr b="0" i="0" lang="es-ES" sz="2400" u="none" cap="none" strike="noStrike">
                <a:solidFill>
                  <a:srgbClr val="EA046C"/>
                </a:solidFill>
                <a:latin typeface="Montserrat"/>
                <a:ea typeface="Montserrat"/>
                <a:cs typeface="Montserrat"/>
                <a:sym typeface="Montserrat"/>
              </a:rPr>
              <a:t>CSS</a:t>
            </a:r>
            <a:endParaRPr b="0" i="0" sz="2400" u="none" cap="none" strike="noStrike">
              <a:solidFill>
                <a:srgbClr val="EA046C"/>
              </a:solidFill>
              <a:latin typeface="Montserrat"/>
              <a:ea typeface="Montserrat"/>
              <a:cs typeface="Montserrat"/>
              <a:sym typeface="Montserrat"/>
            </a:endParaRPr>
          </a:p>
        </p:txBody>
      </p:sp>
      <p:pic>
        <p:nvPicPr>
          <p:cNvPr id="520" name="Google Shape;520;p59"/>
          <p:cNvPicPr preferRelativeResize="0"/>
          <p:nvPr/>
        </p:nvPicPr>
        <p:blipFill rotWithShape="1">
          <a:blip r:embed="rId5">
            <a:alphaModFix/>
          </a:blip>
          <a:srcRect b="0" l="0" r="0" t="0"/>
          <a:stretch/>
        </p:blipFill>
        <p:spPr>
          <a:xfrm>
            <a:off x="5390368" y="4011721"/>
            <a:ext cx="2343150" cy="10191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4" name="Shape 524"/>
        <p:cNvGrpSpPr/>
        <p:nvPr/>
      </p:nvGrpSpPr>
      <p:grpSpPr>
        <a:xfrm>
          <a:off x="0" y="0"/>
          <a:ext cx="0" cy="0"/>
          <a:chOff x="0" y="0"/>
          <a:chExt cx="0" cy="0"/>
        </a:xfrm>
      </p:grpSpPr>
      <p:pic>
        <p:nvPicPr>
          <p:cNvPr id="525" name="Google Shape;525;p60"/>
          <p:cNvPicPr preferRelativeResize="0"/>
          <p:nvPr/>
        </p:nvPicPr>
        <p:blipFill rotWithShape="1">
          <a:blip r:embed="rId3">
            <a:alphaModFix/>
          </a:blip>
          <a:srcRect b="0" l="0" r="0" t="0"/>
          <a:stretch/>
        </p:blipFill>
        <p:spPr>
          <a:xfrm>
            <a:off x="244519" y="4653075"/>
            <a:ext cx="1188925" cy="274687"/>
          </a:xfrm>
          <a:prstGeom prst="rect">
            <a:avLst/>
          </a:prstGeom>
          <a:noFill/>
          <a:ln>
            <a:noFill/>
          </a:ln>
        </p:spPr>
      </p:pic>
      <p:sp>
        <p:nvSpPr>
          <p:cNvPr id="526" name="Google Shape;526;p60"/>
          <p:cNvSpPr txBox="1"/>
          <p:nvPr/>
        </p:nvSpPr>
        <p:spPr>
          <a:xfrm>
            <a:off x="670620" y="720825"/>
            <a:ext cx="51768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400"/>
              <a:buFont typeface="Arial"/>
              <a:buNone/>
            </a:pPr>
            <a:r>
              <a:rPr b="1" i="0" lang="es-ES" sz="2400" u="none" cap="none" strike="noStrike">
                <a:solidFill>
                  <a:srgbClr val="EA046C"/>
                </a:solidFill>
                <a:latin typeface="Montserrat"/>
                <a:ea typeface="Montserrat"/>
                <a:cs typeface="Montserrat"/>
                <a:sym typeface="Montserrat"/>
              </a:rPr>
              <a:t>Selector general de hermanos</a:t>
            </a:r>
            <a:endParaRPr b="0" i="0" sz="2400" u="none" cap="none" strike="noStrike">
              <a:solidFill>
                <a:srgbClr val="EA046C"/>
              </a:solidFill>
              <a:latin typeface="Montserrat"/>
              <a:ea typeface="Montserrat"/>
              <a:cs typeface="Montserrat"/>
              <a:sym typeface="Montserrat"/>
            </a:endParaRPr>
          </a:p>
        </p:txBody>
      </p:sp>
      <p:sp>
        <p:nvSpPr>
          <p:cNvPr id="527" name="Google Shape;527;p60"/>
          <p:cNvSpPr txBox="1"/>
          <p:nvPr/>
        </p:nvSpPr>
        <p:spPr>
          <a:xfrm>
            <a:off x="701719" y="1487123"/>
            <a:ext cx="3817500" cy="324270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El selector general de hermanos selecciona todos los elementos que son hermanos de un elemento especificado.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Montserrat"/>
                <a:ea typeface="Montserrat"/>
                <a:cs typeface="Montserrat"/>
                <a:sym typeface="Montserrat"/>
              </a:rPr>
              <a:t>El siguiente ejemplo selecciona todos los elementos &lt;p&gt; que son hermanos de elementos &lt;div&gt;: </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dd</a:t>
            </a:r>
            <a:endParaRPr b="0" i="0" sz="2100" u="none" cap="none" strike="noStrike">
              <a:solidFill>
                <a:srgbClr val="000000"/>
              </a:solidFill>
              <a:latin typeface="Play"/>
              <a:ea typeface="Play"/>
              <a:cs typeface="Play"/>
              <a:sym typeface="Play"/>
            </a:endParaRPr>
          </a:p>
        </p:txBody>
      </p:sp>
      <p:sp>
        <p:nvSpPr>
          <p:cNvPr id="528" name="Google Shape;528;p60"/>
          <p:cNvSpPr txBox="1"/>
          <p:nvPr/>
        </p:nvSpPr>
        <p:spPr>
          <a:xfrm>
            <a:off x="6120837" y="726947"/>
            <a:ext cx="11208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400"/>
              <a:buFont typeface="Arial"/>
              <a:buNone/>
            </a:pPr>
            <a:r>
              <a:rPr b="0" i="0" lang="es-ES" sz="2400" u="none" cap="none" strike="noStrike">
                <a:solidFill>
                  <a:srgbClr val="EA046C"/>
                </a:solidFill>
                <a:latin typeface="Montserrat"/>
                <a:ea typeface="Montserrat"/>
                <a:cs typeface="Montserrat"/>
                <a:sym typeface="Montserrat"/>
              </a:rPr>
              <a:t>HTML</a:t>
            </a:r>
            <a:endParaRPr b="0" i="0" sz="2400" u="none" cap="none" strike="noStrike">
              <a:solidFill>
                <a:srgbClr val="EA046C"/>
              </a:solidFill>
              <a:latin typeface="Montserrat"/>
              <a:ea typeface="Montserrat"/>
              <a:cs typeface="Montserrat"/>
              <a:sym typeface="Montserrat"/>
            </a:endParaRPr>
          </a:p>
        </p:txBody>
      </p:sp>
      <p:sp>
        <p:nvSpPr>
          <p:cNvPr id="529" name="Google Shape;529;p60"/>
          <p:cNvSpPr txBox="1"/>
          <p:nvPr/>
        </p:nvSpPr>
        <p:spPr>
          <a:xfrm>
            <a:off x="6304768" y="3326173"/>
            <a:ext cx="1784700" cy="5487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400"/>
              <a:buFont typeface="Arial"/>
              <a:buNone/>
            </a:pPr>
            <a:r>
              <a:rPr b="0" i="0" lang="es-ES" sz="2400" u="none" cap="none" strike="noStrike">
                <a:solidFill>
                  <a:srgbClr val="EA046C"/>
                </a:solidFill>
                <a:latin typeface="Montserrat"/>
                <a:ea typeface="Montserrat"/>
                <a:cs typeface="Montserrat"/>
                <a:sym typeface="Montserrat"/>
              </a:rPr>
              <a:t>CSS</a:t>
            </a:r>
            <a:endParaRPr b="0" i="0" sz="2400" u="none" cap="none" strike="noStrike">
              <a:solidFill>
                <a:srgbClr val="EA046C"/>
              </a:solidFill>
              <a:latin typeface="Montserrat"/>
              <a:ea typeface="Montserrat"/>
              <a:cs typeface="Montserrat"/>
              <a:sym typeface="Montserrat"/>
            </a:endParaRPr>
          </a:p>
        </p:txBody>
      </p:sp>
      <p:pic>
        <p:nvPicPr>
          <p:cNvPr id="530" name="Google Shape;530;p60"/>
          <p:cNvPicPr preferRelativeResize="0"/>
          <p:nvPr/>
        </p:nvPicPr>
        <p:blipFill rotWithShape="1">
          <a:blip r:embed="rId4">
            <a:alphaModFix/>
          </a:blip>
          <a:srcRect b="0" l="0" r="0" t="0"/>
          <a:stretch/>
        </p:blipFill>
        <p:spPr>
          <a:xfrm>
            <a:off x="5847568" y="1487123"/>
            <a:ext cx="2241988" cy="1839050"/>
          </a:xfrm>
          <a:prstGeom prst="rect">
            <a:avLst/>
          </a:prstGeom>
          <a:noFill/>
          <a:ln>
            <a:noFill/>
          </a:ln>
        </p:spPr>
      </p:pic>
      <p:pic>
        <p:nvPicPr>
          <p:cNvPr id="531" name="Google Shape;531;p60"/>
          <p:cNvPicPr preferRelativeResize="0"/>
          <p:nvPr/>
        </p:nvPicPr>
        <p:blipFill rotWithShape="1">
          <a:blip r:embed="rId5">
            <a:alphaModFix/>
          </a:blip>
          <a:srcRect b="0" l="0" r="0" t="0"/>
          <a:stretch/>
        </p:blipFill>
        <p:spPr>
          <a:xfrm>
            <a:off x="6042513" y="4114817"/>
            <a:ext cx="1314450" cy="7524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5" name="Shape 535"/>
        <p:cNvGrpSpPr/>
        <p:nvPr/>
      </p:nvGrpSpPr>
      <p:grpSpPr>
        <a:xfrm>
          <a:off x="0" y="0"/>
          <a:ext cx="0" cy="0"/>
          <a:chOff x="0" y="0"/>
          <a:chExt cx="0" cy="0"/>
        </a:xfrm>
      </p:grpSpPr>
      <p:pic>
        <p:nvPicPr>
          <p:cNvPr id="536" name="Google Shape;536;p61"/>
          <p:cNvPicPr preferRelativeResize="0"/>
          <p:nvPr/>
        </p:nvPicPr>
        <p:blipFill rotWithShape="1">
          <a:blip r:embed="rId3">
            <a:alphaModFix/>
          </a:blip>
          <a:srcRect b="0" l="0" r="0" t="0"/>
          <a:stretch/>
        </p:blipFill>
        <p:spPr>
          <a:xfrm>
            <a:off x="301669" y="4595925"/>
            <a:ext cx="1188925" cy="274689"/>
          </a:xfrm>
          <a:prstGeom prst="rect">
            <a:avLst/>
          </a:prstGeom>
          <a:noFill/>
          <a:ln>
            <a:noFill/>
          </a:ln>
        </p:spPr>
      </p:pic>
      <p:sp>
        <p:nvSpPr>
          <p:cNvPr id="537" name="Google Shape;537;p61"/>
          <p:cNvSpPr txBox="1"/>
          <p:nvPr/>
        </p:nvSpPr>
        <p:spPr>
          <a:xfrm>
            <a:off x="896130" y="171460"/>
            <a:ext cx="5140200" cy="8796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3150"/>
              <a:buFont typeface="Arial"/>
              <a:buNone/>
            </a:pPr>
            <a:r>
              <a:rPr b="1" i="0" lang="es-ES" sz="3150" u="none" cap="none" strike="noStrike">
                <a:solidFill>
                  <a:srgbClr val="7030A0"/>
                </a:solidFill>
                <a:latin typeface="Montserrat"/>
                <a:ea typeface="Montserrat"/>
                <a:cs typeface="Montserrat"/>
                <a:sym typeface="Montserrat"/>
              </a:rPr>
              <a:t>SELECTORES </a:t>
            </a:r>
            <a:endParaRPr b="1" i="0" sz="3150" u="none" cap="none" strike="noStrike">
              <a:solidFill>
                <a:srgbClr val="7030A0"/>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150"/>
              <a:buFont typeface="Arial"/>
              <a:buNone/>
            </a:pPr>
            <a:r>
              <a:rPr b="1" i="0" lang="es-ES" sz="3150" u="none" cap="none" strike="noStrike">
                <a:solidFill>
                  <a:srgbClr val="7030A0"/>
                </a:solidFill>
                <a:latin typeface="Montserrat"/>
                <a:ea typeface="Montserrat"/>
                <a:cs typeface="Montserrat"/>
                <a:sym typeface="Montserrat"/>
              </a:rPr>
              <a:t>Simples</a:t>
            </a:r>
            <a:endParaRPr b="1" i="0" sz="3150" u="none" cap="none" strike="noStrike">
              <a:solidFill>
                <a:srgbClr val="7030A0"/>
              </a:solidFill>
              <a:latin typeface="Montserrat"/>
              <a:ea typeface="Montserrat"/>
              <a:cs typeface="Montserrat"/>
              <a:sym typeface="Montserrat"/>
            </a:endParaRPr>
          </a:p>
        </p:txBody>
      </p:sp>
      <p:sp>
        <p:nvSpPr>
          <p:cNvPr id="538" name="Google Shape;538;p61"/>
          <p:cNvSpPr txBox="1"/>
          <p:nvPr/>
        </p:nvSpPr>
        <p:spPr>
          <a:xfrm>
            <a:off x="998344" y="1264251"/>
            <a:ext cx="3056100" cy="712800"/>
          </a:xfrm>
          <a:prstGeom prst="rect">
            <a:avLst/>
          </a:prstGeom>
          <a:noFill/>
          <a:ln>
            <a:noFill/>
          </a:ln>
        </p:spPr>
        <p:txBody>
          <a:bodyPr anchorCtr="0" anchor="t" bIns="34275" lIns="68550" spcFirstLastPara="1" rIns="68550" wrap="square" tIns="34275">
            <a:noAutofit/>
          </a:bodyPr>
          <a:lstStyle/>
          <a:p>
            <a:pPr indent="0" lvl="0" marL="0" marR="0" rtl="0" algn="l">
              <a:lnSpc>
                <a:spcPct val="90000"/>
              </a:lnSpc>
              <a:spcBef>
                <a:spcPts val="750"/>
              </a:spcBef>
              <a:spcAft>
                <a:spcPts val="0"/>
              </a:spcAft>
              <a:buClr>
                <a:srgbClr val="000000"/>
              </a:buClr>
              <a:buSzPts val="2100"/>
              <a:buFont typeface="Arial"/>
              <a:buNone/>
            </a:pPr>
            <a:r>
              <a:rPr b="1" i="0" lang="es-ES" sz="2100" u="none" cap="none" strike="noStrike">
                <a:solidFill>
                  <a:srgbClr val="F75B31"/>
                </a:solidFill>
                <a:latin typeface="Montserrat"/>
                <a:ea typeface="Montserrat"/>
                <a:cs typeface="Montserrat"/>
                <a:sym typeface="Montserrat"/>
              </a:rPr>
              <a:t>Nombres de etiquetas:</a:t>
            </a:r>
            <a:endParaRPr b="1" i="0" sz="2100" u="none" cap="none" strike="noStrike">
              <a:solidFill>
                <a:srgbClr val="F75B31"/>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pic>
        <p:nvPicPr>
          <p:cNvPr id="539" name="Google Shape;539;p61"/>
          <p:cNvPicPr preferRelativeResize="0"/>
          <p:nvPr/>
        </p:nvPicPr>
        <p:blipFill rotWithShape="1">
          <a:blip r:embed="rId4">
            <a:alphaModFix/>
          </a:blip>
          <a:srcRect b="0" l="0" r="0" t="0"/>
          <a:stretch/>
        </p:blipFill>
        <p:spPr>
          <a:xfrm>
            <a:off x="998344" y="2236286"/>
            <a:ext cx="1960669" cy="1050131"/>
          </a:xfrm>
          <a:prstGeom prst="rect">
            <a:avLst/>
          </a:prstGeom>
          <a:noFill/>
          <a:ln>
            <a:noFill/>
          </a:ln>
        </p:spPr>
      </p:pic>
      <p:pic>
        <p:nvPicPr>
          <p:cNvPr id="540" name="Google Shape;540;p61"/>
          <p:cNvPicPr preferRelativeResize="0"/>
          <p:nvPr/>
        </p:nvPicPr>
        <p:blipFill rotWithShape="1">
          <a:blip r:embed="rId5">
            <a:alphaModFix/>
          </a:blip>
          <a:srcRect b="0" l="0" r="0" t="0"/>
          <a:stretch/>
        </p:blipFill>
        <p:spPr>
          <a:xfrm>
            <a:off x="4330199" y="2942175"/>
            <a:ext cx="3171825" cy="1285875"/>
          </a:xfrm>
          <a:prstGeom prst="rect">
            <a:avLst/>
          </a:prstGeom>
          <a:noFill/>
          <a:ln>
            <a:noFill/>
          </a:ln>
        </p:spPr>
      </p:pic>
      <p:pic>
        <p:nvPicPr>
          <p:cNvPr id="541" name="Google Shape;541;p61"/>
          <p:cNvPicPr preferRelativeResize="0"/>
          <p:nvPr/>
        </p:nvPicPr>
        <p:blipFill rotWithShape="1">
          <a:blip r:embed="rId6">
            <a:alphaModFix/>
          </a:blip>
          <a:srcRect b="0" l="0" r="0" t="0"/>
          <a:stretch/>
        </p:blipFill>
        <p:spPr>
          <a:xfrm>
            <a:off x="4330199" y="1620581"/>
            <a:ext cx="2378869" cy="1321594"/>
          </a:xfrm>
          <a:prstGeom prst="rect">
            <a:avLst/>
          </a:prstGeom>
          <a:noFill/>
          <a:ln>
            <a:noFill/>
          </a:ln>
        </p:spPr>
      </p:pic>
      <p:sp>
        <p:nvSpPr>
          <p:cNvPr id="542" name="Google Shape;542;p61"/>
          <p:cNvSpPr txBox="1"/>
          <p:nvPr/>
        </p:nvSpPr>
        <p:spPr>
          <a:xfrm>
            <a:off x="4919211" y="978356"/>
            <a:ext cx="1691100" cy="551100"/>
          </a:xfrm>
          <a:prstGeom prst="rect">
            <a:avLst/>
          </a:prstGeom>
          <a:noFill/>
          <a:ln>
            <a:noFill/>
          </a:ln>
        </p:spPr>
        <p:txBody>
          <a:bodyPr anchorCtr="0" anchor="t" bIns="68550" lIns="68550" spcFirstLastPara="1" rIns="68550" wrap="square" tIns="68550">
            <a:noAutofit/>
          </a:bodyPr>
          <a:lstStyle/>
          <a:p>
            <a:pPr indent="0" lvl="0" marL="0" marR="0" rtl="0" algn="just">
              <a:lnSpc>
                <a:spcPct val="90000"/>
              </a:lnSpc>
              <a:spcBef>
                <a:spcPts val="750"/>
              </a:spcBef>
              <a:spcAft>
                <a:spcPts val="0"/>
              </a:spcAft>
              <a:buClr>
                <a:srgbClr val="000000"/>
              </a:buClr>
              <a:buSzPts val="2100"/>
              <a:buFont typeface="Arial"/>
              <a:buNone/>
            </a:pPr>
            <a:r>
              <a:rPr b="1" i="0" lang="es-ES" sz="2100" u="none" cap="none" strike="noStrike">
                <a:solidFill>
                  <a:srgbClr val="F75B31"/>
                </a:solidFill>
                <a:latin typeface="Montserrat"/>
                <a:ea typeface="Montserrat"/>
                <a:cs typeface="Montserrat"/>
                <a:sym typeface="Montserrat"/>
              </a:rPr>
              <a:t>Id y Clases:</a:t>
            </a:r>
            <a:endParaRPr b="1" i="0" sz="2100" u="none" cap="none" strike="noStrike">
              <a:solidFill>
                <a:srgbClr val="F75B31"/>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6" name="Shape 546"/>
        <p:cNvGrpSpPr/>
        <p:nvPr/>
      </p:nvGrpSpPr>
      <p:grpSpPr>
        <a:xfrm>
          <a:off x="0" y="0"/>
          <a:ext cx="0" cy="0"/>
          <a:chOff x="0" y="0"/>
          <a:chExt cx="0" cy="0"/>
        </a:xfrm>
      </p:grpSpPr>
      <p:sp>
        <p:nvSpPr>
          <p:cNvPr id="547" name="Google Shape;547;p62"/>
          <p:cNvSpPr txBox="1"/>
          <p:nvPr/>
        </p:nvSpPr>
        <p:spPr>
          <a:xfrm>
            <a:off x="800707" y="543233"/>
            <a:ext cx="6314400" cy="8724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800"/>
              <a:buFont typeface="Arial"/>
              <a:buNone/>
            </a:pPr>
            <a:r>
              <a:rPr b="1" i="0" lang="es-ES" sz="2800" u="none" cap="none" strike="noStrike">
                <a:solidFill>
                  <a:srgbClr val="7030A0"/>
                </a:solidFill>
                <a:latin typeface="Montserrat"/>
                <a:ea typeface="Montserrat"/>
                <a:cs typeface="Montserrat"/>
                <a:sym typeface="Montserrat"/>
              </a:rPr>
              <a:t>SELECTORES </a:t>
            </a:r>
            <a:endParaRPr b="1" i="0" sz="2800" u="none" cap="none" strike="noStrike">
              <a:solidFill>
                <a:srgbClr val="7030A0"/>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2800"/>
              <a:buFont typeface="Arial"/>
              <a:buNone/>
            </a:pPr>
            <a:r>
              <a:rPr b="1" i="0" lang="es-ES" sz="2800" u="none" cap="none" strike="noStrike">
                <a:solidFill>
                  <a:srgbClr val="7030A0"/>
                </a:solidFill>
                <a:latin typeface="Montserrat"/>
                <a:ea typeface="Montserrat"/>
                <a:cs typeface="Montserrat"/>
                <a:sym typeface="Montserrat"/>
              </a:rPr>
              <a:t>Pseudo-Clases</a:t>
            </a:r>
            <a:endParaRPr b="1" i="0" sz="2800" u="none" cap="none" strike="noStrike">
              <a:solidFill>
                <a:srgbClr val="7030A0"/>
              </a:solidFill>
              <a:latin typeface="Montserrat"/>
              <a:ea typeface="Montserrat"/>
              <a:cs typeface="Montserrat"/>
              <a:sym typeface="Montserrat"/>
            </a:endParaRPr>
          </a:p>
        </p:txBody>
      </p:sp>
      <p:sp>
        <p:nvSpPr>
          <p:cNvPr id="548" name="Google Shape;548;p62"/>
          <p:cNvSpPr txBox="1"/>
          <p:nvPr/>
        </p:nvSpPr>
        <p:spPr>
          <a:xfrm>
            <a:off x="794754" y="1572166"/>
            <a:ext cx="7873200" cy="4827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Define los comportamientos de los elementos:</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4472C4"/>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pic>
        <p:nvPicPr>
          <p:cNvPr id="549" name="Google Shape;549;p62"/>
          <p:cNvPicPr preferRelativeResize="0"/>
          <p:nvPr/>
        </p:nvPicPr>
        <p:blipFill rotWithShape="1">
          <a:blip r:embed="rId3">
            <a:alphaModFix/>
          </a:blip>
          <a:srcRect b="0" l="0" r="0" t="0"/>
          <a:stretch/>
        </p:blipFill>
        <p:spPr>
          <a:xfrm>
            <a:off x="2564161" y="3201827"/>
            <a:ext cx="3007519" cy="800100"/>
          </a:xfrm>
          <a:prstGeom prst="rect">
            <a:avLst/>
          </a:prstGeom>
          <a:noFill/>
          <a:ln>
            <a:noFill/>
          </a:ln>
        </p:spPr>
      </p:pic>
      <p:sp>
        <p:nvSpPr>
          <p:cNvPr id="550" name="Google Shape;550;p62"/>
          <p:cNvSpPr txBox="1"/>
          <p:nvPr/>
        </p:nvSpPr>
        <p:spPr>
          <a:xfrm>
            <a:off x="979752" y="2364155"/>
            <a:ext cx="1431600" cy="674400"/>
          </a:xfrm>
          <a:prstGeom prst="rect">
            <a:avLst/>
          </a:prstGeom>
          <a:noFill/>
          <a:ln>
            <a:noFill/>
          </a:ln>
        </p:spPr>
        <p:txBody>
          <a:bodyPr anchorCtr="0" anchor="ctr" bIns="34275" lIns="68550" spcFirstLastPara="1" rIns="68550" wrap="square" tIns="34275">
            <a:noAutofit/>
          </a:bodyPr>
          <a:lstStyle/>
          <a:p>
            <a:pPr indent="0" lvl="0" marL="0" marR="0" rtl="0" algn="l">
              <a:lnSpc>
                <a:spcPct val="90000"/>
              </a:lnSpc>
              <a:spcBef>
                <a:spcPts val="0"/>
              </a:spcBef>
              <a:spcAft>
                <a:spcPts val="0"/>
              </a:spcAft>
              <a:buClr>
                <a:srgbClr val="000000"/>
              </a:buClr>
              <a:buSzPts val="2250"/>
              <a:buFont typeface="Arial"/>
              <a:buNone/>
            </a:pPr>
            <a:r>
              <a:rPr b="1" i="0" lang="es-ES" sz="2250" u="none" cap="none" strike="noStrike">
                <a:solidFill>
                  <a:srgbClr val="F75B31"/>
                </a:solidFill>
                <a:latin typeface="Play"/>
                <a:ea typeface="Play"/>
                <a:cs typeface="Play"/>
                <a:sym typeface="Play"/>
              </a:rPr>
              <a:t>Ejemplo:</a:t>
            </a:r>
            <a:endParaRPr b="1" i="0" sz="2250" u="none" cap="none" strike="noStrike">
              <a:solidFill>
                <a:srgbClr val="F75B3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317473" y="590842"/>
            <a:ext cx="8520600" cy="215005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ES" sz="4000"/>
              <a:t>¿Qué es HTML y para que sirve?</a:t>
            </a:r>
            <a:br>
              <a:rPr lang="es-ES" sz="4000"/>
            </a:br>
            <a:r>
              <a:rPr lang="es-ES" sz="4000"/>
              <a:t> </a:t>
            </a:r>
            <a:endParaRPr sz="4000"/>
          </a:p>
        </p:txBody>
      </p:sp>
      <p:pic>
        <p:nvPicPr>
          <p:cNvPr descr="Resultado de imagen de html illustration png" id="156" name="Google Shape;156;p18"/>
          <p:cNvPicPr preferRelativeResize="0"/>
          <p:nvPr/>
        </p:nvPicPr>
        <p:blipFill rotWithShape="1">
          <a:blip r:embed="rId3">
            <a:alphaModFix/>
          </a:blip>
          <a:srcRect b="0" l="0" r="0" t="0"/>
          <a:stretch/>
        </p:blipFill>
        <p:spPr>
          <a:xfrm>
            <a:off x="2917537" y="1823028"/>
            <a:ext cx="3320472" cy="332047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4" name="Shape 554"/>
        <p:cNvGrpSpPr/>
        <p:nvPr/>
      </p:nvGrpSpPr>
      <p:grpSpPr>
        <a:xfrm>
          <a:off x="0" y="0"/>
          <a:ext cx="0" cy="0"/>
          <a:chOff x="0" y="0"/>
          <a:chExt cx="0" cy="0"/>
        </a:xfrm>
      </p:grpSpPr>
      <p:pic>
        <p:nvPicPr>
          <p:cNvPr id="555" name="Google Shape;555;p63"/>
          <p:cNvPicPr preferRelativeResize="0"/>
          <p:nvPr/>
        </p:nvPicPr>
        <p:blipFill rotWithShape="1">
          <a:blip r:embed="rId3">
            <a:alphaModFix/>
          </a:blip>
          <a:srcRect b="0" l="0" r="0" t="0"/>
          <a:stretch/>
        </p:blipFill>
        <p:spPr>
          <a:xfrm>
            <a:off x="301669" y="4595925"/>
            <a:ext cx="1188925" cy="274689"/>
          </a:xfrm>
          <a:prstGeom prst="rect">
            <a:avLst/>
          </a:prstGeom>
          <a:noFill/>
          <a:ln>
            <a:noFill/>
          </a:ln>
        </p:spPr>
      </p:pic>
      <p:sp>
        <p:nvSpPr>
          <p:cNvPr id="556" name="Google Shape;556;p63"/>
          <p:cNvSpPr txBox="1"/>
          <p:nvPr/>
        </p:nvSpPr>
        <p:spPr>
          <a:xfrm>
            <a:off x="966952" y="244292"/>
            <a:ext cx="5770200" cy="9093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800"/>
              <a:buFont typeface="Arial"/>
              <a:buNone/>
            </a:pPr>
            <a:r>
              <a:rPr b="1" i="0" lang="es-ES" sz="2800" u="none" cap="none" strike="noStrike">
                <a:solidFill>
                  <a:srgbClr val="F75B31"/>
                </a:solidFill>
                <a:latin typeface="Montserrat"/>
                <a:ea typeface="Montserrat"/>
                <a:cs typeface="Montserrat"/>
                <a:sym typeface="Montserrat"/>
              </a:rPr>
              <a:t>SELECTORES Pseudo-elementos</a:t>
            </a:r>
            <a:endParaRPr b="1" i="0" sz="2800" u="none" cap="none" strike="noStrike">
              <a:solidFill>
                <a:srgbClr val="F75B31"/>
              </a:solidFill>
              <a:latin typeface="Montserrat"/>
              <a:ea typeface="Montserrat"/>
              <a:cs typeface="Montserrat"/>
              <a:sym typeface="Montserrat"/>
            </a:endParaRPr>
          </a:p>
        </p:txBody>
      </p:sp>
      <p:pic>
        <p:nvPicPr>
          <p:cNvPr id="557" name="Google Shape;557;p63"/>
          <p:cNvPicPr preferRelativeResize="0"/>
          <p:nvPr/>
        </p:nvPicPr>
        <p:blipFill rotWithShape="1">
          <a:blip r:embed="rId4">
            <a:alphaModFix/>
          </a:blip>
          <a:srcRect b="0" l="0" r="0" t="0"/>
          <a:stretch/>
        </p:blipFill>
        <p:spPr>
          <a:xfrm>
            <a:off x="1490592" y="3298368"/>
            <a:ext cx="4679156" cy="1071563"/>
          </a:xfrm>
          <a:prstGeom prst="rect">
            <a:avLst/>
          </a:prstGeom>
          <a:noFill/>
          <a:ln>
            <a:noFill/>
          </a:ln>
        </p:spPr>
      </p:pic>
      <p:sp>
        <p:nvSpPr>
          <p:cNvPr id="558" name="Google Shape;558;p63"/>
          <p:cNvSpPr txBox="1"/>
          <p:nvPr/>
        </p:nvSpPr>
        <p:spPr>
          <a:xfrm>
            <a:off x="847081" y="2358432"/>
            <a:ext cx="1383000" cy="5511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2100"/>
              <a:buFont typeface="Arial"/>
              <a:buNone/>
            </a:pPr>
            <a:r>
              <a:rPr b="1" i="0" lang="es-ES" sz="2100" u="none" cap="none" strike="noStrike">
                <a:solidFill>
                  <a:srgbClr val="1155CC"/>
                </a:solidFill>
                <a:latin typeface="Play"/>
                <a:ea typeface="Play"/>
                <a:cs typeface="Play"/>
                <a:sym typeface="Play"/>
              </a:rPr>
              <a:t>Ejemplo:</a:t>
            </a:r>
            <a:endParaRPr b="1" i="0" sz="2100" u="none" cap="none" strike="noStrike">
              <a:solidFill>
                <a:srgbClr val="1155CC"/>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
        <p:nvSpPr>
          <p:cNvPr id="559" name="Google Shape;559;p63"/>
          <p:cNvSpPr txBox="1"/>
          <p:nvPr/>
        </p:nvSpPr>
        <p:spPr>
          <a:xfrm>
            <a:off x="847081" y="1448982"/>
            <a:ext cx="5890200" cy="14604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Montserrat"/>
                <a:ea typeface="Montserrat"/>
                <a:cs typeface="Montserrat"/>
                <a:sym typeface="Montserrat"/>
              </a:rPr>
              <a:t>Diseña las partes específicas de un elemento</a:t>
            </a:r>
            <a:r>
              <a:rPr b="0" i="0" lang="es-ES" sz="2100" u="none" cap="none" strike="noStrike">
                <a:solidFill>
                  <a:srgbClr val="000000"/>
                </a:solidFill>
                <a:latin typeface="Play"/>
                <a:ea typeface="Play"/>
                <a:cs typeface="Play"/>
                <a:sym typeface="Play"/>
              </a:rPr>
              <a:t>:</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3" name="Shape 563"/>
        <p:cNvGrpSpPr/>
        <p:nvPr/>
      </p:nvGrpSpPr>
      <p:grpSpPr>
        <a:xfrm>
          <a:off x="0" y="0"/>
          <a:ext cx="0" cy="0"/>
          <a:chOff x="0" y="0"/>
          <a:chExt cx="0" cy="0"/>
        </a:xfrm>
      </p:grpSpPr>
      <p:pic>
        <p:nvPicPr>
          <p:cNvPr id="564" name="Google Shape;564;p64"/>
          <p:cNvPicPr preferRelativeResize="0"/>
          <p:nvPr/>
        </p:nvPicPr>
        <p:blipFill rotWithShape="1">
          <a:blip r:embed="rId3">
            <a:alphaModFix/>
          </a:blip>
          <a:srcRect b="0" l="0" r="0" t="0"/>
          <a:stretch/>
        </p:blipFill>
        <p:spPr>
          <a:xfrm>
            <a:off x="301669" y="4595925"/>
            <a:ext cx="1188925" cy="274689"/>
          </a:xfrm>
          <a:prstGeom prst="rect">
            <a:avLst/>
          </a:prstGeom>
          <a:noFill/>
          <a:ln>
            <a:noFill/>
          </a:ln>
        </p:spPr>
      </p:pic>
      <p:sp>
        <p:nvSpPr>
          <p:cNvPr id="565" name="Google Shape;565;p64"/>
          <p:cNvSpPr txBox="1"/>
          <p:nvPr/>
        </p:nvSpPr>
        <p:spPr>
          <a:xfrm>
            <a:off x="1011744" y="434710"/>
            <a:ext cx="6292800" cy="9093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2800"/>
              <a:buFont typeface="Arial"/>
              <a:buNone/>
            </a:pPr>
            <a:r>
              <a:rPr b="1" i="0" lang="es-ES" sz="2800" u="none" cap="none" strike="noStrike">
                <a:solidFill>
                  <a:srgbClr val="7030A0"/>
                </a:solidFill>
                <a:latin typeface="Montserrat"/>
                <a:ea typeface="Montserrat"/>
                <a:cs typeface="Montserrat"/>
                <a:sym typeface="Montserrat"/>
              </a:rPr>
              <a:t>SELECTORES </a:t>
            </a:r>
            <a:endParaRPr b="1" i="0" sz="2800" u="none" cap="none" strike="noStrike">
              <a:solidFill>
                <a:srgbClr val="7030A0"/>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2800"/>
              <a:buFont typeface="Arial"/>
              <a:buNone/>
            </a:pPr>
            <a:r>
              <a:rPr b="1" i="0" lang="es-ES" sz="2800" u="none" cap="none" strike="noStrike">
                <a:solidFill>
                  <a:srgbClr val="7030A0"/>
                </a:solidFill>
                <a:latin typeface="Montserrat"/>
                <a:ea typeface="Montserrat"/>
                <a:cs typeface="Montserrat"/>
                <a:sym typeface="Montserrat"/>
              </a:rPr>
              <a:t>Atributos</a:t>
            </a:r>
            <a:endParaRPr b="1" i="0" sz="2800" u="none" cap="none" strike="noStrike">
              <a:solidFill>
                <a:srgbClr val="7030A0"/>
              </a:solidFill>
              <a:latin typeface="Montserrat"/>
              <a:ea typeface="Montserrat"/>
              <a:cs typeface="Montserrat"/>
              <a:sym typeface="Montserrat"/>
            </a:endParaRPr>
          </a:p>
        </p:txBody>
      </p:sp>
      <p:sp>
        <p:nvSpPr>
          <p:cNvPr id="566" name="Google Shape;566;p64"/>
          <p:cNvSpPr txBox="1"/>
          <p:nvPr/>
        </p:nvSpPr>
        <p:spPr>
          <a:xfrm>
            <a:off x="1011744" y="2315194"/>
            <a:ext cx="1383000" cy="5511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2100"/>
              <a:buFont typeface="Arial"/>
              <a:buNone/>
            </a:pPr>
            <a:r>
              <a:rPr b="1" i="0" lang="es-ES" sz="2100" u="none" cap="none" strike="noStrike">
                <a:solidFill>
                  <a:srgbClr val="1155CC"/>
                </a:solidFill>
                <a:latin typeface="Play"/>
                <a:ea typeface="Play"/>
                <a:cs typeface="Play"/>
                <a:sym typeface="Play"/>
              </a:rPr>
              <a:t>Ejemplo:</a:t>
            </a:r>
            <a:endParaRPr b="1" i="0" sz="2100" u="none" cap="none" strike="noStrike">
              <a:solidFill>
                <a:srgbClr val="1155CC"/>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
        <p:nvSpPr>
          <p:cNvPr id="567" name="Google Shape;567;p64"/>
          <p:cNvSpPr txBox="1"/>
          <p:nvPr/>
        </p:nvSpPr>
        <p:spPr>
          <a:xfrm>
            <a:off x="1011744" y="1466063"/>
            <a:ext cx="5890200" cy="14001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Montserrat"/>
                <a:ea typeface="Montserrat"/>
                <a:cs typeface="Montserrat"/>
                <a:sym typeface="Montserrat"/>
              </a:rPr>
              <a:t>Diseña atributos específicos de un elemento:</a:t>
            </a:r>
            <a:endParaRPr b="0" i="0" sz="21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l">
              <a:lnSpc>
                <a:spcPct val="90000"/>
              </a:lnSpc>
              <a:spcBef>
                <a:spcPts val="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pic>
        <p:nvPicPr>
          <p:cNvPr id="568" name="Google Shape;568;p64"/>
          <p:cNvPicPr preferRelativeResize="0"/>
          <p:nvPr/>
        </p:nvPicPr>
        <p:blipFill rotWithShape="1">
          <a:blip r:embed="rId4">
            <a:alphaModFix/>
          </a:blip>
          <a:srcRect b="0" l="0" r="0" t="0"/>
          <a:stretch/>
        </p:blipFill>
        <p:spPr>
          <a:xfrm>
            <a:off x="2191803" y="3183598"/>
            <a:ext cx="3529931" cy="87290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5"/>
          <p:cNvSpPr txBox="1"/>
          <p:nvPr>
            <p:ph type="title"/>
          </p:nvPr>
        </p:nvSpPr>
        <p:spPr>
          <a:xfrm>
            <a:off x="1037025" y="461109"/>
            <a:ext cx="6021000" cy="841800"/>
          </a:xfrm>
          <a:prstGeom prst="rect">
            <a:avLst/>
          </a:prstGeom>
          <a:noFill/>
          <a:ln>
            <a:noFill/>
          </a:ln>
        </p:spPr>
        <p:txBody>
          <a:bodyPr anchorCtr="0" anchor="b" bIns="34275" lIns="68550" spcFirstLastPara="1" rIns="68550" wrap="square" tIns="34275">
            <a:noAutofit/>
          </a:bodyPr>
          <a:lstStyle/>
          <a:p>
            <a:pPr indent="0" lvl="0" marL="0" rtl="0" algn="l">
              <a:lnSpc>
                <a:spcPct val="100000"/>
              </a:lnSpc>
              <a:spcBef>
                <a:spcPts val="0"/>
              </a:spcBef>
              <a:spcAft>
                <a:spcPts val="0"/>
              </a:spcAft>
              <a:buSzPts val="3600"/>
              <a:buNone/>
            </a:pPr>
            <a:r>
              <a:rPr b="1" lang="es-ES" sz="2700">
                <a:solidFill>
                  <a:srgbClr val="7030A0"/>
                </a:solidFill>
                <a:latin typeface="Montserrat"/>
                <a:ea typeface="Montserrat"/>
                <a:cs typeface="Montserrat"/>
                <a:sym typeface="Montserrat"/>
              </a:rPr>
              <a:t>UNIDADES DE MEDIDA</a:t>
            </a:r>
            <a:endParaRPr sz="2700">
              <a:solidFill>
                <a:srgbClr val="7030A0"/>
              </a:solidFill>
              <a:latin typeface="Montserrat"/>
              <a:ea typeface="Montserrat"/>
              <a:cs typeface="Montserrat"/>
              <a:sym typeface="Montserrat"/>
            </a:endParaRPr>
          </a:p>
        </p:txBody>
      </p:sp>
      <p:sp>
        <p:nvSpPr>
          <p:cNvPr id="574" name="Google Shape;574;p65"/>
          <p:cNvSpPr txBox="1"/>
          <p:nvPr>
            <p:ph idx="1" type="subTitle"/>
          </p:nvPr>
        </p:nvSpPr>
        <p:spPr>
          <a:xfrm>
            <a:off x="1037025" y="1190850"/>
            <a:ext cx="6021000" cy="4014000"/>
          </a:xfrm>
          <a:prstGeom prst="rect">
            <a:avLst/>
          </a:prstGeom>
          <a:noFill/>
          <a:ln>
            <a:noFill/>
          </a:ln>
        </p:spPr>
        <p:txBody>
          <a:bodyPr anchorCtr="0" anchor="t" bIns="34275" lIns="68550" spcFirstLastPara="1" rIns="68550" wrap="square" tIns="34275">
            <a:noAutofit/>
          </a:bodyPr>
          <a:lstStyle/>
          <a:p>
            <a:pPr indent="0" lvl="0" marL="0" rtl="0" algn="just">
              <a:lnSpc>
                <a:spcPct val="100000"/>
              </a:lnSpc>
              <a:spcBef>
                <a:spcPts val="0"/>
              </a:spcBef>
              <a:spcAft>
                <a:spcPts val="0"/>
              </a:spcAft>
              <a:buSzPts val="2800"/>
              <a:buNone/>
            </a:pPr>
            <a:r>
              <a:rPr lang="es-ES" sz="1400">
                <a:latin typeface="Montserrat"/>
                <a:ea typeface="Montserrat"/>
                <a:cs typeface="Montserrat"/>
                <a:sym typeface="Montserrat"/>
              </a:rPr>
              <a:t>Indican un determinado tamaño, definiendo la altura y el ancho de los elementos HTML. Se indican como decimales o enteros, seguidos de una unidad de medida sin ningún  espacio de por medio.</a:t>
            </a:r>
            <a:endParaRPr sz="1400">
              <a:latin typeface="Montserrat"/>
              <a:ea typeface="Montserrat"/>
              <a:cs typeface="Montserrat"/>
              <a:sym typeface="Montserrat"/>
            </a:endParaRPr>
          </a:p>
          <a:p>
            <a:pPr indent="0" lvl="0" marL="0" rtl="0" algn="just">
              <a:lnSpc>
                <a:spcPct val="100000"/>
              </a:lnSpc>
              <a:spcBef>
                <a:spcPts val="0"/>
              </a:spcBef>
              <a:spcAft>
                <a:spcPts val="0"/>
              </a:spcAft>
              <a:buSzPts val="2800"/>
              <a:buNone/>
            </a:pPr>
            <a:r>
              <a:t/>
            </a:r>
            <a:endParaRPr sz="1400">
              <a:latin typeface="Montserrat"/>
              <a:ea typeface="Montserrat"/>
              <a:cs typeface="Montserrat"/>
              <a:sym typeface="Montserrat"/>
            </a:endParaRPr>
          </a:p>
          <a:p>
            <a:pPr indent="0" lvl="0" marL="0" rtl="0" algn="just">
              <a:lnSpc>
                <a:spcPct val="100000"/>
              </a:lnSpc>
              <a:spcBef>
                <a:spcPts val="0"/>
              </a:spcBef>
              <a:spcAft>
                <a:spcPts val="0"/>
              </a:spcAft>
              <a:buSzPts val="2800"/>
              <a:buNone/>
            </a:pPr>
            <a:r>
              <a:rPr lang="es-ES" sz="1400">
                <a:latin typeface="Montserrat"/>
                <a:ea typeface="Montserrat"/>
                <a:cs typeface="Montserrat"/>
                <a:sym typeface="Montserrat"/>
              </a:rPr>
              <a:t>Los más usados son: </a:t>
            </a:r>
            <a:endParaRPr sz="1400">
              <a:latin typeface="Montserrat"/>
              <a:ea typeface="Montserrat"/>
              <a:cs typeface="Montserrat"/>
              <a:sym typeface="Montserrat"/>
            </a:endParaRPr>
          </a:p>
          <a:p>
            <a:pPr indent="0" lvl="0" marL="0" rtl="0" algn="just">
              <a:lnSpc>
                <a:spcPct val="100000"/>
              </a:lnSpc>
              <a:spcBef>
                <a:spcPts val="0"/>
              </a:spcBef>
              <a:spcAft>
                <a:spcPts val="0"/>
              </a:spcAft>
              <a:buSzPts val="2800"/>
              <a:buNone/>
            </a:pPr>
            <a:r>
              <a:t/>
            </a:r>
            <a:endParaRPr sz="1400">
              <a:latin typeface="Montserrat"/>
              <a:ea typeface="Montserrat"/>
              <a:cs typeface="Montserrat"/>
              <a:sym typeface="Montserrat"/>
            </a:endParaRPr>
          </a:p>
          <a:p>
            <a:pPr indent="-285750" lvl="0" marL="342900" rtl="0" algn="just">
              <a:lnSpc>
                <a:spcPct val="100000"/>
              </a:lnSpc>
              <a:spcBef>
                <a:spcPts val="0"/>
              </a:spcBef>
              <a:spcAft>
                <a:spcPts val="0"/>
              </a:spcAft>
              <a:buSzPts val="2800"/>
              <a:buFont typeface="Arial"/>
              <a:buChar char="•"/>
            </a:pPr>
            <a:r>
              <a:rPr lang="es-ES" sz="1400">
                <a:latin typeface="Montserrat"/>
                <a:ea typeface="Montserrat"/>
                <a:cs typeface="Montserrat"/>
                <a:sym typeface="Montserrat"/>
              </a:rPr>
              <a:t>px</a:t>
            </a:r>
            <a:endParaRPr sz="1400">
              <a:latin typeface="Montserrat"/>
              <a:ea typeface="Montserrat"/>
              <a:cs typeface="Montserrat"/>
              <a:sym typeface="Montserrat"/>
            </a:endParaRPr>
          </a:p>
          <a:p>
            <a:pPr indent="-285750" lvl="0" marL="342900" rtl="0" algn="just">
              <a:lnSpc>
                <a:spcPct val="100000"/>
              </a:lnSpc>
              <a:spcBef>
                <a:spcPts val="0"/>
              </a:spcBef>
              <a:spcAft>
                <a:spcPts val="0"/>
              </a:spcAft>
              <a:buSzPts val="2800"/>
              <a:buFont typeface="Arial"/>
              <a:buChar char="•"/>
            </a:pPr>
            <a:r>
              <a:rPr lang="es-ES" sz="1400">
                <a:latin typeface="Montserrat"/>
                <a:ea typeface="Montserrat"/>
                <a:cs typeface="Montserrat"/>
                <a:sym typeface="Montserrat"/>
              </a:rPr>
              <a:t>%</a:t>
            </a:r>
            <a:endParaRPr sz="1400">
              <a:latin typeface="Montserrat"/>
              <a:ea typeface="Montserrat"/>
              <a:cs typeface="Montserrat"/>
              <a:sym typeface="Montserrat"/>
            </a:endParaRPr>
          </a:p>
          <a:p>
            <a:pPr indent="-285750" lvl="0" marL="342900" rtl="0" algn="just">
              <a:lnSpc>
                <a:spcPct val="100000"/>
              </a:lnSpc>
              <a:spcBef>
                <a:spcPts val="0"/>
              </a:spcBef>
              <a:spcAft>
                <a:spcPts val="0"/>
              </a:spcAft>
              <a:buSzPts val="2800"/>
              <a:buFont typeface="Arial"/>
              <a:buChar char="•"/>
            </a:pPr>
            <a:r>
              <a:rPr lang="es-ES" sz="1400">
                <a:latin typeface="Montserrat"/>
                <a:ea typeface="Montserrat"/>
                <a:cs typeface="Montserrat"/>
                <a:sym typeface="Montserrat"/>
              </a:rPr>
              <a:t>em</a:t>
            </a:r>
            <a:endParaRPr sz="1400">
              <a:latin typeface="Montserrat"/>
              <a:ea typeface="Montserrat"/>
              <a:cs typeface="Montserrat"/>
              <a:sym typeface="Montserrat"/>
            </a:endParaRPr>
          </a:p>
          <a:p>
            <a:pPr indent="-285750" lvl="0" marL="342900" rtl="0" algn="just">
              <a:lnSpc>
                <a:spcPct val="100000"/>
              </a:lnSpc>
              <a:spcBef>
                <a:spcPts val="0"/>
              </a:spcBef>
              <a:spcAft>
                <a:spcPts val="0"/>
              </a:spcAft>
              <a:buSzPts val="2800"/>
              <a:buFont typeface="Arial"/>
              <a:buChar char="•"/>
            </a:pPr>
            <a:r>
              <a:rPr lang="es-ES" sz="1400">
                <a:latin typeface="Montserrat"/>
                <a:ea typeface="Montserrat"/>
                <a:cs typeface="Montserrat"/>
                <a:sym typeface="Montserrat"/>
              </a:rPr>
              <a:t>rem</a:t>
            </a:r>
            <a:endParaRPr sz="1400">
              <a:latin typeface="Montserrat"/>
              <a:ea typeface="Montserrat"/>
              <a:cs typeface="Montserrat"/>
              <a:sym typeface="Montserrat"/>
            </a:endParaRPr>
          </a:p>
          <a:p>
            <a:pPr indent="-196850" lvl="0" marL="342900" rtl="0" algn="just">
              <a:lnSpc>
                <a:spcPct val="100000"/>
              </a:lnSpc>
              <a:spcBef>
                <a:spcPts val="0"/>
              </a:spcBef>
              <a:spcAft>
                <a:spcPts val="0"/>
              </a:spcAft>
              <a:buSzPts val="1400"/>
              <a:buChar char="•"/>
            </a:pPr>
            <a:r>
              <a:rPr lang="es-ES" sz="1400"/>
              <a:t>vh</a:t>
            </a:r>
            <a:endParaRPr sz="1400"/>
          </a:p>
          <a:p>
            <a:pPr indent="-196850" lvl="0" marL="342900" rtl="0" algn="just">
              <a:lnSpc>
                <a:spcPct val="100000"/>
              </a:lnSpc>
              <a:spcBef>
                <a:spcPts val="0"/>
              </a:spcBef>
              <a:spcAft>
                <a:spcPts val="0"/>
              </a:spcAft>
              <a:buSzPts val="1400"/>
              <a:buChar char="•"/>
            </a:pPr>
            <a:r>
              <a:rPr lang="es-ES" sz="1400"/>
              <a:t>vw</a:t>
            </a:r>
            <a:endParaRPr sz="1400"/>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b="1" sz="2700">
              <a:solidFill>
                <a:srgbClr val="FF9900"/>
              </a:solidFill>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6"/>
          <p:cNvSpPr txBox="1"/>
          <p:nvPr>
            <p:ph type="title"/>
          </p:nvPr>
        </p:nvSpPr>
        <p:spPr>
          <a:xfrm>
            <a:off x="1037025" y="461109"/>
            <a:ext cx="6021000" cy="841800"/>
          </a:xfrm>
          <a:prstGeom prst="rect">
            <a:avLst/>
          </a:prstGeom>
          <a:noFill/>
          <a:ln>
            <a:noFill/>
          </a:ln>
        </p:spPr>
        <p:txBody>
          <a:bodyPr anchorCtr="0" anchor="b" bIns="34275" lIns="68550" spcFirstLastPara="1" rIns="68550" wrap="square" tIns="34275">
            <a:noAutofit/>
          </a:bodyPr>
          <a:lstStyle/>
          <a:p>
            <a:pPr indent="0" lvl="0" marL="0" rtl="0" algn="l">
              <a:lnSpc>
                <a:spcPct val="100000"/>
              </a:lnSpc>
              <a:spcBef>
                <a:spcPts val="0"/>
              </a:spcBef>
              <a:spcAft>
                <a:spcPts val="0"/>
              </a:spcAft>
              <a:buSzPts val="3600"/>
              <a:buNone/>
            </a:pPr>
            <a:r>
              <a:rPr lang="es-ES" sz="2700">
                <a:solidFill>
                  <a:srgbClr val="7030A0"/>
                </a:solidFill>
                <a:latin typeface="Montserrat"/>
                <a:ea typeface="Montserrat"/>
                <a:cs typeface="Montserrat"/>
                <a:sym typeface="Montserrat"/>
              </a:rPr>
              <a:t>PX</a:t>
            </a:r>
            <a:endParaRPr sz="2700">
              <a:solidFill>
                <a:srgbClr val="7030A0"/>
              </a:solidFill>
              <a:latin typeface="Montserrat"/>
              <a:ea typeface="Montserrat"/>
              <a:cs typeface="Montserrat"/>
              <a:sym typeface="Montserrat"/>
            </a:endParaRPr>
          </a:p>
        </p:txBody>
      </p:sp>
      <p:sp>
        <p:nvSpPr>
          <p:cNvPr id="580" name="Google Shape;580;p66"/>
          <p:cNvSpPr txBox="1"/>
          <p:nvPr>
            <p:ph idx="1" type="subTitle"/>
          </p:nvPr>
        </p:nvSpPr>
        <p:spPr>
          <a:xfrm>
            <a:off x="1037025" y="1666593"/>
            <a:ext cx="5069400" cy="2243400"/>
          </a:xfrm>
          <a:prstGeom prst="rect">
            <a:avLst/>
          </a:prstGeom>
          <a:noFill/>
          <a:ln>
            <a:noFill/>
          </a:ln>
        </p:spPr>
        <p:txBody>
          <a:bodyPr anchorCtr="0" anchor="t" bIns="34275" lIns="68550" spcFirstLastPara="1" rIns="68550" wrap="square" tIns="34275">
            <a:noAutofit/>
          </a:bodyPr>
          <a:lstStyle/>
          <a:p>
            <a:pPr indent="0" lvl="0" marL="0" rtl="0" algn="just">
              <a:lnSpc>
                <a:spcPct val="100000"/>
              </a:lnSpc>
              <a:spcBef>
                <a:spcPts val="0"/>
              </a:spcBef>
              <a:spcAft>
                <a:spcPts val="0"/>
              </a:spcAft>
              <a:buSzPts val="2800"/>
              <a:buNone/>
            </a:pPr>
            <a:r>
              <a:rPr lang="es-ES" sz="1400">
                <a:latin typeface="Montserrat"/>
                <a:ea typeface="Montserrat"/>
                <a:cs typeface="Montserrat"/>
                <a:sym typeface="Montserrat"/>
              </a:rPr>
              <a:t>El ‘px’ (píxel) es una unidad absoluta. </a:t>
            </a:r>
            <a:endParaRPr/>
          </a:p>
          <a:p>
            <a:pPr indent="0" lvl="0" marL="0" rtl="0" algn="just">
              <a:lnSpc>
                <a:spcPct val="100000"/>
              </a:lnSpc>
              <a:spcBef>
                <a:spcPts val="0"/>
              </a:spcBef>
              <a:spcAft>
                <a:spcPts val="0"/>
              </a:spcAft>
              <a:buSzPts val="2800"/>
              <a:buNone/>
            </a:pPr>
            <a:r>
              <a:rPr lang="es-ES" sz="1400">
                <a:latin typeface="Montserrat"/>
                <a:ea typeface="Montserrat"/>
                <a:cs typeface="Montserrat"/>
                <a:sym typeface="Montserrat"/>
              </a:rPr>
              <a:t>No es una unidad escalable: no guarda relación con la medida la fuente de su contenedor o del contenedor root. Varía dependiendo de la resolución del dispositivo utilizado.</a:t>
            </a:r>
            <a:endParaRPr/>
          </a:p>
          <a:p>
            <a:pPr indent="0" lvl="0" marL="0" rtl="0" algn="just">
              <a:lnSpc>
                <a:spcPct val="100000"/>
              </a:lnSpc>
              <a:spcBef>
                <a:spcPts val="0"/>
              </a:spcBef>
              <a:spcAft>
                <a:spcPts val="0"/>
              </a:spcAft>
              <a:buSzPts val="2800"/>
              <a:buNone/>
            </a:pPr>
            <a:r>
              <a:rPr lang="es-ES" sz="1400">
                <a:latin typeface="Montserrat"/>
                <a:ea typeface="Montserrat"/>
                <a:cs typeface="Montserrat"/>
                <a:sym typeface="Montserrat"/>
              </a:rPr>
              <a:t>Cuando se asigna una medida en px a un elemento, el elemento tendrá siempre esa medida, independientemente de la medida de la fuente de su contenedor.</a:t>
            </a:r>
            <a:endParaRPr/>
          </a:p>
          <a:p>
            <a:pPr indent="0" lvl="0" marL="0" rtl="0" algn="just">
              <a:lnSpc>
                <a:spcPct val="100000"/>
              </a:lnSpc>
              <a:spcBef>
                <a:spcPts val="0"/>
              </a:spcBef>
              <a:spcAft>
                <a:spcPts val="0"/>
              </a:spcAft>
              <a:buSzPts val="2800"/>
              <a:buNone/>
            </a:pPr>
            <a:r>
              <a:t/>
            </a:r>
            <a:endParaRPr sz="1400">
              <a:latin typeface="Montserrat"/>
              <a:ea typeface="Montserrat"/>
              <a:cs typeface="Montserrat"/>
              <a:sym typeface="Montserrat"/>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b="1" sz="2700">
              <a:solidFill>
                <a:srgbClr val="FF9900"/>
              </a:solidFill>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7"/>
          <p:cNvSpPr txBox="1"/>
          <p:nvPr>
            <p:ph type="title"/>
          </p:nvPr>
        </p:nvSpPr>
        <p:spPr>
          <a:xfrm>
            <a:off x="1037025" y="461109"/>
            <a:ext cx="6021000" cy="841800"/>
          </a:xfrm>
          <a:prstGeom prst="rect">
            <a:avLst/>
          </a:prstGeom>
          <a:noFill/>
          <a:ln>
            <a:noFill/>
          </a:ln>
        </p:spPr>
        <p:txBody>
          <a:bodyPr anchorCtr="0" anchor="b" bIns="34275" lIns="68550" spcFirstLastPara="1" rIns="68550" wrap="square" tIns="34275">
            <a:noAutofit/>
          </a:bodyPr>
          <a:lstStyle/>
          <a:p>
            <a:pPr indent="0" lvl="0" marL="0" rtl="0" algn="l">
              <a:lnSpc>
                <a:spcPct val="100000"/>
              </a:lnSpc>
              <a:spcBef>
                <a:spcPts val="0"/>
              </a:spcBef>
              <a:spcAft>
                <a:spcPts val="0"/>
              </a:spcAft>
              <a:buSzPts val="3600"/>
              <a:buNone/>
            </a:pPr>
            <a:r>
              <a:rPr lang="es-ES" sz="2700">
                <a:solidFill>
                  <a:srgbClr val="7030A0"/>
                </a:solidFill>
                <a:latin typeface="Montserrat"/>
                <a:ea typeface="Montserrat"/>
                <a:cs typeface="Montserrat"/>
                <a:sym typeface="Montserrat"/>
              </a:rPr>
              <a:t>EM</a:t>
            </a:r>
            <a:endParaRPr sz="2700">
              <a:solidFill>
                <a:srgbClr val="7030A0"/>
              </a:solidFill>
              <a:latin typeface="Montserrat"/>
              <a:ea typeface="Montserrat"/>
              <a:cs typeface="Montserrat"/>
              <a:sym typeface="Montserrat"/>
            </a:endParaRPr>
          </a:p>
        </p:txBody>
      </p:sp>
      <p:sp>
        <p:nvSpPr>
          <p:cNvPr id="586" name="Google Shape;586;p67"/>
          <p:cNvSpPr txBox="1"/>
          <p:nvPr>
            <p:ph idx="1" type="subTitle"/>
          </p:nvPr>
        </p:nvSpPr>
        <p:spPr>
          <a:xfrm>
            <a:off x="1037025" y="1666593"/>
            <a:ext cx="5069400" cy="2243400"/>
          </a:xfrm>
          <a:prstGeom prst="rect">
            <a:avLst/>
          </a:prstGeom>
          <a:noFill/>
          <a:ln>
            <a:noFill/>
          </a:ln>
        </p:spPr>
        <p:txBody>
          <a:bodyPr anchorCtr="0" anchor="t" bIns="34275" lIns="68550" spcFirstLastPara="1" rIns="68550" wrap="square" tIns="34275">
            <a:noAutofit/>
          </a:bodyPr>
          <a:lstStyle/>
          <a:p>
            <a:pPr indent="0" lvl="0" marL="0" rtl="0" algn="just">
              <a:lnSpc>
                <a:spcPct val="100000"/>
              </a:lnSpc>
              <a:spcBef>
                <a:spcPts val="0"/>
              </a:spcBef>
              <a:spcAft>
                <a:spcPts val="0"/>
              </a:spcAft>
              <a:buSzPts val="2800"/>
              <a:buNone/>
            </a:pPr>
            <a:r>
              <a:rPr lang="es-ES" sz="1400">
                <a:latin typeface="Montserrat"/>
                <a:ea typeface="Montserrat"/>
                <a:cs typeface="Montserrat"/>
                <a:sym typeface="Montserrat"/>
              </a:rPr>
              <a:t>La medida se basa en el ancho de la letra “M” de la tipografía utilizada.</a:t>
            </a:r>
            <a:endParaRPr/>
          </a:p>
          <a:p>
            <a:pPr indent="0" lvl="0" marL="0" rtl="0" algn="just">
              <a:lnSpc>
                <a:spcPct val="100000"/>
              </a:lnSpc>
              <a:spcBef>
                <a:spcPts val="0"/>
              </a:spcBef>
              <a:spcAft>
                <a:spcPts val="0"/>
              </a:spcAft>
              <a:buSzPts val="2800"/>
              <a:buNone/>
            </a:pPr>
            <a:r>
              <a:t/>
            </a:r>
            <a:endParaRPr sz="1400">
              <a:latin typeface="Montserrat"/>
              <a:ea typeface="Montserrat"/>
              <a:cs typeface="Montserrat"/>
              <a:sym typeface="Montserrat"/>
            </a:endParaRPr>
          </a:p>
          <a:p>
            <a:pPr indent="0" lvl="0" marL="0" rtl="0" algn="just">
              <a:lnSpc>
                <a:spcPct val="100000"/>
              </a:lnSpc>
              <a:spcBef>
                <a:spcPts val="0"/>
              </a:spcBef>
              <a:spcAft>
                <a:spcPts val="0"/>
              </a:spcAft>
              <a:buSzPts val="2800"/>
              <a:buNone/>
            </a:pPr>
            <a:r>
              <a:rPr lang="es-ES" sz="1400">
                <a:latin typeface="Montserrat"/>
                <a:ea typeface="Montserrat"/>
                <a:cs typeface="Montserrat"/>
                <a:sym typeface="Montserrat"/>
              </a:rPr>
              <a:t>Es una medida relativa a su elemento padre. Por ejemplo, si el elemento padre tiene una fuente definida de 14px y el elemento en sí tiene una medida de fuente de 1em, la medida en pixeles será de 14px; si tuviera una fuente de 2em, sería de 28px.</a:t>
            </a:r>
            <a:endParaRPr/>
          </a:p>
          <a:p>
            <a:pPr indent="0" lvl="0" marL="0" rtl="0" algn="just">
              <a:lnSpc>
                <a:spcPct val="100000"/>
              </a:lnSpc>
              <a:spcBef>
                <a:spcPts val="0"/>
              </a:spcBef>
              <a:spcAft>
                <a:spcPts val="0"/>
              </a:spcAft>
              <a:buSzPts val="2800"/>
              <a:buNone/>
            </a:pPr>
            <a:r>
              <a:t/>
            </a:r>
            <a:endParaRPr sz="1400">
              <a:latin typeface="Montserrat"/>
              <a:ea typeface="Montserrat"/>
              <a:cs typeface="Montserrat"/>
              <a:sym typeface="Montserrat"/>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b="1" sz="2700">
              <a:solidFill>
                <a:srgbClr val="FF9900"/>
              </a:solidFill>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8"/>
          <p:cNvSpPr txBox="1"/>
          <p:nvPr>
            <p:ph type="title"/>
          </p:nvPr>
        </p:nvSpPr>
        <p:spPr>
          <a:xfrm>
            <a:off x="1037025" y="461109"/>
            <a:ext cx="6021000" cy="841800"/>
          </a:xfrm>
          <a:prstGeom prst="rect">
            <a:avLst/>
          </a:prstGeom>
          <a:noFill/>
          <a:ln>
            <a:noFill/>
          </a:ln>
        </p:spPr>
        <p:txBody>
          <a:bodyPr anchorCtr="0" anchor="b" bIns="34275" lIns="68550" spcFirstLastPara="1" rIns="68550" wrap="square" tIns="34275">
            <a:noAutofit/>
          </a:bodyPr>
          <a:lstStyle/>
          <a:p>
            <a:pPr indent="0" lvl="0" marL="0" rtl="0" algn="l">
              <a:lnSpc>
                <a:spcPct val="100000"/>
              </a:lnSpc>
              <a:spcBef>
                <a:spcPts val="0"/>
              </a:spcBef>
              <a:spcAft>
                <a:spcPts val="0"/>
              </a:spcAft>
              <a:buSzPts val="3600"/>
              <a:buNone/>
            </a:pPr>
            <a:r>
              <a:rPr lang="es-ES" sz="2700">
                <a:solidFill>
                  <a:srgbClr val="7030A0"/>
                </a:solidFill>
                <a:latin typeface="Montserrat"/>
                <a:ea typeface="Montserrat"/>
                <a:cs typeface="Montserrat"/>
                <a:sym typeface="Montserrat"/>
              </a:rPr>
              <a:t>Porcentaje</a:t>
            </a:r>
            <a:endParaRPr sz="2700">
              <a:solidFill>
                <a:srgbClr val="7030A0"/>
              </a:solidFill>
              <a:latin typeface="Montserrat"/>
              <a:ea typeface="Montserrat"/>
              <a:cs typeface="Montserrat"/>
              <a:sym typeface="Montserrat"/>
            </a:endParaRPr>
          </a:p>
        </p:txBody>
      </p:sp>
      <p:sp>
        <p:nvSpPr>
          <p:cNvPr id="592" name="Google Shape;592;p68"/>
          <p:cNvSpPr txBox="1"/>
          <p:nvPr>
            <p:ph idx="1" type="subTitle"/>
          </p:nvPr>
        </p:nvSpPr>
        <p:spPr>
          <a:xfrm>
            <a:off x="753246" y="1498428"/>
            <a:ext cx="5311200" cy="2926500"/>
          </a:xfrm>
          <a:prstGeom prst="rect">
            <a:avLst/>
          </a:prstGeom>
          <a:noFill/>
          <a:ln>
            <a:noFill/>
          </a:ln>
        </p:spPr>
        <p:txBody>
          <a:bodyPr anchorCtr="0" anchor="t" bIns="34275" lIns="68550" spcFirstLastPara="1" rIns="68550" wrap="square" tIns="34275">
            <a:noAutofit/>
          </a:bodyPr>
          <a:lstStyle/>
          <a:p>
            <a:pPr indent="0" lvl="0" marL="0" rtl="0" algn="just">
              <a:lnSpc>
                <a:spcPct val="100000"/>
              </a:lnSpc>
              <a:spcBef>
                <a:spcPts val="0"/>
              </a:spcBef>
              <a:spcAft>
                <a:spcPts val="0"/>
              </a:spcAft>
              <a:buSzPts val="2800"/>
              <a:buNone/>
            </a:pPr>
            <a:r>
              <a:t/>
            </a:r>
            <a:endParaRPr sz="1200">
              <a:latin typeface="Montserrat"/>
              <a:ea typeface="Montserrat"/>
              <a:cs typeface="Montserrat"/>
              <a:sym typeface="Montserrat"/>
            </a:endParaRPr>
          </a:p>
          <a:p>
            <a:pPr indent="0" lvl="0" marL="342900" rtl="0" algn="just">
              <a:lnSpc>
                <a:spcPct val="100000"/>
              </a:lnSpc>
              <a:spcBef>
                <a:spcPts val="0"/>
              </a:spcBef>
              <a:spcAft>
                <a:spcPts val="0"/>
              </a:spcAft>
              <a:buSzPts val="2800"/>
              <a:buNone/>
            </a:pPr>
            <a:r>
              <a:rPr lang="es-ES" sz="1200">
                <a:latin typeface="Montserrat"/>
                <a:ea typeface="Montserrat"/>
                <a:cs typeface="Montserrat"/>
                <a:sym typeface="Montserrat"/>
              </a:rPr>
              <a:t>Las unidades relativas no son valores exactos sino que se calculan a partir de otro valor de referencia. A pesar de parecer más difíciles de calcular son las más utilizadas en el diseño de sitios web responsive por su adaptabilidad a los diferentes dispositivos.</a:t>
            </a:r>
            <a:endParaRPr/>
          </a:p>
          <a:p>
            <a:pPr indent="0" lvl="0" marL="342900" rtl="0" algn="just">
              <a:lnSpc>
                <a:spcPct val="100000"/>
              </a:lnSpc>
              <a:spcBef>
                <a:spcPts val="0"/>
              </a:spcBef>
              <a:spcAft>
                <a:spcPts val="0"/>
              </a:spcAft>
              <a:buSzPts val="2800"/>
              <a:buNone/>
            </a:pPr>
            <a:r>
              <a:t/>
            </a:r>
            <a:endParaRPr sz="1200">
              <a:latin typeface="Montserrat"/>
              <a:ea typeface="Montserrat"/>
              <a:cs typeface="Montserrat"/>
              <a:sym typeface="Montserrat"/>
            </a:endParaRPr>
          </a:p>
          <a:p>
            <a:pPr indent="0" lvl="0" marL="342900" rtl="0" algn="just">
              <a:lnSpc>
                <a:spcPct val="100000"/>
              </a:lnSpc>
              <a:spcBef>
                <a:spcPts val="0"/>
              </a:spcBef>
              <a:spcAft>
                <a:spcPts val="0"/>
              </a:spcAft>
              <a:buSzPts val="2800"/>
              <a:buNone/>
            </a:pPr>
            <a:r>
              <a:rPr lang="es-ES" sz="1200">
                <a:latin typeface="Montserrat"/>
                <a:ea typeface="Montserrat"/>
                <a:cs typeface="Montserrat"/>
                <a:sym typeface="Montserrat"/>
              </a:rPr>
              <a:t>Porcentaje (%), es una de las unidades relativas más utilizadas. Su valor está calculado siempre en base a otro elemento. Si lo aplicamos sobre una fuente es relativo al tamaño de la fuente declarada en el contexto, pero si lo aplicamos al width de un elemento entonces es relativo al ancho de su contenedor.</a:t>
            </a:r>
            <a:endParaRPr sz="1200">
              <a:latin typeface="Montserrat"/>
              <a:ea typeface="Montserrat"/>
              <a:cs typeface="Montserrat"/>
              <a:sym typeface="Montserrat"/>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b="1" sz="2700">
              <a:solidFill>
                <a:srgbClr val="FF9900"/>
              </a:solidFill>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9"/>
          <p:cNvSpPr txBox="1"/>
          <p:nvPr>
            <p:ph type="title"/>
          </p:nvPr>
        </p:nvSpPr>
        <p:spPr>
          <a:xfrm>
            <a:off x="768641" y="141934"/>
            <a:ext cx="6021000" cy="841800"/>
          </a:xfrm>
          <a:prstGeom prst="rect">
            <a:avLst/>
          </a:prstGeom>
          <a:noFill/>
          <a:ln>
            <a:noFill/>
          </a:ln>
        </p:spPr>
        <p:txBody>
          <a:bodyPr anchorCtr="0" anchor="b" bIns="34275" lIns="68550" spcFirstLastPara="1" rIns="68550" wrap="square" tIns="34275">
            <a:noAutofit/>
          </a:bodyPr>
          <a:lstStyle/>
          <a:p>
            <a:pPr indent="0" lvl="0" marL="0" rtl="0" algn="l">
              <a:lnSpc>
                <a:spcPct val="100000"/>
              </a:lnSpc>
              <a:spcBef>
                <a:spcPts val="0"/>
              </a:spcBef>
              <a:spcAft>
                <a:spcPts val="0"/>
              </a:spcAft>
              <a:buSzPts val="3600"/>
              <a:buNone/>
            </a:pPr>
            <a:r>
              <a:rPr b="1" lang="es-ES" sz="2700">
                <a:solidFill>
                  <a:srgbClr val="7030A0"/>
                </a:solidFill>
                <a:latin typeface="Play"/>
                <a:ea typeface="Play"/>
                <a:cs typeface="Play"/>
                <a:sym typeface="Play"/>
              </a:rPr>
              <a:t>MODELO DE CAJA</a:t>
            </a:r>
            <a:endParaRPr sz="2700">
              <a:solidFill>
                <a:srgbClr val="7030A0"/>
              </a:solidFill>
              <a:latin typeface="Play"/>
              <a:ea typeface="Play"/>
              <a:cs typeface="Play"/>
              <a:sym typeface="Play"/>
            </a:endParaRPr>
          </a:p>
        </p:txBody>
      </p:sp>
      <p:sp>
        <p:nvSpPr>
          <p:cNvPr id="598" name="Google Shape;598;p69"/>
          <p:cNvSpPr txBox="1"/>
          <p:nvPr>
            <p:ph idx="1" type="subTitle"/>
          </p:nvPr>
        </p:nvSpPr>
        <p:spPr>
          <a:xfrm>
            <a:off x="768641" y="1141996"/>
            <a:ext cx="6021000" cy="3499200"/>
          </a:xfrm>
          <a:prstGeom prst="rect">
            <a:avLst/>
          </a:prstGeom>
          <a:noFill/>
          <a:ln>
            <a:noFill/>
          </a:ln>
        </p:spPr>
        <p:txBody>
          <a:bodyPr anchorCtr="0" anchor="t" bIns="34275" lIns="68550" spcFirstLastPara="1" rIns="68550" wrap="square" tIns="34275">
            <a:noAutofit/>
          </a:bodyPr>
          <a:lstStyle/>
          <a:p>
            <a:pPr indent="0" lvl="0" marL="0" rtl="0" algn="just">
              <a:lnSpc>
                <a:spcPct val="100000"/>
              </a:lnSpc>
              <a:spcBef>
                <a:spcPts val="0"/>
              </a:spcBef>
              <a:spcAft>
                <a:spcPts val="0"/>
              </a:spcAft>
              <a:buSzPts val="2800"/>
              <a:buNone/>
            </a:pPr>
            <a:r>
              <a:rPr b="1" lang="es-ES" sz="1600">
                <a:latin typeface="Montserrat"/>
                <a:ea typeface="Montserrat"/>
                <a:cs typeface="Montserrat"/>
                <a:sym typeface="Montserrat"/>
              </a:rPr>
              <a:t>Contenido (content): </a:t>
            </a:r>
            <a:r>
              <a:rPr lang="es-ES" sz="1600">
                <a:latin typeface="Montserrat"/>
                <a:ea typeface="Montserrat"/>
                <a:cs typeface="Montserrat"/>
                <a:sym typeface="Montserrat"/>
              </a:rPr>
              <a:t>se trata del contenido HTML del elemento (las palabras de un párrafo, una imagen, el texto de una lista de elementos, etc.)</a:t>
            </a:r>
            <a:endParaRPr/>
          </a:p>
          <a:p>
            <a:pPr indent="0" lvl="0" marL="0" rtl="0" algn="just">
              <a:lnSpc>
                <a:spcPct val="100000"/>
              </a:lnSpc>
              <a:spcBef>
                <a:spcPts val="0"/>
              </a:spcBef>
              <a:spcAft>
                <a:spcPts val="0"/>
              </a:spcAft>
              <a:buSzPts val="2800"/>
              <a:buNone/>
            </a:pPr>
            <a:r>
              <a:t/>
            </a:r>
            <a:endParaRPr sz="1600">
              <a:latin typeface="Montserrat"/>
              <a:ea typeface="Montserrat"/>
              <a:cs typeface="Montserrat"/>
              <a:sym typeface="Montserrat"/>
            </a:endParaRPr>
          </a:p>
          <a:p>
            <a:pPr indent="0" lvl="0" marL="0" rtl="0" algn="just">
              <a:lnSpc>
                <a:spcPct val="100000"/>
              </a:lnSpc>
              <a:spcBef>
                <a:spcPts val="0"/>
              </a:spcBef>
              <a:spcAft>
                <a:spcPts val="0"/>
              </a:spcAft>
              <a:buSzPts val="2800"/>
              <a:buNone/>
            </a:pPr>
            <a:r>
              <a:rPr b="1" lang="es-ES" sz="1600">
                <a:latin typeface="Montserrat"/>
                <a:ea typeface="Montserrat"/>
                <a:cs typeface="Montserrat"/>
                <a:sym typeface="Montserrat"/>
              </a:rPr>
              <a:t>Relleno (padding): </a:t>
            </a:r>
            <a:r>
              <a:rPr lang="es-ES" sz="1600">
                <a:latin typeface="Montserrat"/>
                <a:ea typeface="Montserrat"/>
                <a:cs typeface="Montserrat"/>
                <a:sym typeface="Montserrat"/>
              </a:rPr>
              <a:t>espacio libre opcional existente entre el contenido y el borde.</a:t>
            </a:r>
            <a:endParaRPr/>
          </a:p>
          <a:p>
            <a:pPr indent="0" lvl="0" marL="0" rtl="0" algn="just">
              <a:lnSpc>
                <a:spcPct val="100000"/>
              </a:lnSpc>
              <a:spcBef>
                <a:spcPts val="0"/>
              </a:spcBef>
              <a:spcAft>
                <a:spcPts val="0"/>
              </a:spcAft>
              <a:buSzPts val="2800"/>
              <a:buNone/>
            </a:pPr>
            <a:r>
              <a:t/>
            </a:r>
            <a:endParaRPr sz="1600">
              <a:latin typeface="Montserrat"/>
              <a:ea typeface="Montserrat"/>
              <a:cs typeface="Montserrat"/>
              <a:sym typeface="Montserrat"/>
            </a:endParaRPr>
          </a:p>
          <a:p>
            <a:pPr indent="0" lvl="0" marL="0" rtl="0" algn="just">
              <a:lnSpc>
                <a:spcPct val="100000"/>
              </a:lnSpc>
              <a:spcBef>
                <a:spcPts val="0"/>
              </a:spcBef>
              <a:spcAft>
                <a:spcPts val="0"/>
              </a:spcAft>
              <a:buSzPts val="2800"/>
              <a:buNone/>
            </a:pPr>
            <a:r>
              <a:rPr b="1" lang="es-ES" sz="1600">
                <a:latin typeface="Montserrat"/>
                <a:ea typeface="Montserrat"/>
                <a:cs typeface="Montserrat"/>
                <a:sym typeface="Montserrat"/>
              </a:rPr>
              <a:t>Borde (border): </a:t>
            </a:r>
            <a:r>
              <a:rPr lang="es-ES" sz="1600">
                <a:latin typeface="Montserrat"/>
                <a:ea typeface="Montserrat"/>
                <a:cs typeface="Montserrat"/>
                <a:sym typeface="Montserrat"/>
              </a:rPr>
              <a:t>línea que encierra completamente el contenido y su relleno.</a:t>
            </a:r>
            <a:endParaRPr/>
          </a:p>
          <a:p>
            <a:pPr indent="0" lvl="0" marL="0" rtl="0" algn="just">
              <a:lnSpc>
                <a:spcPct val="100000"/>
              </a:lnSpc>
              <a:spcBef>
                <a:spcPts val="0"/>
              </a:spcBef>
              <a:spcAft>
                <a:spcPts val="0"/>
              </a:spcAft>
              <a:buSzPts val="2800"/>
              <a:buNone/>
            </a:pPr>
            <a:r>
              <a:t/>
            </a:r>
            <a:endParaRPr sz="1600">
              <a:latin typeface="Montserrat"/>
              <a:ea typeface="Montserrat"/>
              <a:cs typeface="Montserrat"/>
              <a:sym typeface="Montserrat"/>
            </a:endParaRPr>
          </a:p>
          <a:p>
            <a:pPr indent="0" lvl="0" marL="0" rtl="0" algn="just">
              <a:lnSpc>
                <a:spcPct val="100000"/>
              </a:lnSpc>
              <a:spcBef>
                <a:spcPts val="0"/>
              </a:spcBef>
              <a:spcAft>
                <a:spcPts val="0"/>
              </a:spcAft>
              <a:buSzPts val="2800"/>
              <a:buNone/>
            </a:pPr>
            <a:r>
              <a:rPr b="1" lang="es-ES" sz="1600">
                <a:latin typeface="Montserrat"/>
                <a:ea typeface="Montserrat"/>
                <a:cs typeface="Montserrat"/>
                <a:sym typeface="Montserrat"/>
              </a:rPr>
              <a:t>Margen (margin): </a:t>
            </a:r>
            <a:r>
              <a:rPr lang="es-ES" sz="1600">
                <a:latin typeface="Montserrat"/>
                <a:ea typeface="Montserrat"/>
                <a:cs typeface="Montserrat"/>
                <a:sym typeface="Montserrat"/>
              </a:rPr>
              <a:t>separación opcional existente entre la caja y el resto de cajas adyacentes.</a:t>
            </a:r>
            <a:endParaRPr sz="1600">
              <a:latin typeface="Play"/>
              <a:ea typeface="Play"/>
              <a:cs typeface="Play"/>
              <a:sym typeface="Play"/>
            </a:endParaRPr>
          </a:p>
          <a:p>
            <a:pPr indent="0" lvl="0" marL="342900" rtl="0" algn="just">
              <a:lnSpc>
                <a:spcPct val="100000"/>
              </a:lnSpc>
              <a:spcBef>
                <a:spcPts val="0"/>
              </a:spcBef>
              <a:spcAft>
                <a:spcPts val="0"/>
              </a:spcAft>
              <a:buSzPts val="2800"/>
              <a:buNone/>
            </a:pPr>
            <a:r>
              <a:t/>
            </a:r>
            <a:endParaRPr>
              <a:latin typeface="Play"/>
              <a:ea typeface="Play"/>
              <a:cs typeface="Play"/>
              <a:sym typeface="Play"/>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sz="1875">
              <a:latin typeface="Play"/>
              <a:ea typeface="Play"/>
              <a:cs typeface="Play"/>
              <a:sym typeface="Play"/>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342900" rtl="0" algn="just">
              <a:lnSpc>
                <a:spcPct val="100000"/>
              </a:lnSpc>
              <a:spcBef>
                <a:spcPts val="0"/>
              </a:spcBef>
              <a:spcAft>
                <a:spcPts val="0"/>
              </a:spcAft>
              <a:buSzPts val="2800"/>
              <a:buNone/>
            </a:pPr>
            <a:r>
              <a:t/>
            </a:r>
            <a:endParaRPr sz="1875">
              <a:latin typeface="Play"/>
              <a:ea typeface="Play"/>
              <a:cs typeface="Play"/>
              <a:sym typeface="Play"/>
            </a:endParaRPr>
          </a:p>
          <a:p>
            <a:pPr indent="0" lvl="0" marL="0" rtl="0" algn="just">
              <a:lnSpc>
                <a:spcPct val="100000"/>
              </a:lnSpc>
              <a:spcBef>
                <a:spcPts val="0"/>
              </a:spcBef>
              <a:spcAft>
                <a:spcPts val="0"/>
              </a:spcAft>
              <a:buSzPts val="2800"/>
              <a:buNone/>
            </a:pPr>
            <a:r>
              <a:t/>
            </a:r>
            <a:endParaRPr b="1" sz="2700">
              <a:solidFill>
                <a:srgbClr val="FF9900"/>
              </a:solidFill>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a:p>
            <a:pPr indent="0" lvl="0" marL="0" rtl="0" algn="just">
              <a:lnSpc>
                <a:spcPct val="100000"/>
              </a:lnSpc>
              <a:spcBef>
                <a:spcPts val="0"/>
              </a:spcBef>
              <a:spcAft>
                <a:spcPts val="0"/>
              </a:spcAft>
              <a:buSzPts val="2800"/>
              <a:buNone/>
            </a:pPr>
            <a:r>
              <a:rPr lang="es-ES" sz="2100">
                <a:latin typeface="Play"/>
                <a:ea typeface="Play"/>
                <a:cs typeface="Play"/>
                <a:sym typeface="Play"/>
              </a:rPr>
              <a:t> </a:t>
            </a:r>
            <a:endParaRPr sz="2100">
              <a:latin typeface="Play"/>
              <a:ea typeface="Play"/>
              <a:cs typeface="Play"/>
              <a:sym typeface="Play"/>
            </a:endParaRPr>
          </a:p>
          <a:p>
            <a:pPr indent="0" lvl="0" marL="0" rtl="0" algn="just">
              <a:lnSpc>
                <a:spcPct val="100000"/>
              </a:lnSpc>
              <a:spcBef>
                <a:spcPts val="0"/>
              </a:spcBef>
              <a:spcAft>
                <a:spcPts val="0"/>
              </a:spcAft>
              <a:buSzPts val="2800"/>
              <a:buNone/>
            </a:pPr>
            <a:r>
              <a:t/>
            </a:r>
            <a:endParaRPr sz="2100">
              <a:latin typeface="Play"/>
              <a:ea typeface="Play"/>
              <a:cs typeface="Play"/>
              <a:sym typeface="Pl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0"/>
          <p:cNvSpPr txBox="1"/>
          <p:nvPr/>
        </p:nvSpPr>
        <p:spPr>
          <a:xfrm>
            <a:off x="741275" y="875400"/>
            <a:ext cx="7771500" cy="4268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95959"/>
                </a:solidFill>
                <a:latin typeface="Montserrat"/>
                <a:ea typeface="Montserrat"/>
                <a:cs typeface="Montserrat"/>
                <a:sym typeface="Montserrat"/>
              </a:rPr>
              <a:t>Una etiqueta de línea es aquella que ocupa el espacio mínimo necesario en horizontal, y permite que otro elemento se coloque a su lado.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95959"/>
                </a:solidFill>
                <a:latin typeface="Montserrat"/>
                <a:ea typeface="Montserrat"/>
                <a:cs typeface="Montserrat"/>
                <a:sym typeface="Montserrat"/>
              </a:rPr>
              <a:t>En cambio una etiqueta de bloque, ocupa todo el ancho disponible y no permite que otro elemento se coloque a su lado (aunque aparentemente tenga lugar suficiente).</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95959"/>
                </a:solidFill>
                <a:latin typeface="Montserrat"/>
                <a:ea typeface="Montserrat"/>
                <a:cs typeface="Montserrat"/>
                <a:sym typeface="Montserrat"/>
              </a:rPr>
              <a:t>Etiquetas de línea (las más usadas):</a:t>
            </a:r>
            <a:endParaRPr b="0" i="0" sz="18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95959"/>
                </a:solidFill>
                <a:latin typeface="Montserrat"/>
                <a:ea typeface="Montserrat"/>
                <a:cs typeface="Montserrat"/>
                <a:sym typeface="Montserrat"/>
              </a:rPr>
              <a:t>Etiquetas de bloque (las más usadas):</a:t>
            </a:r>
            <a:endParaRPr b="0" i="0" sz="18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Montserrat"/>
              <a:ea typeface="Montserrat"/>
              <a:cs typeface="Montserrat"/>
              <a:sym typeface="Montserrat"/>
            </a:endParaRPr>
          </a:p>
        </p:txBody>
      </p:sp>
      <p:sp>
        <p:nvSpPr>
          <p:cNvPr id="604" name="Google Shape;604;p70"/>
          <p:cNvSpPr txBox="1"/>
          <p:nvPr/>
        </p:nvSpPr>
        <p:spPr>
          <a:xfrm>
            <a:off x="695008" y="140475"/>
            <a:ext cx="4917300" cy="84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EA046C"/>
                </a:solidFill>
                <a:latin typeface="Montserrat"/>
                <a:ea typeface="Montserrat"/>
                <a:cs typeface="Montserrat"/>
                <a:sym typeface="Montserrat"/>
              </a:rPr>
              <a:t>Elementos de línea y de bloque en HTML</a:t>
            </a:r>
            <a:endParaRPr b="1" i="0" sz="2400" u="none" cap="none" strike="noStrike">
              <a:solidFill>
                <a:srgbClr val="EA046C"/>
              </a:solidFill>
              <a:latin typeface="Montserrat"/>
              <a:ea typeface="Montserrat"/>
              <a:cs typeface="Montserrat"/>
              <a:sym typeface="Montserrat"/>
            </a:endParaRPr>
          </a:p>
        </p:txBody>
      </p:sp>
      <p:pic>
        <p:nvPicPr>
          <p:cNvPr id="605" name="Google Shape;605;p70"/>
          <p:cNvPicPr preferRelativeResize="0"/>
          <p:nvPr/>
        </p:nvPicPr>
        <p:blipFill rotWithShape="1">
          <a:blip r:embed="rId3">
            <a:alphaModFix/>
          </a:blip>
          <a:srcRect b="0" l="0" r="0" t="0"/>
          <a:stretch/>
        </p:blipFill>
        <p:spPr>
          <a:xfrm>
            <a:off x="741283" y="2958676"/>
            <a:ext cx="3943350" cy="438150"/>
          </a:xfrm>
          <a:prstGeom prst="rect">
            <a:avLst/>
          </a:prstGeom>
          <a:noFill/>
          <a:ln>
            <a:noFill/>
          </a:ln>
        </p:spPr>
      </p:pic>
      <p:pic>
        <p:nvPicPr>
          <p:cNvPr id="606" name="Google Shape;606;p70"/>
          <p:cNvPicPr preferRelativeResize="0"/>
          <p:nvPr/>
        </p:nvPicPr>
        <p:blipFill rotWithShape="1">
          <a:blip r:embed="rId4">
            <a:alphaModFix/>
          </a:blip>
          <a:srcRect b="0" l="0" r="0" t="0"/>
          <a:stretch/>
        </p:blipFill>
        <p:spPr>
          <a:xfrm>
            <a:off x="783360" y="3993658"/>
            <a:ext cx="4145346" cy="5238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1"/>
          <p:cNvSpPr txBox="1"/>
          <p:nvPr/>
        </p:nvSpPr>
        <p:spPr>
          <a:xfrm>
            <a:off x="1112368" y="537206"/>
            <a:ext cx="4406100" cy="7746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3375"/>
              <a:buFont typeface="Arial"/>
              <a:buNone/>
            </a:pPr>
            <a:r>
              <a:rPr b="1" i="0" lang="es-ES" sz="3375" u="none" cap="none" strike="noStrike">
                <a:solidFill>
                  <a:srgbClr val="EA046C"/>
                </a:solidFill>
                <a:latin typeface="Montserrat"/>
                <a:ea typeface="Montserrat"/>
                <a:cs typeface="Montserrat"/>
                <a:sym typeface="Montserrat"/>
              </a:rPr>
              <a:t>MULTIMEDIA</a:t>
            </a:r>
            <a:endParaRPr b="0" i="0" sz="3150" u="none" cap="none" strike="noStrike">
              <a:solidFill>
                <a:srgbClr val="EA046C"/>
              </a:solidFill>
              <a:latin typeface="Montserrat"/>
              <a:ea typeface="Montserrat"/>
              <a:cs typeface="Montserrat"/>
              <a:sym typeface="Montserrat"/>
            </a:endParaRPr>
          </a:p>
        </p:txBody>
      </p:sp>
      <p:sp>
        <p:nvSpPr>
          <p:cNvPr id="612" name="Google Shape;612;p71"/>
          <p:cNvSpPr txBox="1"/>
          <p:nvPr/>
        </p:nvSpPr>
        <p:spPr>
          <a:xfrm>
            <a:off x="1112363" y="1506113"/>
            <a:ext cx="6406800" cy="723600"/>
          </a:xfrm>
          <a:prstGeom prst="rect">
            <a:avLst/>
          </a:prstGeom>
          <a:noFill/>
          <a:ln>
            <a:noFill/>
          </a:ln>
        </p:spPr>
        <p:txBody>
          <a:bodyPr anchorCtr="0" anchor="t" bIns="34275" lIns="68550" spcFirstLastPara="1" rIns="68550" wrap="square" tIns="34275">
            <a:noAutofit/>
          </a:bodyPr>
          <a:lstStyle/>
          <a:p>
            <a:pPr indent="0" lvl="0" marL="0" marR="0" rtl="0" algn="l">
              <a:lnSpc>
                <a:spcPct val="90000"/>
              </a:lnSpc>
              <a:spcBef>
                <a:spcPts val="750"/>
              </a:spcBef>
              <a:spcAft>
                <a:spcPts val="0"/>
              </a:spcAft>
              <a:buClr>
                <a:srgbClr val="000000"/>
              </a:buClr>
              <a:buSzPts val="1800"/>
              <a:buFont typeface="Arial"/>
              <a:buNone/>
            </a:pPr>
            <a:r>
              <a:rPr b="0" i="0" lang="es-ES" sz="1800" u="none" cap="none" strike="noStrike">
                <a:solidFill>
                  <a:srgbClr val="000000"/>
                </a:solidFill>
                <a:latin typeface="Play"/>
                <a:ea typeface="Play"/>
                <a:cs typeface="Play"/>
                <a:sym typeface="Play"/>
              </a:rPr>
              <a:t>Las páginas web contienen elementos multimedia como: videos, audios, imágenes y más.</a:t>
            </a:r>
            <a:endParaRPr b="0" i="0" sz="18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pic>
        <p:nvPicPr>
          <p:cNvPr id="613" name="Google Shape;613;p71"/>
          <p:cNvPicPr preferRelativeResize="0"/>
          <p:nvPr/>
        </p:nvPicPr>
        <p:blipFill rotWithShape="1">
          <a:blip r:embed="rId3">
            <a:alphaModFix/>
          </a:blip>
          <a:srcRect b="0" l="0" r="0" t="0"/>
          <a:stretch/>
        </p:blipFill>
        <p:spPr>
          <a:xfrm>
            <a:off x="3234994" y="2503369"/>
            <a:ext cx="2428051" cy="1793213"/>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2"/>
          <p:cNvSpPr txBox="1"/>
          <p:nvPr/>
        </p:nvSpPr>
        <p:spPr>
          <a:xfrm>
            <a:off x="1324900" y="768213"/>
            <a:ext cx="2867100" cy="6810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3375"/>
              <a:buFont typeface="Arial"/>
              <a:buNone/>
            </a:pPr>
            <a:r>
              <a:rPr b="1" i="0" lang="es-ES" sz="3375" u="none" cap="none" strike="noStrike">
                <a:solidFill>
                  <a:srgbClr val="7030A0"/>
                </a:solidFill>
                <a:latin typeface="Montserrat"/>
                <a:ea typeface="Montserrat"/>
                <a:cs typeface="Montserrat"/>
                <a:sym typeface="Montserrat"/>
              </a:rPr>
              <a:t>IMÁGENES:</a:t>
            </a:r>
            <a:endParaRPr b="0" i="0" sz="3150" u="none" cap="none" strike="noStrike">
              <a:solidFill>
                <a:srgbClr val="7030A0"/>
              </a:solidFill>
              <a:latin typeface="Montserrat"/>
              <a:ea typeface="Montserrat"/>
              <a:cs typeface="Montserrat"/>
              <a:sym typeface="Montserrat"/>
            </a:endParaRPr>
          </a:p>
        </p:txBody>
      </p:sp>
      <p:sp>
        <p:nvSpPr>
          <p:cNvPr id="619" name="Google Shape;619;p72"/>
          <p:cNvSpPr txBox="1"/>
          <p:nvPr/>
        </p:nvSpPr>
        <p:spPr>
          <a:xfrm>
            <a:off x="1324900" y="1571613"/>
            <a:ext cx="6406800" cy="16977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1800"/>
              <a:buFont typeface="Arial"/>
              <a:buNone/>
            </a:pPr>
            <a:r>
              <a:rPr b="0" i="0" lang="es-ES" sz="1800" u="none" cap="none" strike="noStrike">
                <a:solidFill>
                  <a:srgbClr val="000000"/>
                </a:solidFill>
                <a:latin typeface="Play"/>
                <a:ea typeface="Play"/>
                <a:cs typeface="Play"/>
                <a:sym typeface="Play"/>
              </a:rPr>
              <a:t>HTML maneja los siguientes formatos como estándar:</a:t>
            </a:r>
            <a:endParaRPr b="0" i="0" sz="1800" u="none" cap="none" strike="noStrike">
              <a:solidFill>
                <a:srgbClr val="000000"/>
              </a:solidFill>
              <a:latin typeface="Play"/>
              <a:ea typeface="Play"/>
              <a:cs typeface="Play"/>
              <a:sym typeface="Play"/>
            </a:endParaRPr>
          </a:p>
          <a:p>
            <a:pPr indent="-285750" lvl="0" marL="342900" marR="0" rtl="0" algn="just">
              <a:lnSpc>
                <a:spcPct val="90000"/>
              </a:lnSpc>
              <a:spcBef>
                <a:spcPts val="750"/>
              </a:spcBef>
              <a:spcAft>
                <a:spcPts val="0"/>
              </a:spcAft>
              <a:buClr>
                <a:srgbClr val="000000"/>
              </a:buClr>
              <a:buSzPts val="2400"/>
              <a:buFont typeface="Play"/>
              <a:buChar char="●"/>
            </a:pPr>
            <a:r>
              <a:rPr b="0" i="0" lang="es-ES" sz="1800" u="none" cap="none" strike="noStrike">
                <a:solidFill>
                  <a:srgbClr val="000000"/>
                </a:solidFill>
                <a:latin typeface="Play"/>
                <a:ea typeface="Play"/>
                <a:cs typeface="Play"/>
                <a:sym typeface="Play"/>
              </a:rPr>
              <a:t>PNG</a:t>
            </a:r>
            <a:endParaRPr b="0" i="0" sz="1800" u="none" cap="none" strike="noStrike">
              <a:solidFill>
                <a:srgbClr val="000000"/>
              </a:solidFill>
              <a:latin typeface="Play"/>
              <a:ea typeface="Play"/>
              <a:cs typeface="Play"/>
              <a:sym typeface="Play"/>
            </a:endParaRPr>
          </a:p>
          <a:p>
            <a:pPr indent="-285750" lvl="0" marL="342900" marR="0" rtl="0" algn="just">
              <a:lnSpc>
                <a:spcPct val="90000"/>
              </a:lnSpc>
              <a:spcBef>
                <a:spcPts val="0"/>
              </a:spcBef>
              <a:spcAft>
                <a:spcPts val="0"/>
              </a:spcAft>
              <a:buClr>
                <a:srgbClr val="000000"/>
              </a:buClr>
              <a:buSzPts val="2400"/>
              <a:buFont typeface="Play"/>
              <a:buChar char="●"/>
            </a:pPr>
            <a:r>
              <a:rPr b="0" i="0" lang="es-ES" sz="1800" u="none" cap="none" strike="noStrike">
                <a:solidFill>
                  <a:srgbClr val="000000"/>
                </a:solidFill>
                <a:latin typeface="Play"/>
                <a:ea typeface="Play"/>
                <a:cs typeface="Play"/>
                <a:sym typeface="Play"/>
              </a:rPr>
              <a:t>JPEG</a:t>
            </a:r>
            <a:endParaRPr b="0" i="0" sz="1800" u="none" cap="none" strike="noStrike">
              <a:solidFill>
                <a:srgbClr val="000000"/>
              </a:solidFill>
              <a:latin typeface="Play"/>
              <a:ea typeface="Play"/>
              <a:cs typeface="Play"/>
              <a:sym typeface="Play"/>
            </a:endParaRPr>
          </a:p>
          <a:p>
            <a:pPr indent="-285750" lvl="0" marL="342900" marR="0" rtl="0" algn="just">
              <a:lnSpc>
                <a:spcPct val="90000"/>
              </a:lnSpc>
              <a:spcBef>
                <a:spcPts val="0"/>
              </a:spcBef>
              <a:spcAft>
                <a:spcPts val="0"/>
              </a:spcAft>
              <a:buClr>
                <a:srgbClr val="000000"/>
              </a:buClr>
              <a:buSzPts val="2400"/>
              <a:buFont typeface="Play"/>
              <a:buChar char="●"/>
            </a:pPr>
            <a:r>
              <a:rPr b="0" i="0" lang="es-ES" sz="1800" u="none" cap="none" strike="noStrike">
                <a:solidFill>
                  <a:srgbClr val="000000"/>
                </a:solidFill>
                <a:latin typeface="Play"/>
                <a:ea typeface="Play"/>
                <a:cs typeface="Play"/>
                <a:sym typeface="Play"/>
              </a:rPr>
              <a:t>GIFS</a:t>
            </a:r>
            <a:endParaRPr b="0" i="0" sz="1800" u="none" cap="none" strike="noStrike">
              <a:solidFill>
                <a:srgbClr val="000000"/>
              </a:solidFill>
              <a:latin typeface="Play"/>
              <a:ea typeface="Play"/>
              <a:cs typeface="Play"/>
              <a:sym typeface="Play"/>
            </a:endParaRPr>
          </a:p>
          <a:p>
            <a:pPr indent="-285750" lvl="0" marL="342900" marR="0" rtl="0" algn="just">
              <a:lnSpc>
                <a:spcPct val="90000"/>
              </a:lnSpc>
              <a:spcBef>
                <a:spcPts val="0"/>
              </a:spcBef>
              <a:spcAft>
                <a:spcPts val="0"/>
              </a:spcAft>
              <a:buClr>
                <a:srgbClr val="000000"/>
              </a:buClr>
              <a:buSzPts val="2400"/>
              <a:buFont typeface="Play"/>
              <a:buChar char="●"/>
            </a:pPr>
            <a:r>
              <a:rPr b="0" i="0" lang="es-ES" sz="1800" u="none" cap="none" strike="noStrike">
                <a:solidFill>
                  <a:srgbClr val="000000"/>
                </a:solidFill>
                <a:latin typeface="Play"/>
                <a:ea typeface="Play"/>
                <a:cs typeface="Play"/>
                <a:sym typeface="Play"/>
              </a:rPr>
              <a:t>BMP</a:t>
            </a:r>
            <a:endParaRPr b="0" i="0" sz="18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rPr b="0" i="0" lang="es-ES" sz="2100" u="none" cap="none" strike="noStrike">
                <a:solidFill>
                  <a:srgbClr val="000000"/>
                </a:solidFill>
                <a:latin typeface="Play"/>
                <a:ea typeface="Play"/>
                <a:cs typeface="Play"/>
                <a:sym typeface="Play"/>
              </a:rPr>
              <a:t>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sp>
        <p:nvSpPr>
          <p:cNvPr id="620" name="Google Shape;620;p72"/>
          <p:cNvSpPr txBox="1"/>
          <p:nvPr/>
        </p:nvSpPr>
        <p:spPr>
          <a:xfrm>
            <a:off x="1431794" y="3465981"/>
            <a:ext cx="2867100" cy="3279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1800"/>
              <a:buFont typeface="Arial"/>
              <a:buNone/>
            </a:pPr>
            <a:r>
              <a:rPr b="1" i="0" lang="es-ES" sz="1800" u="none" cap="none" strike="noStrike">
                <a:solidFill>
                  <a:srgbClr val="7030A0"/>
                </a:solidFill>
                <a:latin typeface="Play"/>
                <a:ea typeface="Play"/>
                <a:cs typeface="Play"/>
                <a:sym typeface="Play"/>
              </a:rPr>
              <a:t>ESTRUCTURA</a:t>
            </a:r>
            <a:r>
              <a:rPr b="1" i="0" lang="es-ES" sz="1800" u="none" cap="none" strike="noStrike">
                <a:solidFill>
                  <a:srgbClr val="FF9900"/>
                </a:solidFill>
                <a:latin typeface="Play"/>
                <a:ea typeface="Play"/>
                <a:cs typeface="Play"/>
                <a:sym typeface="Play"/>
              </a:rPr>
              <a:t> </a:t>
            </a:r>
            <a:r>
              <a:rPr b="1" i="0" lang="es-ES" sz="1800" u="none" cap="none" strike="noStrike">
                <a:solidFill>
                  <a:srgbClr val="F75B31"/>
                </a:solidFill>
                <a:latin typeface="Play"/>
                <a:ea typeface="Play"/>
                <a:cs typeface="Play"/>
                <a:sym typeface="Play"/>
              </a:rPr>
              <a:t>&lt;img&gt;:</a:t>
            </a:r>
            <a:endParaRPr b="0" i="0" sz="1800" u="none" cap="none" strike="noStrike">
              <a:solidFill>
                <a:srgbClr val="F75B31"/>
              </a:solidFill>
              <a:latin typeface="Play"/>
              <a:ea typeface="Play"/>
              <a:cs typeface="Play"/>
              <a:sym typeface="Play"/>
            </a:endParaRPr>
          </a:p>
        </p:txBody>
      </p:sp>
      <p:pic>
        <p:nvPicPr>
          <p:cNvPr id="621" name="Google Shape;621;p72"/>
          <p:cNvPicPr preferRelativeResize="0"/>
          <p:nvPr/>
        </p:nvPicPr>
        <p:blipFill rotWithShape="1">
          <a:blip r:embed="rId3">
            <a:alphaModFix/>
          </a:blip>
          <a:srcRect b="0" l="0" r="0" t="0"/>
          <a:stretch/>
        </p:blipFill>
        <p:spPr>
          <a:xfrm>
            <a:off x="1062290" y="3824191"/>
            <a:ext cx="5659988" cy="4379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idx="2" type="subTitle"/>
          </p:nvPr>
        </p:nvSpPr>
        <p:spPr>
          <a:xfrm>
            <a:off x="915908" y="1509105"/>
            <a:ext cx="4373065" cy="2857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s-ES" sz="1400"/>
              <a:t>HTML (Hypertext Markup Language), es un lenguaje de marcado el cual se encuentra en su versión 5, se utiliza para la estructura de un sitio web y determina el contenido de una página como texto, imágenes, videos entre otros.</a:t>
            </a:r>
            <a:endParaRPr/>
          </a:p>
          <a:p>
            <a:pPr indent="0" lvl="0" marL="0" rtl="0" algn="just">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t/>
            </a:r>
            <a:endParaRPr/>
          </a:p>
        </p:txBody>
      </p:sp>
      <p:sp>
        <p:nvSpPr>
          <p:cNvPr id="162" name="Google Shape;162;p19"/>
          <p:cNvSpPr txBox="1"/>
          <p:nvPr>
            <p:ph type="title"/>
          </p:nvPr>
        </p:nvSpPr>
        <p:spPr>
          <a:xfrm>
            <a:off x="915908" y="459784"/>
            <a:ext cx="2855991"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ES" sz="2400">
                <a:solidFill>
                  <a:srgbClr val="EA046C"/>
                </a:solidFill>
              </a:rPr>
              <a:t>INTRODUCCIÓN:</a:t>
            </a:r>
            <a:endParaRPr/>
          </a:p>
        </p:txBody>
      </p:sp>
      <p:pic>
        <p:nvPicPr>
          <p:cNvPr id="163" name="Google Shape;163;p19"/>
          <p:cNvPicPr preferRelativeResize="0"/>
          <p:nvPr/>
        </p:nvPicPr>
        <p:blipFill rotWithShape="1">
          <a:blip r:embed="rId3">
            <a:alphaModFix/>
          </a:blip>
          <a:srcRect b="0" l="0" r="0" t="0"/>
          <a:stretch/>
        </p:blipFill>
        <p:spPr>
          <a:xfrm>
            <a:off x="5472245" y="1509105"/>
            <a:ext cx="1639625" cy="1639625"/>
          </a:xfrm>
          <a:prstGeom prst="rect">
            <a:avLst/>
          </a:prstGeom>
          <a:noFill/>
          <a:ln>
            <a:noFill/>
          </a:ln>
        </p:spPr>
      </p:pic>
      <p:sp>
        <p:nvSpPr>
          <p:cNvPr id="164" name="Google Shape;164;p19"/>
          <p:cNvSpPr txBox="1"/>
          <p:nvPr/>
        </p:nvSpPr>
        <p:spPr>
          <a:xfrm rot="-771256">
            <a:off x="1605415" y="3103005"/>
            <a:ext cx="3177323" cy="130688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000"/>
              <a:buFont typeface="Arial"/>
              <a:buNone/>
            </a:pPr>
            <a:r>
              <a:rPr b="0" i="0" lang="es-ES" sz="2000" u="none" cap="none" strike="noStrike">
                <a:solidFill>
                  <a:srgbClr val="7030A0"/>
                </a:solidFill>
                <a:latin typeface="Play"/>
                <a:ea typeface="Play"/>
                <a:cs typeface="Play"/>
                <a:sym typeface="Play"/>
              </a:rPr>
              <a:t>NO ES UN LENGUAJE </a:t>
            </a:r>
            <a:br>
              <a:rPr b="0" i="0" lang="es-ES" sz="2000" u="none" cap="none" strike="noStrike">
                <a:solidFill>
                  <a:srgbClr val="7030A0"/>
                </a:solidFill>
                <a:latin typeface="Play"/>
                <a:ea typeface="Play"/>
                <a:cs typeface="Play"/>
                <a:sym typeface="Play"/>
              </a:rPr>
            </a:br>
            <a:r>
              <a:rPr b="0" i="0" lang="es-ES" sz="2000" u="none" cap="none" strike="noStrike">
                <a:solidFill>
                  <a:srgbClr val="7030A0"/>
                </a:solidFill>
                <a:latin typeface="Play"/>
                <a:ea typeface="Play"/>
                <a:cs typeface="Play"/>
                <a:sym typeface="Play"/>
              </a:rPr>
              <a:t> DE PROGRAMACIÓN</a:t>
            </a:r>
            <a:endParaRPr b="0" i="0" sz="2000" u="none" cap="none" strike="noStrike">
              <a:solidFill>
                <a:srgbClr val="7030A0"/>
              </a:solidFill>
              <a:latin typeface="Play"/>
              <a:ea typeface="Play"/>
              <a:cs typeface="Play"/>
              <a:sym typeface="Play"/>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3"/>
          <p:cNvSpPr txBox="1"/>
          <p:nvPr/>
        </p:nvSpPr>
        <p:spPr>
          <a:xfrm>
            <a:off x="1150894" y="842494"/>
            <a:ext cx="3088500" cy="5478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3375"/>
              <a:buFont typeface="Arial"/>
              <a:buNone/>
            </a:pPr>
            <a:r>
              <a:rPr b="1" i="0" lang="es-ES" sz="3375" u="none" cap="none" strike="noStrike">
                <a:solidFill>
                  <a:srgbClr val="FF9900"/>
                </a:solidFill>
                <a:latin typeface="Montserrat"/>
                <a:ea typeface="Montserrat"/>
                <a:cs typeface="Montserrat"/>
                <a:sym typeface="Montserrat"/>
              </a:rPr>
              <a:t>ATRIBUTOS</a:t>
            </a:r>
            <a:endParaRPr b="1" i="0" sz="3375" u="none" cap="none" strike="noStrike">
              <a:solidFill>
                <a:srgbClr val="FF9900"/>
              </a:solidFill>
              <a:latin typeface="Montserrat"/>
              <a:ea typeface="Montserrat"/>
              <a:cs typeface="Montserrat"/>
              <a:sym typeface="Montserrat"/>
            </a:endParaRPr>
          </a:p>
        </p:txBody>
      </p:sp>
      <p:sp>
        <p:nvSpPr>
          <p:cNvPr id="627" name="Google Shape;627;p73"/>
          <p:cNvSpPr txBox="1"/>
          <p:nvPr/>
        </p:nvSpPr>
        <p:spPr>
          <a:xfrm>
            <a:off x="1188656" y="1588922"/>
            <a:ext cx="6827100" cy="731700"/>
          </a:xfrm>
          <a:prstGeom prst="rect">
            <a:avLst/>
          </a:prstGeom>
          <a:noFill/>
          <a:ln>
            <a:noFill/>
          </a:ln>
        </p:spPr>
        <p:txBody>
          <a:bodyPr anchorCtr="0" anchor="t" bIns="34275" lIns="68550" spcFirstLastPara="1" rIns="68550" wrap="square" tIns="34275">
            <a:noAutofit/>
          </a:bodyPr>
          <a:lstStyle/>
          <a:p>
            <a:pPr indent="0" lvl="0" marL="0" marR="0" rtl="0" algn="just">
              <a:lnSpc>
                <a:spcPct val="90000"/>
              </a:lnSpc>
              <a:spcBef>
                <a:spcPts val="750"/>
              </a:spcBef>
              <a:spcAft>
                <a:spcPts val="0"/>
              </a:spcAft>
              <a:buClr>
                <a:srgbClr val="000000"/>
              </a:buClr>
              <a:buSzPts val="1800"/>
              <a:buFont typeface="Arial"/>
              <a:buNone/>
            </a:pPr>
            <a:r>
              <a:rPr b="0" i="0" lang="es-ES" sz="1800" u="none" cap="none" strike="noStrike">
                <a:solidFill>
                  <a:srgbClr val="000000"/>
                </a:solidFill>
                <a:latin typeface="Montserrat"/>
                <a:ea typeface="Montserrat"/>
                <a:cs typeface="Montserrat"/>
                <a:sym typeface="Montserrat"/>
              </a:rPr>
              <a:t>Los atributos son información adicional que influye en el comportamiento o personalización de las etiquetas:</a:t>
            </a:r>
            <a:endParaRPr b="0" i="0" sz="1800" u="none" cap="none" strike="noStrike">
              <a:solidFill>
                <a:srgbClr val="000000"/>
              </a:solidFill>
              <a:latin typeface="Montserrat"/>
              <a:ea typeface="Montserrat"/>
              <a:cs typeface="Montserrat"/>
              <a:sym typeface="Montserrat"/>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a:p>
            <a:pPr indent="0" lvl="0" marL="0" marR="0" rtl="0" algn="just">
              <a:lnSpc>
                <a:spcPct val="90000"/>
              </a:lnSpc>
              <a:spcBef>
                <a:spcPts val="750"/>
              </a:spcBef>
              <a:spcAft>
                <a:spcPts val="0"/>
              </a:spcAft>
              <a:buClr>
                <a:srgbClr val="000000"/>
              </a:buClr>
              <a:buSzPts val="2100"/>
              <a:buFont typeface="Arial"/>
              <a:buNone/>
            </a:pPr>
            <a:r>
              <a:t/>
            </a:r>
            <a:endParaRPr b="0" i="0" sz="2100" u="none" cap="none" strike="noStrike">
              <a:solidFill>
                <a:srgbClr val="000000"/>
              </a:solidFill>
              <a:latin typeface="Play"/>
              <a:ea typeface="Play"/>
              <a:cs typeface="Play"/>
              <a:sym typeface="Play"/>
            </a:endParaRPr>
          </a:p>
        </p:txBody>
      </p:sp>
      <p:pic>
        <p:nvPicPr>
          <p:cNvPr id="628" name="Google Shape;628;p73"/>
          <p:cNvPicPr preferRelativeResize="0"/>
          <p:nvPr/>
        </p:nvPicPr>
        <p:blipFill rotWithShape="1">
          <a:blip r:embed="rId3">
            <a:alphaModFix/>
          </a:blip>
          <a:srcRect b="0" l="0" r="0" t="0"/>
          <a:stretch/>
        </p:blipFill>
        <p:spPr>
          <a:xfrm>
            <a:off x="2803336" y="3816863"/>
            <a:ext cx="2311200" cy="358631"/>
          </a:xfrm>
          <a:prstGeom prst="rect">
            <a:avLst/>
          </a:prstGeom>
          <a:noFill/>
          <a:ln>
            <a:noFill/>
          </a:ln>
        </p:spPr>
      </p:pic>
      <p:pic>
        <p:nvPicPr>
          <p:cNvPr id="629" name="Google Shape;629;p73"/>
          <p:cNvPicPr preferRelativeResize="0"/>
          <p:nvPr/>
        </p:nvPicPr>
        <p:blipFill rotWithShape="1">
          <a:blip r:embed="rId4">
            <a:alphaModFix/>
          </a:blip>
          <a:srcRect b="0" l="0" r="0" t="0"/>
          <a:stretch/>
        </p:blipFill>
        <p:spPr>
          <a:xfrm>
            <a:off x="1818638" y="2571684"/>
            <a:ext cx="4588409" cy="450038"/>
          </a:xfrm>
          <a:prstGeom prst="rect">
            <a:avLst/>
          </a:prstGeom>
          <a:noFill/>
          <a:ln>
            <a:noFill/>
          </a:ln>
        </p:spPr>
      </p:pic>
      <p:sp>
        <p:nvSpPr>
          <p:cNvPr id="630" name="Google Shape;630;p73"/>
          <p:cNvSpPr txBox="1"/>
          <p:nvPr/>
        </p:nvSpPr>
        <p:spPr>
          <a:xfrm>
            <a:off x="1663200" y="3474394"/>
            <a:ext cx="1372500" cy="327900"/>
          </a:xfrm>
          <a:prstGeom prst="rect">
            <a:avLst/>
          </a:prstGeom>
          <a:noFill/>
          <a:ln>
            <a:noFill/>
          </a:ln>
        </p:spPr>
        <p:txBody>
          <a:bodyPr anchorCtr="0" anchor="b" bIns="34275" lIns="68550" spcFirstLastPara="1" rIns="68550" wrap="square" tIns="34275">
            <a:noAutofit/>
          </a:bodyPr>
          <a:lstStyle/>
          <a:p>
            <a:pPr indent="0" lvl="0" marL="0" marR="0" rtl="0" algn="l">
              <a:lnSpc>
                <a:spcPct val="90000"/>
              </a:lnSpc>
              <a:spcBef>
                <a:spcPts val="0"/>
              </a:spcBef>
              <a:spcAft>
                <a:spcPts val="0"/>
              </a:spcAft>
              <a:buClr>
                <a:srgbClr val="000000"/>
              </a:buClr>
              <a:buSzPts val="1800"/>
              <a:buFont typeface="Arial"/>
              <a:buNone/>
            </a:pPr>
            <a:r>
              <a:rPr b="1" i="0" lang="es-ES" sz="1800" u="none" cap="none" strike="noStrike">
                <a:solidFill>
                  <a:srgbClr val="91A000"/>
                </a:solidFill>
                <a:latin typeface="Montserrat"/>
                <a:ea typeface="Montserrat"/>
                <a:cs typeface="Montserrat"/>
                <a:sym typeface="Montserrat"/>
              </a:rPr>
              <a:t>Ejemplo:</a:t>
            </a:r>
            <a:endParaRPr b="0" i="0" sz="1800" u="none" cap="none" strike="noStrike">
              <a:solidFill>
                <a:srgbClr val="91A000"/>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4"/>
          <p:cNvSpPr txBox="1"/>
          <p:nvPr/>
        </p:nvSpPr>
        <p:spPr>
          <a:xfrm>
            <a:off x="832800" y="1380255"/>
            <a:ext cx="7478400" cy="2986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95959"/>
                </a:solidFill>
                <a:latin typeface="Montserrat"/>
                <a:ea typeface="Montserrat"/>
                <a:cs typeface="Montserrat"/>
                <a:sym typeface="Montserrat"/>
              </a:rPr>
              <a:t>El DIV es un contenedor de bloque que tiene como función crear secciones o agrupar contenidos tanto para diseñarlos con CSS o también para realizar ciertas tareas con JavaScript.</a:t>
            </a:r>
            <a:endParaRPr b="0" i="0" sz="18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Montserrat"/>
              <a:ea typeface="Montserrat"/>
              <a:cs typeface="Montserrat"/>
              <a:sym typeface="Montserrat"/>
            </a:endParaRPr>
          </a:p>
        </p:txBody>
      </p:sp>
      <p:sp>
        <p:nvSpPr>
          <p:cNvPr id="636" name="Google Shape;636;p74"/>
          <p:cNvSpPr txBox="1"/>
          <p:nvPr/>
        </p:nvSpPr>
        <p:spPr>
          <a:xfrm>
            <a:off x="832800" y="500650"/>
            <a:ext cx="4883700" cy="87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EA046C"/>
                </a:solidFill>
                <a:latin typeface="Montserrat"/>
                <a:ea typeface="Montserrat"/>
                <a:cs typeface="Montserrat"/>
                <a:sym typeface="Montserrat"/>
              </a:rPr>
              <a:t>DIV:</a:t>
            </a:r>
            <a:endParaRPr b="1" i="0" sz="2400" u="none" cap="none" strike="noStrike">
              <a:solidFill>
                <a:srgbClr val="EA046C"/>
              </a:solidFill>
              <a:latin typeface="Montserrat"/>
              <a:ea typeface="Montserrat"/>
              <a:cs typeface="Montserrat"/>
              <a:sym typeface="Montserrat"/>
            </a:endParaRPr>
          </a:p>
        </p:txBody>
      </p:sp>
      <p:pic>
        <p:nvPicPr>
          <p:cNvPr id="637" name="Google Shape;637;p74"/>
          <p:cNvPicPr preferRelativeResize="0"/>
          <p:nvPr/>
        </p:nvPicPr>
        <p:blipFill rotWithShape="1">
          <a:blip r:embed="rId3">
            <a:alphaModFix/>
          </a:blip>
          <a:srcRect b="0" l="0" r="0" t="0"/>
          <a:stretch/>
        </p:blipFill>
        <p:spPr>
          <a:xfrm>
            <a:off x="2560851" y="2774750"/>
            <a:ext cx="3549400" cy="1313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5"/>
          <p:cNvSpPr txBox="1"/>
          <p:nvPr>
            <p:ph type="title"/>
          </p:nvPr>
        </p:nvSpPr>
        <p:spPr>
          <a:xfrm>
            <a:off x="181800" y="122586"/>
            <a:ext cx="8520600" cy="612900"/>
          </a:xfrm>
          <a:prstGeom prst="rect">
            <a:avLst/>
          </a:prstGeom>
          <a:noFill/>
          <a:ln>
            <a:noFill/>
          </a:ln>
        </p:spPr>
        <p:txBody>
          <a:bodyPr anchorCtr="0" anchor="b" bIns="34275" lIns="68550" spcFirstLastPara="1" rIns="68550" wrap="square" tIns="34275">
            <a:noAutofit/>
          </a:bodyPr>
          <a:lstStyle/>
          <a:p>
            <a:pPr indent="0" lvl="0" marL="0" rtl="0" algn="l">
              <a:lnSpc>
                <a:spcPct val="100000"/>
              </a:lnSpc>
              <a:spcBef>
                <a:spcPts val="0"/>
              </a:spcBef>
              <a:spcAft>
                <a:spcPts val="0"/>
              </a:spcAft>
              <a:buSzPts val="2800"/>
              <a:buNone/>
            </a:pPr>
            <a:r>
              <a:rPr b="1" lang="es-ES" sz="2700">
                <a:solidFill>
                  <a:srgbClr val="F4FF8D"/>
                </a:solidFill>
                <a:latin typeface="Montserrat"/>
                <a:ea typeface="Montserrat"/>
                <a:cs typeface="Montserrat"/>
                <a:sym typeface="Montserrat"/>
              </a:rPr>
              <a:t>MODELO DE CAJA</a:t>
            </a:r>
            <a:endParaRPr sz="2700">
              <a:solidFill>
                <a:srgbClr val="F4FF8D"/>
              </a:solidFill>
              <a:latin typeface="Montserrat"/>
              <a:ea typeface="Montserrat"/>
              <a:cs typeface="Montserrat"/>
              <a:sym typeface="Montserrat"/>
            </a:endParaRPr>
          </a:p>
        </p:txBody>
      </p:sp>
      <p:sp>
        <p:nvSpPr>
          <p:cNvPr id="643" name="Google Shape;643;p75"/>
          <p:cNvSpPr txBox="1"/>
          <p:nvPr>
            <p:ph idx="4294967295" type="subTitle"/>
          </p:nvPr>
        </p:nvSpPr>
        <p:spPr>
          <a:xfrm>
            <a:off x="229794" y="746809"/>
            <a:ext cx="8472600" cy="3019500"/>
          </a:xfrm>
          <a:prstGeom prst="rect">
            <a:avLst/>
          </a:prstGeom>
          <a:noFill/>
          <a:ln>
            <a:noFill/>
          </a:ln>
        </p:spPr>
        <p:txBody>
          <a:bodyPr anchorCtr="0" anchor="t" bIns="34275" lIns="68550" spcFirstLastPara="1" rIns="68550" wrap="square" tIns="34275">
            <a:noAutofit/>
          </a:bodyPr>
          <a:lstStyle/>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rPr b="0" i="0" lang="es-ES" sz="1400" u="none" cap="none" strike="noStrike">
                <a:solidFill>
                  <a:schemeClr val="lt1"/>
                </a:solidFill>
                <a:latin typeface="Montserrat"/>
                <a:ea typeface="Montserrat"/>
                <a:cs typeface="Montserrat"/>
                <a:sym typeface="Montserrat"/>
              </a:rPr>
              <a:t>El modelo de caja es un cuadro que envuelve cada elemento HTML,  cuenta con unas propiedades que impactan su visualización.</a:t>
            </a:r>
            <a:endParaRPr b="0" i="0" sz="1400" u="none" cap="none" strike="noStrike">
              <a:solidFill>
                <a:schemeClr val="lt1"/>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Play"/>
              <a:ea typeface="Play"/>
              <a:cs typeface="Play"/>
              <a:sym typeface="Play"/>
            </a:endParaRPr>
          </a:p>
          <a:p>
            <a:pPr indent="0" lvl="0" marL="34290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Play"/>
              <a:ea typeface="Play"/>
              <a:cs typeface="Play"/>
              <a:sym typeface="Play"/>
            </a:endParaRPr>
          </a:p>
          <a:p>
            <a:pPr indent="0" lvl="0" marL="34290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2"/>
              </a:solidFill>
              <a:latin typeface="Play"/>
              <a:ea typeface="Play"/>
              <a:cs typeface="Play"/>
              <a:sym typeface="Play"/>
            </a:endParaRPr>
          </a:p>
          <a:p>
            <a:pPr indent="0" lvl="0" marL="34290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2"/>
              </a:solidFill>
              <a:latin typeface="Play"/>
              <a:ea typeface="Play"/>
              <a:cs typeface="Play"/>
              <a:sym typeface="Play"/>
            </a:endParaRPr>
          </a:p>
          <a:p>
            <a:pPr indent="0" lvl="0" marL="34290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1" i="0" sz="2700" u="none" cap="none" strike="noStrike">
              <a:solidFill>
                <a:srgbClr val="FF9900"/>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Char char="●"/>
            </a:pPr>
            <a:r>
              <a:rPr b="0" i="0" lang="es-ES" sz="2100" u="none" cap="none" strike="noStrike">
                <a:solidFill>
                  <a:schemeClr val="dk2"/>
                </a:solidFill>
                <a:latin typeface="Play"/>
                <a:ea typeface="Play"/>
                <a:cs typeface="Play"/>
                <a:sym typeface="Play"/>
              </a:rPr>
              <a:t>                               </a:t>
            </a:r>
            <a:endParaRPr b="0" i="0" sz="2100"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Char char="●"/>
            </a:pPr>
            <a:r>
              <a:rPr b="0" i="0" lang="es-ES" sz="2100" u="none" cap="none" strike="noStrike">
                <a:solidFill>
                  <a:schemeClr val="dk2"/>
                </a:solidFill>
                <a:latin typeface="Play"/>
                <a:ea typeface="Play"/>
                <a:cs typeface="Play"/>
                <a:sym typeface="Play"/>
              </a:rPr>
              <a:t>                   </a:t>
            </a:r>
            <a:endParaRPr b="0" i="0" sz="2100"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Char char="●"/>
            </a:pPr>
            <a:r>
              <a:rPr b="0" i="0" lang="es-ES" sz="2100" u="none" cap="none" strike="noStrike">
                <a:solidFill>
                  <a:schemeClr val="dk2"/>
                </a:solidFill>
                <a:latin typeface="Play"/>
                <a:ea typeface="Play"/>
                <a:cs typeface="Play"/>
                <a:sym typeface="Play"/>
              </a:rPr>
              <a:t> </a:t>
            </a:r>
            <a:endParaRPr b="0" i="0" sz="2100" u="none" cap="none" strike="noStrike">
              <a:solidFill>
                <a:schemeClr val="dk2"/>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2"/>
              </a:solidFill>
              <a:latin typeface="Play"/>
              <a:ea typeface="Play"/>
              <a:cs typeface="Play"/>
              <a:sym typeface="Play"/>
            </a:endParaRPr>
          </a:p>
        </p:txBody>
      </p:sp>
      <p:sp>
        <p:nvSpPr>
          <p:cNvPr id="644" name="Google Shape;644;p75"/>
          <p:cNvSpPr/>
          <p:nvPr/>
        </p:nvSpPr>
        <p:spPr>
          <a:xfrm>
            <a:off x="1914900" y="1941356"/>
            <a:ext cx="5054400" cy="2709000"/>
          </a:xfrm>
          <a:prstGeom prst="rect">
            <a:avLst/>
          </a:prstGeom>
          <a:solidFill>
            <a:srgbClr val="E6B8AF"/>
          </a:solidFill>
          <a:ln cap="flat" cmpd="sng" w="19050">
            <a:solidFill>
              <a:srgbClr val="000000"/>
            </a:solidFill>
            <a:prstDash val="dash"/>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645" name="Google Shape;645;p75"/>
          <p:cNvSpPr/>
          <p:nvPr/>
        </p:nvSpPr>
        <p:spPr>
          <a:xfrm>
            <a:off x="2300775" y="2208544"/>
            <a:ext cx="4282500" cy="2174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646" name="Google Shape;646;p75"/>
          <p:cNvSpPr/>
          <p:nvPr/>
        </p:nvSpPr>
        <p:spPr>
          <a:xfrm>
            <a:off x="2796563" y="2503969"/>
            <a:ext cx="3291000" cy="1583700"/>
          </a:xfrm>
          <a:prstGeom prst="rect">
            <a:avLst/>
          </a:prstGeom>
          <a:solidFill>
            <a:srgbClr val="98F7C9"/>
          </a:solidFill>
          <a:ln cap="flat" cmpd="sng" w="19050">
            <a:solidFill>
              <a:srgbClr val="000000"/>
            </a:solidFill>
            <a:prstDash val="dash"/>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647" name="Google Shape;647;p75"/>
          <p:cNvSpPr/>
          <p:nvPr/>
        </p:nvSpPr>
        <p:spPr>
          <a:xfrm>
            <a:off x="3240488" y="2717494"/>
            <a:ext cx="2403300" cy="1156800"/>
          </a:xfrm>
          <a:prstGeom prst="rect">
            <a:avLst/>
          </a:prstGeom>
          <a:solidFill>
            <a:srgbClr val="85DFEA"/>
          </a:solidFill>
          <a:ln cap="flat" cmpd="sng" w="9525">
            <a:solidFill>
              <a:srgbClr val="000000"/>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648" name="Google Shape;648;p75"/>
          <p:cNvSpPr txBox="1"/>
          <p:nvPr/>
        </p:nvSpPr>
        <p:spPr>
          <a:xfrm>
            <a:off x="2234063" y="1896656"/>
            <a:ext cx="889800" cy="391200"/>
          </a:xfrm>
          <a:prstGeom prst="rect">
            <a:avLst/>
          </a:prstGeom>
          <a:noFill/>
          <a:ln>
            <a:noFill/>
          </a:ln>
        </p:spPr>
        <p:txBody>
          <a:bodyPr anchorCtr="0" anchor="ctr" bIns="34275" lIns="68550" spcFirstLastPara="1" rIns="68550" wrap="square" tIns="34275">
            <a:noAutofit/>
          </a:bodyPr>
          <a:lstStyle/>
          <a:p>
            <a:pPr indent="0" lvl="0" marL="0" marR="0" rtl="0" algn="l">
              <a:lnSpc>
                <a:spcPct val="90000"/>
              </a:lnSpc>
              <a:spcBef>
                <a:spcPts val="0"/>
              </a:spcBef>
              <a:spcAft>
                <a:spcPts val="0"/>
              </a:spcAft>
              <a:buClr>
                <a:srgbClr val="000000"/>
              </a:buClr>
              <a:buSzPts val="1350"/>
              <a:buFont typeface="Arial"/>
              <a:buNone/>
            </a:pPr>
            <a:r>
              <a:rPr b="1" i="0" lang="es-ES" sz="1350" u="none" cap="none" strike="noStrike">
                <a:solidFill>
                  <a:srgbClr val="000000"/>
                </a:solidFill>
                <a:latin typeface="Play"/>
                <a:ea typeface="Play"/>
                <a:cs typeface="Play"/>
                <a:sym typeface="Play"/>
              </a:rPr>
              <a:t>Margin</a:t>
            </a:r>
            <a:endParaRPr b="1" i="0" sz="1350" u="none" cap="none" strike="noStrike">
              <a:solidFill>
                <a:srgbClr val="000000"/>
              </a:solidFill>
              <a:latin typeface="Play"/>
              <a:ea typeface="Play"/>
              <a:cs typeface="Play"/>
              <a:sym typeface="Play"/>
            </a:endParaRPr>
          </a:p>
        </p:txBody>
      </p:sp>
      <p:sp>
        <p:nvSpPr>
          <p:cNvPr id="649" name="Google Shape;649;p75"/>
          <p:cNvSpPr txBox="1"/>
          <p:nvPr/>
        </p:nvSpPr>
        <p:spPr>
          <a:xfrm>
            <a:off x="2719444" y="2171438"/>
            <a:ext cx="889800" cy="391200"/>
          </a:xfrm>
          <a:prstGeom prst="rect">
            <a:avLst/>
          </a:prstGeom>
          <a:noFill/>
          <a:ln>
            <a:noFill/>
          </a:ln>
        </p:spPr>
        <p:txBody>
          <a:bodyPr anchorCtr="0" anchor="ctr" bIns="34275" lIns="68550" spcFirstLastPara="1" rIns="68550" wrap="square" tIns="34275">
            <a:noAutofit/>
          </a:bodyPr>
          <a:lstStyle/>
          <a:p>
            <a:pPr indent="0" lvl="0" marL="0" marR="0" rtl="0" algn="l">
              <a:lnSpc>
                <a:spcPct val="90000"/>
              </a:lnSpc>
              <a:spcBef>
                <a:spcPts val="0"/>
              </a:spcBef>
              <a:spcAft>
                <a:spcPts val="0"/>
              </a:spcAft>
              <a:buClr>
                <a:srgbClr val="000000"/>
              </a:buClr>
              <a:buSzPts val="1350"/>
              <a:buFont typeface="Arial"/>
              <a:buNone/>
            </a:pPr>
            <a:r>
              <a:rPr b="1" i="0" lang="es-ES" sz="1350" u="none" cap="none" strike="noStrike">
                <a:solidFill>
                  <a:srgbClr val="000000"/>
                </a:solidFill>
                <a:latin typeface="Play"/>
                <a:ea typeface="Play"/>
                <a:cs typeface="Play"/>
                <a:sym typeface="Play"/>
              </a:rPr>
              <a:t>Border</a:t>
            </a:r>
            <a:endParaRPr b="1" i="0" sz="1350" u="none" cap="none" strike="noStrike">
              <a:solidFill>
                <a:srgbClr val="000000"/>
              </a:solidFill>
              <a:latin typeface="Play"/>
              <a:ea typeface="Play"/>
              <a:cs typeface="Play"/>
              <a:sym typeface="Play"/>
            </a:endParaRPr>
          </a:p>
        </p:txBody>
      </p:sp>
      <p:sp>
        <p:nvSpPr>
          <p:cNvPr id="650" name="Google Shape;650;p75"/>
          <p:cNvSpPr txBox="1"/>
          <p:nvPr/>
        </p:nvSpPr>
        <p:spPr>
          <a:xfrm>
            <a:off x="3181106" y="2419350"/>
            <a:ext cx="889800" cy="391200"/>
          </a:xfrm>
          <a:prstGeom prst="rect">
            <a:avLst/>
          </a:prstGeom>
          <a:noFill/>
          <a:ln>
            <a:noFill/>
          </a:ln>
        </p:spPr>
        <p:txBody>
          <a:bodyPr anchorCtr="0" anchor="ctr" bIns="34275" lIns="68550" spcFirstLastPara="1" rIns="68550" wrap="square" tIns="34275">
            <a:noAutofit/>
          </a:bodyPr>
          <a:lstStyle/>
          <a:p>
            <a:pPr indent="0" lvl="0" marL="0" marR="0" rtl="0" algn="l">
              <a:lnSpc>
                <a:spcPct val="90000"/>
              </a:lnSpc>
              <a:spcBef>
                <a:spcPts val="0"/>
              </a:spcBef>
              <a:spcAft>
                <a:spcPts val="0"/>
              </a:spcAft>
              <a:buClr>
                <a:srgbClr val="000000"/>
              </a:buClr>
              <a:buSzPts val="1350"/>
              <a:buFont typeface="Arial"/>
              <a:buNone/>
            </a:pPr>
            <a:r>
              <a:rPr b="1" i="0" lang="es-ES" sz="1350" u="none" cap="none" strike="noStrike">
                <a:solidFill>
                  <a:srgbClr val="000000"/>
                </a:solidFill>
                <a:latin typeface="Play"/>
                <a:ea typeface="Play"/>
                <a:cs typeface="Play"/>
                <a:sym typeface="Play"/>
              </a:rPr>
              <a:t>Padding</a:t>
            </a:r>
            <a:endParaRPr b="1" i="0" sz="1350" u="none" cap="none" strike="noStrike">
              <a:solidFill>
                <a:srgbClr val="000000"/>
              </a:solidFill>
              <a:latin typeface="Play"/>
              <a:ea typeface="Play"/>
              <a:cs typeface="Play"/>
              <a:sym typeface="Play"/>
            </a:endParaRPr>
          </a:p>
        </p:txBody>
      </p:sp>
      <p:sp>
        <p:nvSpPr>
          <p:cNvPr id="651" name="Google Shape;651;p75"/>
          <p:cNvSpPr txBox="1"/>
          <p:nvPr/>
        </p:nvSpPr>
        <p:spPr>
          <a:xfrm>
            <a:off x="3997163" y="3100219"/>
            <a:ext cx="889800" cy="391200"/>
          </a:xfrm>
          <a:prstGeom prst="rect">
            <a:avLst/>
          </a:prstGeom>
          <a:noFill/>
          <a:ln>
            <a:noFill/>
          </a:ln>
        </p:spPr>
        <p:txBody>
          <a:bodyPr anchorCtr="0" anchor="ctr" bIns="34275" lIns="68550" spcFirstLastPara="1" rIns="68550" wrap="square" tIns="34275">
            <a:noAutofit/>
          </a:bodyPr>
          <a:lstStyle/>
          <a:p>
            <a:pPr indent="0" lvl="0" marL="0" marR="0" rtl="0" algn="l">
              <a:lnSpc>
                <a:spcPct val="90000"/>
              </a:lnSpc>
              <a:spcBef>
                <a:spcPts val="0"/>
              </a:spcBef>
              <a:spcAft>
                <a:spcPts val="0"/>
              </a:spcAft>
              <a:buClr>
                <a:srgbClr val="000000"/>
              </a:buClr>
              <a:buSzPts val="1350"/>
              <a:buFont typeface="Arial"/>
              <a:buNone/>
            </a:pPr>
            <a:r>
              <a:rPr b="1" i="0" lang="es-ES" sz="1350" u="none" cap="none" strike="noStrike">
                <a:solidFill>
                  <a:srgbClr val="000000"/>
                </a:solidFill>
                <a:latin typeface="Play"/>
                <a:ea typeface="Play"/>
                <a:cs typeface="Play"/>
                <a:sym typeface="Play"/>
              </a:rPr>
              <a:t>Content</a:t>
            </a:r>
            <a:endParaRPr b="1" i="0" sz="1350" u="none" cap="none" strike="noStrike">
              <a:solidFill>
                <a:srgbClr val="000000"/>
              </a:solidFill>
              <a:latin typeface="Play"/>
              <a:ea typeface="Play"/>
              <a:cs typeface="Play"/>
              <a:sym typeface="Play"/>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5" name="Shape 655"/>
        <p:cNvGrpSpPr/>
        <p:nvPr/>
      </p:nvGrpSpPr>
      <p:grpSpPr>
        <a:xfrm>
          <a:off x="0" y="0"/>
          <a:ext cx="0" cy="0"/>
          <a:chOff x="0" y="0"/>
          <a:chExt cx="0" cy="0"/>
        </a:xfrm>
      </p:grpSpPr>
      <p:sp>
        <p:nvSpPr>
          <p:cNvPr id="656" name="Google Shape;656;p76"/>
          <p:cNvSpPr txBox="1"/>
          <p:nvPr>
            <p:ph type="title"/>
          </p:nvPr>
        </p:nvSpPr>
        <p:spPr>
          <a:xfrm>
            <a:off x="4195024" y="2185928"/>
            <a:ext cx="944400" cy="571800"/>
          </a:xfrm>
          <a:prstGeom prst="rect">
            <a:avLst/>
          </a:prstGeom>
          <a:noFill/>
          <a:ln>
            <a:noFill/>
          </a:ln>
        </p:spPr>
        <p:txBody>
          <a:bodyPr anchorCtr="0" anchor="b" bIns="34275" lIns="68550" spcFirstLastPara="1" rIns="68550" wrap="square" tIns="34275">
            <a:noAutofit/>
          </a:bodyPr>
          <a:lstStyle/>
          <a:p>
            <a:pPr indent="0" lvl="0" marL="0" rtl="0" algn="l">
              <a:lnSpc>
                <a:spcPct val="100000"/>
              </a:lnSpc>
              <a:spcBef>
                <a:spcPts val="0"/>
              </a:spcBef>
              <a:spcAft>
                <a:spcPts val="0"/>
              </a:spcAft>
              <a:buSzPts val="2800"/>
              <a:buNone/>
            </a:pPr>
            <a:r>
              <a:rPr b="1" lang="es-ES" sz="3600">
                <a:solidFill>
                  <a:srgbClr val="FF9900"/>
                </a:solidFill>
                <a:latin typeface="Play"/>
                <a:ea typeface="Play"/>
                <a:cs typeface="Play"/>
                <a:sym typeface="Play"/>
              </a:rPr>
              <a:t> </a:t>
            </a:r>
            <a:r>
              <a:rPr b="1" lang="es-ES" sz="3600">
                <a:solidFill>
                  <a:srgbClr val="EA046C"/>
                </a:solidFill>
                <a:latin typeface="Montserrat"/>
                <a:ea typeface="Montserrat"/>
                <a:cs typeface="Montserrat"/>
                <a:sym typeface="Montserrat"/>
              </a:rPr>
              <a:t>Vs</a:t>
            </a:r>
            <a:r>
              <a:rPr b="1" lang="es-ES" sz="2700">
                <a:solidFill>
                  <a:srgbClr val="EA046C"/>
                </a:solidFill>
                <a:latin typeface="Play"/>
                <a:ea typeface="Play"/>
                <a:cs typeface="Play"/>
                <a:sym typeface="Play"/>
              </a:rPr>
              <a:t> </a:t>
            </a:r>
            <a:endParaRPr sz="2700">
              <a:solidFill>
                <a:srgbClr val="EA046C"/>
              </a:solidFill>
              <a:latin typeface="Play"/>
              <a:ea typeface="Play"/>
              <a:cs typeface="Play"/>
              <a:sym typeface="Play"/>
            </a:endParaRPr>
          </a:p>
        </p:txBody>
      </p:sp>
      <p:sp>
        <p:nvSpPr>
          <p:cNvPr id="657" name="Google Shape;657;p76"/>
          <p:cNvSpPr txBox="1"/>
          <p:nvPr>
            <p:ph idx="4294967295" type="subTitle"/>
          </p:nvPr>
        </p:nvSpPr>
        <p:spPr>
          <a:xfrm>
            <a:off x="790823" y="1394920"/>
            <a:ext cx="3276600" cy="23364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34275" lIns="68550" spcFirstLastPara="1" rIns="68550" wrap="square" tIns="34275">
            <a:noAutofit/>
          </a:bodyPr>
          <a:lstStyle/>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2"/>
              </a:buClr>
              <a:buSzPts val="1800"/>
              <a:buFont typeface="Arial"/>
              <a:buNone/>
            </a:pPr>
            <a:r>
              <a:rPr b="0" i="0" lang="es-ES" sz="1800" u="none" cap="none" strike="noStrike">
                <a:solidFill>
                  <a:schemeClr val="dk1"/>
                </a:solidFill>
                <a:latin typeface="Montserrat"/>
                <a:ea typeface="Montserrat"/>
                <a:cs typeface="Montserrat"/>
                <a:sym typeface="Montserrat"/>
              </a:rPr>
              <a:t>Los Identificadores (Id) son para especificar e identificar únicamente un elemento al vincularlo, no debe repetirse en el documento. </a:t>
            </a:r>
            <a:endParaRPr b="0" i="0" sz="1800" u="none" cap="none" strike="noStrike">
              <a:solidFill>
                <a:schemeClr val="dk1"/>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Play"/>
              <a:ea typeface="Play"/>
              <a:cs typeface="Play"/>
              <a:sym typeface="Play"/>
            </a:endParaRPr>
          </a:p>
          <a:p>
            <a:pPr indent="0" lvl="0" marL="34290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Play"/>
              <a:ea typeface="Play"/>
              <a:cs typeface="Play"/>
              <a:sym typeface="Play"/>
            </a:endParaRPr>
          </a:p>
          <a:p>
            <a:pPr indent="0" lvl="0" marL="34290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34290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342900" marR="0" rtl="0" algn="just">
              <a:lnSpc>
                <a:spcPct val="115000"/>
              </a:lnSpc>
              <a:spcBef>
                <a:spcPts val="0"/>
              </a:spcBef>
              <a:spcAft>
                <a:spcPts val="0"/>
              </a:spcAft>
              <a:buClr>
                <a:schemeClr val="dk2"/>
              </a:buClr>
              <a:buSzPts val="1800"/>
              <a:buFont typeface="Arial"/>
              <a:buNone/>
            </a:pPr>
            <a:r>
              <a:t/>
            </a:r>
            <a:endParaRPr b="0" i="0" sz="1875"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1" i="0" sz="2700" u="none" cap="none" strike="noStrike">
              <a:solidFill>
                <a:srgbClr val="FF9900"/>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Char char="●"/>
            </a:pPr>
            <a:r>
              <a:rPr b="0" i="0" lang="es-ES" sz="2100" u="none" cap="none" strike="noStrike">
                <a:solidFill>
                  <a:schemeClr val="dk1"/>
                </a:solidFill>
                <a:latin typeface="Play"/>
                <a:ea typeface="Play"/>
                <a:cs typeface="Play"/>
                <a:sym typeface="Play"/>
              </a:rPr>
              <a:t>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Char char="●"/>
            </a:pPr>
            <a:r>
              <a:rPr b="0" i="0" lang="es-ES" sz="2100" u="none" cap="none" strike="noStrike">
                <a:solidFill>
                  <a:schemeClr val="dk1"/>
                </a:solidFill>
                <a:latin typeface="Play"/>
                <a:ea typeface="Play"/>
                <a:cs typeface="Play"/>
                <a:sym typeface="Play"/>
              </a:rPr>
              <a:t>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Char char="●"/>
            </a:pPr>
            <a:r>
              <a:rPr b="0" i="0" lang="es-ES" sz="2100" u="none" cap="none" strike="noStrike">
                <a:solidFill>
                  <a:schemeClr val="dk1"/>
                </a:solidFill>
                <a:latin typeface="Play"/>
                <a:ea typeface="Play"/>
                <a:cs typeface="Play"/>
                <a:sym typeface="Play"/>
              </a:rPr>
              <a:t> </a:t>
            </a:r>
            <a:endParaRPr b="0" i="0" sz="2100" u="none" cap="none" strike="noStrike">
              <a:solidFill>
                <a:schemeClr val="dk1"/>
              </a:solidFill>
              <a:latin typeface="Play"/>
              <a:ea typeface="Play"/>
              <a:cs typeface="Play"/>
              <a:sym typeface="Play"/>
            </a:endParaRPr>
          </a:p>
          <a:p>
            <a:pPr indent="0" lvl="0" marL="0" marR="0" rtl="0" algn="just">
              <a:lnSpc>
                <a:spcPct val="115000"/>
              </a:lnSpc>
              <a:spcBef>
                <a:spcPts val="0"/>
              </a:spcBef>
              <a:spcAft>
                <a:spcPts val="0"/>
              </a:spcAft>
              <a:buClr>
                <a:schemeClr val="dk2"/>
              </a:buClr>
              <a:buSzPts val="1800"/>
              <a:buFont typeface="Arial"/>
              <a:buNone/>
            </a:pPr>
            <a:r>
              <a:t/>
            </a:r>
            <a:endParaRPr b="0" i="0" sz="2100" u="none" cap="none" strike="noStrike">
              <a:solidFill>
                <a:schemeClr val="dk1"/>
              </a:solidFill>
              <a:latin typeface="Play"/>
              <a:ea typeface="Play"/>
              <a:cs typeface="Play"/>
              <a:sym typeface="Play"/>
            </a:endParaRPr>
          </a:p>
        </p:txBody>
      </p:sp>
      <p:sp>
        <p:nvSpPr>
          <p:cNvPr id="658" name="Google Shape;658;p76"/>
          <p:cNvSpPr txBox="1"/>
          <p:nvPr>
            <p:ph idx="4294967295" type="subTitle"/>
          </p:nvPr>
        </p:nvSpPr>
        <p:spPr>
          <a:xfrm>
            <a:off x="5566376" y="1394920"/>
            <a:ext cx="2652600" cy="23364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34275" lIns="68550" spcFirstLastPara="1" rIns="68550" wrap="square" tIns="34275">
            <a:noAutofit/>
          </a:bodyPr>
          <a:lstStyle/>
          <a:p>
            <a:pPr indent="0" lvl="0" marL="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2"/>
              </a:buClr>
              <a:buSzPts val="1800"/>
              <a:buFont typeface="Arial"/>
              <a:buNone/>
            </a:pPr>
            <a:r>
              <a:rPr b="0" i="0" lang="es-ES" sz="1800" u="none" cap="none" strike="noStrike">
                <a:solidFill>
                  <a:schemeClr val="dk1"/>
                </a:solidFill>
                <a:latin typeface="Montserrat"/>
                <a:ea typeface="Montserrat"/>
                <a:cs typeface="Montserrat"/>
                <a:sym typeface="Montserrat"/>
              </a:rPr>
              <a:t>Las Clases (Class) seleccionan y acceden a elementos específicos, a través de los selectores de clase o funciones.</a:t>
            </a:r>
            <a:endParaRPr b="0" i="0" sz="1800" u="none" cap="none" strike="noStrike">
              <a:solidFill>
                <a:schemeClr val="dk1"/>
              </a:solidFill>
              <a:latin typeface="Montserrat"/>
              <a:ea typeface="Montserrat"/>
              <a:cs typeface="Montserrat"/>
              <a:sym typeface="Montserrat"/>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34290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34290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34290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34290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Char char="●"/>
            </a:pPr>
            <a:r>
              <a:rPr b="0" i="0" lang="es-E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Char char="●"/>
            </a:pPr>
            <a:r>
              <a:rPr b="0" i="0" lang="es-E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Char char="●"/>
            </a:pPr>
            <a:r>
              <a:rPr b="0" i="0" lang="es-E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9" name="Google Shape;659;p76"/>
          <p:cNvSpPr txBox="1"/>
          <p:nvPr/>
        </p:nvSpPr>
        <p:spPr>
          <a:xfrm>
            <a:off x="1436467" y="737382"/>
            <a:ext cx="1691100" cy="551100"/>
          </a:xfrm>
          <a:prstGeom prst="rect">
            <a:avLst/>
          </a:prstGeom>
          <a:noFill/>
          <a:ln>
            <a:noFill/>
          </a:ln>
        </p:spPr>
        <p:txBody>
          <a:bodyPr anchorCtr="0" anchor="t" bIns="68550" lIns="68550" spcFirstLastPara="1" rIns="68550" wrap="square" tIns="68550">
            <a:noAutofit/>
          </a:bodyPr>
          <a:lstStyle/>
          <a:p>
            <a:pPr indent="0" lvl="0" marL="0" marR="0" rtl="0" algn="ctr">
              <a:lnSpc>
                <a:spcPct val="90000"/>
              </a:lnSpc>
              <a:spcBef>
                <a:spcPts val="750"/>
              </a:spcBef>
              <a:spcAft>
                <a:spcPts val="0"/>
              </a:spcAft>
              <a:buClr>
                <a:srgbClr val="000000"/>
              </a:buClr>
              <a:buSzPts val="2250"/>
              <a:buFont typeface="Arial"/>
              <a:buNone/>
            </a:pPr>
            <a:r>
              <a:rPr b="1" i="0" lang="es-ES" sz="2250" u="none" cap="none" strike="noStrike">
                <a:solidFill>
                  <a:srgbClr val="002060"/>
                </a:solidFill>
                <a:latin typeface="Montserrat"/>
                <a:ea typeface="Montserrat"/>
                <a:cs typeface="Montserrat"/>
                <a:sym typeface="Montserrat"/>
              </a:rPr>
              <a:t>ID:</a:t>
            </a:r>
            <a:endParaRPr b="1" i="0" sz="2250" u="none" cap="none" strike="noStrike">
              <a:solidFill>
                <a:srgbClr val="002060"/>
              </a:solidFill>
              <a:latin typeface="Montserrat"/>
              <a:ea typeface="Montserrat"/>
              <a:cs typeface="Montserrat"/>
              <a:sym typeface="Montserrat"/>
            </a:endParaRPr>
          </a:p>
        </p:txBody>
      </p:sp>
      <p:sp>
        <p:nvSpPr>
          <p:cNvPr id="660" name="Google Shape;660;p76"/>
          <p:cNvSpPr txBox="1"/>
          <p:nvPr/>
        </p:nvSpPr>
        <p:spPr>
          <a:xfrm>
            <a:off x="5973611" y="737381"/>
            <a:ext cx="1691100" cy="551100"/>
          </a:xfrm>
          <a:prstGeom prst="rect">
            <a:avLst/>
          </a:prstGeom>
          <a:noFill/>
          <a:ln>
            <a:noFill/>
          </a:ln>
        </p:spPr>
        <p:txBody>
          <a:bodyPr anchorCtr="0" anchor="t" bIns="68550" lIns="68550" spcFirstLastPara="1" rIns="68550" wrap="square" tIns="68550">
            <a:noAutofit/>
          </a:bodyPr>
          <a:lstStyle/>
          <a:p>
            <a:pPr indent="0" lvl="0" marL="0" marR="0" rtl="0" algn="ctr">
              <a:lnSpc>
                <a:spcPct val="90000"/>
              </a:lnSpc>
              <a:spcBef>
                <a:spcPts val="750"/>
              </a:spcBef>
              <a:spcAft>
                <a:spcPts val="0"/>
              </a:spcAft>
              <a:buClr>
                <a:srgbClr val="000000"/>
              </a:buClr>
              <a:buSzPts val="2250"/>
              <a:buFont typeface="Arial"/>
              <a:buNone/>
            </a:pPr>
            <a:r>
              <a:rPr b="1" i="0" lang="es-ES" sz="2250" u="none" cap="none" strike="noStrike">
                <a:solidFill>
                  <a:srgbClr val="002060"/>
                </a:solidFill>
                <a:latin typeface="Montserrat"/>
                <a:ea typeface="Montserrat"/>
                <a:cs typeface="Montserrat"/>
                <a:sym typeface="Montserrat"/>
              </a:rPr>
              <a:t>Class:</a:t>
            </a:r>
            <a:endParaRPr b="1" i="0" sz="225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idx="2" type="subTitle"/>
          </p:nvPr>
        </p:nvSpPr>
        <p:spPr>
          <a:xfrm>
            <a:off x="4116306" y="1686047"/>
            <a:ext cx="4373065" cy="2085852"/>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s-ES" sz="1400"/>
              <a:t>Las etiquetas HTML son fragmentos de texto rodeados por corchetes angulares &lt; &gt;, que tienen funciones y usos específicos y se utilizan para escribir código HTML.</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rPr lang="es-ES" sz="1400"/>
              <a:t>Están representadas por  </a:t>
            </a:r>
            <a:r>
              <a:rPr b="1" lang="es-ES" sz="1400"/>
              <a:t>elementos</a:t>
            </a:r>
            <a:r>
              <a:rPr lang="es-ES" sz="1400"/>
              <a:t> que contienen una etiqueta de &lt;inicio&gt;, un contenido ubicado en el medio y  una etiqueta de &lt;/cierre&gt;. </a:t>
            </a:r>
            <a:endParaRPr sz="1400"/>
          </a:p>
          <a:p>
            <a:pPr indent="0" lvl="0" marL="0" rtl="0" algn="just">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t/>
            </a:r>
            <a:endParaRPr/>
          </a:p>
        </p:txBody>
      </p:sp>
      <p:sp>
        <p:nvSpPr>
          <p:cNvPr id="170" name="Google Shape;170;p20"/>
          <p:cNvSpPr txBox="1"/>
          <p:nvPr>
            <p:ph type="title"/>
          </p:nvPr>
        </p:nvSpPr>
        <p:spPr>
          <a:xfrm>
            <a:off x="5237016" y="844247"/>
            <a:ext cx="3252355"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s-ES">
                <a:solidFill>
                  <a:srgbClr val="7030A0"/>
                </a:solidFill>
              </a:rPr>
              <a:t>ETIQUETAS HTML:</a:t>
            </a:r>
            <a:endParaRPr/>
          </a:p>
        </p:txBody>
      </p:sp>
      <p:pic>
        <p:nvPicPr>
          <p:cNvPr id="171" name="Google Shape;171;p20"/>
          <p:cNvPicPr preferRelativeResize="0"/>
          <p:nvPr/>
        </p:nvPicPr>
        <p:blipFill rotWithShape="1">
          <a:blip r:embed="rId3">
            <a:alphaModFix/>
          </a:blip>
          <a:srcRect b="0" l="0" r="0" t="0"/>
          <a:stretch/>
        </p:blipFill>
        <p:spPr>
          <a:xfrm>
            <a:off x="680453" y="4190146"/>
            <a:ext cx="3808419" cy="631372"/>
          </a:xfrm>
          <a:prstGeom prst="rect">
            <a:avLst/>
          </a:prstGeom>
          <a:noFill/>
          <a:ln>
            <a:noFill/>
          </a:ln>
        </p:spPr>
      </p:pic>
      <p:sp>
        <p:nvSpPr>
          <p:cNvPr id="172" name="Google Shape;172;p20"/>
          <p:cNvSpPr txBox="1"/>
          <p:nvPr/>
        </p:nvSpPr>
        <p:spPr>
          <a:xfrm>
            <a:off x="550719" y="3348346"/>
            <a:ext cx="1723234" cy="84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2400"/>
              <a:buFont typeface="Montserrat"/>
              <a:buNone/>
            </a:pPr>
            <a:r>
              <a:rPr b="1" i="0" lang="es-ES" sz="2400" u="none" cap="none" strike="noStrike">
                <a:solidFill>
                  <a:srgbClr val="EA046C"/>
                </a:solidFill>
                <a:latin typeface="Montserrat"/>
                <a:ea typeface="Montserrat"/>
                <a:cs typeface="Montserrat"/>
                <a:sym typeface="Montserrat"/>
              </a:rPr>
              <a:t>Ejemplo:</a:t>
            </a:r>
            <a:endParaRPr b="1" i="0" sz="2400" u="none" cap="none" strike="noStrike">
              <a:solidFill>
                <a:srgbClr val="EA046C"/>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949967" y="82316"/>
            <a:ext cx="2855991"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ES" sz="2400">
                <a:solidFill>
                  <a:srgbClr val="7030A0"/>
                </a:solidFill>
              </a:rPr>
              <a:t>Ejemplo:</a:t>
            </a:r>
            <a:endParaRPr sz="2400">
              <a:solidFill>
                <a:srgbClr val="7030A0"/>
              </a:solidFill>
            </a:endParaRPr>
          </a:p>
        </p:txBody>
      </p:sp>
      <p:pic>
        <p:nvPicPr>
          <p:cNvPr descr="Resultado de imagen para hamburger illustration" id="178" name="Google Shape;178;p21"/>
          <p:cNvPicPr preferRelativeResize="0"/>
          <p:nvPr/>
        </p:nvPicPr>
        <p:blipFill rotWithShape="1">
          <a:blip r:embed="rId3">
            <a:alphaModFix/>
          </a:blip>
          <a:srcRect b="0" l="0" r="0" t="0"/>
          <a:stretch/>
        </p:blipFill>
        <p:spPr>
          <a:xfrm>
            <a:off x="2564819" y="1080486"/>
            <a:ext cx="2725889" cy="2726706"/>
          </a:xfrm>
          <a:prstGeom prst="rect">
            <a:avLst/>
          </a:prstGeom>
          <a:noFill/>
          <a:ln>
            <a:noFill/>
          </a:ln>
        </p:spPr>
      </p:pic>
      <p:cxnSp>
        <p:nvCxnSpPr>
          <p:cNvPr id="179" name="Google Shape;179;p21"/>
          <p:cNvCxnSpPr/>
          <p:nvPr/>
        </p:nvCxnSpPr>
        <p:spPr>
          <a:xfrm flipH="1" rot="10800000">
            <a:off x="4277587" y="1092802"/>
            <a:ext cx="1306800" cy="1079400"/>
          </a:xfrm>
          <a:prstGeom prst="bentConnector3">
            <a:avLst>
              <a:gd fmla="val 50000" name="adj1"/>
            </a:avLst>
          </a:prstGeom>
          <a:noFill/>
          <a:ln cap="flat" cmpd="sng" w="25400">
            <a:solidFill>
              <a:schemeClr val="accent1"/>
            </a:solidFill>
            <a:prstDash val="solid"/>
            <a:round/>
            <a:headEnd len="med" w="med" type="triangle"/>
            <a:tailEnd len="med" w="med" type="triangle"/>
          </a:ln>
          <a:effectLst>
            <a:outerShdw blurRad="40000" rotWithShape="0" dir="5400000" dist="20000">
              <a:srgbClr val="000000">
                <a:alpha val="37254"/>
              </a:srgbClr>
            </a:outerShdw>
          </a:effectLst>
        </p:spPr>
      </p:cxnSp>
      <p:cxnSp>
        <p:nvCxnSpPr>
          <p:cNvPr id="180" name="Google Shape;180;p21"/>
          <p:cNvCxnSpPr/>
          <p:nvPr/>
        </p:nvCxnSpPr>
        <p:spPr>
          <a:xfrm rot="10800000">
            <a:off x="1990533" y="2517223"/>
            <a:ext cx="1527600" cy="145500"/>
          </a:xfrm>
          <a:prstGeom prst="bentConnector3">
            <a:avLst>
              <a:gd fmla="val 50000" name="adj1"/>
            </a:avLst>
          </a:prstGeom>
          <a:noFill/>
          <a:ln cap="flat" cmpd="sng" w="25400">
            <a:solidFill>
              <a:schemeClr val="accent1"/>
            </a:solidFill>
            <a:prstDash val="solid"/>
            <a:round/>
            <a:headEnd len="med" w="med" type="triangle"/>
            <a:tailEnd len="med" w="med" type="triangle"/>
          </a:ln>
          <a:effectLst>
            <a:outerShdw blurRad="40000" rotWithShape="0" dir="5400000" dist="20000">
              <a:srgbClr val="000000">
                <a:alpha val="37254"/>
              </a:srgbClr>
            </a:outerShdw>
          </a:effectLst>
        </p:spPr>
      </p:cxnSp>
      <p:cxnSp>
        <p:nvCxnSpPr>
          <p:cNvPr id="181" name="Google Shape;181;p21"/>
          <p:cNvCxnSpPr/>
          <p:nvPr/>
        </p:nvCxnSpPr>
        <p:spPr>
          <a:xfrm flipH="1" rot="10800000">
            <a:off x="4445628" y="2503766"/>
            <a:ext cx="1535100" cy="145500"/>
          </a:xfrm>
          <a:prstGeom prst="bentConnector3">
            <a:avLst>
              <a:gd fmla="val 50000" name="adj1"/>
            </a:avLst>
          </a:prstGeom>
          <a:noFill/>
          <a:ln cap="flat" cmpd="sng" w="25400">
            <a:solidFill>
              <a:schemeClr val="accent1"/>
            </a:solidFill>
            <a:prstDash val="solid"/>
            <a:round/>
            <a:headEnd len="med" w="med" type="triangle"/>
            <a:tailEnd len="med" w="med" type="triangle"/>
          </a:ln>
          <a:effectLst>
            <a:outerShdw blurRad="40000" rotWithShape="0" dir="5400000" dist="20000">
              <a:srgbClr val="000000">
                <a:alpha val="37254"/>
              </a:srgbClr>
            </a:outerShdw>
          </a:effectLst>
        </p:spPr>
      </p:cxnSp>
      <p:sp>
        <p:nvSpPr>
          <p:cNvPr id="182" name="Google Shape;182;p21"/>
          <p:cNvSpPr txBox="1"/>
          <p:nvPr/>
        </p:nvSpPr>
        <p:spPr>
          <a:xfrm>
            <a:off x="5568019" y="833522"/>
            <a:ext cx="1092999" cy="5611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Montserrat"/>
              <a:buNone/>
            </a:pPr>
            <a:r>
              <a:rPr b="1" i="0" lang="es-ES" sz="1600" u="none" cap="none" strike="noStrike">
                <a:solidFill>
                  <a:srgbClr val="9F5900"/>
                </a:solidFill>
                <a:latin typeface="Montserrat"/>
                <a:ea typeface="Montserrat"/>
                <a:cs typeface="Montserrat"/>
                <a:sym typeface="Montserrat"/>
              </a:rPr>
              <a:t>&lt;HTML&gt;</a:t>
            </a:r>
            <a:endParaRPr b="1" i="0" sz="1600" u="none" cap="none" strike="noStrike">
              <a:solidFill>
                <a:srgbClr val="9F5900"/>
              </a:solidFill>
              <a:latin typeface="Montserrat"/>
              <a:ea typeface="Montserrat"/>
              <a:cs typeface="Montserrat"/>
              <a:sym typeface="Montserrat"/>
            </a:endParaRPr>
          </a:p>
        </p:txBody>
      </p:sp>
      <p:sp>
        <p:nvSpPr>
          <p:cNvPr id="183" name="Google Shape;183;p21"/>
          <p:cNvSpPr txBox="1"/>
          <p:nvPr/>
        </p:nvSpPr>
        <p:spPr>
          <a:xfrm>
            <a:off x="2003469" y="4390435"/>
            <a:ext cx="1187339" cy="5611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Montserrat"/>
              <a:buNone/>
            </a:pPr>
            <a:r>
              <a:rPr b="1" i="0" lang="es-ES" sz="1600" u="none" cap="none" strike="noStrike">
                <a:solidFill>
                  <a:srgbClr val="9F5900"/>
                </a:solidFill>
                <a:latin typeface="Montserrat"/>
                <a:ea typeface="Montserrat"/>
                <a:cs typeface="Montserrat"/>
                <a:sym typeface="Montserrat"/>
              </a:rPr>
              <a:t>&lt;/HTML&gt;</a:t>
            </a:r>
            <a:endParaRPr b="1" i="0" sz="1600" u="none" cap="none" strike="noStrike">
              <a:solidFill>
                <a:srgbClr val="9F5900"/>
              </a:solidFill>
              <a:latin typeface="Montserrat"/>
              <a:ea typeface="Montserrat"/>
              <a:cs typeface="Montserrat"/>
              <a:sym typeface="Montserrat"/>
            </a:endParaRPr>
          </a:p>
        </p:txBody>
      </p:sp>
      <p:sp>
        <p:nvSpPr>
          <p:cNvPr id="184" name="Google Shape;184;p21"/>
          <p:cNvSpPr txBox="1"/>
          <p:nvPr/>
        </p:nvSpPr>
        <p:spPr>
          <a:xfrm>
            <a:off x="949967" y="2247087"/>
            <a:ext cx="1092999" cy="5611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Montserrat"/>
              <a:buNone/>
            </a:pPr>
            <a:r>
              <a:rPr b="1" i="0" lang="es-ES" sz="1600" u="none" cap="none" strike="noStrike">
                <a:solidFill>
                  <a:srgbClr val="FF0000"/>
                </a:solidFill>
                <a:latin typeface="Montserrat"/>
                <a:ea typeface="Montserrat"/>
                <a:cs typeface="Montserrat"/>
                <a:sym typeface="Montserrat"/>
              </a:rPr>
              <a:t>&lt;HEAD&gt;</a:t>
            </a:r>
            <a:endParaRPr b="1" i="0" sz="1600" u="none" cap="none" strike="noStrike">
              <a:solidFill>
                <a:srgbClr val="FF0000"/>
              </a:solidFill>
              <a:latin typeface="Montserrat"/>
              <a:ea typeface="Montserrat"/>
              <a:cs typeface="Montserrat"/>
              <a:sym typeface="Montserrat"/>
            </a:endParaRPr>
          </a:p>
        </p:txBody>
      </p:sp>
      <p:sp>
        <p:nvSpPr>
          <p:cNvPr id="185" name="Google Shape;185;p21"/>
          <p:cNvSpPr txBox="1"/>
          <p:nvPr/>
        </p:nvSpPr>
        <p:spPr>
          <a:xfrm>
            <a:off x="5900891" y="2223236"/>
            <a:ext cx="1187339" cy="5611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Montserrat"/>
              <a:buNone/>
            </a:pPr>
            <a:r>
              <a:rPr b="1" i="0" lang="es-ES" sz="1600" u="none" cap="none" strike="noStrike">
                <a:solidFill>
                  <a:srgbClr val="FF0000"/>
                </a:solidFill>
                <a:latin typeface="Montserrat"/>
                <a:ea typeface="Montserrat"/>
                <a:cs typeface="Montserrat"/>
                <a:sym typeface="Montserrat"/>
              </a:rPr>
              <a:t>&lt;/HEAD&gt;</a:t>
            </a:r>
            <a:endParaRPr b="1" i="0" sz="1600" u="none" cap="none" strike="noStrike">
              <a:solidFill>
                <a:srgbClr val="FF0000"/>
              </a:solidFill>
              <a:latin typeface="Montserrat"/>
              <a:ea typeface="Montserrat"/>
              <a:cs typeface="Montserrat"/>
              <a:sym typeface="Montserrat"/>
            </a:endParaRPr>
          </a:p>
        </p:txBody>
      </p:sp>
      <p:cxnSp>
        <p:nvCxnSpPr>
          <p:cNvPr id="186" name="Google Shape;186;p21"/>
          <p:cNvCxnSpPr/>
          <p:nvPr/>
        </p:nvCxnSpPr>
        <p:spPr>
          <a:xfrm>
            <a:off x="4074972" y="2808198"/>
            <a:ext cx="1737600" cy="427800"/>
          </a:xfrm>
          <a:prstGeom prst="bentConnector3">
            <a:avLst>
              <a:gd fmla="val 50000" name="adj1"/>
            </a:avLst>
          </a:prstGeom>
          <a:noFill/>
          <a:ln cap="flat" cmpd="sng" w="25400">
            <a:solidFill>
              <a:schemeClr val="accent1"/>
            </a:solidFill>
            <a:prstDash val="solid"/>
            <a:round/>
            <a:headEnd len="med" w="med" type="triangle"/>
            <a:tailEnd len="med" w="med" type="triangle"/>
          </a:ln>
          <a:effectLst>
            <a:outerShdw blurRad="40000" rotWithShape="0" dir="5400000" dist="20000">
              <a:srgbClr val="000000">
                <a:alpha val="37254"/>
              </a:srgbClr>
            </a:outerShdw>
          </a:effectLst>
        </p:spPr>
      </p:cxnSp>
      <p:sp>
        <p:nvSpPr>
          <p:cNvPr id="187" name="Google Shape;187;p21"/>
          <p:cNvSpPr txBox="1"/>
          <p:nvPr/>
        </p:nvSpPr>
        <p:spPr>
          <a:xfrm>
            <a:off x="5811270" y="2934142"/>
            <a:ext cx="1208448" cy="5611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Montserrat"/>
              <a:buNone/>
            </a:pPr>
            <a:r>
              <a:rPr b="1" i="0" lang="es-ES" sz="1600" u="none" cap="none" strike="noStrike">
                <a:solidFill>
                  <a:srgbClr val="EF8600"/>
                </a:solidFill>
                <a:latin typeface="Montserrat"/>
                <a:ea typeface="Montserrat"/>
                <a:cs typeface="Montserrat"/>
                <a:sym typeface="Montserrat"/>
              </a:rPr>
              <a:t>&lt;/BODY&gt;</a:t>
            </a:r>
            <a:endParaRPr b="1" i="0" sz="1600" u="none" cap="none" strike="noStrike">
              <a:solidFill>
                <a:srgbClr val="EF8600"/>
              </a:solidFill>
              <a:latin typeface="Montserrat"/>
              <a:ea typeface="Montserrat"/>
              <a:cs typeface="Montserrat"/>
              <a:sym typeface="Montserrat"/>
            </a:endParaRPr>
          </a:p>
        </p:txBody>
      </p:sp>
      <p:cxnSp>
        <p:nvCxnSpPr>
          <p:cNvPr id="188" name="Google Shape;188;p21"/>
          <p:cNvCxnSpPr/>
          <p:nvPr/>
        </p:nvCxnSpPr>
        <p:spPr>
          <a:xfrm flipH="1">
            <a:off x="2271121" y="2808197"/>
            <a:ext cx="1708800" cy="427800"/>
          </a:xfrm>
          <a:prstGeom prst="bentConnector3">
            <a:avLst>
              <a:gd fmla="val 50000" name="adj1"/>
            </a:avLst>
          </a:prstGeom>
          <a:noFill/>
          <a:ln cap="flat" cmpd="sng" w="25400">
            <a:solidFill>
              <a:schemeClr val="accent1"/>
            </a:solidFill>
            <a:prstDash val="solid"/>
            <a:round/>
            <a:headEnd len="med" w="med" type="triangle"/>
            <a:tailEnd len="med" w="med" type="triangle"/>
          </a:ln>
          <a:effectLst>
            <a:outerShdw blurRad="40000" rotWithShape="0" dir="5400000" dist="20000">
              <a:srgbClr val="000000">
                <a:alpha val="37254"/>
              </a:srgbClr>
            </a:outerShdw>
          </a:effectLst>
        </p:spPr>
      </p:cxnSp>
      <p:sp>
        <p:nvSpPr>
          <p:cNvPr id="189" name="Google Shape;189;p21"/>
          <p:cNvSpPr txBox="1"/>
          <p:nvPr/>
        </p:nvSpPr>
        <p:spPr>
          <a:xfrm>
            <a:off x="1100169" y="2965729"/>
            <a:ext cx="1187339" cy="5611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Montserrat"/>
              <a:buNone/>
            </a:pPr>
            <a:r>
              <a:rPr b="1" i="0" lang="es-ES" sz="1600" u="none" cap="none" strike="noStrike">
                <a:solidFill>
                  <a:srgbClr val="EF8600"/>
                </a:solidFill>
                <a:latin typeface="Montserrat"/>
                <a:ea typeface="Montserrat"/>
                <a:cs typeface="Montserrat"/>
                <a:sym typeface="Montserrat"/>
              </a:rPr>
              <a:t>&lt;BODY&gt;</a:t>
            </a:r>
            <a:endParaRPr b="1" i="0" sz="1600" u="none" cap="none" strike="noStrike">
              <a:solidFill>
                <a:srgbClr val="EF8600"/>
              </a:solidFill>
              <a:latin typeface="Montserrat"/>
              <a:ea typeface="Montserrat"/>
              <a:cs typeface="Montserrat"/>
              <a:sym typeface="Montserrat"/>
            </a:endParaRPr>
          </a:p>
        </p:txBody>
      </p:sp>
      <p:cxnSp>
        <p:nvCxnSpPr>
          <p:cNvPr id="190" name="Google Shape;190;p21"/>
          <p:cNvCxnSpPr/>
          <p:nvPr/>
        </p:nvCxnSpPr>
        <p:spPr>
          <a:xfrm rot="5400000">
            <a:off x="2436613" y="3166646"/>
            <a:ext cx="1508400" cy="1219200"/>
          </a:xfrm>
          <a:prstGeom prst="bentConnector3">
            <a:avLst>
              <a:gd fmla="val 50000" name="adj1"/>
            </a:avLst>
          </a:prstGeom>
          <a:noFill/>
          <a:ln cap="flat" cmpd="sng" w="25400">
            <a:solidFill>
              <a:schemeClr val="accent1"/>
            </a:solidFill>
            <a:prstDash val="solid"/>
            <a:round/>
            <a:headEnd len="med" w="med" type="triangle"/>
            <a:tailEnd len="med" w="med" type="triangle"/>
          </a:ln>
          <a:effectLst>
            <a:outerShdw blurRad="40000" rotWithShape="0" dir="5400000" dist="20000">
              <a:srgbClr val="000000">
                <a:alpha val="37254"/>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idx="2" type="subTitle"/>
          </p:nvPr>
        </p:nvSpPr>
        <p:spPr>
          <a:xfrm>
            <a:off x="3355463" y="1782211"/>
            <a:ext cx="3780782" cy="139754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s-ES" sz="1400"/>
              <a:t>Para crear encabezados en nuestra página web se utiliza la etiqueta &lt;h1&gt; para el texto de tamaño más grande, hasta &lt;h6&gt; siendo el tamaño de texto más pequeño.</a:t>
            </a:r>
            <a:endParaRPr sz="1400"/>
          </a:p>
        </p:txBody>
      </p:sp>
      <p:sp>
        <p:nvSpPr>
          <p:cNvPr id="196" name="Google Shape;196;p22"/>
          <p:cNvSpPr txBox="1"/>
          <p:nvPr>
            <p:ph type="title"/>
          </p:nvPr>
        </p:nvSpPr>
        <p:spPr>
          <a:xfrm>
            <a:off x="1138356" y="276813"/>
            <a:ext cx="2855991" cy="1350193"/>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ES" sz="2400">
                <a:solidFill>
                  <a:srgbClr val="EA046C"/>
                </a:solidFill>
              </a:rPr>
              <a:t>Etiquetas Básicas</a:t>
            </a:r>
            <a:br>
              <a:rPr lang="es-ES" sz="2400">
                <a:solidFill>
                  <a:srgbClr val="EA046C"/>
                </a:solidFill>
              </a:rPr>
            </a:br>
            <a:br>
              <a:rPr lang="es-ES" sz="2400">
                <a:solidFill>
                  <a:srgbClr val="EA046C"/>
                </a:solidFill>
              </a:rPr>
            </a:br>
            <a:r>
              <a:rPr lang="es-ES" sz="2000">
                <a:solidFill>
                  <a:srgbClr val="7030A0"/>
                </a:solidFill>
              </a:rPr>
              <a:t>Encabezados:</a:t>
            </a:r>
            <a:endParaRPr sz="2000">
              <a:solidFill>
                <a:srgbClr val="7030A0"/>
              </a:solidFill>
            </a:endParaRPr>
          </a:p>
        </p:txBody>
      </p:sp>
      <p:pic>
        <p:nvPicPr>
          <p:cNvPr id="197" name="Google Shape;197;p22"/>
          <p:cNvPicPr preferRelativeResize="0"/>
          <p:nvPr/>
        </p:nvPicPr>
        <p:blipFill rotWithShape="1">
          <a:blip r:embed="rId3">
            <a:alphaModFix/>
          </a:blip>
          <a:srcRect b="0" l="0" r="0" t="0"/>
          <a:stretch/>
        </p:blipFill>
        <p:spPr>
          <a:xfrm>
            <a:off x="1138356" y="3490160"/>
            <a:ext cx="2664717" cy="1049389"/>
          </a:xfrm>
          <a:prstGeom prst="rect">
            <a:avLst/>
          </a:prstGeom>
          <a:noFill/>
          <a:ln>
            <a:noFill/>
          </a:ln>
        </p:spPr>
      </p:pic>
      <p:sp>
        <p:nvSpPr>
          <p:cNvPr id="198" name="Google Shape;198;p22"/>
          <p:cNvSpPr txBox="1"/>
          <p:nvPr/>
        </p:nvSpPr>
        <p:spPr>
          <a:xfrm>
            <a:off x="1138356" y="2869341"/>
            <a:ext cx="1723234" cy="84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2400"/>
              <a:buFont typeface="Montserrat"/>
              <a:buNone/>
            </a:pPr>
            <a:r>
              <a:rPr b="1" i="0" lang="es-ES" sz="2400" u="none" cap="none" strike="noStrike">
                <a:solidFill>
                  <a:srgbClr val="EA046C"/>
                </a:solidFill>
                <a:latin typeface="Montserrat"/>
                <a:ea typeface="Montserrat"/>
                <a:cs typeface="Montserrat"/>
                <a:sym typeface="Montserrat"/>
              </a:rPr>
              <a:t>Ejemplo:</a:t>
            </a:r>
            <a:endParaRPr b="1" i="0" sz="2400" u="none" cap="none" strike="noStrike">
              <a:solidFill>
                <a:srgbClr val="EA046C"/>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