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Teko"/>
      <p:regular r:id="rId38"/>
      <p:bold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Teko Medium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TekoMedium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ek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eko-bold.fntdata"/><Relationship Id="rId16" Type="http://schemas.openxmlformats.org/officeDocument/2006/relationships/slide" Target="slides/slide11.xml"/><Relationship Id="rId38" Type="http://schemas.openxmlformats.org/officeDocument/2006/relationships/font" Target="fonts/Tek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erbarrena.com/etiqueta-section-html5-4891/" TargetMode="External"/><Relationship Id="rId3" Type="http://schemas.openxmlformats.org/officeDocument/2006/relationships/hyperlink" Target="https://www.anerbarrena.com/etiqueta-article-html5-4874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1cc53269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1cc5326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Hola, buenas tardes,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Bienvenidos a la </a:t>
            </a:r>
            <a:r>
              <a:rPr b="1" lang="es-419">
                <a:solidFill>
                  <a:schemeClr val="dk1"/>
                </a:solidFill>
              </a:rPr>
              <a:t>Presentación de las temáticas del Bootcamp Web Full Stack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Este Bootcamp es guiado por Camila Reyes, Jefry Guevara y quien les habla Jeisson Rosas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1cc53269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f1cc5326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1cc53269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f1cc5326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cc532698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f1cc5326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etiqueta </a:t>
            </a:r>
            <a:r>
              <a:rPr b="1" lang="es-419"/>
              <a:t>header </a:t>
            </a:r>
            <a:r>
              <a:rPr lang="es-419"/>
              <a:t>contiene una agrupación de elementos HTML, es importante tener en cuenta que esta agrupación debe corresponder a la cabecera. Puede contener: Logo, título de la página, menú de navegación,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419"/>
              <a:t>La etiqueta </a:t>
            </a:r>
            <a:r>
              <a:rPr b="1" lang="es-419"/>
              <a:t>nav </a:t>
            </a:r>
            <a:r>
              <a:rPr lang="es-419"/>
              <a:t>nos permite tener el menú  de navegación de nuestra página.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cc532698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f1cc5326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etiqueta section nos permite agrupar una misma temática de contenido, dentro de esta etiqueta debe estar un título, artículos, y otros elementos que están relacionados con lo que estamos haciendo.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Etiqueta section HTML5: Definir una sección o agrupación (anerbarrena.com)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419"/>
              <a:t>La etiqueta article nos permite definir un contenido en la página que no tiene sentido por sí solo, por ejemplo los mensajes en el foro.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Etiqueta article HTML5: Definiendo contenido específico (anerbarrena.com)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1cc532698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f1cc5326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1cc532698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f1cc5326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1cc532698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f1cc5326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1cc532698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f1cc53269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1cc532698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f1cc5326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1cc532698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f1cc53269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1cc532698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f1cc53269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1cc532698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f1cc53269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1cc532698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f1cc5326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1cc532698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f1cc5326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1cc532698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f1cc53269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 showMasterSp="0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 showMasterSp="0">
  <p:cSld name="TITLE_AND_BOD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subTitle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jer" showMasterSp="0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Digital" showMasterSp="0">
  <p:cSld name="ONE_COLUMN_TEXT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gital" showMasterSp="0">
  <p:cSld name="Slide Digit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html5doctor.com/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s/docs/Web/HTML/Referencia" TargetMode="External"/><Relationship Id="rId4" Type="http://schemas.openxmlformats.org/officeDocument/2006/relationships/hyperlink" Target="http://html5doctor.com/" TargetMode="External"/><Relationship Id="rId5" Type="http://schemas.openxmlformats.org/officeDocument/2006/relationships/hyperlink" Target="https://www.w3schools.com/html/default.asp" TargetMode="Externa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150" y="2046865"/>
            <a:ext cx="8521700" cy="2052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Repaso HTML y CSS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9650" y="1271061"/>
            <a:ext cx="1887300" cy="18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350" y="1265386"/>
            <a:ext cx="1887300" cy="18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5922845" y="101239"/>
            <a:ext cx="290945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Aspectos importantes sobre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725175"/>
            <a:ext cx="8520600" cy="18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Es el </a:t>
            </a:r>
            <a:r>
              <a:rPr b="1" lang="es-419">
                <a:latin typeface="Teko"/>
                <a:ea typeface="Teko"/>
                <a:cs typeface="Teko"/>
                <a:sym typeface="Teko"/>
              </a:rPr>
              <a:t>lenguaje 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utilizado </a:t>
            </a:r>
            <a:r>
              <a:rPr b="1" lang="es-419">
                <a:latin typeface="Teko"/>
                <a:ea typeface="Teko"/>
                <a:cs typeface="Teko"/>
                <a:sym typeface="Teko"/>
              </a:rPr>
              <a:t>para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describir la </a:t>
            </a:r>
            <a:r>
              <a:rPr b="1" lang="es-419">
                <a:latin typeface="Teko"/>
                <a:ea typeface="Teko"/>
                <a:cs typeface="Teko"/>
                <a:sym typeface="Teko"/>
              </a:rPr>
              <a:t>presentación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de documentos HTML.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Con él, podemos definir un conjunto de reglas que modifiquen las propiedades visuales de nuestras etiquetas HTML, como su color, fondo, fuente, borde, ancho, alto, entre muchas otras.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Tiene una estructura de “</a:t>
            </a:r>
            <a:r>
              <a:rPr b="1" lang="es-419">
                <a:solidFill>
                  <a:srgbClr val="8E7CC3"/>
                </a:solidFill>
                <a:latin typeface="Teko"/>
                <a:ea typeface="Teko"/>
                <a:cs typeface="Teko"/>
                <a:sym typeface="Teko"/>
              </a:rPr>
              <a:t>propiedad</a:t>
            </a:r>
            <a:r>
              <a:rPr lang="es-419">
                <a:solidFill>
                  <a:srgbClr val="8E7CC3"/>
                </a:solidFill>
                <a:latin typeface="Teko"/>
                <a:ea typeface="Teko"/>
                <a:cs typeface="Teko"/>
                <a:sym typeface="Teko"/>
              </a:rPr>
              <a:t>: </a:t>
            </a:r>
            <a:r>
              <a:rPr b="1" lang="es-419">
                <a:solidFill>
                  <a:srgbClr val="8E7CC3"/>
                </a:solidFill>
                <a:latin typeface="Teko"/>
                <a:ea typeface="Teko"/>
                <a:cs typeface="Teko"/>
                <a:sym typeface="Teko"/>
              </a:rPr>
              <a:t>valor;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”</a:t>
            </a:r>
            <a:r>
              <a:rPr b="1"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, en donde la </a:t>
            </a:r>
            <a:r>
              <a:rPr b="1" lang="es-419">
                <a:latin typeface="Teko"/>
                <a:ea typeface="Teko"/>
                <a:cs typeface="Teko"/>
                <a:sym typeface="Teko"/>
              </a:rPr>
              <a:t>propiedad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representa la propiedad a modificar y el </a:t>
            </a:r>
            <a:r>
              <a:rPr b="1" lang="es-419">
                <a:latin typeface="Teko"/>
                <a:ea typeface="Teko"/>
                <a:cs typeface="Teko"/>
                <a:sym typeface="Teko"/>
              </a:rPr>
              <a:t>valor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hace referencia al nuevo valor que queremos tenga esta propiedad. Ejemplo: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height: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E69138"/>
                </a:solidFill>
                <a:latin typeface="Teko"/>
                <a:ea typeface="Teko"/>
                <a:cs typeface="Teko"/>
                <a:sym typeface="Teko"/>
              </a:rPr>
              <a:t>250px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;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5749610" y="122021"/>
            <a:ext cx="322813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Introducción a Selectores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1378487" y="1207893"/>
            <a:ext cx="5985191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Los selectores </a:t>
            </a:r>
            <a:r>
              <a:rPr b="1"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son identificadores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de etiquetas o grupos de etiquetas que nos permiten especificar reglas de estilos CSS de manera </a:t>
            </a:r>
            <a:r>
              <a:rPr b="1"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específica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, </a:t>
            </a:r>
            <a:r>
              <a:rPr b="1"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grupal 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y </a:t>
            </a:r>
            <a:r>
              <a:rPr b="1"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global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 usan esencialmente para filtrar las etiquetas que queremos afectar.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Estructura de Uso: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selector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lista de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propiedades a </a:t>
            </a:r>
            <a:r>
              <a:rPr lang="es-419" sz="1200">
                <a:solidFill>
                  <a:srgbClr val="FF0000"/>
                </a:solidFill>
                <a:highlight>
                  <a:schemeClr val="lt1"/>
                </a:highlight>
                <a:latin typeface="Teko"/>
                <a:ea typeface="Teko"/>
                <a:cs typeface="Teko"/>
                <a:sym typeface="Teko"/>
              </a:rPr>
              <a:t>cambiar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endParaRPr sz="12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5446743" y="292625"/>
            <a:ext cx="329048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Principales Selectores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1662519" y="1138621"/>
            <a:ext cx="5694245" cy="3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1. Selector de Etiquetas (Se identifica por tener el nombre de alguna etiqueta disponible en HTML):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button</a:t>
            </a: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lista de </a:t>
            </a: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propiedades a cambiar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endParaRPr sz="14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s-419" sz="1400">
                <a:latin typeface="Teko"/>
                <a:ea typeface="Teko"/>
                <a:cs typeface="Teko"/>
                <a:sym typeface="Teko"/>
              </a:rPr>
            </a:br>
            <a:r>
              <a:rPr lang="es-419" sz="1400">
                <a:solidFill>
                  <a:srgbClr val="008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&lt;!-- En el archivo HTML --&gt;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&lt;button&gt;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Mi Botón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&lt;/button&gt;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5488307" y="232250"/>
            <a:ext cx="32489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Principales Selectores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1198391" y="1200966"/>
            <a:ext cx="7038136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2. Selector de ID’s (Se identifica por tener el símbolo de </a:t>
            </a:r>
            <a:r>
              <a:rPr b="1"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# 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antes del texto que debe buscar):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#busca-este-valor-dentro-de-los-atributos-</a:t>
            </a:r>
            <a:r>
              <a:rPr b="1"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ID</a:t>
            </a: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-de-las-etiqueta-html</a:t>
            </a: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lista de </a:t>
            </a: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propiedades a </a:t>
            </a:r>
            <a:r>
              <a:rPr lang="es-419" sz="1400">
                <a:solidFill>
                  <a:srgbClr val="FF0000"/>
                </a:solidFill>
                <a:highlight>
                  <a:schemeClr val="lt1"/>
                </a:highlight>
                <a:latin typeface="Teko"/>
                <a:ea typeface="Teko"/>
                <a:cs typeface="Teko"/>
                <a:sym typeface="Teko"/>
              </a:rPr>
              <a:t>cambiar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endParaRPr sz="14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s-419" sz="1400">
                <a:latin typeface="Teko"/>
                <a:ea typeface="Teko"/>
                <a:cs typeface="Teko"/>
                <a:sym typeface="Teko"/>
              </a:rPr>
            </a:br>
            <a:r>
              <a:rPr lang="es-419" sz="1400">
                <a:solidFill>
                  <a:srgbClr val="008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&lt;!-- En el archivo HTML --&gt;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&lt;button </a:t>
            </a: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id</a:t>
            </a: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4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"busca-este-valor-dentro-de-los-atributos-ID-de-las-etiqueta-html"</a:t>
            </a: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Mi Botón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&lt;/button&gt;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5777318" y="97325"/>
            <a:ext cx="322120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Principales Selectores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3. Selector de Clases (Se identifica por tener el símbolo de </a:t>
            </a:r>
            <a:r>
              <a:rPr b="1"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 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antes del texto que debe buscar):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.busca-este-valor-dentro-de-los-atributos-</a:t>
            </a:r>
            <a:r>
              <a:rPr b="1"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CLASS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-de-las-etiqueta-html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lista de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propiedades a </a:t>
            </a:r>
            <a:r>
              <a:rPr lang="es-419" sz="1200">
                <a:solidFill>
                  <a:srgbClr val="FF0000"/>
                </a:solidFill>
                <a:highlight>
                  <a:schemeClr val="lt1"/>
                </a:highlight>
                <a:latin typeface="Teko"/>
                <a:ea typeface="Teko"/>
                <a:cs typeface="Teko"/>
                <a:sym typeface="Teko"/>
              </a:rPr>
              <a:t>cambiar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s-419" sz="2400">
                <a:latin typeface="Teko"/>
                <a:ea typeface="Teko"/>
                <a:cs typeface="Teko"/>
                <a:sym typeface="Teko"/>
              </a:rPr>
            </a:br>
            <a:r>
              <a:rPr lang="es-419" sz="1200">
                <a:solidFill>
                  <a:srgbClr val="008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&lt;!-- En el archivo HTML --&gt;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&lt;button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class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2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"busca-este-valor-dentro-de-los-atributos-CLASS-de-las-etiqueta-html"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Mi Botón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5216210" y="154080"/>
            <a:ext cx="35398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Formas de aplicar CSS en las páginas de HTML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265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1. Directamente en las etiquetas HTML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&lt;span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style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2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"color: red;"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Hola Mundo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35575" y="1152475"/>
            <a:ext cx="265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2. En la cabecera de nuestro documento HTML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&lt;style&gt;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span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 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color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: </a:t>
            </a:r>
            <a:r>
              <a:rPr lang="es-419" sz="1200">
                <a:solidFill>
                  <a:srgbClr val="0451A5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red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&lt;/style&gt;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5987975" y="1152475"/>
            <a:ext cx="265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3. En un archivo independiente con extensión .css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span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color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: </a:t>
            </a:r>
            <a:r>
              <a:rPr lang="es-419" sz="1200">
                <a:solidFill>
                  <a:srgbClr val="0451A5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red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br>
              <a:rPr lang="es-419" sz="105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Para importarlo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&lt;link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rel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2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"stylesheet"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href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2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"style.css"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&lt;/head&gt;</a:t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165246" y="159225"/>
            <a:ext cx="238993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Modelo de Caja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4">
            <a:alphaModFix/>
          </a:blip>
          <a:srcRect b="8551" l="24739" r="24945" t="29658"/>
          <a:stretch/>
        </p:blipFill>
        <p:spPr>
          <a:xfrm>
            <a:off x="1893182" y="1652991"/>
            <a:ext cx="4888811" cy="2706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subTitle"/>
          </p:nvPr>
        </p:nvSpPr>
        <p:spPr>
          <a:xfrm>
            <a:off x="770578" y="1962150"/>
            <a:ext cx="43395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Estructura documento HTML.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Etiquetas semánticas.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Diferencias entre section y div.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Principales propiedades de CSS.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0" name="Google Shape;200;p33"/>
          <p:cNvSpPr txBox="1"/>
          <p:nvPr>
            <p:ph idx="2" type="subTitle"/>
          </p:nvPr>
        </p:nvSpPr>
        <p:spPr>
          <a:xfrm>
            <a:off x="6268579" y="-1"/>
            <a:ext cx="24483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Presentación Tematicas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100" y="1625648"/>
            <a:ext cx="2448250" cy="2748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5449045" y="276775"/>
            <a:ext cx="3418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Estructura documento HTML.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75" y="1583750"/>
            <a:ext cx="4781449" cy="32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/>
        </p:nvSpPr>
        <p:spPr>
          <a:xfrm>
            <a:off x="85050" y="1320050"/>
            <a:ext cx="8973900" cy="37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&lt;!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DOCTYPE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b="0" i="0" lang="es-419" sz="2000" u="none" cap="none" strike="noStrik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html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Nos permite especificar la versión de HTML que vamos a utilizar.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html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b="0" i="0" lang="es-419" sz="2000" u="none" cap="none" strike="noStrik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lang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=</a:t>
            </a:r>
            <a:r>
              <a:rPr b="0" i="0" lang="es-419" sz="2000" u="none" cap="none" strike="noStrik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"es"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Inicio del documento HTML y lenguaje que tendrá la página.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Donde se agregan características de la página, archivos externos,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meta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b="0" i="0" lang="es-419" sz="2000" u="none" cap="none" strike="noStrik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charset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=</a:t>
            </a:r>
            <a:r>
              <a:rPr b="0" i="0" lang="es-419" sz="2000" u="none" cap="none" strike="noStrik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"UTF-8"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reconocer caracteres especiales.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meta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b="0" i="0" lang="es-419" sz="2000" u="none" cap="none" strike="noStrik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name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=</a:t>
            </a:r>
            <a:r>
              <a:rPr b="0" i="0" lang="es-419" sz="2000" u="none" cap="none" strike="noStrik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"viewport"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Permite que se adapte al dispositivo.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content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=</a:t>
            </a:r>
            <a:r>
              <a:rPr b="0" i="0" lang="es-419" sz="2000" u="none" cap="none" strike="noStrik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"width=device-width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Le estamos indicando que el ancho debe ser el del dispositivo.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initial-scale=1.0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Nivel de zoom cuando la página carga.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title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Document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title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b="0" i="0" lang="es-419" sz="20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Título de la página.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body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b="0" i="0" lang="es-419" sz="20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body</a:t>
            </a:r>
            <a:r>
              <a:rPr b="0" i="0" lang="es-419" sz="20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&gt;: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Dentro de estas etiquetas debe ir todo el contenido de nuestra página.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3" name="Google Shape;213;p35"/>
          <p:cNvSpPr txBox="1"/>
          <p:nvPr>
            <p:ph type="title"/>
          </p:nvPr>
        </p:nvSpPr>
        <p:spPr>
          <a:xfrm>
            <a:off x="5449045" y="276775"/>
            <a:ext cx="3418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Estructura documento HTML.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978237" y="41300"/>
            <a:ext cx="285406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Aspectos importantes sobre HTML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26445" y="1703651"/>
            <a:ext cx="8520600" cy="173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 el lenguaje que utilizamos para crear y definir la estructura básica de nuestras páginas web.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Cada componente que agregamos a una página web es representado por una o más etiquetas.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6081213" y="92722"/>
            <a:ext cx="27090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Etiquetas semánticas.</a:t>
            </a: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1593421" y="1281119"/>
            <a:ext cx="58227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s-419" sz="18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8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b="0" i="0" lang="es-419" sz="18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un grupo de elementos introductorios o de navegación.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b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la sección donde estará nuestro menú principal de navegación.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2944066" y="1610701"/>
            <a:ext cx="518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	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6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Título de la página 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2944066" y="3265674"/>
            <a:ext cx="5182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ul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li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6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link 1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li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li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6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link 2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li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ul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6081213" y="92722"/>
            <a:ext cx="2559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Etiquetas semánticas.</a:t>
            </a:r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1043950" y="1378875"/>
            <a:ext cx="6942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una sección del documento, su contenido puede ser dinámico, esto quiere decir que podemos definir secciones de slider, contenido con un título y párrafo, bloque de imágenes,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article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un bloque de código que puede ser repetido, por ejemplo, mensajes de foro.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2193844" y="1986986"/>
            <a:ext cx="4756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    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4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Título de la sección 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    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p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4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Párrafo de la sección 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p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2193848" y="3561875"/>
            <a:ext cx="3596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article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    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4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Título 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    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p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400" u="none" cap="none" strike="noStrik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Párrafo 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p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article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5913138" y="193572"/>
            <a:ext cx="2729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Etiquetas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3600">
                <a:latin typeface="Teko"/>
                <a:ea typeface="Teko"/>
                <a:cs typeface="Teko"/>
                <a:sym typeface="Teko"/>
              </a:rPr>
              <a:t>semánticas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.</a:t>
            </a: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4303148" y="1858275"/>
            <a:ext cx="4709100" cy="19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footer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el pie de página de una sección o de la página, debe tener información sobre el autor de la página, información de la página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6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aside</a:t>
            </a:r>
            <a:r>
              <a:rPr b="0" i="0" lang="es-419" sz="16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Sección de la página en la cual podemos para un grupo de elementos de navegación, publicidad o contenido que no tenga que ver nada con el contenido principal.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326" y="1437700"/>
            <a:ext cx="1926050" cy="252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6500" y="2353775"/>
            <a:ext cx="2777374" cy="243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6022388" y="252422"/>
            <a:ext cx="28224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Etiquetas semánticas.</a:t>
            </a:r>
            <a:endParaRPr/>
          </a:p>
        </p:txBody>
      </p:sp>
      <p:sp>
        <p:nvSpPr>
          <p:cNvPr id="243" name="Google Shape;243;p39"/>
          <p:cNvSpPr/>
          <p:nvPr/>
        </p:nvSpPr>
        <p:spPr>
          <a:xfrm>
            <a:off x="2201550" y="1510225"/>
            <a:ext cx="4740900" cy="338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2344314" y="1585993"/>
            <a:ext cx="4458900" cy="484200"/>
          </a:xfrm>
          <a:prstGeom prst="rect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5" name="Google Shape;245;p39"/>
          <p:cNvSpPr/>
          <p:nvPr/>
        </p:nvSpPr>
        <p:spPr>
          <a:xfrm>
            <a:off x="2344314" y="2136122"/>
            <a:ext cx="4458900" cy="4842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6" name="Google Shape;246;p39"/>
          <p:cNvSpPr/>
          <p:nvPr/>
        </p:nvSpPr>
        <p:spPr>
          <a:xfrm>
            <a:off x="3366903" y="2686252"/>
            <a:ext cx="3436200" cy="1656900"/>
          </a:xfrm>
          <a:prstGeom prst="rect">
            <a:avLst/>
          </a:prstGeom>
          <a:gradFill>
            <a:gsLst>
              <a:gs pos="0">
                <a:srgbClr val="BDD5E1"/>
              </a:gs>
              <a:gs pos="35000">
                <a:srgbClr val="D2E1E7"/>
              </a:gs>
              <a:gs pos="100000">
                <a:srgbClr val="ECF3F6"/>
              </a:gs>
            </a:gsLst>
            <a:lin ang="16200038" scaled="0"/>
          </a:gradFill>
          <a:ln cap="flat" cmpd="sng" w="9525">
            <a:solidFill>
              <a:srgbClr val="748C9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2344314" y="2686252"/>
            <a:ext cx="879900" cy="1689000"/>
          </a:xfrm>
          <a:prstGeom prst="rect">
            <a:avLst/>
          </a:prstGeom>
          <a:gradFill>
            <a:gsLst>
              <a:gs pos="0">
                <a:srgbClr val="FFFF7D"/>
              </a:gs>
              <a:gs pos="35000">
                <a:srgbClr val="FFFFA3"/>
              </a:gs>
              <a:gs pos="100000">
                <a:srgbClr val="FFFFD8"/>
              </a:gs>
            </a:gsLst>
            <a:lin ang="16200038" scaled="0"/>
          </a:gradFill>
          <a:ln cap="flat" cmpd="sng" w="9525">
            <a:solidFill>
              <a:srgbClr val="EBFD3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aside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aside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2344314" y="4424351"/>
            <a:ext cx="4458900" cy="399900"/>
          </a:xfrm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footer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b="0" i="0" lang="es-419" sz="1400" u="none" cap="none" strike="noStrik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footer</a:t>
            </a:r>
            <a:r>
              <a:rPr b="0" i="0" lang="es-419" sz="1400" u="none" cap="none" strike="noStrik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6158275" y="324125"/>
            <a:ext cx="25152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div y section</a:t>
            </a:r>
            <a:endParaRPr sz="36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1197935" y="1354948"/>
            <a:ext cx="7329300" cy="29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Los dos elementos contienen o delimitan contenido, la diferencia entre los dos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section apareció en la versión de 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section por semántica indica que se mostrará una sección de la página web que estamos creando.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div es un contenedor que permite maquetar una página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div permite dividir la página web o envolver un conjunto de etiquetas.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1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div se debe utilizar para agregar estilos CSS, diseñar contenedores, eventos o acciones de javascript, ordenar el código.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ctrTitle"/>
          </p:nvPr>
        </p:nvSpPr>
        <p:spPr>
          <a:xfrm>
            <a:off x="0" y="1305375"/>
            <a:ext cx="9144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100">
                <a:latin typeface="Teko"/>
                <a:ea typeface="Teko"/>
                <a:cs typeface="Teko"/>
                <a:sym typeface="Teko"/>
              </a:rPr>
              <a:t>CSS</a:t>
            </a:r>
            <a:endParaRPr sz="51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8400" y="2412600"/>
            <a:ext cx="2427200" cy="24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4294967295" type="ctrTitle"/>
          </p:nvPr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4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Selectores</a:t>
            </a:r>
            <a:endParaRPr b="0" i="0" sz="4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1322875" y="1641075"/>
            <a:ext cx="3804600" cy="269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oto Sans Symbols"/>
              <a:buChar char="✔"/>
            </a:pPr>
            <a:r>
              <a:rPr b="0" i="0" lang="es-419" sz="39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* - Universal.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oto Sans Symbols"/>
              <a:buChar char="✔"/>
            </a:pPr>
            <a:r>
              <a:rPr lang="es-419" sz="39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TAGS / ETIQUETAS</a:t>
            </a:r>
            <a:r>
              <a:rPr b="0" i="0" lang="es-419" sz="39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oto Sans Symbols"/>
              <a:buChar char="✔"/>
            </a:pPr>
            <a:r>
              <a:rPr b="0" i="0" lang="es-419" sz="39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Clase.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oto Sans Symbols"/>
              <a:buChar char="✔"/>
            </a:pPr>
            <a:r>
              <a:rPr b="0" i="0" lang="es-419" sz="39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id</a:t>
            </a:r>
            <a:endParaRPr b="0" i="0" sz="39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5127475" y="2074200"/>
            <a:ext cx="35718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EJEMPLOS</a:t>
            </a:r>
            <a:endParaRPr b="0" i="0" sz="21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419" sz="32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input - label - p - a - div</a:t>
            </a:r>
            <a:endParaRPr b="0" i="0" sz="32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419" sz="32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.miClase</a:t>
            </a:r>
            <a:endParaRPr b="0" i="0" sz="32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419" sz="32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#elIDDelElemento</a:t>
            </a:r>
            <a:endParaRPr b="0" i="0" sz="32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idx="4294967295" type="ctrTitle"/>
          </p:nvPr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3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CSS</a:t>
            </a:r>
            <a:endParaRPr b="0" i="0" sz="3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831825" y="1945400"/>
            <a:ext cx="2857800" cy="236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Font-family</a:t>
            </a:r>
            <a:endParaRPr b="0" i="0" sz="2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Font-size</a:t>
            </a:r>
            <a:endParaRPr b="0" i="0" sz="2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Background-color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Margin</a:t>
            </a:r>
            <a:endParaRPr b="0" i="0" sz="2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padding</a:t>
            </a:r>
            <a:endParaRPr b="0" i="0" sz="2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4639425" y="2441300"/>
            <a:ext cx="3504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Deseos del usuario</a:t>
            </a:r>
            <a:endParaRPr b="0" i="0" sz="17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Quiero que la letra sea Poppins</a:t>
            </a:r>
            <a:endParaRPr b="0" i="0" sz="17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Quiero el tamaño de letra más grande</a:t>
            </a:r>
            <a:endParaRPr b="0" i="0" sz="17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Quiero que el texto sea color rojo</a:t>
            </a:r>
            <a:endParaRPr b="0" i="0" sz="17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Con un fondo amarillo</a:t>
            </a:r>
            <a:endParaRPr b="0" i="0" sz="17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Que esté separado del encabezado</a:t>
            </a:r>
            <a:endParaRPr b="0" i="0" sz="17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Que esté un poco más centrado</a:t>
            </a:r>
            <a:endParaRPr b="0" i="0" sz="1700" u="none" cap="none" strike="noStrik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pic>
        <p:nvPicPr>
          <p:cNvPr id="275" name="Google Shape;2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425" y="1194828"/>
            <a:ext cx="3504600" cy="116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/>
        </p:nvSpPr>
        <p:spPr>
          <a:xfrm>
            <a:off x="473679" y="1605266"/>
            <a:ext cx="7329300" cy="29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Debemos tener en cuenta que en todos los navegadores el html sino tiene estilos, el tamaño de la letra es de 16px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1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Em: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Su tamaño depende del contenedor. Se calcula que un elemento tenga el tamaño según su contenedor.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1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Rem: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 bueno utilizarlo para el tamaño de letra, su tamaño de adapta según al Font-size de la página.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1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Px: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El tamaño de adapta según el dispositivo. Para letras es mejor usar rem ya que si por ejemplo damos zoom, la letra se adaptará mucho mejor.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1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%: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 usa para definir tamaños flexibles.</a:t>
            </a:r>
            <a:endParaRPr b="0" i="0" sz="18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3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Unidades medida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453656" y="1298241"/>
            <a:ext cx="7329300" cy="29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s-419" sz="3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Float</a:t>
            </a:r>
            <a:endParaRPr b="1" i="0" sz="3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365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es-419" sz="2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 se pueden centrar.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es-419" sz="2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 controla las alturas.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es-419" sz="2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Muy difícil de organizar.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3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Flexbox</a:t>
            </a:r>
            <a:endParaRPr b="0" i="0" sz="3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88" name="Google Shape;28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211" y="3090964"/>
            <a:ext cx="3942725" cy="135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820893" y="41300"/>
            <a:ext cx="301140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¿Qué son las etiquetas?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385428" y="1207893"/>
            <a:ext cx="554877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Son representaciones de contenido, como por ejemplo: 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Un párrafo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&lt;p&gt;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Hola Mundo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&lt;/p&gt;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Un botón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&lt;button&gt;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Enviar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&lt;/button&gt;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Un enlace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&lt;a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38761D"/>
                </a:solidFill>
                <a:latin typeface="Teko"/>
                <a:ea typeface="Teko"/>
                <a:cs typeface="Teko"/>
                <a:sym typeface="Teko"/>
              </a:rPr>
              <a:t>href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>
                <a:solidFill>
                  <a:srgbClr val="E69138"/>
                </a:solidFill>
                <a:latin typeface="Teko"/>
                <a:ea typeface="Teko"/>
                <a:cs typeface="Teko"/>
                <a:sym typeface="Teko"/>
              </a:rPr>
              <a:t>”bit.com”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Ir a BIT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&lt;/a&gt;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453175" y="1751375"/>
            <a:ext cx="7405200" cy="26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s-419" sz="2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Flexbox</a:t>
            </a:r>
            <a:endParaRPr b="1" i="0" sz="2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365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es-419" sz="2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 forma más fácil permite maquetar.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es-419" sz="2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expandir elementos de una forma sencilla.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es-419" sz="2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Dejar un mismo espacio entre los elementos.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es-419" sz="2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Ubicarlos de diferentes formas.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es-419" sz="2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Todos los hijos se van a comportar flexiblemente.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3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Flexbox</a:t>
            </a:r>
            <a:endParaRPr b="0" i="0" sz="3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50" y="2185011"/>
            <a:ext cx="1997575" cy="1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3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Flexbox</a:t>
            </a:r>
            <a:endParaRPr b="0" i="0" sz="3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5827" y="2120209"/>
            <a:ext cx="2993338" cy="49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0113" y="2847443"/>
            <a:ext cx="3064764" cy="49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0353" y="3587500"/>
            <a:ext cx="3060241" cy="49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5827" y="4314734"/>
            <a:ext cx="3064764" cy="5062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/>
        </p:nvSpPr>
        <p:spPr>
          <a:xfrm>
            <a:off x="2371224" y="1377142"/>
            <a:ext cx="1648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Justify-center </a:t>
            </a:r>
            <a:endParaRPr b="1" i="0" sz="2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06" name="Google Shape;306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5827" y="1386363"/>
            <a:ext cx="2967156" cy="49851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7"/>
          <p:cNvSpPr txBox="1"/>
          <p:nvPr/>
        </p:nvSpPr>
        <p:spPr>
          <a:xfrm>
            <a:off x="2371225" y="2111540"/>
            <a:ext cx="1648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justify-end </a:t>
            </a:r>
            <a:endParaRPr b="1" i="0" sz="2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2371225" y="2845938"/>
            <a:ext cx="1648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Justify-start </a:t>
            </a:r>
            <a:endParaRPr b="1" i="0" sz="2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2324725" y="3580336"/>
            <a:ext cx="1669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space-around </a:t>
            </a:r>
            <a:endParaRPr b="1" i="0" sz="2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2324725" y="4314725"/>
            <a:ext cx="18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space-between</a:t>
            </a:r>
            <a:endParaRPr b="1" i="0" sz="2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3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Formulario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327048" y="1229425"/>
            <a:ext cx="7654500" cy="34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Text: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agregar texto, números. Etc.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Number: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agregar solo números.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Email: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Nos permite agregar solo correos electrónicos.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Date: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Nos permite seleccionar fechas.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Week: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seleccionar la fecha.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Hidden: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crear un input oculto.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Password: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crear un input donde lo que escribimos no se 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Button: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que el input sea un botón.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Submit: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que el input sea un botón.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Radio: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escoger una opción de un grupo de opciones, por ejemplo genero.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Checkbox: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Me permite escoger una o más opciones, por ejemplo, deporte favorito.</a:t>
            </a:r>
            <a:endParaRPr b="0" i="0" sz="1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749636" y="118630"/>
            <a:ext cx="3083214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Clasificación de Etiquetas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Por cierre: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mayoría de etiquetas necesitan ser cerradas duplicando la etiqueta y agregando un “/” slash entre el signo de menor “&lt;” y la primera letra del nombre de la etiqueta. Ejemplos: &lt;button&gt; Contenido &lt;/button&gt;, &lt;div&gt; Contenido &lt;/div&gt;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Existen algunas etiquetas especiales como lo son meta, img, br, hr, entre otras. Que no tienen una etiqueta de cierre. Es decir solo debemos escribir la etiqueta de apertura y agregar un “/” slash antes del signo de mayor “&gt;” usado al final de la etiqueta. Ejemplos: &lt;img/&gt;, &lt;br/&gt;, &lt;hr/&gt;.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78389" y="105588"/>
            <a:ext cx="208513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Claves del HTML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775841" y="1256384"/>
            <a:ext cx="759231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1. Por definición todas las etiquetas tienen un uso específico. Sin embargo todas las etiquetas que tienen una etiqueta de cierre. Como por ejemplo: 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&lt;button&gt;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Contenido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&lt;/button&gt; .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Pueden ser contenedoras de otras etiquetas. Ejemplo: 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&lt;button&gt;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&lt;img /&gt;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&lt;b&gt;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Contenido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&lt;/b&gt;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&lt;/button&gt;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315320" y="177200"/>
            <a:ext cx="200893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Claves del HTML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2. Existe una buena práctica que dicta </a:t>
            </a:r>
            <a:r>
              <a:rPr b="1"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utilizar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las </a:t>
            </a:r>
            <a:r>
              <a:rPr b="1"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etiquetas adecuadas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para </a:t>
            </a:r>
            <a:r>
              <a:rPr b="1"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cada situación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 Esto es lo que llamamos uso semántico de las etiquetas HTML.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13200" y="1944850"/>
            <a:ext cx="3854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&lt;span&gt;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Título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&lt;/span&gt;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Contenido del artículo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Leer Más...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b="1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&lt;span&gt;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Título 2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&lt;/span&gt;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Contenido del artículo 2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Leer Más...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965400" y="1944850"/>
            <a:ext cx="3398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&lt;main&gt;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&lt;article&gt;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&lt;h1&gt;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Título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&lt;/h1&gt;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&lt;p&gt;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Contenido del artículo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&lt;/p&gt;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Leer Más...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&lt;/article&gt;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&lt;article&gt;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&lt;h1&gt;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Título 2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&lt;/h1&gt;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&lt;p&gt;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Contenido del artículo 2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&lt;/p&gt;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&lt;a&gt;</a:t>
            </a: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Leer Más...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&lt;/article&gt;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419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&lt;/main&gt;</a:t>
            </a:r>
            <a:endParaRPr b="1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119" name="Google Shape;119;p22"/>
          <p:cNvCxnSpPr/>
          <p:nvPr/>
        </p:nvCxnSpPr>
        <p:spPr>
          <a:xfrm flipH="1">
            <a:off x="4445500" y="2001350"/>
            <a:ext cx="14100" cy="2678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2"/>
          <p:cNvSpPr txBox="1"/>
          <p:nvPr/>
        </p:nvSpPr>
        <p:spPr>
          <a:xfrm>
            <a:off x="6009088" y="4679950"/>
            <a:ext cx="131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Semántico</a:t>
            </a:r>
            <a:endParaRPr b="0" i="0" sz="1400" u="none" cap="none" strike="noStrike"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569102" y="4679950"/>
            <a:ext cx="1542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NO Semántico</a:t>
            </a:r>
            <a:endParaRPr b="0" i="0" sz="1400" u="none" cap="none" strike="noStrike"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761" y="816840"/>
            <a:ext cx="7361075" cy="36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189650" y="4630575"/>
            <a:ext cx="3000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Fuente: </a:t>
            </a:r>
            <a:r>
              <a:rPr b="0" i="0" lang="es-419" sz="1400" u="sng" cap="none" strike="noStrike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4"/>
              </a:rPr>
              <a:t>http://html5doctor.com/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883211" y="154079"/>
            <a:ext cx="28540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Estructura básica HTML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77955" y="885850"/>
            <a:ext cx="4544318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&lt;!DOCTYPE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es-419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html</a:t>
            </a: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&lt;html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es-419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lang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b="0" i="0" lang="es-419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"es"</a:t>
            </a: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&lt;head&gt;</a:t>
            </a:r>
            <a:endParaRPr b="0" i="0" sz="140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&lt;meta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es-419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charset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b="0" i="0" lang="es-419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"UTF-8"</a:t>
            </a: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b="0" i="0" sz="140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&lt;title&gt;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Mi Sitio Web</a:t>
            </a: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&lt;/title&gt;</a:t>
            </a:r>
            <a:endParaRPr b="0" i="0" sz="140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&lt;/head&gt;</a:t>
            </a:r>
            <a:endParaRPr b="0" i="0" sz="140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&lt;body&gt;</a:t>
            </a:r>
            <a:endParaRPr b="0" i="0" sz="140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b="0" i="0" lang="es-419" sz="1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&lt;!-- Acá iría todo el contenido de nuestra página web --&gt;</a:t>
            </a:r>
            <a:endParaRPr b="0" i="0" sz="1400" u="none" cap="none" strike="noStrike">
              <a:solidFill>
                <a:srgbClr val="008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&lt;/body&gt;</a:t>
            </a:r>
            <a:endParaRPr b="0" i="0" sz="140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&lt;/html&gt;</a:t>
            </a:r>
            <a:endParaRPr b="0" i="0" sz="1400" u="none" cap="none" strike="noStrik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583355" y="115093"/>
            <a:ext cx="3311263" cy="944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Enlaces con documentación adicional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420022" y="1932251"/>
            <a:ext cx="5818964" cy="127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3"/>
              </a:rPr>
              <a:t>https://developer.mozilla.org/es/docs/Web/HTML/Referencia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4"/>
              </a:rPr>
              <a:t>http://html5doctor.com/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5"/>
              </a:rPr>
              <a:t>https://www.w3schools.com/html/default.asp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